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81">
          <p15:clr>
            <a:srgbClr val="000000"/>
          </p15:clr>
        </p15:guide>
        <p15:guide id="2" pos="3175">
          <p15:clr>
            <a:srgbClr val="000000"/>
          </p15:clr>
        </p15:guide>
      </p15:sldGuideLst>
    </p:ext>
    <p:ext uri="GoogleSlidesCustomDataVersion2">
      <go:slidesCustomData xmlns:go="http://customooxmlschemas.google.com/" r:id="rId47" roundtripDataSignature="AMtx7mga4ckFez3BA0v2n6ZaYBytyOow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81" orient="horz"/>
        <p:guide pos="317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customschemas.google.com/relationships/presentationmetadata" Target="meta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07000" y="812520"/>
            <a:ext cx="5345280" cy="400895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46d4486b39_0_1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8" name="Google Shape;178;g346d4486b39_0_18:notes"/>
          <p:cNvSpPr/>
          <p:nvPr>
            <p:ph idx="2" type="sldImg"/>
          </p:nvPr>
        </p:nvSpPr>
        <p:spPr>
          <a:xfrm>
            <a:off x="1106488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346d4486b39_0_1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62e8bfa7f_1_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5" name="Google Shape;185;g3462e8bfa7f_1_0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3462e8bfa7f_1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46d4486b39_0_2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3" name="Google Shape;193;g346d4486b39_0_24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346d4486b39_0_2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462e8bfa7f_2_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1" name="Google Shape;201;g3462e8bfa7f_2_1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3462e8bfa7f_2_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9" name="Google Shape;209;p14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46d741c5ee_0_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7" name="Google Shape;217;g346d741c5ee_0_9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346d741c5ee_0_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46d741c5ee_0_1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5" name="Google Shape;225;g346d741c5ee_0_18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346d741c5ee_0_1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46d741c5ee_0_7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3" name="Google Shape;233;g346d741c5ee_0_78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346d741c5ee_0_7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46d741c5ee_0_9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1" name="Google Shape;241;g346d741c5ee_0_93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346d741c5ee_0_9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46d741c5ee_0_11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9" name="Google Shape;259;g346d741c5ee_0_116:notes"/>
          <p:cNvSpPr/>
          <p:nvPr>
            <p:ph idx="2" type="sldImg"/>
          </p:nvPr>
        </p:nvSpPr>
        <p:spPr>
          <a:xfrm>
            <a:off x="1106488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346d741c5ee_0_11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46d741c5ee_0_12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8" name="Google Shape;268;g346d741c5ee_0_129:notes"/>
          <p:cNvSpPr/>
          <p:nvPr>
            <p:ph idx="2" type="sldImg"/>
          </p:nvPr>
        </p:nvSpPr>
        <p:spPr>
          <a:xfrm>
            <a:off x="1106488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346d741c5ee_0_12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46d741c5ee_0_13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6" name="Google Shape;276;g346d741c5ee_0_138:notes"/>
          <p:cNvSpPr/>
          <p:nvPr>
            <p:ph idx="2" type="sldImg"/>
          </p:nvPr>
        </p:nvSpPr>
        <p:spPr>
          <a:xfrm>
            <a:off x="1106488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346d741c5ee_0_13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46d741c5ee_0_14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4" name="Google Shape;284;g346d741c5ee_0_146:notes"/>
          <p:cNvSpPr/>
          <p:nvPr>
            <p:ph idx="2" type="sldImg"/>
          </p:nvPr>
        </p:nvSpPr>
        <p:spPr>
          <a:xfrm>
            <a:off x="1106488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346d741c5ee_0_14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46d741c5ee_0_15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2" name="Google Shape;292;g346d741c5ee_0_154:notes"/>
          <p:cNvSpPr/>
          <p:nvPr>
            <p:ph idx="2" type="sldImg"/>
          </p:nvPr>
        </p:nvSpPr>
        <p:spPr>
          <a:xfrm>
            <a:off x="1106488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346d741c5ee_0_15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46d741c5ee_0_17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00" name="Google Shape;300;g346d741c5ee_0_170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346d741c5ee_0_17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46d741c5ee_0_17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08" name="Google Shape;308;g346d741c5ee_0_177:notes"/>
          <p:cNvSpPr/>
          <p:nvPr>
            <p:ph idx="2" type="sldImg"/>
          </p:nvPr>
        </p:nvSpPr>
        <p:spPr>
          <a:xfrm>
            <a:off x="1106488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346d741c5ee_0_17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486cbc0090_1_1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6" name="Google Shape;316;g3486cbc0090_1_18:notes"/>
          <p:cNvSpPr/>
          <p:nvPr>
            <p:ph idx="2" type="sldImg"/>
          </p:nvPr>
        </p:nvSpPr>
        <p:spPr>
          <a:xfrm>
            <a:off x="1106488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3486cbc0090_1_1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46d741c5ee_0_20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4" name="Google Shape;324;g346d741c5ee_0_200:notes"/>
          <p:cNvSpPr/>
          <p:nvPr>
            <p:ph idx="2" type="sldImg"/>
          </p:nvPr>
        </p:nvSpPr>
        <p:spPr>
          <a:xfrm>
            <a:off x="1106488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346d741c5ee_0_20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46d741c5ee_0_18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3" name="Google Shape;333;g346d741c5ee_0_186:notes"/>
          <p:cNvSpPr/>
          <p:nvPr>
            <p:ph idx="2" type="sldImg"/>
          </p:nvPr>
        </p:nvSpPr>
        <p:spPr>
          <a:xfrm>
            <a:off x="1106488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346d741c5ee_0_18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486cbc0090_2_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1" name="Google Shape;341;g3486cbc0090_2_0:notes"/>
          <p:cNvSpPr/>
          <p:nvPr>
            <p:ph idx="2" type="sldImg"/>
          </p:nvPr>
        </p:nvSpPr>
        <p:spPr>
          <a:xfrm>
            <a:off x="1106488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3486cbc0090_2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46d741c5ee_0_22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0" name="Google Shape;350;g346d741c5ee_0_225:notes"/>
          <p:cNvSpPr/>
          <p:nvPr>
            <p:ph idx="2" type="sldImg"/>
          </p:nvPr>
        </p:nvSpPr>
        <p:spPr>
          <a:xfrm>
            <a:off x="1106488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346d741c5ee_0_22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46d741c5ee_0_23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8" name="Google Shape;358;g346d741c5ee_0_232:notes"/>
          <p:cNvSpPr/>
          <p:nvPr>
            <p:ph idx="2" type="sldImg"/>
          </p:nvPr>
        </p:nvSpPr>
        <p:spPr>
          <a:xfrm>
            <a:off x="1106488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346d741c5ee_0_23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46d741c5ee_0_24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7" name="Google Shape;367;g346d741c5ee_0_246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346d741c5ee_0_24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46d741c5ee_0_25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4" name="Google Shape;374;g346d741c5ee_0_255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346d741c5ee_0_25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46d741c5ee_0_26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1" name="Google Shape;381;g346d741c5ee_0_261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346d741c5ee_0_26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46d741c5ee_0_26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8" name="Google Shape;388;g346d741c5ee_0_267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346d741c5ee_0_26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6d4486b39_0_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8" name="Google Shape;108;g346d4486b39_0_6:notes"/>
          <p:cNvSpPr/>
          <p:nvPr>
            <p:ph idx="2" type="sldImg"/>
          </p:nvPr>
        </p:nvSpPr>
        <p:spPr>
          <a:xfrm>
            <a:off x="1106488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346d4486b39_0_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46d741c5ee_0_27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95" name="Google Shape;395;g346d741c5ee_0_273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g346d741c5ee_0_27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46d741c5ee_0_27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2" name="Google Shape;402;g346d741c5ee_0_279:notes"/>
          <p:cNvSpPr/>
          <p:nvPr>
            <p:ph idx="2" type="sldImg"/>
          </p:nvPr>
        </p:nvSpPr>
        <p:spPr>
          <a:xfrm>
            <a:off x="1106488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346d741c5ee_0_27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 txBox="1"/>
          <p:nvPr>
            <p:ph idx="10" type="dt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1"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type="title"/>
          </p:nvPr>
        </p:nvSpPr>
        <p:spPr>
          <a:xfrm>
            <a:off x="1584000" y="3009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 rot="5400000">
            <a:off x="2876940" y="187380"/>
            <a:ext cx="5118120" cy="82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1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0" type="dt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1"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2"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/>
          <p:nvPr>
            <p:ph type="title"/>
          </p:nvPr>
        </p:nvSpPr>
        <p:spPr>
          <a:xfrm rot="5400000">
            <a:off x="5248275" y="2559050"/>
            <a:ext cx="6584950" cy="20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" type="body"/>
          </p:nvPr>
        </p:nvSpPr>
        <p:spPr>
          <a:xfrm rot="5400000">
            <a:off x="1031875" y="565150"/>
            <a:ext cx="6584950" cy="60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1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0" type="dt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1"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2"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type="ctrTitle"/>
          </p:nvPr>
        </p:nvSpPr>
        <p:spPr>
          <a:xfrm>
            <a:off x="1260475" y="1236663"/>
            <a:ext cx="7559675" cy="26320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subTitle"/>
          </p:nvPr>
        </p:nvSpPr>
        <p:spPr>
          <a:xfrm>
            <a:off x="1260475" y="3970338"/>
            <a:ext cx="7559675" cy="1825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lvl="1" algn="ctr">
              <a:lnSpc>
                <a:spcPct val="90000"/>
              </a:lnSpc>
              <a:spcBef>
                <a:spcPts val="140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17"/>
          <p:cNvSpPr txBox="1"/>
          <p:nvPr>
            <p:ph idx="10" type="dt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1"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type="title"/>
          </p:nvPr>
        </p:nvSpPr>
        <p:spPr>
          <a:xfrm>
            <a:off x="1584000" y="3009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" type="body"/>
          </p:nvPr>
        </p:nvSpPr>
        <p:spPr>
          <a:xfrm>
            <a:off x="1296000" y="1768320"/>
            <a:ext cx="8280000" cy="511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1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0" type="dt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1"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687388" y="1884363"/>
            <a:ext cx="8694737" cy="3144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" type="body"/>
          </p:nvPr>
        </p:nvSpPr>
        <p:spPr>
          <a:xfrm>
            <a:off x="687388" y="5059363"/>
            <a:ext cx="8694737" cy="1652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406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9"/>
          <p:cNvSpPr txBox="1"/>
          <p:nvPr>
            <p:ph idx="10" type="dt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1"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2"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/>
          <p:nvPr>
            <p:ph type="title"/>
          </p:nvPr>
        </p:nvSpPr>
        <p:spPr>
          <a:xfrm>
            <a:off x="1584000" y="3009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" type="body"/>
          </p:nvPr>
        </p:nvSpPr>
        <p:spPr>
          <a:xfrm>
            <a:off x="1295400" y="1768475"/>
            <a:ext cx="4064000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1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2" type="body"/>
          </p:nvPr>
        </p:nvSpPr>
        <p:spPr>
          <a:xfrm>
            <a:off x="5511800" y="1768475"/>
            <a:ext cx="4064000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1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693738" y="403225"/>
            <a:ext cx="8694737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" type="body"/>
          </p:nvPr>
        </p:nvSpPr>
        <p:spPr>
          <a:xfrm>
            <a:off x="693738" y="1852613"/>
            <a:ext cx="4265612" cy="908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140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1"/>
          <p:cNvSpPr txBox="1"/>
          <p:nvPr>
            <p:ph idx="2" type="body"/>
          </p:nvPr>
        </p:nvSpPr>
        <p:spPr>
          <a:xfrm>
            <a:off x="693738" y="2760663"/>
            <a:ext cx="4265612" cy="4062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1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3" type="body"/>
          </p:nvPr>
        </p:nvSpPr>
        <p:spPr>
          <a:xfrm>
            <a:off x="5103813" y="1852613"/>
            <a:ext cx="4284662" cy="908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140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1"/>
          <p:cNvSpPr txBox="1"/>
          <p:nvPr>
            <p:ph idx="4" type="body"/>
          </p:nvPr>
        </p:nvSpPr>
        <p:spPr>
          <a:xfrm>
            <a:off x="5103813" y="2760663"/>
            <a:ext cx="4284662" cy="4062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1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1584000" y="3009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0" type="dt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1"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2"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/>
          <p:cNvSpPr txBox="1"/>
          <p:nvPr>
            <p:ph type="title"/>
          </p:nvPr>
        </p:nvSpPr>
        <p:spPr>
          <a:xfrm>
            <a:off x="693738" y="503238"/>
            <a:ext cx="3251200" cy="17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" type="body"/>
          </p:nvPr>
        </p:nvSpPr>
        <p:spPr>
          <a:xfrm>
            <a:off x="4286250" y="1089025"/>
            <a:ext cx="5102225" cy="5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1406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23"/>
          <p:cNvSpPr txBox="1"/>
          <p:nvPr>
            <p:ph idx="2" type="body"/>
          </p:nvPr>
        </p:nvSpPr>
        <p:spPr>
          <a:xfrm>
            <a:off x="693738" y="2268538"/>
            <a:ext cx="3251200" cy="42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40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23"/>
          <p:cNvSpPr txBox="1"/>
          <p:nvPr>
            <p:ph idx="10" type="dt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1"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2"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4"/>
          <p:cNvSpPr txBox="1"/>
          <p:nvPr>
            <p:ph type="title"/>
          </p:nvPr>
        </p:nvSpPr>
        <p:spPr>
          <a:xfrm>
            <a:off x="693738" y="503238"/>
            <a:ext cx="3251200" cy="17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4"/>
          <p:cNvSpPr/>
          <p:nvPr>
            <p:ph idx="2" type="pic"/>
          </p:nvPr>
        </p:nvSpPr>
        <p:spPr>
          <a:xfrm>
            <a:off x="4286250" y="1089025"/>
            <a:ext cx="5102225" cy="53721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4"/>
          <p:cNvSpPr txBox="1"/>
          <p:nvPr>
            <p:ph idx="1" type="body"/>
          </p:nvPr>
        </p:nvSpPr>
        <p:spPr>
          <a:xfrm>
            <a:off x="693738" y="2268538"/>
            <a:ext cx="3251200" cy="42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40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4"/>
          <p:cNvSpPr txBox="1"/>
          <p:nvPr>
            <p:ph idx="10" type="dt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1"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2"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60" y="0"/>
            <a:ext cx="10871640" cy="76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 txBox="1"/>
          <p:nvPr>
            <p:ph type="title"/>
          </p:nvPr>
        </p:nvSpPr>
        <p:spPr>
          <a:xfrm>
            <a:off x="1584000" y="3009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45982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" type="body"/>
          </p:nvPr>
        </p:nvSpPr>
        <p:spPr>
          <a:xfrm>
            <a:off x="1296000" y="1768320"/>
            <a:ext cx="8280000" cy="511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40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0" type="dt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1"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5"/>
          <p:cNvSpPr txBox="1"/>
          <p:nvPr>
            <p:ph idx="12"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idx="4294967295" type="title"/>
          </p:nvPr>
        </p:nvSpPr>
        <p:spPr>
          <a:xfrm>
            <a:off x="1584000" y="300960"/>
            <a:ext cx="79917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3000"/>
              <a:buFont typeface="Arial"/>
              <a:buNone/>
            </a:pPr>
            <a:br>
              <a:rPr lang="pt-BR" sz="3000"/>
            </a:br>
            <a:r>
              <a:rPr lang="pt-BR" sz="3000"/>
              <a:t>ANÁLISE DO CONSUMO ENERGÉTICO DE REFRIGERADORES</a:t>
            </a:r>
            <a:br>
              <a:rPr lang="pt-BR"/>
            </a:br>
            <a:endParaRPr/>
          </a:p>
        </p:txBody>
      </p:sp>
      <p:sp>
        <p:nvSpPr>
          <p:cNvPr id="91" name="Google Shape;91;p1"/>
          <p:cNvSpPr txBox="1"/>
          <p:nvPr>
            <p:ph idx="4294967295" type="body"/>
          </p:nvPr>
        </p:nvSpPr>
        <p:spPr>
          <a:xfrm>
            <a:off x="1296000" y="1768320"/>
            <a:ext cx="8280000" cy="511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/>
              <a:t> 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  <a:p>
            <a:pPr indent="0" lvl="0" marL="0" rtl="0" algn="r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  <a:p>
            <a:pPr indent="0" lvl="0" marL="0" rtl="0" algn="r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000"/>
              <a:t>Aluno: Elvis Fernandes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000"/>
              <a:t>Orientador: Mauro Tavares Peraça, Dr. Eng. </a:t>
            </a:r>
            <a:endParaRPr sz="2000"/>
          </a:p>
          <a:p>
            <a:pPr indent="0" lvl="0" marL="0" rtl="0" algn="r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000"/>
              <a:t>Corientador: Clóvis Antônio Petry, Dr. Eng.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000"/>
              <a:t>Florianópolis, 2025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/>
          <p:nvPr>
            <p:ph idx="4294967295" type="title"/>
          </p:nvPr>
        </p:nvSpPr>
        <p:spPr>
          <a:xfrm>
            <a:off x="1584000" y="300960"/>
            <a:ext cx="7991640" cy="677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1) INTRODUÇÃO</a:t>
            </a:r>
            <a:endParaRPr/>
          </a:p>
        </p:txBody>
      </p:sp>
      <p:sp>
        <p:nvSpPr>
          <p:cNvPr id="154" name="Google Shape;154;p9"/>
          <p:cNvSpPr txBox="1"/>
          <p:nvPr>
            <p:ph idx="4294967295" type="body"/>
          </p:nvPr>
        </p:nvSpPr>
        <p:spPr>
          <a:xfrm>
            <a:off x="1295999" y="1136631"/>
            <a:ext cx="7601965" cy="6072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pt-BR" sz="2800"/>
              <a:t>	🡪 </a:t>
            </a:r>
            <a:r>
              <a:rPr lang="pt-BR" sz="2800"/>
              <a:t>É levado em consideração durante os testes a precisão e a eficiência do protótipo, visando </a:t>
            </a:r>
            <a:r>
              <a:rPr b="1" lang="pt-BR" sz="2800"/>
              <a:t>validar a proposta</a:t>
            </a:r>
            <a:r>
              <a:rPr lang="pt-BR" sz="2800"/>
              <a:t> bem como sugerir </a:t>
            </a:r>
            <a:r>
              <a:rPr b="1" lang="pt-BR" sz="2800"/>
              <a:t>melhorias futuras</a:t>
            </a:r>
            <a:r>
              <a:rPr lang="pt-BR" sz="2800"/>
              <a:t>.</a:t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b="1" lang="pt-BR" sz="2800"/>
              <a:t>	</a:t>
            </a:r>
            <a:endParaRPr b="1"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	🡪 Este estudo visa evitar o desperdício de energia em refrigeradores e preservar os recursos energéticos, bem como melhorar o </a:t>
            </a:r>
            <a:r>
              <a:rPr b="1" lang="pt-BR" sz="2800"/>
              <a:t>gerenciamento de energia</a:t>
            </a:r>
            <a:r>
              <a:rPr lang="pt-BR" sz="2800"/>
              <a:t> e a tomada de </a:t>
            </a:r>
            <a:r>
              <a:rPr b="1" lang="pt-BR" sz="2800"/>
              <a:t>decisões sustentáveis</a:t>
            </a:r>
            <a:r>
              <a:rPr lang="pt-BR" sz="2800"/>
              <a:t>.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idx="4294967295" type="title"/>
          </p:nvPr>
        </p:nvSpPr>
        <p:spPr>
          <a:xfrm>
            <a:off x="1584000" y="300960"/>
            <a:ext cx="7991640" cy="677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2) DESENVOLVIMENTO</a:t>
            </a:r>
            <a:endParaRPr/>
          </a:p>
        </p:txBody>
      </p:sp>
      <p:sp>
        <p:nvSpPr>
          <p:cNvPr id="161" name="Google Shape;161;p10"/>
          <p:cNvSpPr txBox="1"/>
          <p:nvPr>
            <p:ph idx="4294967295" type="body"/>
          </p:nvPr>
        </p:nvSpPr>
        <p:spPr>
          <a:xfrm>
            <a:off x="1295999" y="1136631"/>
            <a:ext cx="7601965" cy="6072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pt-BR" sz="2800"/>
              <a:t>Revisão bibliográfica 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pt-BR" sz="2800"/>
              <a:t>corrente elétrica;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pt-BR" sz="2800"/>
              <a:t>corrente alternada (CA);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pt-BR" sz="2800"/>
              <a:t>tensão ou diferença de potencial;</a:t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pt-BR" sz="2800"/>
              <a:t>potência;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pt-BR" sz="2800"/>
              <a:t>energia;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pt-BR" sz="2800"/>
              <a:t>senóide;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pt-BR" sz="2800"/>
              <a:t> função periódica;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pt-BR" sz="2800"/>
              <a:t> defasagem;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>
            <p:ph idx="4294967295" type="title"/>
          </p:nvPr>
        </p:nvSpPr>
        <p:spPr>
          <a:xfrm>
            <a:off x="1584000" y="300960"/>
            <a:ext cx="7991640" cy="677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2) DESENVOLVIMENTO</a:t>
            </a:r>
            <a:endParaRPr/>
          </a:p>
        </p:txBody>
      </p:sp>
      <p:sp>
        <p:nvSpPr>
          <p:cNvPr id="168" name="Google Shape;168;p11"/>
          <p:cNvSpPr txBox="1"/>
          <p:nvPr>
            <p:ph idx="4294967295" type="body"/>
          </p:nvPr>
        </p:nvSpPr>
        <p:spPr>
          <a:xfrm>
            <a:off x="1295999" y="1136631"/>
            <a:ext cx="7601965" cy="6072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pt-BR" sz="2800"/>
              <a:t>Revisão bibliográfica 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pt-BR" sz="2800"/>
              <a:t>fasores;</a:t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pt-BR" sz="2800"/>
              <a:t>potência média;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pt-BR" sz="2800"/>
              <a:t>valor RMS ou eficaz;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pt-BR" sz="2800"/>
              <a:t>potência aparente;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pt-BR" sz="2800"/>
              <a:t>fator de potência;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pt-BR" sz="2800"/>
              <a:t>potência complexa;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pt-BR" sz="2800"/>
              <a:t>medição de potência;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pt-BR" sz="2800"/>
              <a:t>o custo do consumo de energia elétrica;</a:t>
            </a:r>
            <a:endParaRPr sz="2800"/>
          </a:p>
          <a:p>
            <a:pPr indent="-406400" lvl="0" marL="45720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Char char="🡪"/>
            </a:pPr>
            <a:r>
              <a:rPr lang="pt-BR" sz="2800">
                <a:solidFill>
                  <a:schemeClr val="dk1"/>
                </a:solidFill>
              </a:rPr>
              <a:t>interface SPI.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/>
          <p:nvPr>
            <p:ph idx="4294967295" type="title"/>
          </p:nvPr>
        </p:nvSpPr>
        <p:spPr>
          <a:xfrm>
            <a:off x="1584000" y="300960"/>
            <a:ext cx="7991640" cy="677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3) METODOLOGIA</a:t>
            </a:r>
            <a:endParaRPr/>
          </a:p>
        </p:txBody>
      </p:sp>
      <p:sp>
        <p:nvSpPr>
          <p:cNvPr id="175" name="Google Shape;175;p12"/>
          <p:cNvSpPr txBox="1"/>
          <p:nvPr>
            <p:ph idx="4294967295" type="body"/>
          </p:nvPr>
        </p:nvSpPr>
        <p:spPr>
          <a:xfrm>
            <a:off x="1295999" y="1136631"/>
            <a:ext cx="7601965" cy="6072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1)	Revisão bibliográfica e análise os parâmetros e as diretrizes referentes ao projeto;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2)	Escolher e montar os componentes;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3) 	Gravar o </a:t>
            </a:r>
            <a:r>
              <a:rPr i="1" lang="pt-BR" sz="2800"/>
              <a:t>firmware (arduino UNO)</a:t>
            </a:r>
            <a:r>
              <a:rPr lang="pt-BR" sz="2800"/>
              <a:t>;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4)	Testes unitários (</a:t>
            </a:r>
            <a:r>
              <a:rPr i="1" lang="pt-BR" sz="2800">
                <a:solidFill>
                  <a:schemeClr val="dk1"/>
                </a:solidFill>
              </a:rPr>
              <a:t>arduino UNO</a:t>
            </a:r>
            <a:r>
              <a:rPr lang="pt-BR" sz="2800"/>
              <a:t>);</a:t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5)  Teste de integração (</a:t>
            </a:r>
            <a:r>
              <a:rPr i="1" lang="pt-BR" sz="2800">
                <a:solidFill>
                  <a:schemeClr val="dk1"/>
                </a:solidFill>
              </a:rPr>
              <a:t>arduino UNO</a:t>
            </a:r>
            <a:r>
              <a:rPr lang="pt-BR" sz="2800"/>
              <a:t>);</a:t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6) Validar os objetivos específicos de cada componente</a:t>
            </a:r>
            <a:r>
              <a:rPr lang="pt-BR" sz="2800">
                <a:solidFill>
                  <a:schemeClr val="dk1"/>
                </a:solidFill>
              </a:rPr>
              <a:t>(</a:t>
            </a:r>
            <a:r>
              <a:rPr i="1" lang="pt-BR" sz="2800">
                <a:solidFill>
                  <a:schemeClr val="dk1"/>
                </a:solidFill>
              </a:rPr>
              <a:t>arduino UNO</a:t>
            </a:r>
            <a:r>
              <a:rPr lang="pt-BR" sz="2800">
                <a:solidFill>
                  <a:schemeClr val="dk1"/>
                </a:solidFill>
              </a:rPr>
              <a:t>);</a:t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7) Montagem do </a:t>
            </a:r>
            <a:r>
              <a:rPr i="1" lang="pt-BR" sz="2800"/>
              <a:t>hardware </a:t>
            </a:r>
            <a:r>
              <a:rPr lang="pt-BR" sz="2800"/>
              <a:t>em uma </a:t>
            </a:r>
            <a:r>
              <a:rPr i="1" lang="pt-BR" sz="2800"/>
              <a:t>PCB </a:t>
            </a:r>
            <a:r>
              <a:rPr lang="pt-BR" sz="2800"/>
              <a:t>em forma de um protótipo;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46d4486b39_0_18"/>
          <p:cNvSpPr txBox="1"/>
          <p:nvPr>
            <p:ph idx="4294967295" type="title"/>
          </p:nvPr>
        </p:nvSpPr>
        <p:spPr>
          <a:xfrm>
            <a:off x="1584000" y="300960"/>
            <a:ext cx="79917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3) METODOLOGIA</a:t>
            </a:r>
            <a:endParaRPr/>
          </a:p>
        </p:txBody>
      </p:sp>
      <p:sp>
        <p:nvSpPr>
          <p:cNvPr id="182" name="Google Shape;182;g346d4486b39_0_18"/>
          <p:cNvSpPr txBox="1"/>
          <p:nvPr>
            <p:ph idx="4294967295" type="body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8)	 </a:t>
            </a:r>
            <a:r>
              <a:rPr lang="pt-BR" sz="2800">
                <a:solidFill>
                  <a:schemeClr val="dk1"/>
                </a:solidFill>
              </a:rPr>
              <a:t>Gravar o </a:t>
            </a:r>
            <a:r>
              <a:rPr i="1" lang="pt-BR" sz="2800">
                <a:solidFill>
                  <a:schemeClr val="dk1"/>
                </a:solidFill>
              </a:rPr>
              <a:t>firmware (PCB);</a:t>
            </a:r>
            <a:endParaRPr i="1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9)	 </a:t>
            </a:r>
            <a:r>
              <a:rPr lang="pt-BR" sz="2800">
                <a:solidFill>
                  <a:schemeClr val="dk1"/>
                </a:solidFill>
              </a:rPr>
              <a:t>Testes unitários </a:t>
            </a:r>
            <a:r>
              <a:rPr i="1" lang="pt-BR" sz="2800">
                <a:solidFill>
                  <a:schemeClr val="dk1"/>
                </a:solidFill>
              </a:rPr>
              <a:t>(PCB);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10) </a:t>
            </a:r>
            <a:r>
              <a:rPr lang="pt-BR" sz="2800">
                <a:solidFill>
                  <a:schemeClr val="dk1"/>
                </a:solidFill>
              </a:rPr>
              <a:t>Teste de integração </a:t>
            </a:r>
            <a:r>
              <a:rPr i="1" lang="pt-BR" sz="2800">
                <a:solidFill>
                  <a:schemeClr val="dk1"/>
                </a:solidFill>
              </a:rPr>
              <a:t>(PCB);</a:t>
            </a:r>
            <a:endParaRPr i="1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11) </a:t>
            </a:r>
            <a:r>
              <a:rPr lang="pt-BR" sz="2800">
                <a:solidFill>
                  <a:schemeClr val="dk1"/>
                </a:solidFill>
              </a:rPr>
              <a:t>Validar os objetivos específicos de cada</a:t>
            </a:r>
            <a:endParaRPr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dk1"/>
                </a:solidFill>
              </a:rPr>
              <a:t>componente</a:t>
            </a:r>
            <a:r>
              <a:rPr i="1" lang="pt-BR" sz="2800">
                <a:solidFill>
                  <a:schemeClr val="dk1"/>
                </a:solidFill>
              </a:rPr>
              <a:t>(PCB);</a:t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12) </a:t>
            </a:r>
            <a:r>
              <a:rPr lang="pt-BR" sz="2800">
                <a:solidFill>
                  <a:schemeClr val="dk1"/>
                </a:solidFill>
              </a:rPr>
              <a:t>Coletar os dados via </a:t>
            </a:r>
            <a:r>
              <a:rPr i="1" lang="pt-BR" sz="2800">
                <a:solidFill>
                  <a:schemeClr val="dk1"/>
                </a:solidFill>
              </a:rPr>
              <a:t>smartphone </a:t>
            </a:r>
            <a:r>
              <a:rPr lang="pt-BR" sz="2800">
                <a:solidFill>
                  <a:schemeClr val="dk1"/>
                </a:solidFill>
              </a:rPr>
              <a:t>e </a:t>
            </a:r>
            <a:r>
              <a:rPr i="1" lang="pt-BR" sz="2800">
                <a:solidFill>
                  <a:schemeClr val="dk1"/>
                </a:solidFill>
              </a:rPr>
              <a:t>PC</a:t>
            </a:r>
            <a:r>
              <a:rPr lang="pt-BR" sz="2800">
                <a:solidFill>
                  <a:schemeClr val="dk1"/>
                </a:solidFill>
              </a:rPr>
              <a:t>;</a:t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13) </a:t>
            </a:r>
            <a:r>
              <a:rPr lang="pt-BR" sz="2800">
                <a:solidFill>
                  <a:schemeClr val="dk1"/>
                </a:solidFill>
              </a:rPr>
              <a:t>Registrar os dados;</a:t>
            </a:r>
            <a:endParaRPr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800">
                <a:solidFill>
                  <a:schemeClr val="dk1"/>
                </a:solidFill>
              </a:rPr>
              <a:t>14) Calcular a energia consumida e o custo.</a:t>
            </a:r>
            <a:endParaRPr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62e8bfa7f_1_0"/>
          <p:cNvSpPr txBox="1"/>
          <p:nvPr>
            <p:ph idx="4294967295" type="title"/>
          </p:nvPr>
        </p:nvSpPr>
        <p:spPr>
          <a:xfrm>
            <a:off x="1584000" y="300960"/>
            <a:ext cx="79917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3) METODOLOGIA</a:t>
            </a:r>
            <a:endParaRPr/>
          </a:p>
        </p:txBody>
      </p:sp>
      <p:sp>
        <p:nvSpPr>
          <p:cNvPr id="189" name="Google Shape;189;g3462e8bfa7f_1_0"/>
          <p:cNvSpPr txBox="1"/>
          <p:nvPr>
            <p:ph idx="4294967295" type="body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pt-BR" sz="2700">
                <a:solidFill>
                  <a:schemeClr val="dk1"/>
                </a:solidFill>
              </a:rPr>
              <a:t>PCB - DIAGRAMA DE BLOCOS</a:t>
            </a:r>
            <a:endParaRPr b="1" sz="27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90" name="Google Shape;190;g3462e8bfa7f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23" y="2223874"/>
            <a:ext cx="8279101" cy="41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46d4486b39_0_24"/>
          <p:cNvSpPr txBox="1"/>
          <p:nvPr>
            <p:ph idx="4294967295" type="title"/>
          </p:nvPr>
        </p:nvSpPr>
        <p:spPr>
          <a:xfrm>
            <a:off x="1584000" y="300960"/>
            <a:ext cx="79917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3) METODOLOGIA</a:t>
            </a:r>
            <a:endParaRPr/>
          </a:p>
        </p:txBody>
      </p:sp>
      <p:sp>
        <p:nvSpPr>
          <p:cNvPr id="197" name="Google Shape;197;g346d4486b39_0_24"/>
          <p:cNvSpPr txBox="1"/>
          <p:nvPr>
            <p:ph idx="4294967295" type="body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pt-BR" sz="2700">
                <a:solidFill>
                  <a:schemeClr val="dk1"/>
                </a:solidFill>
              </a:rPr>
              <a:t>PCB - ESQUEMÁTICO </a:t>
            </a:r>
            <a:endParaRPr b="1" sz="27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98" name="Google Shape;198;g346d4486b39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4600" y="2009675"/>
            <a:ext cx="7432076" cy="496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462e8bfa7f_2_1"/>
          <p:cNvSpPr txBox="1"/>
          <p:nvPr>
            <p:ph idx="4294967295" type="title"/>
          </p:nvPr>
        </p:nvSpPr>
        <p:spPr>
          <a:xfrm>
            <a:off x="1584000" y="300960"/>
            <a:ext cx="79917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3) METODOLOGIA</a:t>
            </a:r>
            <a:endParaRPr/>
          </a:p>
        </p:txBody>
      </p:sp>
      <p:sp>
        <p:nvSpPr>
          <p:cNvPr id="205" name="Google Shape;205;g3462e8bfa7f_2_1"/>
          <p:cNvSpPr txBox="1"/>
          <p:nvPr>
            <p:ph idx="4294967295" type="body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pt-BR" sz="2700">
                <a:solidFill>
                  <a:schemeClr val="dk1"/>
                </a:solidFill>
              </a:rPr>
              <a:t>PCB - Placa de Circuito Impresso</a:t>
            </a:r>
            <a:endParaRPr b="1" sz="27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206" name="Google Shape;206;g3462e8bfa7f_2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2950" y="2484625"/>
            <a:ext cx="4019550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 txBox="1"/>
          <p:nvPr>
            <p:ph idx="4294967295" type="title"/>
          </p:nvPr>
        </p:nvSpPr>
        <p:spPr>
          <a:xfrm>
            <a:off x="1584000" y="300960"/>
            <a:ext cx="7991640" cy="135421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213" name="Google Shape;213;p14"/>
          <p:cNvSpPr txBox="1"/>
          <p:nvPr>
            <p:ph idx="4294967295" type="body"/>
          </p:nvPr>
        </p:nvSpPr>
        <p:spPr>
          <a:xfrm>
            <a:off x="1295999" y="1136631"/>
            <a:ext cx="7601965" cy="6072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</a:rPr>
              <a:t>Integração dos componentes na PCB</a:t>
            </a:r>
            <a:endParaRPr b="1" sz="2800">
              <a:solidFill>
                <a:schemeClr val="dk1"/>
              </a:solidFill>
            </a:endParaRPr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14" name="Google Shape;21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6425" y="2313175"/>
            <a:ext cx="4001126" cy="51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46d741c5ee_0_9"/>
          <p:cNvSpPr txBox="1"/>
          <p:nvPr>
            <p:ph idx="4294967295" type="title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221" name="Google Shape;221;g346d741c5ee_0_9"/>
          <p:cNvSpPr txBox="1"/>
          <p:nvPr>
            <p:ph idx="4294967295" type="body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7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pt-BR" sz="2700">
                <a:solidFill>
                  <a:schemeClr val="dk1"/>
                </a:solidFill>
              </a:rPr>
              <a:t>4.1 Teste de Comunicação entre PCB e Software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7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7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700">
              <a:solidFill>
                <a:schemeClr val="dk1"/>
              </a:solidFill>
            </a:endParaRPr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22" name="Google Shape;222;g346d741c5ee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2375" y="3087742"/>
            <a:ext cx="531495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idx="4294967295" type="title"/>
          </p:nvPr>
        </p:nvSpPr>
        <p:spPr>
          <a:xfrm>
            <a:off x="1584000" y="300960"/>
            <a:ext cx="7991640" cy="677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98" name="Google Shape;98;p2"/>
          <p:cNvSpPr txBox="1"/>
          <p:nvPr>
            <p:ph idx="4294967295" type="body"/>
          </p:nvPr>
        </p:nvSpPr>
        <p:spPr>
          <a:xfrm>
            <a:off x="1296000" y="1136631"/>
            <a:ext cx="8280000" cy="6072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900"/>
              <a:t>1) Introdução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900"/>
              <a:t>1.1) Problema de Pesquisa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900"/>
              <a:t>1.2) Justificativa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900"/>
              <a:t>1.3) Objetivos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900"/>
              <a:t>1.3.1) Objetivo Geral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900"/>
              <a:t>1.3.2) Objetivos Específicos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900"/>
              <a:t>2) Desenvolvimento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900"/>
              <a:t>3) Metodologia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900"/>
              <a:t>4) Análise e Discussão dos Resultados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900"/>
              <a:t>5) Conclusão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46d741c5ee_0_18"/>
          <p:cNvSpPr txBox="1"/>
          <p:nvPr>
            <p:ph idx="4294967295" type="title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229" name="Google Shape;229;g346d741c5ee_0_18"/>
          <p:cNvSpPr txBox="1"/>
          <p:nvPr>
            <p:ph idx="4294967295" type="body"/>
          </p:nvPr>
        </p:nvSpPr>
        <p:spPr>
          <a:xfrm>
            <a:off x="1295999" y="1136631"/>
            <a:ext cx="9365302" cy="6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7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pt-BR" sz="2700">
                <a:solidFill>
                  <a:schemeClr val="dk1"/>
                </a:solidFill>
              </a:rPr>
              <a:t>4.2 Teste de Cadastro de Refrigerador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30" name="Google Shape;230;g346d741c5ee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176" y="3088289"/>
            <a:ext cx="8571532" cy="2558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46d741c5ee_0_78"/>
          <p:cNvSpPr txBox="1"/>
          <p:nvPr>
            <p:ph idx="4294967295" type="title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237" name="Google Shape;237;g346d741c5ee_0_78"/>
          <p:cNvSpPr txBox="1"/>
          <p:nvPr>
            <p:ph idx="4294967295" type="body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pt-BR" sz="2800">
                <a:solidFill>
                  <a:schemeClr val="dk1"/>
                </a:solidFill>
              </a:rPr>
              <a:t>4.2 Teste de Cadastro de Refrigerador</a:t>
            </a:r>
            <a:endParaRPr b="1" sz="2800">
              <a:solidFill>
                <a:schemeClr val="dk1"/>
              </a:solidFill>
            </a:endParaRPr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38" name="Google Shape;238;g346d741c5ee_0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3013" y="3028525"/>
            <a:ext cx="8693675" cy="291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46d741c5ee_0_93"/>
          <p:cNvSpPr txBox="1"/>
          <p:nvPr>
            <p:ph idx="4294967295" type="title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245" name="Google Shape;245;g346d741c5ee_0_93"/>
          <p:cNvSpPr txBox="1"/>
          <p:nvPr>
            <p:ph idx="4294967295" type="body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pt-BR" sz="2800">
                <a:solidFill>
                  <a:schemeClr val="dk1"/>
                </a:solidFill>
              </a:rPr>
              <a:t>4.3 Teste de Refrigerador Cadastrado</a:t>
            </a:r>
            <a:endParaRPr b="1" sz="2800">
              <a:solidFill>
                <a:schemeClr val="dk1"/>
              </a:solidFill>
            </a:endParaRPr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46" name="Google Shape;246;g346d741c5ee_0_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538" y="2246536"/>
            <a:ext cx="8784600" cy="509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346d741c5ee_0_93"/>
          <p:cNvSpPr/>
          <p:nvPr/>
        </p:nvSpPr>
        <p:spPr>
          <a:xfrm>
            <a:off x="1741000" y="2541450"/>
            <a:ext cx="1775400" cy="176400"/>
          </a:xfrm>
          <a:prstGeom prst="rect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346d741c5ee_0_93"/>
          <p:cNvSpPr/>
          <p:nvPr/>
        </p:nvSpPr>
        <p:spPr>
          <a:xfrm>
            <a:off x="1764550" y="2962300"/>
            <a:ext cx="1728300" cy="13545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346d741c5ee_0_93"/>
          <p:cNvSpPr/>
          <p:nvPr/>
        </p:nvSpPr>
        <p:spPr>
          <a:xfrm>
            <a:off x="1764550" y="4375525"/>
            <a:ext cx="1728300" cy="576000"/>
          </a:xfrm>
          <a:prstGeom prst="rect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346d741c5ee_0_93"/>
          <p:cNvSpPr/>
          <p:nvPr/>
        </p:nvSpPr>
        <p:spPr>
          <a:xfrm>
            <a:off x="1741000" y="5010250"/>
            <a:ext cx="1728300" cy="5760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346d741c5ee_0_93"/>
          <p:cNvSpPr/>
          <p:nvPr/>
        </p:nvSpPr>
        <p:spPr>
          <a:xfrm>
            <a:off x="3951300" y="2788350"/>
            <a:ext cx="2892300" cy="20340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346d741c5ee_0_93"/>
          <p:cNvSpPr/>
          <p:nvPr/>
        </p:nvSpPr>
        <p:spPr>
          <a:xfrm>
            <a:off x="4492125" y="2523750"/>
            <a:ext cx="975900" cy="211800"/>
          </a:xfrm>
          <a:prstGeom prst="rect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346d741c5ee_0_93"/>
          <p:cNvSpPr/>
          <p:nvPr/>
        </p:nvSpPr>
        <p:spPr>
          <a:xfrm>
            <a:off x="7689575" y="4269700"/>
            <a:ext cx="776400" cy="681900"/>
          </a:xfrm>
          <a:prstGeom prst="rect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346d741c5ee_0_93"/>
          <p:cNvSpPr/>
          <p:nvPr/>
        </p:nvSpPr>
        <p:spPr>
          <a:xfrm>
            <a:off x="6983725" y="2458700"/>
            <a:ext cx="2234700" cy="1669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346d741c5ee_0_93"/>
          <p:cNvSpPr/>
          <p:nvPr/>
        </p:nvSpPr>
        <p:spPr>
          <a:xfrm>
            <a:off x="6796450" y="5010250"/>
            <a:ext cx="2610000" cy="776100"/>
          </a:xfrm>
          <a:prstGeom prst="rect">
            <a:avLst/>
          </a:prstGeom>
          <a:noFill/>
          <a:ln cap="flat" cmpd="sng" w="3810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346d741c5ee_0_93"/>
          <p:cNvSpPr/>
          <p:nvPr/>
        </p:nvSpPr>
        <p:spPr>
          <a:xfrm>
            <a:off x="1187550" y="5891575"/>
            <a:ext cx="2892300" cy="1152900"/>
          </a:xfrm>
          <a:prstGeom prst="rect">
            <a:avLst/>
          </a:prstGeom>
          <a:noFill/>
          <a:ln cap="flat" cmpd="sng" w="38100">
            <a:solidFill>
              <a:srgbClr val="4598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46d741c5ee_0_116"/>
          <p:cNvSpPr txBox="1"/>
          <p:nvPr>
            <p:ph idx="4294967295" type="title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263" name="Google Shape;263;g346d741c5ee_0_116"/>
          <p:cNvSpPr txBox="1"/>
          <p:nvPr>
            <p:ph idx="4294967295" type="body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pt-BR" sz="2800">
                <a:solidFill>
                  <a:schemeClr val="dk1"/>
                </a:solidFill>
              </a:rPr>
              <a:t>4.3 Teste de Refrigerador Cadastrado</a:t>
            </a:r>
            <a:endParaRPr b="1" sz="2800">
              <a:solidFill>
                <a:schemeClr val="dk1"/>
              </a:solidFill>
            </a:endParaRPr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64" name="Google Shape;264;g346d741c5ee_0_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50" y="2363688"/>
            <a:ext cx="5048250" cy="53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346d741c5ee_0_1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1600" y="3606600"/>
            <a:ext cx="370522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46d741c5ee_0_129"/>
          <p:cNvSpPr txBox="1"/>
          <p:nvPr>
            <p:ph idx="4294967295" type="title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272" name="Google Shape;272;g346d741c5ee_0_129"/>
          <p:cNvSpPr txBox="1"/>
          <p:nvPr>
            <p:ph idx="4294967295" type="body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pt-BR" sz="2800">
                <a:solidFill>
                  <a:schemeClr val="dk1"/>
                </a:solidFill>
              </a:rPr>
              <a:t>4.3 Teste de Refrigerador Cadastrado</a:t>
            </a:r>
            <a:endParaRPr b="1" sz="2800">
              <a:solidFill>
                <a:schemeClr val="dk1"/>
              </a:solidFill>
            </a:endParaRPr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73" name="Google Shape;273;g346d741c5ee_0_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175" y="2119375"/>
            <a:ext cx="5648664" cy="607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46d741c5ee_0_138"/>
          <p:cNvSpPr txBox="1"/>
          <p:nvPr>
            <p:ph idx="4294967295" type="title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280" name="Google Shape;280;g346d741c5ee_0_138"/>
          <p:cNvSpPr txBox="1"/>
          <p:nvPr>
            <p:ph idx="4294967295" type="body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pt-BR" sz="2800">
                <a:solidFill>
                  <a:schemeClr val="dk1"/>
                </a:solidFill>
              </a:rPr>
              <a:t>4.3 Teste de Comunicação de Dados com o </a:t>
            </a:r>
            <a:r>
              <a:rPr b="1" i="1" lang="pt-BR" sz="2800">
                <a:solidFill>
                  <a:schemeClr val="dk1"/>
                </a:solidFill>
              </a:rPr>
              <a:t>smartphone</a:t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81" name="Google Shape;281;g346d741c5ee_0_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274" y="2614150"/>
            <a:ext cx="5425450" cy="484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46d741c5ee_0_146"/>
          <p:cNvSpPr txBox="1"/>
          <p:nvPr>
            <p:ph idx="4294967295" type="title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288" name="Google Shape;288;g346d741c5ee_0_146"/>
          <p:cNvSpPr txBox="1"/>
          <p:nvPr>
            <p:ph idx="4294967295" type="body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pt-BR" sz="2800">
                <a:solidFill>
                  <a:schemeClr val="dk1"/>
                </a:solidFill>
              </a:rPr>
              <a:t>4.3 Teste de Comunicação de Dados com o </a:t>
            </a:r>
            <a:r>
              <a:rPr b="1" i="1" lang="pt-BR" sz="2800">
                <a:solidFill>
                  <a:schemeClr val="dk1"/>
                </a:solidFill>
              </a:rPr>
              <a:t>smartphone</a:t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89" name="Google Shape;289;g346d741c5ee_0_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1788" y="2682525"/>
            <a:ext cx="4776124" cy="466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46d741c5ee_0_154"/>
          <p:cNvSpPr txBox="1"/>
          <p:nvPr>
            <p:ph idx="4294967295" type="title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296" name="Google Shape;296;g346d741c5ee_0_154"/>
          <p:cNvSpPr txBox="1"/>
          <p:nvPr>
            <p:ph idx="4294967295" type="body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pt-BR" sz="2800">
                <a:solidFill>
                  <a:schemeClr val="dk1"/>
                </a:solidFill>
              </a:rPr>
              <a:t>4.3 Teste de Comunicação de Dados com o </a:t>
            </a:r>
            <a:r>
              <a:rPr b="1" i="1" lang="pt-BR" sz="2800">
                <a:solidFill>
                  <a:schemeClr val="dk1"/>
                </a:solidFill>
              </a:rPr>
              <a:t>smartphone</a:t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97" name="Google Shape;297;g346d741c5ee_0_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2287" y="2839100"/>
            <a:ext cx="7601014" cy="412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46d741c5ee_0_170"/>
          <p:cNvSpPr txBox="1"/>
          <p:nvPr>
            <p:ph idx="4294967295" type="title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304" name="Google Shape;304;g346d741c5ee_0_170"/>
          <p:cNvSpPr txBox="1"/>
          <p:nvPr>
            <p:ph idx="4294967295" type="body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pt-BR" sz="2800">
                <a:solidFill>
                  <a:schemeClr val="dk1"/>
                </a:solidFill>
              </a:rPr>
              <a:t>4.3 Teste de Comunicação de Dados com o S</a:t>
            </a:r>
            <a:r>
              <a:rPr b="1" i="1" lang="pt-BR" sz="2800">
                <a:solidFill>
                  <a:schemeClr val="dk1"/>
                </a:solidFill>
              </a:rPr>
              <a:t>martphone</a:t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05" name="Google Shape;305;g346d741c5ee_0_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8850" y="2523998"/>
            <a:ext cx="7602001" cy="4955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46d741c5ee_0_177"/>
          <p:cNvSpPr txBox="1"/>
          <p:nvPr>
            <p:ph idx="4294967295" type="title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312" name="Google Shape;312;g346d741c5ee_0_177"/>
          <p:cNvSpPr txBox="1"/>
          <p:nvPr>
            <p:ph idx="4294967295" type="body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pt-BR" sz="2800">
                <a:solidFill>
                  <a:schemeClr val="dk1"/>
                </a:solidFill>
              </a:rPr>
              <a:t>Setup de testes</a:t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13" name="Google Shape;313;g346d741c5ee_0_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688" y="2491600"/>
            <a:ext cx="6143175" cy="459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idx="4294967295" type="title"/>
          </p:nvPr>
        </p:nvSpPr>
        <p:spPr>
          <a:xfrm>
            <a:off x="1584000" y="300960"/>
            <a:ext cx="7991640" cy="677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1) INTRODUÇÃO</a:t>
            </a:r>
            <a:endParaRPr/>
          </a:p>
        </p:txBody>
      </p:sp>
      <p:sp>
        <p:nvSpPr>
          <p:cNvPr id="105" name="Google Shape;105;p3"/>
          <p:cNvSpPr txBox="1"/>
          <p:nvPr>
            <p:ph idx="4294967295" type="body"/>
          </p:nvPr>
        </p:nvSpPr>
        <p:spPr>
          <a:xfrm>
            <a:off x="1296000" y="1136631"/>
            <a:ext cx="8280000" cy="6072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9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b="1" lang="pt-BR" sz="2900"/>
              <a:t>1.1) Problema de Pesquisa</a:t>
            </a:r>
            <a:endParaRPr/>
          </a:p>
          <a:p>
            <a:pPr indent="45720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Evitar o desperdício de energia em refrigeradores e preservar os recursos energéticos.</a:t>
            </a:r>
            <a:endParaRPr/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486cbc0090_1_18"/>
          <p:cNvSpPr txBox="1"/>
          <p:nvPr>
            <p:ph idx="4294967295" type="title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320" name="Google Shape;320;g3486cbc0090_1_18"/>
          <p:cNvSpPr txBox="1"/>
          <p:nvPr>
            <p:ph idx="4294967295" type="body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pt-BR" sz="2800">
                <a:solidFill>
                  <a:schemeClr val="dk1"/>
                </a:solidFill>
              </a:rPr>
              <a:t>4.4 Testes de </a:t>
            </a:r>
            <a:r>
              <a:rPr b="1" i="1" lang="pt-BR" sz="2800">
                <a:solidFill>
                  <a:schemeClr val="dk1"/>
                </a:solidFill>
              </a:rPr>
              <a:t>Software </a:t>
            </a:r>
            <a:r>
              <a:rPr b="1" lang="pt-BR" sz="2800">
                <a:solidFill>
                  <a:schemeClr val="dk1"/>
                </a:solidFill>
              </a:rPr>
              <a:t>- Por uma hora não abrir a porta</a:t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21" name="Google Shape;321;g3486cbc0090_1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9963" y="2832950"/>
            <a:ext cx="8219774" cy="417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46d741c5ee_0_200"/>
          <p:cNvSpPr txBox="1"/>
          <p:nvPr>
            <p:ph idx="4294967295" type="title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328" name="Google Shape;328;g346d741c5ee_0_200"/>
          <p:cNvSpPr txBox="1"/>
          <p:nvPr>
            <p:ph idx="4294967295" type="body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pt-BR" sz="2800">
                <a:solidFill>
                  <a:schemeClr val="dk1"/>
                </a:solidFill>
              </a:rPr>
              <a:t>4.4 Testes de </a:t>
            </a:r>
            <a:r>
              <a:rPr b="1" i="1" lang="pt-BR" sz="2800">
                <a:solidFill>
                  <a:schemeClr val="dk1"/>
                </a:solidFill>
              </a:rPr>
              <a:t>Software </a:t>
            </a:r>
            <a:r>
              <a:rPr b="1" lang="pt-BR" sz="2800">
                <a:solidFill>
                  <a:schemeClr val="dk1"/>
                </a:solidFill>
              </a:rPr>
              <a:t>- Por uma hora não abrir a porta</a:t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29" name="Google Shape;329;g346d741c5ee_0_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" y="3383138"/>
            <a:ext cx="5762625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346d741c5ee_0_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9375" y="3893050"/>
            <a:ext cx="4669149" cy="18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46d741c5ee_0_186"/>
          <p:cNvSpPr txBox="1"/>
          <p:nvPr>
            <p:ph idx="4294967295" type="title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337" name="Google Shape;337;g346d741c5ee_0_186"/>
          <p:cNvSpPr txBox="1"/>
          <p:nvPr>
            <p:ph idx="4294967295" type="body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pt-BR" sz="2800">
                <a:solidFill>
                  <a:schemeClr val="dk1"/>
                </a:solidFill>
              </a:rPr>
              <a:t>4.4 Testes de </a:t>
            </a:r>
            <a:r>
              <a:rPr b="1" i="1" lang="pt-BR" sz="2800">
                <a:solidFill>
                  <a:schemeClr val="dk1"/>
                </a:solidFill>
              </a:rPr>
              <a:t>Software </a:t>
            </a:r>
            <a:r>
              <a:rPr b="1" lang="pt-BR" sz="2800">
                <a:solidFill>
                  <a:schemeClr val="dk1"/>
                </a:solidFill>
              </a:rPr>
              <a:t>- Por uma hora, abrir a porta 3 vezes por 1 minuto</a:t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38" name="Google Shape;338;g346d741c5ee_0_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6688" y="2882350"/>
            <a:ext cx="8526326" cy="43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486cbc0090_2_0"/>
          <p:cNvSpPr txBox="1"/>
          <p:nvPr>
            <p:ph idx="4294967295" type="title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345" name="Google Shape;345;g3486cbc0090_2_0"/>
          <p:cNvSpPr txBox="1"/>
          <p:nvPr>
            <p:ph idx="4294967295" type="body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pt-BR" sz="2800">
                <a:solidFill>
                  <a:schemeClr val="dk1"/>
                </a:solidFill>
              </a:rPr>
              <a:t>4.4 Testes de </a:t>
            </a:r>
            <a:r>
              <a:rPr b="1" i="1" lang="pt-BR" sz="2800">
                <a:solidFill>
                  <a:schemeClr val="dk1"/>
                </a:solidFill>
              </a:rPr>
              <a:t>Software </a:t>
            </a:r>
            <a:r>
              <a:rPr b="1" lang="pt-BR" sz="2800">
                <a:solidFill>
                  <a:schemeClr val="dk1"/>
                </a:solidFill>
              </a:rPr>
              <a:t>- Por uma hora, abrir a porta 3 vezes por 1 minuto</a:t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46" name="Google Shape;346;g3486cbc0090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79725"/>
            <a:ext cx="5762625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g3486cbc0090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5500" y="3685787"/>
            <a:ext cx="4775125" cy="2073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46d741c5ee_0_225"/>
          <p:cNvSpPr txBox="1"/>
          <p:nvPr>
            <p:ph idx="4294967295" type="title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354" name="Google Shape;354;g346d741c5ee_0_225"/>
          <p:cNvSpPr txBox="1"/>
          <p:nvPr>
            <p:ph idx="4294967295" type="body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pt-BR" sz="2800">
                <a:solidFill>
                  <a:schemeClr val="dk1"/>
                </a:solidFill>
              </a:rPr>
              <a:t>4.4 Testes de </a:t>
            </a:r>
            <a:r>
              <a:rPr b="1" i="1" lang="pt-BR" sz="2800">
                <a:solidFill>
                  <a:schemeClr val="dk1"/>
                </a:solidFill>
              </a:rPr>
              <a:t>Software </a:t>
            </a:r>
            <a:r>
              <a:rPr b="1" lang="pt-BR" sz="2800">
                <a:solidFill>
                  <a:schemeClr val="dk1"/>
                </a:solidFill>
              </a:rPr>
              <a:t>- Por uma hora, abrir a porta a cada 10 minutos por 10 segundos</a:t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55" name="Google Shape;355;g346d741c5ee_0_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837" y="3063925"/>
            <a:ext cx="8436326" cy="42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46d741c5ee_0_232"/>
          <p:cNvSpPr txBox="1"/>
          <p:nvPr>
            <p:ph idx="4294967295" type="title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362" name="Google Shape;362;g346d741c5ee_0_232"/>
          <p:cNvSpPr txBox="1"/>
          <p:nvPr>
            <p:ph idx="4294967295" type="body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pt-BR" sz="2800">
                <a:solidFill>
                  <a:schemeClr val="dk1"/>
                </a:solidFill>
              </a:rPr>
              <a:t>4.4 Testes de </a:t>
            </a:r>
            <a:r>
              <a:rPr b="1" i="1" lang="pt-BR" sz="2800">
                <a:solidFill>
                  <a:schemeClr val="dk1"/>
                </a:solidFill>
              </a:rPr>
              <a:t>Software </a:t>
            </a:r>
            <a:r>
              <a:rPr b="1" lang="pt-BR" sz="2800">
                <a:solidFill>
                  <a:schemeClr val="dk1"/>
                </a:solidFill>
              </a:rPr>
              <a:t>- Por uma hora não abrir a porta</a:t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63" name="Google Shape;363;g346d741c5ee_0_2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71413"/>
            <a:ext cx="5762625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g346d741c5ee_0_2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250" y="3993102"/>
            <a:ext cx="4746374" cy="1901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46d741c5ee_0_246"/>
          <p:cNvSpPr txBox="1"/>
          <p:nvPr>
            <p:ph idx="4294967295" type="title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371" name="Google Shape;371;g346d741c5ee_0_246"/>
          <p:cNvSpPr txBox="1"/>
          <p:nvPr>
            <p:ph idx="4294967295" type="body"/>
          </p:nvPr>
        </p:nvSpPr>
        <p:spPr>
          <a:xfrm>
            <a:off x="964642" y="1557495"/>
            <a:ext cx="8822453" cy="5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pt-BR" sz="2800">
                <a:solidFill>
                  <a:schemeClr val="dk1"/>
                </a:solidFill>
              </a:rPr>
              <a:t>Considerações sobre os testes:</a:t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pt-BR" sz="1900">
                <a:solidFill>
                  <a:schemeClr val="dk1"/>
                </a:solidFill>
              </a:rPr>
              <a:t>A corrente elétrica, a potência ativa e o fator de potência são diretamente proporcionais porque tiveram oscilações sincronizadas ao longo do tempo e nos mesmos instantes de tempo. O gráfico da temperatura interna do refrigerador mostrou que o seu valor decresceu após o acionamento do compressor e cresceu após o processo de degelo a fim de manter a temperatura dentro de uma faixa desejada. </a:t>
            </a:r>
            <a:endParaRPr b="1" sz="1900"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900">
                <a:solidFill>
                  <a:schemeClr val="dk1"/>
                </a:solidFill>
              </a:rPr>
              <a:t>Para os testes com abertura e fechamento de porta a temperatura interna cresceu gradativamente enquanto a porta estava aberta e decresceu gradativamente enquanto estava fechada. Portanto foi possível constatar que a temperatura interna do refrigerador é diretamente proporcional à corrente elétrica, à potência ativa e ao fator de potência.</a:t>
            </a:r>
            <a:endParaRPr b="1" sz="19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46d741c5ee_0_255"/>
          <p:cNvSpPr txBox="1"/>
          <p:nvPr>
            <p:ph idx="4294967295" type="title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378" name="Google Shape;378;g346d741c5ee_0_255"/>
          <p:cNvSpPr txBox="1"/>
          <p:nvPr>
            <p:ph idx="4294967295" type="body"/>
          </p:nvPr>
        </p:nvSpPr>
        <p:spPr>
          <a:xfrm>
            <a:off x="1054840" y="1698170"/>
            <a:ext cx="8752352" cy="51538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pt-BR" sz="2800">
                <a:solidFill>
                  <a:schemeClr val="dk1"/>
                </a:solidFill>
              </a:rPr>
              <a:t>Considerações sobre os testes:</a:t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pt-BR" sz="1900">
                <a:solidFill>
                  <a:schemeClr val="dk1"/>
                </a:solidFill>
              </a:rPr>
              <a:t>Com relação ao consumo energético, a frequência de abertura de porta fez aumentar o consumo energético. Com o compressor ligado a potência ativa variou de 125 W até 155 W, e em processo de degelo a potência ativa ficou próximo dos 200 W. O refrigerador tem uma potência nominal de 242 W e em degelo de 218 W. </a:t>
            </a:r>
            <a:endParaRPr b="1" sz="1900"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pt-BR" sz="1900">
                <a:solidFill>
                  <a:schemeClr val="dk1"/>
                </a:solidFill>
              </a:rPr>
              <a:t>A tensão elétrica, a frequência e a temperatura ambiente tiveram poucas variações e não influenciaram significativamente nos testes. </a:t>
            </a:r>
            <a:endParaRPr b="1" sz="1900"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46d741c5ee_0_261"/>
          <p:cNvSpPr txBox="1"/>
          <p:nvPr>
            <p:ph idx="4294967295" type="title"/>
          </p:nvPr>
        </p:nvSpPr>
        <p:spPr>
          <a:xfrm>
            <a:off x="1584000" y="300960"/>
            <a:ext cx="79917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5) CONCLUSÃO</a:t>
            </a:r>
            <a:endParaRPr/>
          </a:p>
        </p:txBody>
      </p:sp>
      <p:sp>
        <p:nvSpPr>
          <p:cNvPr id="385" name="Google Shape;385;g346d741c5ee_0_261"/>
          <p:cNvSpPr txBox="1"/>
          <p:nvPr>
            <p:ph idx="4294967295" type="body"/>
          </p:nvPr>
        </p:nvSpPr>
        <p:spPr>
          <a:xfrm>
            <a:off x="1426866" y="1588801"/>
            <a:ext cx="8279842" cy="4199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pt-BR" sz="2000">
                <a:solidFill>
                  <a:schemeClr val="dk1"/>
                </a:solidFill>
              </a:rPr>
              <a:t>O relatório gerado no fim dos testes indica que o consumo energético pode variar de acordo com a temperatura interna do refrigerador, com o período de funcionamento do compressor, com o período de processo de degelo e com a frequência da abertura da porta do refrigerador. O </a:t>
            </a:r>
            <a:r>
              <a:rPr b="1" i="1" lang="pt-BR" sz="2000">
                <a:solidFill>
                  <a:schemeClr val="dk1"/>
                </a:solidFill>
              </a:rPr>
              <a:t>software </a:t>
            </a:r>
            <a:r>
              <a:rPr b="1" lang="pt-BR" sz="2000">
                <a:solidFill>
                  <a:schemeClr val="dk1"/>
                </a:solidFill>
              </a:rPr>
              <a:t>desenvolvido em </a:t>
            </a:r>
            <a:r>
              <a:rPr b="1" i="1" lang="pt-BR" sz="2000">
                <a:solidFill>
                  <a:schemeClr val="dk1"/>
                </a:solidFill>
              </a:rPr>
              <a:t>Python </a:t>
            </a:r>
            <a:r>
              <a:rPr b="1" lang="pt-BR" sz="2000">
                <a:solidFill>
                  <a:schemeClr val="dk1"/>
                </a:solidFill>
              </a:rPr>
              <a:t>permitiu a conexão com o </a:t>
            </a:r>
            <a:r>
              <a:rPr b="1" i="1" lang="pt-BR" sz="2000">
                <a:solidFill>
                  <a:schemeClr val="dk1"/>
                </a:solidFill>
              </a:rPr>
              <a:t>hardware </a:t>
            </a:r>
            <a:r>
              <a:rPr b="1" lang="pt-BR" sz="2000">
                <a:solidFill>
                  <a:schemeClr val="dk1"/>
                </a:solidFill>
              </a:rPr>
              <a:t>bem como coletar, processar, armazenar, analisar os dados, exibir as informações necessárias e emitir alertas de transições de estados que podem indicar anomalias.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46d741c5ee_0_267"/>
          <p:cNvSpPr txBox="1"/>
          <p:nvPr>
            <p:ph idx="4294967295" type="title"/>
          </p:nvPr>
        </p:nvSpPr>
        <p:spPr>
          <a:xfrm>
            <a:off x="1584000" y="300960"/>
            <a:ext cx="79917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5) CONCLUSÃO</a:t>
            </a:r>
            <a:endParaRPr/>
          </a:p>
        </p:txBody>
      </p:sp>
      <p:sp>
        <p:nvSpPr>
          <p:cNvPr id="392" name="Google Shape;392;g346d741c5ee_0_267"/>
          <p:cNvSpPr txBox="1"/>
          <p:nvPr>
            <p:ph idx="4294967295" type="body"/>
          </p:nvPr>
        </p:nvSpPr>
        <p:spPr>
          <a:xfrm>
            <a:off x="1296000" y="1136625"/>
            <a:ext cx="8320273" cy="6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pt-BR" sz="1900">
                <a:solidFill>
                  <a:schemeClr val="dk1"/>
                </a:solidFill>
              </a:rPr>
              <a:t>O sensor de energia AC PZEM-004T-100A-V3.0 permitiu a medição de potência ativa e dois sensores de temperatura DS18B20 permitiram as medições da temperatura interna do refrigerador e da temperatura ambiente, além do sensor de porta que permitiu a verificação de abertura e fechamento da porta do refrigerador. A comunicação de dados com o computador foi feita via USB  por um cabo USB-TTL enquanto que a comunicação de dados com o </a:t>
            </a:r>
            <a:r>
              <a:rPr b="1" i="1" lang="pt-BR" sz="1900">
                <a:solidFill>
                  <a:schemeClr val="dk1"/>
                </a:solidFill>
              </a:rPr>
              <a:t>smartphone</a:t>
            </a:r>
            <a:r>
              <a:rPr b="1" lang="pt-BR" sz="1900">
                <a:solidFill>
                  <a:schemeClr val="dk1"/>
                </a:solidFill>
              </a:rPr>
              <a:t> foi feita utilizando o módulo </a:t>
            </a:r>
            <a:r>
              <a:rPr b="1" i="1" lang="pt-BR" sz="1900">
                <a:solidFill>
                  <a:schemeClr val="dk1"/>
                </a:solidFill>
              </a:rPr>
              <a:t>bluetooth </a:t>
            </a:r>
            <a:r>
              <a:rPr b="1" lang="pt-BR" sz="1900">
                <a:solidFill>
                  <a:schemeClr val="dk1"/>
                </a:solidFill>
              </a:rPr>
              <a:t>HC-05. </a:t>
            </a:r>
            <a:endParaRPr b="1" sz="1900"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6d4486b39_0_6"/>
          <p:cNvSpPr txBox="1"/>
          <p:nvPr>
            <p:ph idx="4294967295" type="title"/>
          </p:nvPr>
        </p:nvSpPr>
        <p:spPr>
          <a:xfrm>
            <a:off x="1584000" y="300960"/>
            <a:ext cx="79917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1) INTRODUÇÃO</a:t>
            </a:r>
            <a:endParaRPr/>
          </a:p>
        </p:txBody>
      </p:sp>
      <p:sp>
        <p:nvSpPr>
          <p:cNvPr id="112" name="Google Shape;112;g346d4486b39_0_6"/>
          <p:cNvSpPr txBox="1"/>
          <p:nvPr>
            <p:ph idx="4294967295" type="body"/>
          </p:nvPr>
        </p:nvSpPr>
        <p:spPr>
          <a:xfrm>
            <a:off x="1296000" y="1136631"/>
            <a:ext cx="8280000" cy="6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9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b="1" lang="pt-BR" sz="2900"/>
              <a:t>1.2) Justificativa</a:t>
            </a:r>
            <a:endParaRPr/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800"/>
              <a:t>Em geral, os refrigeradores não possuem um sistema de monitoramento capaz de medir o consumo de energia, a temperatura, e a abertura de portas e que faça conexão com computador e com </a:t>
            </a:r>
            <a:r>
              <a:rPr i="1" lang="pt-BR" sz="2800"/>
              <a:t>smartphone </a:t>
            </a:r>
            <a:r>
              <a:rPr lang="pt-BR" sz="2800"/>
              <a:t>para analisar os dados a fim de avaliar o seu desempenho energético.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46d741c5ee_0_273"/>
          <p:cNvSpPr txBox="1"/>
          <p:nvPr>
            <p:ph idx="4294967295" type="title"/>
          </p:nvPr>
        </p:nvSpPr>
        <p:spPr>
          <a:xfrm>
            <a:off x="1584000" y="300960"/>
            <a:ext cx="79917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5) CONCLUSÃO</a:t>
            </a:r>
            <a:endParaRPr/>
          </a:p>
        </p:txBody>
      </p:sp>
      <p:sp>
        <p:nvSpPr>
          <p:cNvPr id="399" name="Google Shape;399;g346d741c5ee_0_273"/>
          <p:cNvSpPr txBox="1"/>
          <p:nvPr>
            <p:ph idx="4294967295" type="body"/>
          </p:nvPr>
        </p:nvSpPr>
        <p:spPr>
          <a:xfrm>
            <a:off x="1296000" y="1136625"/>
            <a:ext cx="8390611" cy="6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pt-BR" sz="1900">
                <a:solidFill>
                  <a:schemeClr val="dk1"/>
                </a:solidFill>
              </a:rPr>
              <a:t>O protótipo pode ser melhorado, e projetado para ter memória interna para poder armazenar os dados em um SD Card, um relógio em tempo real (real-time-clock), um módulo ethernet para que seja possível enviar os dados para uma interface de programação de aplicação (API) via </a:t>
            </a:r>
            <a:r>
              <a:rPr b="1" i="1" lang="pt-BR" sz="1900">
                <a:solidFill>
                  <a:schemeClr val="dk1"/>
                </a:solidFill>
              </a:rPr>
              <a:t>internet</a:t>
            </a:r>
            <a:r>
              <a:rPr b="1" lang="pt-BR" sz="1900">
                <a:solidFill>
                  <a:schemeClr val="dk1"/>
                </a:solidFill>
              </a:rPr>
              <a:t>, um </a:t>
            </a:r>
            <a:r>
              <a:rPr b="1" i="1" lang="pt-BR" sz="1900">
                <a:solidFill>
                  <a:schemeClr val="dk1"/>
                </a:solidFill>
              </a:rPr>
              <a:t>display </a:t>
            </a:r>
            <a:r>
              <a:rPr b="1" lang="pt-BR" sz="1900">
                <a:solidFill>
                  <a:schemeClr val="dk1"/>
                </a:solidFill>
              </a:rPr>
              <a:t>para poder visualizar os dados e adicionar uma bateria ao sistema.</a:t>
            </a:r>
            <a:endParaRPr b="1" sz="1900"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46d741c5ee_0_279"/>
          <p:cNvSpPr txBox="1"/>
          <p:nvPr>
            <p:ph idx="4294967295" type="title"/>
          </p:nvPr>
        </p:nvSpPr>
        <p:spPr>
          <a:xfrm>
            <a:off x="1584000" y="300960"/>
            <a:ext cx="79917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3000"/>
              <a:buFont typeface="Arial"/>
              <a:buNone/>
            </a:pPr>
            <a:br>
              <a:rPr lang="pt-BR" sz="3000"/>
            </a:br>
            <a:r>
              <a:rPr lang="pt-BR" sz="3000"/>
              <a:t>ANÁLISE DO CONSUMO ENERGÉTICO DE REFRIGERADORES</a:t>
            </a:r>
            <a:br>
              <a:rPr lang="pt-BR"/>
            </a:br>
            <a:endParaRPr/>
          </a:p>
        </p:txBody>
      </p:sp>
      <p:sp>
        <p:nvSpPr>
          <p:cNvPr id="406" name="Google Shape;406;g346d741c5ee_0_279"/>
          <p:cNvSpPr txBox="1"/>
          <p:nvPr>
            <p:ph idx="4294967295" type="body"/>
          </p:nvPr>
        </p:nvSpPr>
        <p:spPr>
          <a:xfrm>
            <a:off x="1296000" y="1768320"/>
            <a:ext cx="8280000" cy="51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/>
              <a:t> 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  <a:p>
            <a:pPr indent="0" lvl="0" marL="0" rtl="0" algn="r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  <a:p>
            <a:pPr indent="0" lvl="0" marL="0" rtl="0" algn="r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000"/>
              <a:t>Aluno: Elvis Fernandes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000"/>
              <a:t>Orientador: Mauro Tavares Peraça, Dr. Eng. </a:t>
            </a:r>
            <a:endParaRPr sz="2000"/>
          </a:p>
          <a:p>
            <a:pPr indent="0" lvl="0" marL="0" rtl="0" algn="r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000"/>
              <a:t>Corientador: Clóvis Antônio Petry, Dr. Eng.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000"/>
              <a:t>Florianópolis, 2025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idx="4294967295" type="title"/>
          </p:nvPr>
        </p:nvSpPr>
        <p:spPr>
          <a:xfrm>
            <a:off x="1584000" y="300960"/>
            <a:ext cx="7991640" cy="677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1) INTRODUÇÃO</a:t>
            </a:r>
            <a:endParaRPr/>
          </a:p>
        </p:txBody>
      </p:sp>
      <p:sp>
        <p:nvSpPr>
          <p:cNvPr id="119" name="Google Shape;119;p4"/>
          <p:cNvSpPr txBox="1"/>
          <p:nvPr>
            <p:ph idx="4294967295" type="body"/>
          </p:nvPr>
        </p:nvSpPr>
        <p:spPr>
          <a:xfrm>
            <a:off x="1296000" y="1136631"/>
            <a:ext cx="8280000" cy="6072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9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b="1" lang="pt-BR" sz="2900"/>
              <a:t>1.3) Objetivos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9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b="1" lang="pt-BR" sz="2900"/>
              <a:t>1.3.1) Objetivo Geral</a:t>
            </a:r>
            <a:endParaRPr/>
          </a:p>
          <a:p>
            <a:pPr indent="457200" lvl="0" marL="0" marR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800"/>
              <a:t>O objetivo geral deste projeto é desenvolver um sistema de monitoramento energético para refrigeradores, com capacidade de medição de energia e temperatura.</a:t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idx="4294967295" type="title"/>
          </p:nvPr>
        </p:nvSpPr>
        <p:spPr>
          <a:xfrm>
            <a:off x="1584000" y="300960"/>
            <a:ext cx="7991640" cy="677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1) INTRODUÇÃO</a:t>
            </a:r>
            <a:endParaRPr/>
          </a:p>
        </p:txBody>
      </p:sp>
      <p:sp>
        <p:nvSpPr>
          <p:cNvPr id="126" name="Google Shape;126;p5"/>
          <p:cNvSpPr txBox="1"/>
          <p:nvPr>
            <p:ph idx="4294967295" type="body"/>
          </p:nvPr>
        </p:nvSpPr>
        <p:spPr>
          <a:xfrm>
            <a:off x="1296000" y="1136631"/>
            <a:ext cx="8280000" cy="6072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pt-BR" sz="2900"/>
              <a:t>1.3.2) Objetivos Específicos</a:t>
            </a:r>
            <a:endParaRPr b="1" sz="29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a)  medir o consumo energético do refrigerador;</a:t>
            </a:r>
            <a:endParaRPr sz="2800"/>
          </a:p>
          <a:p>
            <a:pPr indent="0" lvl="0" marL="0" rtl="0" algn="just">
              <a:lnSpc>
                <a:spcPct val="15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b) anal</a:t>
            </a:r>
            <a:r>
              <a:rPr lang="pt-B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isar o consumo ao longo do tempo para detectar tendências e padrões, a fim de detectar anomalias ou necessidades de otimização;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c)  </a:t>
            </a:r>
            <a:r>
              <a:rPr lang="pt-B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medir a temperatura interna do refrigerador e a temperatura ambiente;</a:t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>
            <p:ph idx="4294967295" type="title"/>
          </p:nvPr>
        </p:nvSpPr>
        <p:spPr>
          <a:xfrm>
            <a:off x="1584000" y="300960"/>
            <a:ext cx="7991640" cy="677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1) INTRODUÇÃO</a:t>
            </a:r>
            <a:endParaRPr/>
          </a:p>
        </p:txBody>
      </p:sp>
      <p:sp>
        <p:nvSpPr>
          <p:cNvPr id="133" name="Google Shape;133;p6"/>
          <p:cNvSpPr txBox="1"/>
          <p:nvPr>
            <p:ph idx="4294967295" type="body"/>
          </p:nvPr>
        </p:nvSpPr>
        <p:spPr>
          <a:xfrm>
            <a:off x="1296000" y="1136631"/>
            <a:ext cx="8280000" cy="6072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pt-BR" sz="2900"/>
              <a:t>1.3.2) Objetivos Específicos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d)  </a:t>
            </a:r>
            <a:r>
              <a:rPr lang="pt-B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analisar ao longo do tempo se a temperatura do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refrigerador está dentro  dos parâmetros aceitáveis</a:t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se ela influencia no consumo de energia;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e) </a:t>
            </a:r>
            <a:r>
              <a:rPr lang="pt-B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enviar os dados do consumo energético e da temperatura para um </a:t>
            </a:r>
            <a:r>
              <a:rPr lang="pt-BR" sz="2800"/>
              <a:t>aplicativo de celular;</a:t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f)  </a:t>
            </a:r>
            <a:r>
              <a:rPr lang="pt-B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desenvolver um </a:t>
            </a:r>
            <a:r>
              <a:rPr i="1" lang="pt-B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</a:t>
            </a:r>
            <a:r>
              <a:rPr lang="pt-B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receba os dados de medição, configure parâmetros e faça alertas.</a:t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idx="4294967295" type="title"/>
          </p:nvPr>
        </p:nvSpPr>
        <p:spPr>
          <a:xfrm>
            <a:off x="1584000" y="300960"/>
            <a:ext cx="7991640" cy="677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1) INTRODUÇÃO</a:t>
            </a:r>
            <a:endParaRPr/>
          </a:p>
        </p:txBody>
      </p:sp>
      <p:sp>
        <p:nvSpPr>
          <p:cNvPr id="140" name="Google Shape;140;p7"/>
          <p:cNvSpPr txBox="1"/>
          <p:nvPr>
            <p:ph idx="4294967295" type="body"/>
          </p:nvPr>
        </p:nvSpPr>
        <p:spPr>
          <a:xfrm>
            <a:off x="1295999" y="1136631"/>
            <a:ext cx="7601965" cy="6072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pt-BR" sz="2800"/>
              <a:t>Fatores que podem afetar o desempenho do consumo energético de refrigeradores: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🡪Temperatura(interna e ambiente);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🡪Quantidade de abertura de portas;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🡪Estado de conservação.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pt-BR" sz="2800"/>
              <a:t>A maioria dos refrigeradores não possui um sistema de monitoramento que possibilite acompanhar o  consumo energético e isso </a:t>
            </a:r>
            <a:r>
              <a:rPr b="1" lang="pt-BR" sz="2800"/>
              <a:t>dificulta a identificação de desperdícios e a implementação de estratégias de economia de energia.</a:t>
            </a:r>
            <a:endParaRPr b="1" sz="2800"/>
          </a:p>
          <a:p>
            <a:pPr indent="-387350" lvl="1" marL="1200150" rtl="0" algn="just">
              <a:lnSpc>
                <a:spcPct val="90000"/>
              </a:lnSpc>
              <a:spcBef>
                <a:spcPts val="190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>
            <p:ph idx="4294967295" type="title"/>
          </p:nvPr>
        </p:nvSpPr>
        <p:spPr>
          <a:xfrm>
            <a:off x="1584000" y="300960"/>
            <a:ext cx="7991640" cy="677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1) INTRODUÇÃO</a:t>
            </a:r>
            <a:endParaRPr/>
          </a:p>
        </p:txBody>
      </p:sp>
      <p:sp>
        <p:nvSpPr>
          <p:cNvPr id="147" name="Google Shape;147;p8"/>
          <p:cNvSpPr txBox="1"/>
          <p:nvPr>
            <p:ph idx="4294967295" type="body"/>
          </p:nvPr>
        </p:nvSpPr>
        <p:spPr>
          <a:xfrm>
            <a:off x="1295999" y="1136631"/>
            <a:ext cx="7601965" cy="6072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	Parâmetros coletados e processados para poder calcular o </a:t>
            </a:r>
            <a:r>
              <a:rPr b="1" lang="pt-BR" sz="2800"/>
              <a:t>consumo energético</a:t>
            </a:r>
            <a:r>
              <a:rPr lang="pt-BR" sz="2800"/>
              <a:t> e fazer uma </a:t>
            </a:r>
            <a:r>
              <a:rPr b="1" lang="pt-BR" sz="2800"/>
              <a:t>estimativa do custo</a:t>
            </a:r>
            <a:r>
              <a:rPr lang="pt-BR" sz="2800"/>
              <a:t>:</a:t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🡪	</a:t>
            </a:r>
            <a:r>
              <a:rPr b="1" lang="pt-BR" sz="2800"/>
              <a:t>Sensor de Energia </a:t>
            </a:r>
            <a:r>
              <a:rPr lang="pt-BR" sz="2800"/>
              <a:t>(Tensão, Corrente, Potência Ativa, Frequência e Fator de Potência);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🡪	</a:t>
            </a:r>
            <a:r>
              <a:rPr b="1" lang="pt-BR" sz="2800"/>
              <a:t>Sensores de Temperatura </a:t>
            </a:r>
            <a:r>
              <a:rPr lang="pt-BR" sz="2800"/>
              <a:t>(Interna e Ambiente);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b="1" lang="pt-BR" sz="2800"/>
              <a:t>Sensor de Porta</a:t>
            </a:r>
            <a:r>
              <a:rPr lang="pt-BR" sz="2800"/>
              <a:t>;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b="1" lang="pt-BR" sz="2800"/>
              <a:t>Comunicação (</a:t>
            </a:r>
            <a:r>
              <a:rPr b="1" i="1" lang="pt-BR" sz="2800"/>
              <a:t>Bluetooth</a:t>
            </a:r>
            <a:r>
              <a:rPr b="1" lang="pt-BR" sz="2800"/>
              <a:t> e USB);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b="1" lang="pt-BR" sz="2800"/>
              <a:t>Microcontrolador</a:t>
            </a:r>
            <a:endParaRPr b="1"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drã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2017-07-04T15:55:48Z</dcterms:created>
</cp:coreProperties>
</file>