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80" r:id="rId5"/>
    <p:sldId id="279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8" r:id="rId21"/>
    <p:sldId id="281" r:id="rId22"/>
    <p:sldId id="282" r:id="rId23"/>
    <p:sldId id="283" r:id="rId24"/>
    <p:sldId id="284" r:id="rId25"/>
    <p:sldId id="275" r:id="rId26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796" y="-1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pt-B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pt-B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pt-B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F5EA63E1-9A98-419A-B508-D3152E81AFA6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353E85-6A1D-49B4-86F4-C5D79A7E12DC}" type="slidenum">
              <a:rPr lang="pt-BR"/>
              <a:pPr/>
              <a:t>1</a:t>
            </a:fld>
            <a:endParaRPr lang="pt-BR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353E85-6A1D-49B4-86F4-C5D79A7E12DC}" type="slidenum">
              <a:rPr lang="pt-BR"/>
              <a:pPr/>
              <a:t>25</a:t>
            </a:fld>
            <a:endParaRPr lang="pt-BR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4DAEA6-AC6C-47DD-8624-042EE6E5EB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390FF6-30A7-4FFE-A6B9-028BD816472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05700" y="225425"/>
            <a:ext cx="2068513" cy="49371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225425"/>
            <a:ext cx="6057900" cy="49371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062AF7-1EB8-4D22-8050-F86DCBE0CC4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2B9BC26-DA79-4536-9C92-5D9E4D589B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5318A7-0F32-435A-8CF1-7F575F50A68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325563"/>
            <a:ext cx="4062413" cy="3836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10213" y="1325563"/>
            <a:ext cx="4064000" cy="3836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A720099-427E-47F0-8A24-32DA5DE233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6384F1-A311-4319-94FD-5A7C21B5833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BCA82F-4D20-47B7-BF04-B363990B70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54787C-3F4F-4E7C-81E4-08D38C84C54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89CB11-45C4-4A0F-97F7-F457FF4C96D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E3D7C2-CCA7-410A-A014-C5B45C29334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024813" cy="5668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4325" y="225425"/>
            <a:ext cx="7989888" cy="944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25563"/>
            <a:ext cx="8278813" cy="38369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2.º Nível da estrutura de tópicos</a:t>
            </a:r>
          </a:p>
          <a:p>
            <a:pPr lvl="2"/>
            <a:r>
              <a:rPr lang="en-GB" smtClean="0"/>
              <a:t>3.º Nível da estrutura de tópicos</a:t>
            </a:r>
          </a:p>
          <a:p>
            <a:pPr lvl="3"/>
            <a:r>
              <a:rPr lang="en-GB" smtClean="0"/>
              <a:t>4.º Nível da estrutura de tópicos</a:t>
            </a:r>
          </a:p>
          <a:p>
            <a:pPr lvl="4"/>
            <a:r>
              <a:rPr lang="en-GB" smtClean="0"/>
              <a:t>5.º Nível da estrutura de tópicos</a:t>
            </a:r>
          </a:p>
          <a:p>
            <a:pPr lvl="4"/>
            <a:r>
              <a:rPr lang="en-GB" smtClean="0"/>
              <a:t>6.º Nível da estrutura de tópicos</a:t>
            </a:r>
          </a:p>
          <a:p>
            <a:pPr lvl="4"/>
            <a:r>
              <a:rPr lang="en-GB" smtClean="0"/>
              <a:t>7.º Nível da estrutura de tópicos</a:t>
            </a:r>
          </a:p>
          <a:p>
            <a:pPr lvl="4"/>
            <a:r>
              <a:rPr lang="en-GB" smtClean="0"/>
              <a:t>8.º Nível da estrutura de tópicos</a:t>
            </a:r>
          </a:p>
          <a:p>
            <a:pPr lvl="4"/>
            <a:r>
              <a:rPr lang="en-GB" smtClean="0"/>
              <a:t>9.º Nível da estrutura de tópicos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4138"/>
            <a:ext cx="2346325" cy="388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4138"/>
            <a:ext cx="3194050" cy="388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4138"/>
            <a:ext cx="2346325" cy="388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AB38B857-B5B9-4924-A61F-4E6DD4EE3ED9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45982F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45982F"/>
          </a:solidFill>
          <a:latin typeface="Arial" charset="0"/>
          <a:ea typeface="Microsoft YaHei" charset="-122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45982F"/>
          </a:solidFill>
          <a:latin typeface="Arial" charset="0"/>
          <a:ea typeface="Microsoft YaHei" charset="-122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45982F"/>
          </a:solidFill>
          <a:latin typeface="Arial" charset="0"/>
          <a:ea typeface="Microsoft YaHei" charset="-122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45982F"/>
          </a:solidFill>
          <a:latin typeface="Arial" charset="0"/>
          <a:ea typeface="Microsoft YaHei" charset="-122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45982F"/>
          </a:solidFill>
          <a:latin typeface="Arial" charset="0"/>
          <a:ea typeface="Microsoft YaHei" charset="-122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45982F"/>
          </a:solidFill>
          <a:latin typeface="Arial" charset="0"/>
          <a:ea typeface="Microsoft YaHei" charset="-122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45982F"/>
          </a:solidFill>
          <a:latin typeface="Arial" charset="0"/>
          <a:ea typeface="Microsoft YaHei" charset="-122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 b="1">
          <a:solidFill>
            <a:srgbClr val="45982F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6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425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wagger-ui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84325" y="225425"/>
            <a:ext cx="7991475" cy="946150"/>
          </a:xfrm>
          <a:ln/>
        </p:spPr>
        <p:txBody>
          <a:bodyPr tIns="1234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1400" dirty="0">
                <a:solidFill>
                  <a:schemeClr val="tx1"/>
                </a:solidFill>
              </a:rPr>
              <a:t>INSTITUTO FEDERAL DE SANTA CATARINA - CAMPUS FLORIANÓPOLIS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DEPARTAMENTO DE ELETRÔNICA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CURSO SUPERIOR DE ENGENHARIA </a:t>
            </a:r>
            <a:r>
              <a:rPr lang="pt-BR" sz="1400" dirty="0" smtClean="0">
                <a:solidFill>
                  <a:schemeClr val="tx1"/>
                </a:solidFill>
              </a:rPr>
              <a:t>ELETRÔNICA</a:t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UNIDADE </a:t>
            </a:r>
            <a:r>
              <a:rPr lang="pt-BR" sz="1400" dirty="0">
                <a:solidFill>
                  <a:schemeClr val="tx1"/>
                </a:solidFill>
              </a:rPr>
              <a:t>CURRICULAR: 	</a:t>
            </a:r>
            <a:r>
              <a:rPr lang="pt-BR" sz="1400" dirty="0" smtClean="0">
                <a:solidFill>
                  <a:schemeClr val="tx1"/>
                </a:solidFill>
              </a:rPr>
              <a:t>PROJETO INTEGRADOR 3 (PIN22107 )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325563"/>
            <a:ext cx="8280400" cy="38385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 smtClean="0">
              <a:solidFill>
                <a:schemeClr val="tx1"/>
              </a:solidFill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b="1" cap="all" dirty="0" smtClean="0"/>
              <a:t>API REST </a:t>
            </a:r>
            <a:r>
              <a:rPr lang="pt-BR" sz="2800" b="1" cap="all" dirty="0" err="1" smtClean="0"/>
              <a:t>Back</a:t>
            </a:r>
            <a:r>
              <a:rPr lang="pt-BR" sz="2800" b="1" cap="all" dirty="0" smtClean="0"/>
              <a:t> </a:t>
            </a:r>
            <a:r>
              <a:rPr lang="pt-BR" sz="2800" b="1" cap="all" dirty="0" err="1" smtClean="0"/>
              <a:t>End</a:t>
            </a:r>
            <a:r>
              <a:rPr lang="pt-BR" sz="2800" b="1" cap="all" dirty="0" smtClean="0"/>
              <a:t> </a:t>
            </a:r>
            <a:endParaRPr lang="pt-BR" sz="2800" dirty="0" smtClean="0"/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b="1" dirty="0" smtClean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b="1" dirty="0" smtClean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b="1" dirty="0" smtClean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107950" algn="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1400" b="1" dirty="0" smtClean="0">
                <a:solidFill>
                  <a:schemeClr val="tx1"/>
                </a:solidFill>
              </a:rPr>
              <a:t>Aluno</a:t>
            </a:r>
            <a:r>
              <a:rPr lang="pt-BR" sz="1400" b="1" dirty="0">
                <a:solidFill>
                  <a:schemeClr val="tx1"/>
                </a:solidFill>
              </a:rPr>
              <a:t>: Elvis Fernandes</a:t>
            </a:r>
          </a:p>
          <a:p>
            <a:pPr marL="0" indent="107950" algn="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1400" b="1" dirty="0" smtClean="0">
                <a:solidFill>
                  <a:schemeClr val="tx1"/>
                </a:solidFill>
              </a:rPr>
              <a:t>Professores: Daniel </a:t>
            </a:r>
            <a:r>
              <a:rPr lang="pt-BR" sz="1400" b="1" dirty="0" err="1" smtClean="0">
                <a:solidFill>
                  <a:schemeClr val="tx1"/>
                </a:solidFill>
              </a:rPr>
              <a:t>Lohmann</a:t>
            </a:r>
            <a:r>
              <a:rPr lang="pt-BR" sz="1400" b="1" dirty="0" smtClean="0">
                <a:solidFill>
                  <a:schemeClr val="tx1"/>
                </a:solidFill>
              </a:rPr>
              <a:t> / </a:t>
            </a:r>
            <a:r>
              <a:rPr lang="pt-BR" sz="1400" b="1" dirty="0" smtClean="0">
                <a:solidFill>
                  <a:schemeClr val="tx1"/>
                </a:solidFill>
              </a:rPr>
              <a:t>Robinson </a:t>
            </a:r>
            <a:r>
              <a:rPr lang="pt-BR" sz="1400" b="1" dirty="0" err="1" smtClean="0">
                <a:solidFill>
                  <a:schemeClr val="tx1"/>
                </a:solidFill>
              </a:rPr>
              <a:t>Pizzio</a:t>
            </a:r>
            <a:endParaRPr lang="pt-BR" dirty="0">
              <a:solidFill>
                <a:schemeClr val="tx1"/>
              </a:solidFill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1400" b="1" dirty="0" smtClean="0">
                <a:solidFill>
                  <a:schemeClr val="tx1"/>
                </a:solidFill>
              </a:rPr>
              <a:t>Florianópolis, </a:t>
            </a:r>
            <a:r>
              <a:rPr lang="pt-BR" sz="1400" b="1" dirty="0" smtClean="0">
                <a:solidFill>
                  <a:schemeClr val="tx1"/>
                </a:solidFill>
              </a:rPr>
              <a:t>09 </a:t>
            </a:r>
            <a:r>
              <a:rPr lang="pt-BR" sz="1400" b="1" dirty="0" smtClean="0">
                <a:solidFill>
                  <a:schemeClr val="tx1"/>
                </a:solidFill>
              </a:rPr>
              <a:t>de </a:t>
            </a:r>
            <a:r>
              <a:rPr lang="pt-BR" sz="1400" b="1" dirty="0" smtClean="0">
                <a:solidFill>
                  <a:schemeClr val="tx1"/>
                </a:solidFill>
              </a:rPr>
              <a:t>Março </a:t>
            </a:r>
            <a:r>
              <a:rPr lang="pt-BR" sz="1400" b="1" dirty="0" smtClean="0">
                <a:solidFill>
                  <a:schemeClr val="tx1"/>
                </a:solidFill>
              </a:rPr>
              <a:t>de 2022</a:t>
            </a:r>
            <a:endParaRPr lang="pt-BR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Funcionamento BACK END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i="1" dirty="0" smtClean="0"/>
              <a:t>	</a:t>
            </a:r>
            <a:r>
              <a:rPr lang="pt-BR" dirty="0" smtClean="0"/>
              <a:t>Por “trás” do sistema, se encontra a programação do </a:t>
            </a:r>
            <a:r>
              <a:rPr lang="pt-BR" i="1" dirty="0" err="1" smtClean="0"/>
              <a:t>Back-End</a:t>
            </a:r>
            <a:r>
              <a:rPr lang="pt-BR" dirty="0" smtClean="0"/>
              <a:t> e o usuário final não tem acesso a esse código, pois ele roda no servidor que a aplicação está hospedada e, no momento que o usuário acessa ao sistema e solicita por uma “informação”, a linguagem empregada pelo desenvolvedor interpreta a mensagem e envia ao navegador.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Aplicações BACK END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pt-BR" dirty="0" smtClean="0"/>
              <a:t>Desenvolver a camada interna do sistema;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Codificara o banco de dados;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Executar as funcionalidades do site;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Processar dos dados obtidos do </a:t>
            </a:r>
            <a:r>
              <a:rPr lang="pt-BR" i="1" dirty="0" err="1" smtClean="0"/>
              <a:t>Front-End</a:t>
            </a:r>
            <a:r>
              <a:rPr lang="pt-BR" dirty="0" smtClean="0"/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Sistemas Web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Aplicativos.</a:t>
            </a:r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Linguagens de Programação </a:t>
            </a:r>
            <a:br>
              <a:rPr lang="pt-BR" i="1" dirty="0" smtClean="0"/>
            </a:br>
            <a:r>
              <a:rPr lang="pt-BR" i="1" dirty="0" smtClean="0"/>
              <a:t>FRONT END </a:t>
            </a:r>
            <a:r>
              <a:rPr lang="pt-BR" i="1" dirty="0" err="1" smtClean="0"/>
              <a:t>vs</a:t>
            </a:r>
            <a:r>
              <a:rPr lang="pt-BR" i="1" dirty="0" smtClean="0"/>
              <a:t> BACK END</a:t>
            </a:r>
          </a:p>
        </p:txBody>
      </p:sp>
      <p:pic>
        <p:nvPicPr>
          <p:cNvPr id="1026" name="Picture 2" descr="C:\Users\elvis\Desktop\PROJETO INTEGRADOR 3\back end front en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1420" y="1406515"/>
            <a:ext cx="5577840" cy="3718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Spring</a:t>
            </a:r>
            <a:r>
              <a:rPr lang="pt-BR" i="1" dirty="0" smtClean="0"/>
              <a:t> boot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i="1" dirty="0" smtClean="0"/>
              <a:t>	</a:t>
            </a:r>
            <a:r>
              <a:rPr lang="pt-BR" dirty="0" smtClean="0"/>
              <a:t>O </a:t>
            </a:r>
            <a:r>
              <a:rPr lang="pt-BR" b="1" i="1" dirty="0" err="1" smtClean="0"/>
              <a:t>Spring</a:t>
            </a:r>
            <a:r>
              <a:rPr lang="pt-BR" b="1" i="1" dirty="0" smtClean="0"/>
              <a:t> Boot</a:t>
            </a:r>
            <a:r>
              <a:rPr lang="pt-BR" b="1" dirty="0" smtClean="0"/>
              <a:t> </a:t>
            </a:r>
            <a:r>
              <a:rPr lang="pt-BR" dirty="0" smtClean="0"/>
              <a:t>é um </a:t>
            </a:r>
            <a:r>
              <a:rPr lang="pt-BR" i="1" dirty="0" smtClean="0"/>
              <a:t>framework</a:t>
            </a:r>
            <a:r>
              <a:rPr lang="pt-BR" dirty="0" smtClean="0"/>
              <a:t> Java open source que tem como objetivo facilitar esse processo em aplicações Java. Conseqüentemente, ele traz mais agilidade para o processo de desenvolvimento, uma vez que os desenvolvedores conseguem reduzir o tempo gasto com as configurações iniciais.</a:t>
            </a:r>
          </a:p>
          <a:p>
            <a:pPr algn="just">
              <a:buFont typeface="Arial" pitchFamily="34" charset="0"/>
              <a:buChar char="•"/>
            </a:pPr>
            <a:r>
              <a:rPr lang="pt-BR" b="1" i="1" dirty="0" smtClean="0"/>
              <a:t>Framework</a:t>
            </a:r>
            <a:r>
              <a:rPr lang="pt-BR" i="1" dirty="0" smtClean="0"/>
              <a:t>: </a:t>
            </a:r>
            <a:r>
              <a:rPr lang="pt-BR" dirty="0" smtClean="0"/>
              <a:t>é um conjunto de códigos genéricos capaz de unir trechos de um projeto de desenvolvimento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SPRING BOO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6" y="4121159"/>
            <a:ext cx="3897305" cy="1350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Linguagem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algn="just"/>
            <a:r>
              <a:rPr lang="pt-BR" i="1" dirty="0" smtClean="0"/>
              <a:t>	</a:t>
            </a:r>
            <a:r>
              <a:rPr lang="pt-BR" dirty="0" smtClean="0"/>
              <a:t>O </a:t>
            </a:r>
            <a:r>
              <a:rPr lang="pt-BR" i="1" dirty="0" smtClean="0"/>
              <a:t>Java</a:t>
            </a:r>
            <a:r>
              <a:rPr lang="pt-BR" dirty="0" smtClean="0"/>
              <a:t> é uma linguagem de programação orientada a objetos e é uma das linguagens mais utilizadas pelas empresas na atualidade no desenvolvimento de aplicações </a:t>
            </a:r>
            <a:r>
              <a:rPr lang="pt-BR" i="1" dirty="0" smtClean="0"/>
              <a:t>WEB</a:t>
            </a:r>
            <a:r>
              <a:rPr lang="pt-BR" dirty="0" smtClean="0"/>
              <a:t> e </a:t>
            </a:r>
            <a:r>
              <a:rPr lang="pt-BR" i="1" dirty="0" err="1" smtClean="0"/>
              <a:t>Mobile</a:t>
            </a:r>
            <a:r>
              <a:rPr lang="pt-BR" dirty="0" smtClean="0"/>
              <a:t>. O Java foi criado em 1995 na empresa </a:t>
            </a:r>
            <a:r>
              <a:rPr lang="pt-BR" i="1" dirty="0" smtClean="0"/>
              <a:t>Sun </a:t>
            </a:r>
            <a:r>
              <a:rPr lang="pt-BR" i="1" dirty="0" err="1" smtClean="0"/>
              <a:t>Microsystem</a:t>
            </a:r>
            <a:r>
              <a:rPr lang="pt-BR" dirty="0" smtClean="0"/>
              <a:t> por uma equipe chefiada por James </a:t>
            </a:r>
            <a:r>
              <a:rPr lang="pt-BR" dirty="0" err="1" smtClean="0"/>
              <a:t>Gosling</a:t>
            </a:r>
            <a:r>
              <a:rPr lang="pt-BR" dirty="0" smtClean="0"/>
              <a:t>, conhecido como o pai do Java.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endParaRPr lang="pt-BR" dirty="0"/>
          </a:p>
        </p:txBody>
      </p:sp>
      <p:pic>
        <p:nvPicPr>
          <p:cNvPr id="6" name="Imagem 5" descr="James Gosl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8" y="3263903"/>
            <a:ext cx="292608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Aplicações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pt-BR" dirty="0" smtClean="0"/>
              <a:t>Linguagem flexível 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Possuir uma grande variedade de bibliotecas API (interfaces de programação);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 err="1" smtClean="0"/>
              <a:t>IoT</a:t>
            </a:r>
            <a:r>
              <a:rPr lang="pt-BR" dirty="0" smtClean="0"/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dirty="0" err="1" smtClean="0"/>
              <a:t>Multiplataforma</a:t>
            </a:r>
            <a:r>
              <a:rPr lang="pt-BR" dirty="0" smtClean="0"/>
              <a:t>, ou seja, o mesmo aplicativo pode rodar perfeitamente em Windows, Linux, </a:t>
            </a:r>
            <a:r>
              <a:rPr lang="pt-BR" dirty="0" err="1" smtClean="0"/>
              <a:t>Android</a:t>
            </a:r>
            <a:r>
              <a:rPr lang="pt-BR" dirty="0" smtClean="0"/>
              <a:t> e </a:t>
            </a:r>
            <a:r>
              <a:rPr lang="pt-BR" dirty="0" err="1" smtClean="0"/>
              <a:t>iOS</a:t>
            </a:r>
            <a:r>
              <a:rPr lang="pt-BR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336" y="3406779"/>
            <a:ext cx="1424940" cy="2049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err="1" smtClean="0"/>
              <a:t>PostgresSQL</a:t>
            </a: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b="0" i="1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i="1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lvl="0" algn="just">
              <a:buFont typeface="Arial" pitchFamily="34" charset="0"/>
              <a:buChar char="•"/>
            </a:pPr>
            <a:r>
              <a:rPr lang="pt-BR" dirty="0" smtClean="0"/>
              <a:t>O </a:t>
            </a:r>
            <a:r>
              <a:rPr lang="pt-BR" b="1" i="1" dirty="0" err="1" smtClean="0"/>
              <a:t>PostgreSQL</a:t>
            </a:r>
            <a:r>
              <a:rPr lang="pt-BR" dirty="0" smtClean="0"/>
              <a:t> é um sistema gerenciador de banco de dados objeto relacional (SGBDOR);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SGBDOR</a:t>
            </a:r>
            <a:r>
              <a:rPr lang="pt-BR" dirty="0" smtClean="0">
                <a:solidFill>
                  <a:schemeClr val="tx1"/>
                </a:solidFill>
              </a:rPr>
              <a:t>: Permite a representação de uma grande variedade de problemas usando um pequeno conjunto de conceitos simples. As regras e rotinas para tratamento da persistência dos dados podem ser criadas no próprio banco de dados relacional. 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Vantagens</a:t>
            </a:r>
            <a:r>
              <a:rPr lang="pt-BR" dirty="0" smtClean="0">
                <a:solidFill>
                  <a:schemeClr val="tx1"/>
                </a:solidFill>
              </a:rPr>
              <a:t>: </a:t>
            </a:r>
            <a:r>
              <a:rPr lang="pt-BR" dirty="0" smtClean="0"/>
              <a:t>São extremamente confiáveis e mais eficientes, se comparados à maioria dos </a:t>
            </a:r>
            <a:r>
              <a:rPr lang="pt-BR" dirty="0" err="1" smtClean="0"/>
              <a:t>SGBDs</a:t>
            </a:r>
            <a:r>
              <a:rPr lang="pt-BR" dirty="0" smtClean="0"/>
              <a:t> orientados a objetos disponíveis no mercado.</a:t>
            </a:r>
          </a:p>
          <a:p>
            <a:pPr algn="just">
              <a:buFont typeface="Arial" pitchFamily="34" charset="0"/>
              <a:buChar char="•"/>
            </a:pPr>
            <a:endParaRPr lang="pt-BR" b="1" dirty="0" smtClean="0"/>
          </a:p>
          <a:p>
            <a:pPr lvl="0" algn="just"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err="1" smtClean="0"/>
              <a:t>PostgresSQL</a:t>
            </a: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b="0" i="1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i="1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Desvantagens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Uma das grandes desvantagens do modelo relacional pode ser observada no momento da realização da análise de um sistema a ser implementado: a grande dificuldade em abstrair a realidade, ou seja, traduzir para um modelo de tabelas, com suas relações entre si, suas chaves primárias e estrangeiras, um problema do mundo real.</a:t>
            </a:r>
          </a:p>
          <a:p>
            <a:pPr lvl="0" algn="just">
              <a:buFont typeface="Arial" pitchFamily="34" charset="0"/>
              <a:buChar char="•"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>Aplicações </a:t>
            </a:r>
            <a:r>
              <a:rPr lang="pt-BR" i="1" dirty="0" err="1" smtClean="0"/>
              <a:t>PostgresSQL</a:t>
            </a: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b="0" i="1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i="1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pt-BR" sz="2200" dirty="0" smtClean="0"/>
              <a:t>Heranças de tabelas;</a:t>
            </a:r>
          </a:p>
          <a:p>
            <a:pPr lvl="0">
              <a:buFont typeface="Arial" pitchFamily="34" charset="0"/>
              <a:buChar char="•"/>
            </a:pPr>
            <a:r>
              <a:rPr lang="pt-BR" sz="2200" dirty="0" smtClean="0"/>
              <a:t>Integridade de dados referencial via chaves estrangeiras;</a:t>
            </a:r>
          </a:p>
          <a:p>
            <a:pPr lvl="0">
              <a:buFont typeface="Arial" pitchFamily="34" charset="0"/>
              <a:buChar char="•"/>
            </a:pPr>
            <a:r>
              <a:rPr lang="pt-BR" sz="2200" dirty="0" smtClean="0"/>
              <a:t>Tipos de dados definidos pelo usuário;</a:t>
            </a:r>
          </a:p>
          <a:p>
            <a:pPr lvl="0">
              <a:buFont typeface="Arial" pitchFamily="34" charset="0"/>
              <a:buChar char="•"/>
            </a:pPr>
            <a:r>
              <a:rPr lang="pt-BR" sz="2200" dirty="0" smtClean="0"/>
              <a:t>Controle de concorrência </a:t>
            </a:r>
            <a:r>
              <a:rPr lang="pt-BR" sz="2200" dirty="0" err="1" smtClean="0"/>
              <a:t>multiversionado</a:t>
            </a:r>
            <a:r>
              <a:rPr lang="pt-BR" sz="2200" dirty="0" smtClean="0"/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sz="2200" dirty="0" smtClean="0"/>
              <a:t>Recuperação de informações </a:t>
            </a:r>
            <a:r>
              <a:rPr lang="pt-BR" sz="2200" dirty="0" err="1" smtClean="0"/>
              <a:t>point-in-time</a:t>
            </a:r>
            <a:r>
              <a:rPr lang="pt-BR" sz="2200" dirty="0" smtClean="0"/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sz="2200" dirty="0" smtClean="0"/>
              <a:t>Replicação assíncrona de dados;</a:t>
            </a:r>
          </a:p>
          <a:p>
            <a:pPr lvl="0">
              <a:buFont typeface="Arial" pitchFamily="34" charset="0"/>
              <a:buChar char="•"/>
            </a:pPr>
            <a:r>
              <a:rPr lang="pt-BR" sz="2200" dirty="0" err="1" smtClean="0"/>
              <a:t>Subconsultas</a:t>
            </a:r>
            <a:r>
              <a:rPr lang="pt-BR" sz="2200" dirty="0" smtClean="0"/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sz="2200" dirty="0" smtClean="0"/>
              <a:t>Transações aninhadas via </a:t>
            </a:r>
            <a:r>
              <a:rPr lang="pt-BR" sz="2200" dirty="0" err="1" smtClean="0"/>
              <a:t>savepoints</a:t>
            </a:r>
            <a:r>
              <a:rPr lang="pt-BR" sz="2200" dirty="0" smtClean="0"/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sz="2200" dirty="0" smtClean="0"/>
              <a:t>Controle de acesso aos dados; e</a:t>
            </a:r>
          </a:p>
          <a:p>
            <a:pPr lvl="0">
              <a:buFont typeface="Arial" pitchFamily="34" charset="0"/>
              <a:buChar char="•"/>
            </a:pPr>
            <a:r>
              <a:rPr lang="pt-BR" sz="2200" dirty="0" err="1" smtClean="0"/>
              <a:t>Tablespaces</a:t>
            </a:r>
            <a:r>
              <a:rPr lang="pt-BR" sz="2200" dirty="0" smtClean="0"/>
              <a:t>.</a:t>
            </a:r>
          </a:p>
          <a:p>
            <a:pPr lvl="0" algn="just">
              <a:buFont typeface="Arial" pitchFamily="34" charset="0"/>
              <a:buChar char="•"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>Dados Persistidos</a:t>
            </a:r>
            <a:br>
              <a:rPr lang="pt-BR" i="1" dirty="0" smtClean="0"/>
            </a:br>
            <a:r>
              <a:rPr lang="pt-BR" b="0" i="1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i="1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dirty="0" smtClean="0"/>
              <a:t>A persistência dos dados tem o objetivo de garantir que as informações serão armazenadas em um meio em que possam ser recuperadas de forma consistente. Ou seja, são registros permanentes e que não são perdidos quando há o encerramento da sessão. Como a persistência requer a gravação das informações em um meio não volátil, é preciso armazená-las em um Sistema Gerenciador de Banco de Dados — SGBD. 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Esse armazenamento pode ser feito por meio de comandos SQL, que permitem a manipulação dos registros. 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977887"/>
            <a:ext cx="8278813" cy="45720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Problema da Pesquisa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Justificativa</a:t>
            </a: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Introdução</a:t>
            </a: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O que é uma </a:t>
            </a:r>
            <a:r>
              <a:rPr lang="pt-BR" sz="1600" i="1" dirty="0" smtClean="0"/>
              <a:t>API </a:t>
            </a:r>
            <a:r>
              <a:rPr lang="pt-BR" sz="1600" i="1" dirty="0" err="1" smtClean="0"/>
              <a:t>Rest</a:t>
            </a:r>
            <a:r>
              <a:rPr lang="pt-BR" sz="1600" i="1" dirty="0" smtClean="0"/>
              <a:t> </a:t>
            </a:r>
            <a:r>
              <a:rPr lang="pt-BR" sz="1600" dirty="0" smtClean="0"/>
              <a:t>? (Aplicações e Métodos)</a:t>
            </a:r>
            <a:endParaRPr lang="pt-BR" sz="1600" i="1" dirty="0" smtClean="0"/>
          </a:p>
          <a:p>
            <a:pPr>
              <a:buFont typeface="Arial" pitchFamily="34" charset="0"/>
              <a:buChar char="•"/>
            </a:pPr>
            <a:r>
              <a:rPr lang="pt-BR" sz="1600" i="1" dirty="0" err="1" smtClean="0"/>
              <a:t>Back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End</a:t>
            </a:r>
            <a:r>
              <a:rPr lang="pt-BR" sz="1600" i="1" dirty="0" smtClean="0"/>
              <a:t> </a:t>
            </a:r>
            <a:r>
              <a:rPr lang="pt-BR" sz="1600" dirty="0" smtClean="0"/>
              <a:t>(Funcionamento e Aplicações)</a:t>
            </a:r>
          </a:p>
          <a:p>
            <a:pPr>
              <a:buFont typeface="Arial" pitchFamily="34" charset="0"/>
              <a:buChar char="•"/>
            </a:pPr>
            <a:r>
              <a:rPr lang="pt-BR" sz="1600" i="1" dirty="0" err="1" smtClean="0"/>
              <a:t>Spring</a:t>
            </a:r>
            <a:r>
              <a:rPr lang="pt-BR" sz="1600" i="1" dirty="0" smtClean="0"/>
              <a:t> Boot</a:t>
            </a:r>
          </a:p>
          <a:p>
            <a:pPr>
              <a:buFont typeface="Arial" pitchFamily="34" charset="0"/>
              <a:buChar char="•"/>
            </a:pPr>
            <a:r>
              <a:rPr lang="pt-BR" sz="1600" i="1" dirty="0" smtClean="0"/>
              <a:t>JAVA</a:t>
            </a:r>
          </a:p>
          <a:p>
            <a:pPr>
              <a:buFont typeface="Arial" pitchFamily="34" charset="0"/>
              <a:buChar char="•"/>
            </a:pPr>
            <a:r>
              <a:rPr lang="pt-BR" sz="1600" i="1" dirty="0" err="1" smtClean="0"/>
              <a:t>PostgresSQL</a:t>
            </a:r>
            <a:endParaRPr lang="pt-BR" sz="1600" i="1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Dados Persistidos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Cronograma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Testes 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Validação de Teste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Considerações Finais</a:t>
            </a:r>
            <a:endParaRPr lang="pt-BR" sz="1600" dirty="0" smtClean="0"/>
          </a:p>
          <a:p>
            <a:pPr>
              <a:buFont typeface="Arial" pitchFamily="34" charset="0"/>
              <a:buChar char="•"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i="1" dirty="0" smtClean="0"/>
              <a:t>CRONOGRAMA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666206" y="1508982"/>
          <a:ext cx="5537200" cy="3470148"/>
        </p:xfrm>
        <a:graphic>
          <a:graphicData uri="http://schemas.openxmlformats.org/drawingml/2006/table">
            <a:tbl>
              <a:tblPr/>
              <a:tblGrid>
                <a:gridCol w="3219450"/>
                <a:gridCol w="1529715"/>
                <a:gridCol w="78803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Calibri"/>
                          <a:cs typeface="Times New Roman"/>
                        </a:rPr>
                        <a:t>Tarefas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Calibri"/>
                          <a:ea typeface="Calibri"/>
                          <a:cs typeface="Times New Roman"/>
                        </a:rPr>
                        <a:t>Data de entrega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Calibri"/>
                          <a:ea typeface="Calibri"/>
                          <a:cs typeface="Times New Roman"/>
                        </a:rPr>
                        <a:t>Status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Análise Teórica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03/11/2021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Preparação do ambiente de desenvolvimento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17/11/2021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Criação do projeto e Importar projeto Maven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17/11/2021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Criar pacote Models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24/11/2021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Criação das classes Java dentro do pacote.models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01/12/2021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Configuração do banco de dados no arquivo application.</a:t>
                      </a:r>
                      <a:r>
                        <a:rPr lang="pt-BR" sz="1100" dirty="0" err="1">
                          <a:latin typeface="Calibri"/>
                          <a:ea typeface="Calibri"/>
                          <a:cs typeface="Times New Roman"/>
                        </a:rPr>
                        <a:t>properties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08/12/2021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Criação do banco de dados local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15/12/2021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Teste de conexão da aplicação com o banco de dados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22/12/2021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Adicionar valores ao banco de dados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29/12/2021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Criar Repositório para as classes Java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05/01/2022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Criar Métodos com persistência para banco de dados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12/01/2022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Testando a aplicação utilizando Postman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19/01/2022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Teste de Acesso a API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26/01/2022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Documentação do Relatório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02/02/2022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Revisão do Relatório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09/02/2022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Apresentação do Projeto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09/03/2022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Concluída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i="1" dirty="0" smtClean="0"/>
              <a:t>TESTES</a:t>
            </a:r>
            <a:endParaRPr lang="pt-BR" i="1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Digitar o seguinte caminho no navegador</a:t>
            </a:r>
          </a:p>
          <a:p>
            <a:r>
              <a:rPr lang="pt-BR" b="1" u="sng" dirty="0" smtClean="0">
                <a:hlinkClick r:id="rId2"/>
              </a:rPr>
              <a:t>http://localhost:8080/swagger-ui.html</a:t>
            </a:r>
            <a:endParaRPr lang="pt-BR" dirty="0" smtClean="0"/>
          </a:p>
          <a:p>
            <a:r>
              <a:rPr lang="pt-BR" b="1" dirty="0" smtClean="0"/>
              <a:t> 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i="1" dirty="0" smtClean="0"/>
              <a:t>VALIDAÇÃO DE TESTES</a:t>
            </a:r>
            <a:endParaRPr lang="pt-BR" i="1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 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02" y="1049325"/>
            <a:ext cx="671517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i="1" dirty="0" smtClean="0"/>
              <a:t>CONSIDERAÇÕES FINAIS</a:t>
            </a:r>
            <a:endParaRPr lang="pt-BR" i="1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Arial" pitchFamily="34" charset="0"/>
              <a:buChar char="•"/>
            </a:pPr>
            <a:r>
              <a:rPr lang="pt-BR" dirty="0" smtClean="0"/>
              <a:t>Foi criada e validada uma interface capaz de fazer o monitoramento </a:t>
            </a:r>
            <a:r>
              <a:rPr lang="pt-BR" dirty="0" smtClean="0"/>
              <a:t>de dados de temperatura de eletrodomésticos (Geladeira / Freezer) utilizando uma API </a:t>
            </a:r>
            <a:r>
              <a:rPr lang="pt-BR" dirty="0" err="1" smtClean="0"/>
              <a:t>Back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 REST, cuja tecnologia desenvolvida é baseada em arquitetura </a:t>
            </a:r>
            <a:r>
              <a:rPr lang="pt-BR" b="1" i="1" dirty="0" err="1" smtClean="0"/>
              <a:t>Spring</a:t>
            </a:r>
            <a:r>
              <a:rPr lang="pt-BR" b="1" i="1" dirty="0" smtClean="0"/>
              <a:t> Boot</a:t>
            </a:r>
            <a:r>
              <a:rPr lang="pt-BR" dirty="0" smtClean="0"/>
              <a:t>, utilizando a modelagem de dados persistidos, de baixo custo, viabilidade técnica e econômica, de alta confiabilidade por meio de uma tecnologia cujos dados </a:t>
            </a:r>
            <a:r>
              <a:rPr lang="pt-BR" dirty="0" smtClean="0"/>
              <a:t>podem ser </a:t>
            </a:r>
            <a:r>
              <a:rPr lang="pt-BR" dirty="0" smtClean="0"/>
              <a:t>armazenados em tempo </a:t>
            </a:r>
            <a:r>
              <a:rPr lang="pt-BR" dirty="0" smtClean="0"/>
              <a:t>real;</a:t>
            </a:r>
          </a:p>
          <a:p>
            <a:pPr lvl="0" algn="just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 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i="1" dirty="0" smtClean="0"/>
              <a:t>CONSIDERAÇÕES FINAIS</a:t>
            </a:r>
            <a:endParaRPr lang="pt-BR" i="1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Arial" pitchFamily="34" charset="0"/>
              <a:buChar char="•"/>
            </a:pPr>
            <a:r>
              <a:rPr lang="pt-BR" dirty="0" smtClean="0"/>
              <a:t>Próximos passos:</a:t>
            </a:r>
          </a:p>
          <a:p>
            <a:pPr lvl="0" algn="just"/>
            <a:r>
              <a:rPr lang="pt-BR" dirty="0" smtClean="0">
                <a:sym typeface="Wingdings" pitchFamily="2" charset="2"/>
              </a:rPr>
              <a:t> Enviar dados de </a:t>
            </a:r>
            <a:r>
              <a:rPr lang="pt-BR" dirty="0" err="1" smtClean="0">
                <a:sym typeface="Wingdings" pitchFamily="2" charset="2"/>
              </a:rPr>
              <a:t>microcontroladores</a:t>
            </a:r>
            <a:r>
              <a:rPr lang="pt-BR" dirty="0" smtClean="0">
                <a:sym typeface="Wingdings" pitchFamily="2" charset="2"/>
              </a:rPr>
              <a:t> via TCP/IP para o a interface criada;</a:t>
            </a:r>
          </a:p>
          <a:p>
            <a:pPr lvl="0" algn="just"/>
            <a:r>
              <a:rPr lang="pt-BR" dirty="0" smtClean="0">
                <a:sym typeface="Wingdings" pitchFamily="2" charset="2"/>
              </a:rPr>
              <a:t> Continuar esse projeto </a:t>
            </a:r>
            <a:r>
              <a:rPr lang="pt-BR" smtClean="0">
                <a:sym typeface="Wingdings" pitchFamily="2" charset="2"/>
              </a:rPr>
              <a:t>e adicionar outros processos  [TCC].</a:t>
            </a:r>
            <a:endParaRPr lang="pt-BR" dirty="0" smtClean="0"/>
          </a:p>
          <a:p>
            <a:pPr lvl="0" algn="just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 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84325" y="225425"/>
            <a:ext cx="7991475" cy="946150"/>
          </a:xfrm>
          <a:ln/>
        </p:spPr>
        <p:txBody>
          <a:bodyPr tIns="1234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1400" dirty="0">
                <a:solidFill>
                  <a:schemeClr val="tx1"/>
                </a:solidFill>
              </a:rPr>
              <a:t>INSTITUTO FEDERAL DE SANTA CATARINA - CAMPUS FLORIANÓPOLIS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DEPARTAMENTO DE ELETRÔNICA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CURSO SUPERIOR DE ENGENHARIA </a:t>
            </a:r>
            <a:r>
              <a:rPr lang="pt-BR" sz="1400" dirty="0" smtClean="0">
                <a:solidFill>
                  <a:schemeClr val="tx1"/>
                </a:solidFill>
              </a:rPr>
              <a:t>ELETRÔNICA</a:t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UNIDADE </a:t>
            </a:r>
            <a:r>
              <a:rPr lang="pt-BR" sz="1400" dirty="0">
                <a:solidFill>
                  <a:schemeClr val="tx1"/>
                </a:solidFill>
              </a:rPr>
              <a:t>CURRICULAR: 	</a:t>
            </a:r>
            <a:r>
              <a:rPr lang="pt-BR" sz="1400" dirty="0" smtClean="0">
                <a:solidFill>
                  <a:schemeClr val="tx1"/>
                </a:solidFill>
              </a:rPr>
              <a:t>PROJETO INTEGRADOR 3 (PIN22107 )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325563"/>
            <a:ext cx="8280400" cy="38385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 smtClean="0">
              <a:solidFill>
                <a:schemeClr val="tx1"/>
              </a:solidFill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b="1" cap="all" dirty="0" smtClean="0"/>
              <a:t>API REST </a:t>
            </a:r>
            <a:r>
              <a:rPr lang="pt-BR" sz="2800" b="1" cap="all" dirty="0" err="1" smtClean="0"/>
              <a:t>Back</a:t>
            </a:r>
            <a:r>
              <a:rPr lang="pt-BR" sz="2800" b="1" cap="all" dirty="0" smtClean="0"/>
              <a:t> </a:t>
            </a:r>
            <a:r>
              <a:rPr lang="pt-BR" sz="2800" b="1" cap="all" dirty="0" err="1" smtClean="0"/>
              <a:t>End</a:t>
            </a:r>
            <a:r>
              <a:rPr lang="pt-BR" sz="2800" b="1" cap="all" dirty="0" smtClean="0"/>
              <a:t> </a:t>
            </a:r>
            <a:endParaRPr lang="pt-BR" sz="2800" dirty="0" smtClean="0"/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b="1" dirty="0" smtClean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b="1" dirty="0" smtClean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b="1" dirty="0" smtClean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107950" algn="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1400" b="1" dirty="0" smtClean="0">
                <a:solidFill>
                  <a:schemeClr val="tx1"/>
                </a:solidFill>
              </a:rPr>
              <a:t>Aluno</a:t>
            </a:r>
            <a:r>
              <a:rPr lang="pt-BR" sz="1400" b="1" dirty="0">
                <a:solidFill>
                  <a:schemeClr val="tx1"/>
                </a:solidFill>
              </a:rPr>
              <a:t>: Elvis Fernandes</a:t>
            </a:r>
          </a:p>
          <a:p>
            <a:pPr marL="0" indent="107950" algn="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1400" b="1" dirty="0" smtClean="0">
                <a:solidFill>
                  <a:schemeClr val="tx1"/>
                </a:solidFill>
              </a:rPr>
              <a:t>Professores: Daniel </a:t>
            </a:r>
            <a:r>
              <a:rPr lang="pt-BR" sz="1400" b="1" dirty="0" err="1" smtClean="0">
                <a:solidFill>
                  <a:schemeClr val="tx1"/>
                </a:solidFill>
              </a:rPr>
              <a:t>Lohmann</a:t>
            </a:r>
            <a:r>
              <a:rPr lang="pt-BR" sz="1400" b="1" dirty="0" smtClean="0">
                <a:solidFill>
                  <a:schemeClr val="tx1"/>
                </a:solidFill>
              </a:rPr>
              <a:t> Robinson </a:t>
            </a:r>
            <a:r>
              <a:rPr lang="pt-BR" sz="1400" b="1" dirty="0" err="1" smtClean="0">
                <a:solidFill>
                  <a:schemeClr val="tx1"/>
                </a:solidFill>
              </a:rPr>
              <a:t>Pizzio</a:t>
            </a:r>
            <a:endParaRPr lang="pt-BR" dirty="0">
              <a:solidFill>
                <a:schemeClr val="tx1"/>
              </a:solidFill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chemeClr val="tx1"/>
              </a:solidFill>
            </a:endParaRPr>
          </a:p>
          <a:p>
            <a:pPr marL="0" indent="107950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1400" b="1" dirty="0" smtClean="0">
                <a:solidFill>
                  <a:schemeClr val="tx1"/>
                </a:solidFill>
              </a:rPr>
              <a:t>Florianópolis, 10 de Novembro de </a:t>
            </a:r>
            <a:r>
              <a:rPr lang="pt-BR" sz="1400" b="1" dirty="0">
                <a:solidFill>
                  <a:schemeClr val="tx1"/>
                </a:solidFill>
              </a:rPr>
              <a:t>2021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PROBLEMA DA PESQUISA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dirty="0" smtClean="0"/>
              <a:t>Projetar uma interface para monitoramento de dados de temperatura de eletrodomésticos (Geladeira / Freezer) utilizando uma API </a:t>
            </a:r>
            <a:r>
              <a:rPr lang="pt-BR" dirty="0" err="1" smtClean="0"/>
              <a:t>Back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 REST, cuja tecnologia desenvolvida é baseada em arquitetura </a:t>
            </a:r>
            <a:r>
              <a:rPr lang="pt-BR" b="1" i="1" dirty="0" err="1" smtClean="0"/>
              <a:t>Spring</a:t>
            </a:r>
            <a:r>
              <a:rPr lang="pt-BR" b="1" i="1" dirty="0" smtClean="0"/>
              <a:t> Boot</a:t>
            </a:r>
            <a:r>
              <a:rPr lang="pt-BR" dirty="0" smtClean="0"/>
              <a:t>, utilizando a modelagem de dados persistidos, de baixo custo, viabilidade técnica e econômica, de alta confiabilidade por meio de uma tecnologia cujos dados possam ser armazenados em tempo real.</a:t>
            </a:r>
            <a:endParaRPr lang="pt-BR" dirty="0" smtClean="0"/>
          </a:p>
          <a:p>
            <a:pPr algn="just"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dirty="0" smtClean="0"/>
              <a:t>Utilizar uma tecnologia que possa armazenar os dados coletados para monitoramento de temperatura em Geladeiras/</a:t>
            </a:r>
            <a:r>
              <a:rPr lang="pt-BR" dirty="0" err="1" smtClean="0"/>
              <a:t>Freezer’s</a:t>
            </a:r>
            <a:r>
              <a:rPr lang="pt-BR" dirty="0" smtClean="0"/>
              <a:t>/Fornos, visando a redução de gastos com energia elétrica, custos, perdas e, manutenção corretiva e preventiva.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Introdução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dirty="0" smtClean="0"/>
              <a:t>A proposta desse Projeto é o desenvolvimento de uma </a:t>
            </a:r>
            <a:r>
              <a:rPr lang="pt-BR" b="1" i="1" dirty="0" smtClean="0">
                <a:solidFill>
                  <a:srgbClr val="FF0000"/>
                </a:solidFill>
              </a:rPr>
              <a:t>API</a:t>
            </a:r>
            <a:r>
              <a:rPr lang="pt-BR" b="1" dirty="0" smtClean="0">
                <a:solidFill>
                  <a:srgbClr val="FF0000"/>
                </a:solidFill>
              </a:rPr>
              <a:t>  </a:t>
            </a:r>
            <a:r>
              <a:rPr lang="pt-BR" b="1" i="1" dirty="0" err="1" smtClean="0">
                <a:solidFill>
                  <a:srgbClr val="FF0000"/>
                </a:solidFill>
              </a:rPr>
              <a:t>Back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err="1" smtClean="0">
                <a:solidFill>
                  <a:srgbClr val="FF0000"/>
                </a:solidFill>
              </a:rPr>
              <a:t>End</a:t>
            </a:r>
            <a:r>
              <a:rPr lang="pt-BR" b="1" i="1" dirty="0" smtClean="0">
                <a:solidFill>
                  <a:srgbClr val="FF0000"/>
                </a:solidFill>
              </a:rPr>
              <a:t> REST</a:t>
            </a:r>
            <a:r>
              <a:rPr lang="pt-BR" dirty="0" smtClean="0"/>
              <a:t>, utilizando tecnologia desenvolvida em ​</a:t>
            </a:r>
            <a:r>
              <a:rPr lang="pt-BR" i="1" dirty="0" err="1" smtClean="0"/>
              <a:t>Spring</a:t>
            </a:r>
            <a:r>
              <a:rPr lang="pt-BR" i="1" dirty="0" smtClean="0"/>
              <a:t> Boot</a:t>
            </a:r>
            <a:r>
              <a:rPr lang="pt-BR" dirty="0" smtClean="0"/>
              <a:t>​, utilizando a modelagem de dados persistidos no formato </a:t>
            </a:r>
            <a:r>
              <a:rPr lang="pt-BR" i="1" dirty="0" smtClean="0"/>
              <a:t>JSON</a:t>
            </a:r>
            <a:r>
              <a:rPr lang="pt-BR" dirty="0" smtClean="0"/>
              <a:t>: 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/>
          </a:p>
          <a:p>
            <a:pPr algn="just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4" name="Imagem 3" descr="A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68" y="2835275"/>
            <a:ext cx="6215106" cy="2499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API </a:t>
            </a:r>
            <a:r>
              <a:rPr lang="pt-BR" dirty="0" err="1" smtClean="0"/>
              <a:t>Rest</a:t>
            </a:r>
            <a:r>
              <a:rPr lang="pt-BR" dirty="0" smtClean="0"/>
              <a:t>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i="1" dirty="0" smtClean="0"/>
              <a:t>	API REST</a:t>
            </a:r>
            <a:r>
              <a:rPr lang="pt-BR" dirty="0" smtClean="0"/>
              <a:t> é uma interface de programação de aplicações que está em conformidade com as restrições do estilo de arquitetura REST, permitindo a interação com serviços web </a:t>
            </a:r>
            <a:r>
              <a:rPr lang="pt-BR" dirty="0" err="1" smtClean="0"/>
              <a:t>RESTful</a:t>
            </a:r>
            <a:r>
              <a:rPr lang="pt-BR" dirty="0" smtClean="0"/>
              <a:t>, ou seja, API </a:t>
            </a:r>
            <a:r>
              <a:rPr lang="pt-BR" dirty="0" err="1" smtClean="0"/>
              <a:t>RESTful</a:t>
            </a:r>
            <a:r>
              <a:rPr lang="pt-BR" dirty="0" smtClean="0"/>
              <a:t> é uma interface que fornece dados em um formato padronizado baseado em requisições HTTP, ela fica rodando no servidor até que aconteça uma requisição.</a:t>
            </a:r>
          </a:p>
          <a:p>
            <a:endParaRPr lang="pt-BR" dirty="0"/>
          </a:p>
        </p:txBody>
      </p:sp>
      <p:pic>
        <p:nvPicPr>
          <p:cNvPr id="5" name="Imagem 4" descr="A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8" y="3549655"/>
            <a:ext cx="4968875" cy="1998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API </a:t>
            </a:r>
            <a:r>
              <a:rPr lang="pt-BR" dirty="0" err="1" smtClean="0"/>
              <a:t>Rest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i="1" dirty="0" smtClean="0"/>
              <a:t>	</a:t>
            </a:r>
            <a:r>
              <a:rPr lang="pt-BR" dirty="0" smtClean="0"/>
              <a:t>As </a:t>
            </a:r>
            <a:r>
              <a:rPr lang="pt-BR" dirty="0" err="1" smtClean="0"/>
              <a:t>APIs</a:t>
            </a:r>
            <a:r>
              <a:rPr lang="pt-BR" dirty="0" smtClean="0"/>
              <a:t> </a:t>
            </a:r>
            <a:r>
              <a:rPr lang="pt-BR" dirty="0" err="1" smtClean="0"/>
              <a:t>Restful</a:t>
            </a:r>
            <a:r>
              <a:rPr lang="pt-BR" dirty="0" smtClean="0"/>
              <a:t> aumentam o desempenho para situações de concorrência, ou seja, quando muitas requisições estão sendo feitas ao mesmo tempo.</a:t>
            </a:r>
          </a:p>
          <a:p>
            <a:endParaRPr lang="pt-BR" dirty="0"/>
          </a:p>
        </p:txBody>
      </p:sp>
      <p:pic>
        <p:nvPicPr>
          <p:cNvPr id="5" name="Imagem 4" descr="A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06" y="2406647"/>
            <a:ext cx="6215106" cy="2499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API </a:t>
            </a:r>
            <a:r>
              <a:rPr lang="pt-BR" dirty="0" err="1" smtClean="0"/>
              <a:t>Rest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lvl="0" algn="just">
              <a:buFont typeface="Arial" pitchFamily="34" charset="0"/>
              <a:buChar char="•"/>
            </a:pPr>
            <a:r>
              <a:rPr lang="pt-BR" b="1" dirty="0" smtClean="0"/>
              <a:t>GET: </a:t>
            </a:r>
            <a:r>
              <a:rPr lang="pt-BR" dirty="0" smtClean="0"/>
              <a:t>A requisição é um pedido de dados para a API. A API vai buscar os dados solicitados em algum banco e, provavelmente, vai retornar em formato </a:t>
            </a:r>
            <a:r>
              <a:rPr lang="pt-BR" i="1" dirty="0" smtClean="0"/>
              <a:t>JSON</a:t>
            </a:r>
            <a:r>
              <a:rPr lang="pt-BR" dirty="0" smtClean="0"/>
              <a:t> (formato de notação de objeto </a:t>
            </a:r>
            <a:r>
              <a:rPr lang="pt-BR" i="1" dirty="0" err="1" smtClean="0"/>
              <a:t>JavaScript</a:t>
            </a:r>
            <a:r>
              <a:rPr lang="pt-BR" dirty="0" smtClean="0"/>
              <a:t>);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 </a:t>
            </a:r>
            <a:r>
              <a:rPr lang="pt-BR" b="1" dirty="0" smtClean="0"/>
              <a:t>POST: </a:t>
            </a:r>
            <a:r>
              <a:rPr lang="pt-BR" dirty="0" smtClean="0"/>
              <a:t>Tipo de requisição utilizada para criar um recurso em uma determinada API. São chamados de recursos o objeto que está sendo tratado naquela API;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/>
              <a:t> PUT: </a:t>
            </a:r>
            <a:r>
              <a:rPr lang="pt-BR" dirty="0" smtClean="0"/>
              <a:t>Requisição utilizada para atualizar o recurso indicado com alguma informação.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 </a:t>
            </a:r>
            <a:r>
              <a:rPr lang="pt-BR" b="1" dirty="0" smtClean="0"/>
              <a:t>DELETE: </a:t>
            </a:r>
            <a:r>
              <a:rPr lang="pt-BR" dirty="0" smtClean="0"/>
              <a:t>Requisição para excluir um dado.</a:t>
            </a:r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API </a:t>
            </a:r>
            <a:r>
              <a:rPr lang="pt-BR" dirty="0" err="1" smtClean="0"/>
              <a:t>Rest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049325"/>
            <a:ext cx="8278813" cy="4113225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pt-BR" b="1" dirty="0" smtClean="0"/>
              <a:t>Métodos Principais: </a:t>
            </a:r>
            <a:r>
              <a:rPr lang="pt-BR" dirty="0" smtClean="0">
                <a:solidFill>
                  <a:srgbClr val="FF0000"/>
                </a:solidFill>
              </a:rPr>
              <a:t>GET,  POST,  PUT e  DELETE;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Essas métodos são acessadas por meio de </a:t>
            </a:r>
            <a:r>
              <a:rPr lang="pt-BR" dirty="0" err="1" smtClean="0"/>
              <a:t>Endpoints</a:t>
            </a:r>
            <a:r>
              <a:rPr lang="pt-BR" dirty="0" smtClean="0"/>
              <a:t>, que são as </a:t>
            </a:r>
            <a:r>
              <a:rPr lang="pt-BR" dirty="0" err="1" smtClean="0"/>
              <a:t>URLs</a:t>
            </a:r>
            <a:r>
              <a:rPr lang="pt-BR" dirty="0" smtClean="0"/>
              <a:t> nas quais são feitas as requisições. Cada requisição aos </a:t>
            </a:r>
            <a:r>
              <a:rPr lang="pt-BR" dirty="0" err="1" smtClean="0"/>
              <a:t>endpoints</a:t>
            </a:r>
            <a:r>
              <a:rPr lang="pt-BR" dirty="0" smtClean="0"/>
              <a:t> é composta por: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O método HTTP;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Um cabeçalho requisição, que pode conter informações como dados de autenticação da API, dados de origem da requisição e formato do retorno.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dirty="0" smtClean="0"/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power point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 point</Template>
  <TotalTime>257</TotalTime>
  <Words>894</Words>
  <PresentationFormat>Personalizar</PresentationFormat>
  <Paragraphs>196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Apresentação power point</vt:lpstr>
      <vt:lpstr>INSTITUTO FEDERAL DE SANTA CATARINA - CAMPUS FLORIANÓPOLIS DEPARTAMENTO DE ELETRÔNICA CURSO SUPERIOR DE ENGENHARIA ELETRÔNICA UNIDADE CURRICULAR:  PROJETO INTEGRADOR 3 (PIN22107 ) </vt:lpstr>
      <vt:lpstr>Sumário</vt:lpstr>
      <vt:lpstr> PROBLEMA DA PESQUISA </vt:lpstr>
      <vt:lpstr>JUSTIFICATIVA</vt:lpstr>
      <vt:lpstr> Introdução </vt:lpstr>
      <vt:lpstr>O que é uma API Rest ?</vt:lpstr>
      <vt:lpstr>Aplicações API Rest</vt:lpstr>
      <vt:lpstr>Métodos API Rest</vt:lpstr>
      <vt:lpstr>Métodos API Rest</vt:lpstr>
      <vt:lpstr>Funcionamento BACK END</vt:lpstr>
      <vt:lpstr>Aplicações BACK END</vt:lpstr>
      <vt:lpstr>Linguagens de Programação  FRONT END vs BACK END</vt:lpstr>
      <vt:lpstr>Spring boot</vt:lpstr>
      <vt:lpstr>Linguagem JAVA</vt:lpstr>
      <vt:lpstr>Aplicações JAVA</vt:lpstr>
      <vt:lpstr>  PostgresSQL   </vt:lpstr>
      <vt:lpstr>  PostgresSQL   </vt:lpstr>
      <vt:lpstr>  Aplicações PostgresSQL   </vt:lpstr>
      <vt:lpstr>  Dados Persistidos   </vt:lpstr>
      <vt:lpstr>CRONOGRAMA</vt:lpstr>
      <vt:lpstr>TESTES</vt:lpstr>
      <vt:lpstr>VALIDAÇÃO DE TESTES</vt:lpstr>
      <vt:lpstr>CONSIDERAÇÕES FINAIS</vt:lpstr>
      <vt:lpstr>CONSIDERAÇÕES FINAIS</vt:lpstr>
      <vt:lpstr>INSTITUTO FEDERAL DE SANTA CATARINA - CAMPUS FLORIANÓPOLIS DEPARTAMENTO DE ELETRÔNICA CURSO SUPERIOR DE ENGENHARIA ELETRÔNICA UNIDADE CURRICULAR:  PROJETO INTEGRADOR 3 (PIN22107 )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FEDERAL DE SANTA CATARINA - CAMPUS FLORIANÓPOLIS DEPARTAMENTO DE ELETRÔNICA CURSO SUPERIOR DE ENGENHARIA ELETRÔNICA UNIDADE CURRICULAR:  Ciência, Tecnologia e Sociedade (CTS22108) </dc:title>
  <dc:creator>Elvis Fernandes</dc:creator>
  <cp:lastModifiedBy>Elvis Fernandes</cp:lastModifiedBy>
  <cp:revision>111</cp:revision>
  <cp:lastPrinted>1601-01-01T00:00:00Z</cp:lastPrinted>
  <dcterms:created xsi:type="dcterms:W3CDTF">2021-03-07T23:41:49Z</dcterms:created>
  <dcterms:modified xsi:type="dcterms:W3CDTF">2022-03-09T02:03:13Z</dcterms:modified>
</cp:coreProperties>
</file>