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66" r:id="rId6"/>
    <p:sldId id="264" r:id="rId7"/>
    <p:sldId id="268"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372EF-4993-400C-A4AD-AFB3110BBA24}" v="10" dt="2023-07-08T20:29:04.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120" autoAdjust="0"/>
  </p:normalViewPr>
  <p:slideViewPr>
    <p:cSldViewPr snapToGrid="0">
      <p:cViewPr varScale="1">
        <p:scale>
          <a:sx n="41" d="100"/>
          <a:sy n="41" d="100"/>
        </p:scale>
        <p:origin x="16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1561A-39CB-41AE-856C-40DC48A3F8E7}" type="datetimeFigureOut">
              <a:rPr lang="en-GB" smtClean="0"/>
              <a:t>08/07/2023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D9E51-134F-4E46-8264-07CDE4AFC182}" type="slidenum">
              <a:rPr lang="en-GB" smtClean="0"/>
              <a:t>‹#›</a:t>
            </a:fld>
            <a:endParaRPr lang="en-GB"/>
          </a:p>
        </p:txBody>
      </p:sp>
    </p:spTree>
    <p:extLst>
      <p:ext uri="{BB962C8B-B14F-4D97-AF65-F5344CB8AC3E}">
        <p14:creationId xmlns:p14="http://schemas.microsoft.com/office/powerpoint/2010/main" val="243848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The initial design of AMAP shopping centre has seven menus in total. The reduced number of menus originates from the idea that the users will be able to quickly glance their options and derive where their interests are. For instance, if customers are looking where they can find McDonald’s, they need not spend their time reading through all the menus and checking each of them.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As the names on the menus are directly related to its categories, even a novice users can confidently interact with the system without worrying about the consequences of erroneous clicks.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The homepage also excludes the presence of header and footer. The name of the shopping centre will serve as a title which will be highlighted, bold and 60px in size. This is done to give the menus more emphasis than anything else in the background.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64EB625-10B2-43F8-BF38-2226573A2D6F}" type="slidenum">
              <a:rPr lang="en-GB" smtClean="0"/>
              <a:t>2</a:t>
            </a:fld>
            <a:endParaRPr lang="en-GB"/>
          </a:p>
        </p:txBody>
      </p:sp>
    </p:spTree>
    <p:extLst>
      <p:ext uri="{BB962C8B-B14F-4D97-AF65-F5344CB8AC3E}">
        <p14:creationId xmlns:p14="http://schemas.microsoft.com/office/powerpoint/2010/main" val="184617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users select “shop” or “food”, this is the page that will be displayed in the digital sign. There are not any </a:t>
            </a:r>
            <a:r>
              <a:rPr lang="en-GB" noProof="0" dirty="0"/>
              <a:t>sub-categories</a:t>
            </a:r>
            <a:r>
              <a:rPr lang="en-GB" dirty="0"/>
              <a:t> and the page will simply display all the stores in two columns. Listing them in two columns will consume less space.</a:t>
            </a:r>
          </a:p>
          <a:p>
            <a:endParaRPr lang="en-GB" dirty="0"/>
          </a:p>
          <a:p>
            <a:r>
              <a:rPr lang="en-GB" dirty="0"/>
              <a:t>Every store will have their logos on the left and description on the right. Below the description will be the location of the store in the venue. Unlike homepage, this page will have header and footer. The header will simply have the name of the shopping centre and will be clickable which will redirect users back to main page. </a:t>
            </a:r>
          </a:p>
          <a:p>
            <a:endParaRPr lang="en-GB" dirty="0"/>
          </a:p>
          <a:p>
            <a:r>
              <a:rPr lang="en-GB" dirty="0"/>
              <a:t>The footer will have black background that covers the entire width of the screen and will contain contact information and social media links. The text will have white font. </a:t>
            </a:r>
          </a:p>
          <a:p>
            <a:endParaRPr lang="en-GB" dirty="0"/>
          </a:p>
          <a:p>
            <a:r>
              <a:rPr lang="en-GB" dirty="0"/>
              <a:t>The whitespaces in the UI will have grey background to avoid extreme brightness. </a:t>
            </a:r>
          </a:p>
          <a:p>
            <a:endParaRPr lang="en-GB" dirty="0"/>
          </a:p>
          <a:p>
            <a:r>
              <a:rPr lang="en-GB" dirty="0"/>
              <a:t>All the other pages will have the same layout for consistency except “help” and “parking”. In case of “offers”, the stores that are giving discounts will be listed with the details of type of promotions like sales, clearance etc. on the description section. </a:t>
            </a:r>
          </a:p>
        </p:txBody>
      </p:sp>
      <p:sp>
        <p:nvSpPr>
          <p:cNvPr id="4" name="Slide Number Placeholder 3"/>
          <p:cNvSpPr>
            <a:spLocks noGrp="1"/>
          </p:cNvSpPr>
          <p:nvPr>
            <p:ph type="sldNum" sz="quarter" idx="5"/>
          </p:nvPr>
        </p:nvSpPr>
        <p:spPr/>
        <p:txBody>
          <a:bodyPr/>
          <a:lstStyle/>
          <a:p>
            <a:fld id="{A64EB625-10B2-43F8-BF38-2226573A2D6F}" type="slidenum">
              <a:rPr lang="en-GB" smtClean="0"/>
              <a:t>3</a:t>
            </a:fld>
            <a:endParaRPr lang="en-GB"/>
          </a:p>
        </p:txBody>
      </p:sp>
    </p:spTree>
    <p:extLst>
      <p:ext uri="{BB962C8B-B14F-4D97-AF65-F5344CB8AC3E}">
        <p14:creationId xmlns:p14="http://schemas.microsoft.com/office/powerpoint/2010/main" val="3745566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shows how the “help” page will look like and what information it will contain. Instead of vertically sorting the contents into two sections, I decided to sort them horizontally which will make the page non-scrollable. </a:t>
            </a:r>
          </a:p>
          <a:p>
            <a:endParaRPr lang="en-GB" dirty="0"/>
          </a:p>
          <a:p>
            <a:r>
              <a:rPr lang="en-GB" dirty="0"/>
              <a:t>The benefit of this structure was to allow users to perform multiple task at the same time. When they are watching the tutorial video on how to navigate the digital sign, they can also see the map of the shopping centre which will tell them where they are at that moment and the direction they should head towards. </a:t>
            </a:r>
          </a:p>
          <a:p>
            <a:endParaRPr lang="en-GB" dirty="0"/>
          </a:p>
          <a:p>
            <a:r>
              <a:rPr lang="en-GB" dirty="0"/>
              <a:t>To successfully install this feature on the HCI solution, I needed the information where these digital signs will be placed in the building. The concept is to make the map 3D and have zoom in and out feature. </a:t>
            </a:r>
          </a:p>
          <a:p>
            <a:endParaRPr lang="en-GB" dirty="0"/>
          </a:p>
          <a:p>
            <a:r>
              <a:rPr lang="en-GB" dirty="0"/>
              <a:t>Grey whitespace, header and footer are still present on the design. </a:t>
            </a:r>
          </a:p>
        </p:txBody>
      </p:sp>
      <p:sp>
        <p:nvSpPr>
          <p:cNvPr id="4" name="Slide Number Placeholder 3"/>
          <p:cNvSpPr>
            <a:spLocks noGrp="1"/>
          </p:cNvSpPr>
          <p:nvPr>
            <p:ph type="sldNum" sz="quarter" idx="5"/>
          </p:nvPr>
        </p:nvSpPr>
        <p:spPr/>
        <p:txBody>
          <a:bodyPr/>
          <a:lstStyle/>
          <a:p>
            <a:fld id="{A64EB625-10B2-43F8-BF38-2226573A2D6F}" type="slidenum">
              <a:rPr lang="en-GB" smtClean="0"/>
              <a:t>4</a:t>
            </a:fld>
            <a:endParaRPr lang="en-GB"/>
          </a:p>
        </p:txBody>
      </p:sp>
    </p:spTree>
    <p:extLst>
      <p:ext uri="{BB962C8B-B14F-4D97-AF65-F5344CB8AC3E}">
        <p14:creationId xmlns:p14="http://schemas.microsoft.com/office/powerpoint/2010/main" val="41492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of digital sign will have information on different type of parking services facilitated by AMAP shopping centre. </a:t>
            </a:r>
          </a:p>
          <a:p>
            <a:endParaRPr lang="en-GB" dirty="0"/>
          </a:p>
          <a:p>
            <a:r>
              <a:rPr lang="en-GB" dirty="0"/>
              <a:t>First thing to notice on this design is how the pictures will be placed on alternate sides with short sentences about the type of parking service. Below that will be a second section that will  contain more parking features and information on where to access it. On the right side will be the rates of parking which is presented in the form of table. </a:t>
            </a:r>
          </a:p>
        </p:txBody>
      </p:sp>
      <p:sp>
        <p:nvSpPr>
          <p:cNvPr id="4" name="Slide Number Placeholder 3"/>
          <p:cNvSpPr>
            <a:spLocks noGrp="1"/>
          </p:cNvSpPr>
          <p:nvPr>
            <p:ph type="sldNum" sz="quarter" idx="5"/>
          </p:nvPr>
        </p:nvSpPr>
        <p:spPr/>
        <p:txBody>
          <a:bodyPr/>
          <a:lstStyle/>
          <a:p>
            <a:fld id="{6A2D9E51-134F-4E46-8264-07CDE4AFC182}" type="slidenum">
              <a:rPr lang="en-GB" smtClean="0"/>
              <a:t>5</a:t>
            </a:fld>
            <a:endParaRPr lang="en-GB"/>
          </a:p>
        </p:txBody>
      </p:sp>
    </p:spTree>
    <p:extLst>
      <p:ext uri="{BB962C8B-B14F-4D97-AF65-F5344CB8AC3E}">
        <p14:creationId xmlns:p14="http://schemas.microsoft.com/office/powerpoint/2010/main" val="383700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77CE-D316-513D-5B08-D3725AD291A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33F30B3-AE1F-7E9F-6DC4-6BE5FB6B0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EB09963-7AAE-3596-38D3-8DC25B6DA04F}"/>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DCFAF4A3-ED18-E78B-BA30-3BFBA99DE1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7FE369-AD39-7011-9761-26C11A4424D7}"/>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390620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EEA1-18E6-AF23-6ED1-177E38D0160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DA1611C-63B7-B0A2-5BED-16B4475674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0FDAF0-FBF9-EE2B-9454-CECCAE88F2B3}"/>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F3245705-C5DA-57A5-AF2C-C84091EF21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D236F2-8CB4-DC64-418E-90F21BF60592}"/>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175589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616BB-FDB2-937A-352C-7D4C29CF5BE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F9AB090-7CF9-CD2C-2FB5-2C8B06A0ED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E20FD3-C421-9785-8AF0-EDC856BB476E}"/>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8FC47A12-8607-C35E-09DE-36219E395F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1F656D-C0D9-343F-BB0B-05F9869F061C}"/>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282424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228B-7970-0090-F5CF-E1CB05ABEC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C2F45F6-93EC-4F08-9501-CD99BB63E34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5DD1F86-AA73-FF3D-76F5-C3AD6AFED5FB}"/>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8B71CDA7-30DE-C068-5344-40236E727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18FCF-C358-0D25-8049-BD790721BB30}"/>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402080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7199-4174-86DB-BF86-7AFB4317BD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4F2C2E6-B5F4-49C9-322B-FA480B271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FF86FA-48A4-C140-C72A-569E62DFFAFE}"/>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821955A1-26C1-A804-3159-76290D245F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DF8E47-0441-AF10-AA24-AEE4D92EDC2E}"/>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189381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255E-07C1-58FB-4C08-50340ADDADD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23C0E30-B56C-5F41-5A41-A5045F577F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315DE63-84FB-97DE-1F05-4F958FEDCF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C64DBEC-4567-58FC-B217-669B5319A2D1}"/>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6" name="Footer Placeholder 5">
            <a:extLst>
              <a:ext uri="{FF2B5EF4-FFF2-40B4-BE49-F238E27FC236}">
                <a16:creationId xmlns:a16="http://schemas.microsoft.com/office/drawing/2014/main" id="{1DC0567F-707B-2DA3-38E9-657B0F06E7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14B9EE-86ED-E199-173E-0187F730EC15}"/>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303283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0829-A3FA-987D-655D-AA0F7019514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C39FF21-E1B4-043A-73FC-F48F39D08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071B616-2631-7A15-0523-1B79DF98CC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C4B0727-CDA7-1506-0D08-B308ABBF2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7D1AAD-7639-F986-1232-A48B12F10A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435A0AC-61C4-C74D-D6F4-EB106E3A722F}"/>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8" name="Footer Placeholder 7">
            <a:extLst>
              <a:ext uri="{FF2B5EF4-FFF2-40B4-BE49-F238E27FC236}">
                <a16:creationId xmlns:a16="http://schemas.microsoft.com/office/drawing/2014/main" id="{33639A87-FE3A-3A3A-9ADD-2C740099AD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C55F11-C795-92F8-3DF5-1468D579F3BF}"/>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5173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0806-E58F-F3AF-637A-BBD83E1CF03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516CD98-D4E8-248C-96B2-60462B7D1910}"/>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4" name="Footer Placeholder 3">
            <a:extLst>
              <a:ext uri="{FF2B5EF4-FFF2-40B4-BE49-F238E27FC236}">
                <a16:creationId xmlns:a16="http://schemas.microsoft.com/office/drawing/2014/main" id="{7F0E0536-2F46-5073-3A3F-4D6F4810DE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0A32C3-5D37-4849-B38F-A6C351813B4D}"/>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395128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241F-F17A-06C8-33A4-1CCCD01FE764}"/>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3" name="Footer Placeholder 2">
            <a:extLst>
              <a:ext uri="{FF2B5EF4-FFF2-40B4-BE49-F238E27FC236}">
                <a16:creationId xmlns:a16="http://schemas.microsoft.com/office/drawing/2014/main" id="{FCE54714-B068-F898-DE01-3C5442C87B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1B254F-683C-DE53-AB24-22530900FCAA}"/>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64904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6866-EC08-0B33-CA62-2BA25B9BD1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A155989-AA49-BE01-3571-F316ABDF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62338D9-382E-50F7-9094-12AD5571C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D86424-FC47-4C25-32F7-CD88F93F807C}"/>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6" name="Footer Placeholder 5">
            <a:extLst>
              <a:ext uri="{FF2B5EF4-FFF2-40B4-BE49-F238E27FC236}">
                <a16:creationId xmlns:a16="http://schemas.microsoft.com/office/drawing/2014/main" id="{EEC06B56-3F17-0784-50B7-4E5E39D072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E110AC-12AB-86EA-788A-43779B3C9C7A}"/>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14896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796A-4AFD-366A-412A-07E5AF83FA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108216B-3A0E-35BE-122A-3D5536B42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4A8CEE-E75E-EF8E-1DE9-163DA64D2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4C9E98-D61F-4427-C128-284B583606ED}"/>
              </a:ext>
            </a:extLst>
          </p:cNvPr>
          <p:cNvSpPr>
            <a:spLocks noGrp="1"/>
          </p:cNvSpPr>
          <p:nvPr>
            <p:ph type="dt" sz="half" idx="10"/>
          </p:nvPr>
        </p:nvSpPr>
        <p:spPr/>
        <p:txBody>
          <a:bodyPr/>
          <a:lstStyle/>
          <a:p>
            <a:fld id="{50381381-F765-451F-AB6C-A40D85C1DBF2}" type="datetimeFigureOut">
              <a:rPr lang="en-GB" smtClean="0"/>
              <a:t>08/07/2023</a:t>
            </a:fld>
            <a:endParaRPr lang="en-GB"/>
          </a:p>
        </p:txBody>
      </p:sp>
      <p:sp>
        <p:nvSpPr>
          <p:cNvPr id="6" name="Footer Placeholder 5">
            <a:extLst>
              <a:ext uri="{FF2B5EF4-FFF2-40B4-BE49-F238E27FC236}">
                <a16:creationId xmlns:a16="http://schemas.microsoft.com/office/drawing/2014/main" id="{8F766828-A792-7FB2-F044-3CA056D734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113303-09DB-F59D-CDBC-ACCA00E0233A}"/>
              </a:ext>
            </a:extLst>
          </p:cNvPr>
          <p:cNvSpPr>
            <a:spLocks noGrp="1"/>
          </p:cNvSpPr>
          <p:nvPr>
            <p:ph type="sldNum" sz="quarter" idx="12"/>
          </p:nvPr>
        </p:nvSpPr>
        <p:spPr/>
        <p:txBody>
          <a:bodyPr/>
          <a:lstStyle/>
          <a:p>
            <a:fld id="{A4863ABA-D3F5-4958-9C36-5873DB46D385}" type="slidenum">
              <a:rPr lang="en-GB" smtClean="0"/>
              <a:t>‹#›</a:t>
            </a:fld>
            <a:endParaRPr lang="en-GB"/>
          </a:p>
        </p:txBody>
      </p:sp>
    </p:spTree>
    <p:extLst>
      <p:ext uri="{BB962C8B-B14F-4D97-AF65-F5344CB8AC3E}">
        <p14:creationId xmlns:p14="http://schemas.microsoft.com/office/powerpoint/2010/main" val="275268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20BBF-BD3E-7D59-4E98-D6E2AC94A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EFA5649-17C6-9357-11D7-E9B3806C0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36A40B-D8D6-8E44-019A-12B31FB49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81381-F765-451F-AB6C-A40D85C1DBF2}" type="datetimeFigureOut">
              <a:rPr lang="en-GB" smtClean="0"/>
              <a:t>08/07/2023</a:t>
            </a:fld>
            <a:endParaRPr lang="en-GB"/>
          </a:p>
        </p:txBody>
      </p:sp>
      <p:sp>
        <p:nvSpPr>
          <p:cNvPr id="5" name="Footer Placeholder 4">
            <a:extLst>
              <a:ext uri="{FF2B5EF4-FFF2-40B4-BE49-F238E27FC236}">
                <a16:creationId xmlns:a16="http://schemas.microsoft.com/office/drawing/2014/main" id="{74285EAF-A1F3-585F-F0B6-93FEAB710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137D87-DE0D-65C2-D25C-2DA7C3781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63ABA-D3F5-4958-9C36-5873DB46D385}" type="slidenum">
              <a:rPr lang="en-GB" smtClean="0"/>
              <a:t>‹#›</a:t>
            </a:fld>
            <a:endParaRPr lang="en-GB"/>
          </a:p>
        </p:txBody>
      </p:sp>
    </p:spTree>
    <p:extLst>
      <p:ext uri="{BB962C8B-B14F-4D97-AF65-F5344CB8AC3E}">
        <p14:creationId xmlns:p14="http://schemas.microsoft.com/office/powerpoint/2010/main" val="28622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Person writing on a notepad">
            <a:extLst>
              <a:ext uri="{FF2B5EF4-FFF2-40B4-BE49-F238E27FC236}">
                <a16:creationId xmlns:a16="http://schemas.microsoft.com/office/drawing/2014/main" id="{739164BF-9210-C2EB-3A97-B2AAA8064597}"/>
              </a:ext>
            </a:extLst>
          </p:cNvPr>
          <p:cNvPicPr>
            <a:picLocks noChangeAspect="1"/>
          </p:cNvPicPr>
          <p:nvPr/>
        </p:nvPicPr>
        <p:blipFill rotWithShape="1">
          <a:blip r:embed="rId2">
            <a:alphaModFix amt="50000"/>
          </a:blip>
          <a:srcRect t="16482" r="-1" b="12521"/>
          <a:stretch/>
        </p:blipFill>
        <p:spPr>
          <a:xfrm>
            <a:off x="20" y="10"/>
            <a:ext cx="12188931" cy="6857990"/>
          </a:xfrm>
          <a:prstGeom prst="rect">
            <a:avLst/>
          </a:prstGeom>
        </p:spPr>
      </p:pic>
      <p:sp>
        <p:nvSpPr>
          <p:cNvPr id="2" name="Title 1">
            <a:extLst>
              <a:ext uri="{FF2B5EF4-FFF2-40B4-BE49-F238E27FC236}">
                <a16:creationId xmlns:a16="http://schemas.microsoft.com/office/drawing/2014/main" id="{095BCED6-68AB-F9E5-B65B-7C65A0D1D5EA}"/>
              </a:ext>
            </a:extLst>
          </p:cNvPr>
          <p:cNvSpPr>
            <a:spLocks noGrp="1"/>
          </p:cNvSpPr>
          <p:nvPr>
            <p:ph type="ctrTitle"/>
          </p:nvPr>
        </p:nvSpPr>
        <p:spPr>
          <a:xfrm>
            <a:off x="1527048" y="1124712"/>
            <a:ext cx="9144000" cy="3063240"/>
          </a:xfrm>
        </p:spPr>
        <p:txBody>
          <a:bodyPr>
            <a:normAutofit/>
          </a:bodyPr>
          <a:lstStyle/>
          <a:p>
            <a:r>
              <a:rPr lang="en-GB" sz="6600" dirty="0">
                <a:solidFill>
                  <a:schemeClr val="bg1"/>
                </a:solidFill>
              </a:rPr>
              <a:t>STORYBOARD</a:t>
            </a:r>
          </a:p>
        </p:txBody>
      </p:sp>
      <p:sp>
        <p:nvSpPr>
          <p:cNvPr id="3" name="Subtitle 2">
            <a:extLst>
              <a:ext uri="{FF2B5EF4-FFF2-40B4-BE49-F238E27FC236}">
                <a16:creationId xmlns:a16="http://schemas.microsoft.com/office/drawing/2014/main" id="{0E9CDFE9-8CA2-BAA2-C300-529CB7117338}"/>
              </a:ext>
            </a:extLst>
          </p:cNvPr>
          <p:cNvSpPr>
            <a:spLocks noGrp="1"/>
          </p:cNvSpPr>
          <p:nvPr>
            <p:ph type="subTitle" idx="1"/>
          </p:nvPr>
        </p:nvSpPr>
        <p:spPr>
          <a:xfrm>
            <a:off x="1527048" y="4599432"/>
            <a:ext cx="9144000" cy="1227520"/>
          </a:xfrm>
        </p:spPr>
        <p:txBody>
          <a:bodyPr>
            <a:normAutofit/>
          </a:bodyPr>
          <a:lstStyle/>
          <a:p>
            <a:r>
              <a:rPr lang="en-GB">
                <a:solidFill>
                  <a:schemeClr val="bg1"/>
                </a:solidFill>
              </a:rPr>
              <a:t>AMAP SHOPPING CENTRE</a:t>
            </a:r>
          </a:p>
        </p:txBody>
      </p:sp>
      <p:sp>
        <p:nvSpPr>
          <p:cNvPr id="24"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3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E0AB4-0762-C635-8D5C-4086C0BBF407}"/>
              </a:ext>
            </a:extLst>
          </p:cNvPr>
          <p:cNvSpPr txBox="1"/>
          <p:nvPr/>
        </p:nvSpPr>
        <p:spPr>
          <a:xfrm>
            <a:off x="0" y="-5922"/>
            <a:ext cx="12192000" cy="461665"/>
          </a:xfrm>
          <a:prstGeom prst="rect">
            <a:avLst/>
          </a:prstGeom>
          <a:noFill/>
        </p:spPr>
        <p:txBody>
          <a:bodyPr wrap="square" rtlCol="0">
            <a:spAutoFit/>
          </a:bodyPr>
          <a:lstStyle/>
          <a:p>
            <a:pPr algn="ctr"/>
            <a:r>
              <a:rPr lang="en-GB" sz="2400" dirty="0"/>
              <a:t>#homepage</a:t>
            </a:r>
          </a:p>
        </p:txBody>
      </p:sp>
      <p:sp>
        <p:nvSpPr>
          <p:cNvPr id="5" name="TextBox 4">
            <a:extLst>
              <a:ext uri="{FF2B5EF4-FFF2-40B4-BE49-F238E27FC236}">
                <a16:creationId xmlns:a16="http://schemas.microsoft.com/office/drawing/2014/main" id="{B0DF19E4-15E2-C8F4-569C-41543CFA03EE}"/>
              </a:ext>
            </a:extLst>
          </p:cNvPr>
          <p:cNvSpPr txBox="1"/>
          <p:nvPr/>
        </p:nvSpPr>
        <p:spPr>
          <a:xfrm>
            <a:off x="365144" y="1061444"/>
            <a:ext cx="11377620" cy="584775"/>
          </a:xfrm>
          <a:prstGeom prst="rect">
            <a:avLst/>
          </a:prstGeom>
          <a:noFill/>
          <a:ln>
            <a:solidFill>
              <a:schemeClr val="tx1"/>
            </a:solidFill>
          </a:ln>
        </p:spPr>
        <p:txBody>
          <a:bodyPr wrap="square" rtlCol="0">
            <a:spAutoFit/>
          </a:bodyPr>
          <a:lstStyle/>
          <a:p>
            <a:pPr algn="ctr"/>
            <a:r>
              <a:rPr lang="en-GB" sz="3200" dirty="0"/>
              <a:t>AMAP Shopping Centre</a:t>
            </a:r>
          </a:p>
        </p:txBody>
      </p:sp>
      <p:sp>
        <p:nvSpPr>
          <p:cNvPr id="6" name="TextBox 5">
            <a:extLst>
              <a:ext uri="{FF2B5EF4-FFF2-40B4-BE49-F238E27FC236}">
                <a16:creationId xmlns:a16="http://schemas.microsoft.com/office/drawing/2014/main" id="{4DE2FA29-D7DA-1060-5068-227AD2E4979C}"/>
              </a:ext>
            </a:extLst>
          </p:cNvPr>
          <p:cNvSpPr txBox="1"/>
          <p:nvPr/>
        </p:nvSpPr>
        <p:spPr>
          <a:xfrm>
            <a:off x="5644485" y="3246412"/>
            <a:ext cx="903028" cy="369332"/>
          </a:xfrm>
          <a:prstGeom prst="rect">
            <a:avLst/>
          </a:prstGeom>
          <a:noFill/>
        </p:spPr>
        <p:txBody>
          <a:bodyPr wrap="square" rtlCol="0">
            <a:spAutoFit/>
          </a:bodyPr>
          <a:lstStyle/>
          <a:p>
            <a:r>
              <a:rPr lang="en-GB" dirty="0"/>
              <a:t>Leisure</a:t>
            </a:r>
          </a:p>
        </p:txBody>
      </p:sp>
      <p:sp>
        <p:nvSpPr>
          <p:cNvPr id="7" name="Rectangle 6">
            <a:extLst>
              <a:ext uri="{FF2B5EF4-FFF2-40B4-BE49-F238E27FC236}">
                <a16:creationId xmlns:a16="http://schemas.microsoft.com/office/drawing/2014/main" id="{862C09A0-0320-F88C-5A19-97568E4AD3B4}"/>
              </a:ext>
            </a:extLst>
          </p:cNvPr>
          <p:cNvSpPr/>
          <p:nvPr/>
        </p:nvSpPr>
        <p:spPr>
          <a:xfrm>
            <a:off x="365145" y="2802728"/>
            <a:ext cx="11534862" cy="23332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5DD5D7DD-5A6C-30BF-0590-F26DFFE2A0C7}"/>
              </a:ext>
            </a:extLst>
          </p:cNvPr>
          <p:cNvSpPr/>
          <p:nvPr/>
        </p:nvSpPr>
        <p:spPr>
          <a:xfrm>
            <a:off x="502316" y="2897013"/>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2518A7E-10A4-E43C-4BB2-BFC14C73C59A}"/>
              </a:ext>
            </a:extLst>
          </p:cNvPr>
          <p:cNvSpPr/>
          <p:nvPr/>
        </p:nvSpPr>
        <p:spPr>
          <a:xfrm>
            <a:off x="2764974" y="2893978"/>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14EFBA5-3BD5-6840-0077-CFAF4BFA4007}"/>
              </a:ext>
            </a:extLst>
          </p:cNvPr>
          <p:cNvSpPr/>
          <p:nvPr/>
        </p:nvSpPr>
        <p:spPr>
          <a:xfrm>
            <a:off x="5148559" y="2879360"/>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D9944C5-3538-3A1F-5CC3-4A15351130B3}"/>
              </a:ext>
            </a:extLst>
          </p:cNvPr>
          <p:cNvSpPr/>
          <p:nvPr/>
        </p:nvSpPr>
        <p:spPr>
          <a:xfrm>
            <a:off x="7512666" y="2875847"/>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25102D3-7879-20E7-B459-DD761431887A}"/>
              </a:ext>
            </a:extLst>
          </p:cNvPr>
          <p:cNvSpPr/>
          <p:nvPr/>
        </p:nvSpPr>
        <p:spPr>
          <a:xfrm>
            <a:off x="9876773" y="2886267"/>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EA2D84C-5CAF-0A0A-46DA-58B07EE2608A}"/>
              </a:ext>
            </a:extLst>
          </p:cNvPr>
          <p:cNvSpPr txBox="1"/>
          <p:nvPr/>
        </p:nvSpPr>
        <p:spPr>
          <a:xfrm>
            <a:off x="1092387" y="3234677"/>
            <a:ext cx="903028" cy="369332"/>
          </a:xfrm>
          <a:prstGeom prst="rect">
            <a:avLst/>
          </a:prstGeom>
          <a:noFill/>
        </p:spPr>
        <p:txBody>
          <a:bodyPr wrap="square" rtlCol="0">
            <a:spAutoFit/>
          </a:bodyPr>
          <a:lstStyle/>
          <a:p>
            <a:r>
              <a:rPr lang="en-GB" dirty="0"/>
              <a:t>Food</a:t>
            </a:r>
          </a:p>
        </p:txBody>
      </p:sp>
      <p:sp>
        <p:nvSpPr>
          <p:cNvPr id="14" name="TextBox 13">
            <a:extLst>
              <a:ext uri="{FF2B5EF4-FFF2-40B4-BE49-F238E27FC236}">
                <a16:creationId xmlns:a16="http://schemas.microsoft.com/office/drawing/2014/main" id="{FD3101A4-4B60-353E-84C8-5174B2467AE3}"/>
              </a:ext>
            </a:extLst>
          </p:cNvPr>
          <p:cNvSpPr txBox="1"/>
          <p:nvPr/>
        </p:nvSpPr>
        <p:spPr>
          <a:xfrm>
            <a:off x="3246455" y="3251732"/>
            <a:ext cx="903028" cy="369332"/>
          </a:xfrm>
          <a:prstGeom prst="rect">
            <a:avLst/>
          </a:prstGeom>
          <a:noFill/>
        </p:spPr>
        <p:txBody>
          <a:bodyPr wrap="square" rtlCol="0">
            <a:spAutoFit/>
          </a:bodyPr>
          <a:lstStyle/>
          <a:p>
            <a:r>
              <a:rPr lang="en-GB" dirty="0"/>
              <a:t>Shop</a:t>
            </a:r>
          </a:p>
        </p:txBody>
      </p:sp>
      <p:sp>
        <p:nvSpPr>
          <p:cNvPr id="15" name="TextBox 14">
            <a:extLst>
              <a:ext uri="{FF2B5EF4-FFF2-40B4-BE49-F238E27FC236}">
                <a16:creationId xmlns:a16="http://schemas.microsoft.com/office/drawing/2014/main" id="{70536456-6B9B-B6A9-994D-FA9A4B7F171E}"/>
              </a:ext>
            </a:extLst>
          </p:cNvPr>
          <p:cNvSpPr txBox="1"/>
          <p:nvPr/>
        </p:nvSpPr>
        <p:spPr>
          <a:xfrm>
            <a:off x="8102737" y="3273323"/>
            <a:ext cx="903028" cy="369332"/>
          </a:xfrm>
          <a:prstGeom prst="rect">
            <a:avLst/>
          </a:prstGeom>
          <a:noFill/>
        </p:spPr>
        <p:txBody>
          <a:bodyPr wrap="square" rtlCol="0">
            <a:spAutoFit/>
          </a:bodyPr>
          <a:lstStyle/>
          <a:p>
            <a:r>
              <a:rPr lang="en-GB" dirty="0"/>
              <a:t>Offers</a:t>
            </a:r>
          </a:p>
        </p:txBody>
      </p:sp>
      <p:sp>
        <p:nvSpPr>
          <p:cNvPr id="16" name="TextBox 15">
            <a:extLst>
              <a:ext uri="{FF2B5EF4-FFF2-40B4-BE49-F238E27FC236}">
                <a16:creationId xmlns:a16="http://schemas.microsoft.com/office/drawing/2014/main" id="{EC497171-055F-ECB4-01EB-2DC9F96D34FA}"/>
              </a:ext>
            </a:extLst>
          </p:cNvPr>
          <p:cNvSpPr txBox="1"/>
          <p:nvPr/>
        </p:nvSpPr>
        <p:spPr>
          <a:xfrm>
            <a:off x="10280819" y="3177233"/>
            <a:ext cx="903028" cy="369332"/>
          </a:xfrm>
          <a:prstGeom prst="rect">
            <a:avLst/>
          </a:prstGeom>
          <a:noFill/>
        </p:spPr>
        <p:txBody>
          <a:bodyPr wrap="square" rtlCol="0">
            <a:spAutoFit/>
          </a:bodyPr>
          <a:lstStyle/>
          <a:p>
            <a:r>
              <a:rPr lang="en-GB" dirty="0"/>
              <a:t>Parking</a:t>
            </a:r>
          </a:p>
        </p:txBody>
      </p:sp>
      <p:sp>
        <p:nvSpPr>
          <p:cNvPr id="20" name="TextBox 19">
            <a:extLst>
              <a:ext uri="{FF2B5EF4-FFF2-40B4-BE49-F238E27FC236}">
                <a16:creationId xmlns:a16="http://schemas.microsoft.com/office/drawing/2014/main" id="{4BAA3264-5982-4218-88B9-EC4C6A5EA712}"/>
              </a:ext>
            </a:extLst>
          </p:cNvPr>
          <p:cNvSpPr txBox="1"/>
          <p:nvPr/>
        </p:nvSpPr>
        <p:spPr>
          <a:xfrm>
            <a:off x="3255041" y="4377874"/>
            <a:ext cx="903028" cy="369332"/>
          </a:xfrm>
          <a:prstGeom prst="rect">
            <a:avLst/>
          </a:prstGeom>
          <a:noFill/>
        </p:spPr>
        <p:txBody>
          <a:bodyPr wrap="square" rtlCol="0">
            <a:spAutoFit/>
          </a:bodyPr>
          <a:lstStyle/>
          <a:p>
            <a:r>
              <a:rPr lang="en-GB" dirty="0"/>
              <a:t>Help</a:t>
            </a:r>
          </a:p>
        </p:txBody>
      </p:sp>
      <p:sp>
        <p:nvSpPr>
          <p:cNvPr id="23" name="Rectangle 22">
            <a:extLst>
              <a:ext uri="{FF2B5EF4-FFF2-40B4-BE49-F238E27FC236}">
                <a16:creationId xmlns:a16="http://schemas.microsoft.com/office/drawing/2014/main" id="{471742CE-9733-5F1C-F3F9-B682533C37E6}"/>
              </a:ext>
            </a:extLst>
          </p:cNvPr>
          <p:cNvSpPr/>
          <p:nvPr/>
        </p:nvSpPr>
        <p:spPr>
          <a:xfrm>
            <a:off x="2764973" y="3993204"/>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7169289-9775-8E5D-242C-3B11954CDC67}"/>
              </a:ext>
            </a:extLst>
          </p:cNvPr>
          <p:cNvSpPr/>
          <p:nvPr/>
        </p:nvSpPr>
        <p:spPr>
          <a:xfrm>
            <a:off x="502316" y="4006656"/>
            <a:ext cx="1865991" cy="102511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5EADD865-3AB3-7AD7-8FC4-16785FE5AF1C}"/>
              </a:ext>
            </a:extLst>
          </p:cNvPr>
          <p:cNvSpPr txBox="1"/>
          <p:nvPr/>
        </p:nvSpPr>
        <p:spPr>
          <a:xfrm>
            <a:off x="1092387" y="4299973"/>
            <a:ext cx="903028" cy="369332"/>
          </a:xfrm>
          <a:prstGeom prst="rect">
            <a:avLst/>
          </a:prstGeom>
          <a:noFill/>
        </p:spPr>
        <p:txBody>
          <a:bodyPr wrap="square" rtlCol="0">
            <a:spAutoFit/>
          </a:bodyPr>
          <a:lstStyle/>
          <a:p>
            <a:r>
              <a:rPr lang="en-GB" dirty="0"/>
              <a:t>Banks</a:t>
            </a:r>
          </a:p>
        </p:txBody>
      </p:sp>
      <p:cxnSp>
        <p:nvCxnSpPr>
          <p:cNvPr id="8" name="Straight Arrow Connector 7">
            <a:extLst>
              <a:ext uri="{FF2B5EF4-FFF2-40B4-BE49-F238E27FC236}">
                <a16:creationId xmlns:a16="http://schemas.microsoft.com/office/drawing/2014/main" id="{73348237-62B5-E12E-EF4E-D00D3056C3CB}"/>
              </a:ext>
            </a:extLst>
          </p:cNvPr>
          <p:cNvCxnSpPr>
            <a:cxnSpLocks/>
          </p:cNvCxnSpPr>
          <p:nvPr/>
        </p:nvCxnSpPr>
        <p:spPr>
          <a:xfrm flipH="1" flipV="1">
            <a:off x="4661809" y="4747206"/>
            <a:ext cx="2299160" cy="8553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4C4AD391-5552-681A-E90D-AE3A32854D1B}"/>
              </a:ext>
            </a:extLst>
          </p:cNvPr>
          <p:cNvSpPr txBox="1"/>
          <p:nvPr/>
        </p:nvSpPr>
        <p:spPr>
          <a:xfrm>
            <a:off x="5892083" y="5542178"/>
            <a:ext cx="4840250" cy="646331"/>
          </a:xfrm>
          <a:prstGeom prst="rect">
            <a:avLst/>
          </a:prstGeom>
          <a:noFill/>
          <a:ln>
            <a:noFill/>
          </a:ln>
        </p:spPr>
        <p:txBody>
          <a:bodyPr wrap="square" rtlCol="0">
            <a:spAutoFit/>
          </a:bodyPr>
          <a:lstStyle/>
          <a:p>
            <a:pPr algn="just"/>
            <a:r>
              <a:rPr lang="en-GB" dirty="0"/>
              <a:t>Menus with hover effect; orange padding and green hover effect. Font = Helvetica, Size= 22px</a:t>
            </a:r>
          </a:p>
        </p:txBody>
      </p:sp>
      <p:cxnSp>
        <p:nvCxnSpPr>
          <p:cNvPr id="18" name="Straight Arrow Connector 17">
            <a:extLst>
              <a:ext uri="{FF2B5EF4-FFF2-40B4-BE49-F238E27FC236}">
                <a16:creationId xmlns:a16="http://schemas.microsoft.com/office/drawing/2014/main" id="{5F666FF7-AD56-5FC6-83BB-12C5465E32CE}"/>
              </a:ext>
            </a:extLst>
          </p:cNvPr>
          <p:cNvCxnSpPr>
            <a:cxnSpLocks/>
          </p:cNvCxnSpPr>
          <p:nvPr/>
        </p:nvCxnSpPr>
        <p:spPr>
          <a:xfrm flipV="1">
            <a:off x="8451782" y="3900963"/>
            <a:ext cx="1575621" cy="16473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9F31FCD-612F-26A9-1879-B2165A678B05}"/>
              </a:ext>
            </a:extLst>
          </p:cNvPr>
          <p:cNvCxnSpPr>
            <a:cxnSpLocks/>
          </p:cNvCxnSpPr>
          <p:nvPr/>
        </p:nvCxnSpPr>
        <p:spPr>
          <a:xfrm flipH="1" flipV="1">
            <a:off x="9283700" y="1424382"/>
            <a:ext cx="490000" cy="3942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70A1938-0A9A-5161-EE96-827A41E1304B}"/>
              </a:ext>
            </a:extLst>
          </p:cNvPr>
          <p:cNvSpPr txBox="1"/>
          <p:nvPr/>
        </p:nvSpPr>
        <p:spPr>
          <a:xfrm>
            <a:off x="7988169" y="1901308"/>
            <a:ext cx="3571062" cy="646331"/>
          </a:xfrm>
          <a:prstGeom prst="rect">
            <a:avLst/>
          </a:prstGeom>
          <a:noFill/>
          <a:ln>
            <a:noFill/>
          </a:ln>
        </p:spPr>
        <p:txBody>
          <a:bodyPr wrap="square" rtlCol="0">
            <a:spAutoFit/>
          </a:bodyPr>
          <a:lstStyle/>
          <a:p>
            <a:pPr algn="just"/>
            <a:r>
              <a:rPr lang="en-GB" dirty="0"/>
              <a:t>Font size (Heading1, 60px), Bold, highlighted</a:t>
            </a:r>
          </a:p>
        </p:txBody>
      </p:sp>
      <p:cxnSp>
        <p:nvCxnSpPr>
          <p:cNvPr id="3" name="Straight Arrow Connector 2">
            <a:extLst>
              <a:ext uri="{FF2B5EF4-FFF2-40B4-BE49-F238E27FC236}">
                <a16:creationId xmlns:a16="http://schemas.microsoft.com/office/drawing/2014/main" id="{D6E2D5D6-2750-C444-C12C-DA32782B5412}"/>
              </a:ext>
            </a:extLst>
          </p:cNvPr>
          <p:cNvCxnSpPr>
            <a:cxnSpLocks/>
          </p:cNvCxnSpPr>
          <p:nvPr/>
        </p:nvCxnSpPr>
        <p:spPr>
          <a:xfrm flipV="1">
            <a:off x="4149483" y="2336099"/>
            <a:ext cx="474200" cy="35313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4C9F6B5-D39C-9AD1-FD03-A725B6621271}"/>
              </a:ext>
            </a:extLst>
          </p:cNvPr>
          <p:cNvSpPr txBox="1"/>
          <p:nvPr/>
        </p:nvSpPr>
        <p:spPr>
          <a:xfrm>
            <a:off x="3046371" y="5842441"/>
            <a:ext cx="2341972" cy="369332"/>
          </a:xfrm>
          <a:prstGeom prst="rect">
            <a:avLst/>
          </a:prstGeom>
          <a:noFill/>
          <a:ln>
            <a:solidFill>
              <a:schemeClr val="tx1"/>
            </a:solidFill>
          </a:ln>
        </p:spPr>
        <p:txBody>
          <a:bodyPr wrap="square" rtlCol="0">
            <a:spAutoFit/>
          </a:bodyPr>
          <a:lstStyle/>
          <a:p>
            <a:r>
              <a:rPr lang="en-GB" dirty="0"/>
              <a:t>Grey whitespace</a:t>
            </a:r>
          </a:p>
        </p:txBody>
      </p:sp>
    </p:spTree>
    <p:extLst>
      <p:ext uri="{BB962C8B-B14F-4D97-AF65-F5344CB8AC3E}">
        <p14:creationId xmlns:p14="http://schemas.microsoft.com/office/powerpoint/2010/main" val="397107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2C09A0-0320-F88C-5A19-97568E4AD3B4}"/>
              </a:ext>
            </a:extLst>
          </p:cNvPr>
          <p:cNvSpPr/>
          <p:nvPr/>
        </p:nvSpPr>
        <p:spPr>
          <a:xfrm>
            <a:off x="265471" y="1386743"/>
            <a:ext cx="11634536" cy="398167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18457B39-E952-BD2D-C89B-FAE23ECD6095}"/>
              </a:ext>
            </a:extLst>
          </p:cNvPr>
          <p:cNvSpPr/>
          <p:nvPr/>
        </p:nvSpPr>
        <p:spPr>
          <a:xfrm>
            <a:off x="3244645" y="5577540"/>
            <a:ext cx="5599470" cy="10803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2AFF54B-E9CF-1C06-EC29-88038746D0CA}"/>
              </a:ext>
            </a:extLst>
          </p:cNvPr>
          <p:cNvSpPr/>
          <p:nvPr/>
        </p:nvSpPr>
        <p:spPr>
          <a:xfrm>
            <a:off x="472322" y="1489587"/>
            <a:ext cx="1589876"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FE099A1-1440-CB82-C180-61953BA7672B}"/>
              </a:ext>
            </a:extLst>
          </p:cNvPr>
          <p:cNvSpPr/>
          <p:nvPr/>
        </p:nvSpPr>
        <p:spPr>
          <a:xfrm>
            <a:off x="472322" y="3647300"/>
            <a:ext cx="1589876"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3997D52-05FC-A3EC-A1B0-43E8798E6EFA}"/>
              </a:ext>
            </a:extLst>
          </p:cNvPr>
          <p:cNvSpPr/>
          <p:nvPr/>
        </p:nvSpPr>
        <p:spPr>
          <a:xfrm>
            <a:off x="6716561" y="1489581"/>
            <a:ext cx="1589876"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4DC0F14-8EE3-1BCC-4B75-606CCF68EBC9}"/>
              </a:ext>
            </a:extLst>
          </p:cNvPr>
          <p:cNvSpPr/>
          <p:nvPr/>
        </p:nvSpPr>
        <p:spPr>
          <a:xfrm>
            <a:off x="6716561" y="3647298"/>
            <a:ext cx="1589876"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1172C84-E021-25DB-C89F-B019377CAE17}"/>
              </a:ext>
            </a:extLst>
          </p:cNvPr>
          <p:cNvSpPr/>
          <p:nvPr/>
        </p:nvSpPr>
        <p:spPr>
          <a:xfrm>
            <a:off x="2195831" y="1489583"/>
            <a:ext cx="3279609"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AC42E3D-577C-2203-8700-AD927A76835D}"/>
              </a:ext>
            </a:extLst>
          </p:cNvPr>
          <p:cNvSpPr/>
          <p:nvPr/>
        </p:nvSpPr>
        <p:spPr>
          <a:xfrm>
            <a:off x="2195832" y="3647299"/>
            <a:ext cx="3279609"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A7AFE7A-1130-2F41-259F-DFDA495C16EB}"/>
              </a:ext>
            </a:extLst>
          </p:cNvPr>
          <p:cNvSpPr/>
          <p:nvPr/>
        </p:nvSpPr>
        <p:spPr>
          <a:xfrm>
            <a:off x="8440069" y="1489582"/>
            <a:ext cx="3279609"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78CA4DC-6957-2B41-8B3F-01EDE9DE1670}"/>
              </a:ext>
            </a:extLst>
          </p:cNvPr>
          <p:cNvSpPr/>
          <p:nvPr/>
        </p:nvSpPr>
        <p:spPr>
          <a:xfrm>
            <a:off x="8437465" y="3647299"/>
            <a:ext cx="3279609" cy="15682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C29ADD1B-01DB-A392-48F0-9BE02818C791}"/>
              </a:ext>
            </a:extLst>
          </p:cNvPr>
          <p:cNvSpPr txBox="1"/>
          <p:nvPr/>
        </p:nvSpPr>
        <p:spPr>
          <a:xfrm>
            <a:off x="629265" y="2094271"/>
            <a:ext cx="1160206" cy="369332"/>
          </a:xfrm>
          <a:prstGeom prst="rect">
            <a:avLst/>
          </a:prstGeom>
          <a:noFill/>
        </p:spPr>
        <p:txBody>
          <a:bodyPr wrap="square" rtlCol="0">
            <a:spAutoFit/>
          </a:bodyPr>
          <a:lstStyle/>
          <a:p>
            <a:r>
              <a:rPr lang="en-GB" dirty="0"/>
              <a:t>store1</a:t>
            </a:r>
          </a:p>
        </p:txBody>
      </p:sp>
      <p:sp>
        <p:nvSpPr>
          <p:cNvPr id="20" name="TextBox 19">
            <a:extLst>
              <a:ext uri="{FF2B5EF4-FFF2-40B4-BE49-F238E27FC236}">
                <a16:creationId xmlns:a16="http://schemas.microsoft.com/office/drawing/2014/main" id="{6664CA67-C392-0DBA-8A21-886CD0C04567}"/>
              </a:ext>
            </a:extLst>
          </p:cNvPr>
          <p:cNvSpPr txBox="1"/>
          <p:nvPr/>
        </p:nvSpPr>
        <p:spPr>
          <a:xfrm>
            <a:off x="629265" y="4246754"/>
            <a:ext cx="1160206" cy="369332"/>
          </a:xfrm>
          <a:prstGeom prst="rect">
            <a:avLst/>
          </a:prstGeom>
          <a:noFill/>
        </p:spPr>
        <p:txBody>
          <a:bodyPr wrap="square" rtlCol="0">
            <a:spAutoFit/>
          </a:bodyPr>
          <a:lstStyle/>
          <a:p>
            <a:r>
              <a:rPr lang="en-GB" dirty="0"/>
              <a:t>store2</a:t>
            </a:r>
          </a:p>
        </p:txBody>
      </p:sp>
      <p:sp>
        <p:nvSpPr>
          <p:cNvPr id="21" name="TextBox 20">
            <a:extLst>
              <a:ext uri="{FF2B5EF4-FFF2-40B4-BE49-F238E27FC236}">
                <a16:creationId xmlns:a16="http://schemas.microsoft.com/office/drawing/2014/main" id="{C0F52C24-9063-D76B-43FA-D300467FE68C}"/>
              </a:ext>
            </a:extLst>
          </p:cNvPr>
          <p:cNvSpPr txBox="1"/>
          <p:nvPr/>
        </p:nvSpPr>
        <p:spPr>
          <a:xfrm>
            <a:off x="7080355" y="4246754"/>
            <a:ext cx="1160206" cy="369332"/>
          </a:xfrm>
          <a:prstGeom prst="rect">
            <a:avLst/>
          </a:prstGeom>
          <a:noFill/>
        </p:spPr>
        <p:txBody>
          <a:bodyPr wrap="square" rtlCol="0">
            <a:spAutoFit/>
          </a:bodyPr>
          <a:lstStyle/>
          <a:p>
            <a:r>
              <a:rPr lang="en-GB" dirty="0"/>
              <a:t>store4</a:t>
            </a:r>
          </a:p>
        </p:txBody>
      </p:sp>
      <p:sp>
        <p:nvSpPr>
          <p:cNvPr id="22" name="TextBox 21">
            <a:extLst>
              <a:ext uri="{FF2B5EF4-FFF2-40B4-BE49-F238E27FC236}">
                <a16:creationId xmlns:a16="http://schemas.microsoft.com/office/drawing/2014/main" id="{EED74230-92AE-E79A-36C5-893A514B7F80}"/>
              </a:ext>
            </a:extLst>
          </p:cNvPr>
          <p:cNvSpPr txBox="1"/>
          <p:nvPr/>
        </p:nvSpPr>
        <p:spPr>
          <a:xfrm>
            <a:off x="6947414" y="2089037"/>
            <a:ext cx="1160206" cy="369332"/>
          </a:xfrm>
          <a:prstGeom prst="rect">
            <a:avLst/>
          </a:prstGeom>
          <a:noFill/>
        </p:spPr>
        <p:txBody>
          <a:bodyPr wrap="square" rtlCol="0">
            <a:spAutoFit/>
          </a:bodyPr>
          <a:lstStyle/>
          <a:p>
            <a:r>
              <a:rPr lang="en-GB" dirty="0"/>
              <a:t>store3</a:t>
            </a:r>
          </a:p>
        </p:txBody>
      </p:sp>
      <p:sp>
        <p:nvSpPr>
          <p:cNvPr id="23" name="TextBox 22">
            <a:extLst>
              <a:ext uri="{FF2B5EF4-FFF2-40B4-BE49-F238E27FC236}">
                <a16:creationId xmlns:a16="http://schemas.microsoft.com/office/drawing/2014/main" id="{DEBC2BFD-753A-5A84-6026-BF7728CCCB2C}"/>
              </a:ext>
            </a:extLst>
          </p:cNvPr>
          <p:cNvSpPr txBox="1"/>
          <p:nvPr/>
        </p:nvSpPr>
        <p:spPr>
          <a:xfrm>
            <a:off x="2511708" y="1749113"/>
            <a:ext cx="2623755" cy="923330"/>
          </a:xfrm>
          <a:prstGeom prst="rect">
            <a:avLst/>
          </a:prstGeom>
          <a:noFill/>
        </p:spPr>
        <p:txBody>
          <a:bodyPr wrap="square" rtlCol="0">
            <a:spAutoFit/>
          </a:bodyPr>
          <a:lstStyle/>
          <a:p>
            <a:r>
              <a:rPr lang="en-GB" dirty="0"/>
              <a:t>Descriptions: name of store, floor, exact location. E.g. next to Nike.</a:t>
            </a:r>
          </a:p>
        </p:txBody>
      </p:sp>
      <p:sp>
        <p:nvSpPr>
          <p:cNvPr id="27" name="TextBox 26">
            <a:extLst>
              <a:ext uri="{FF2B5EF4-FFF2-40B4-BE49-F238E27FC236}">
                <a16:creationId xmlns:a16="http://schemas.microsoft.com/office/drawing/2014/main" id="{8321F09A-16E1-F734-8A44-9A5AF00CF1F7}"/>
              </a:ext>
            </a:extLst>
          </p:cNvPr>
          <p:cNvSpPr txBox="1"/>
          <p:nvPr/>
        </p:nvSpPr>
        <p:spPr>
          <a:xfrm>
            <a:off x="4802520" y="5768909"/>
            <a:ext cx="2871020" cy="646331"/>
          </a:xfrm>
          <a:prstGeom prst="rect">
            <a:avLst/>
          </a:prstGeom>
          <a:noFill/>
        </p:spPr>
        <p:txBody>
          <a:bodyPr wrap="square" rtlCol="0">
            <a:spAutoFit/>
          </a:bodyPr>
          <a:lstStyle/>
          <a:p>
            <a:pPr algn="just"/>
            <a:r>
              <a:rPr lang="en-GB" dirty="0"/>
              <a:t>Fixed footer that covers the entire width of the interface</a:t>
            </a:r>
          </a:p>
        </p:txBody>
      </p:sp>
      <p:sp>
        <p:nvSpPr>
          <p:cNvPr id="30" name="TextBox 29">
            <a:extLst>
              <a:ext uri="{FF2B5EF4-FFF2-40B4-BE49-F238E27FC236}">
                <a16:creationId xmlns:a16="http://schemas.microsoft.com/office/drawing/2014/main" id="{7BB5081B-A382-2498-9822-0755FE2AA0B9}"/>
              </a:ext>
            </a:extLst>
          </p:cNvPr>
          <p:cNvSpPr txBox="1"/>
          <p:nvPr/>
        </p:nvSpPr>
        <p:spPr>
          <a:xfrm>
            <a:off x="4751832" y="832529"/>
            <a:ext cx="2688336" cy="369332"/>
          </a:xfrm>
          <a:prstGeom prst="rect">
            <a:avLst/>
          </a:prstGeom>
          <a:noFill/>
          <a:ln>
            <a:solidFill>
              <a:schemeClr val="tx1"/>
            </a:solidFill>
          </a:ln>
        </p:spPr>
        <p:txBody>
          <a:bodyPr wrap="square" rtlCol="0">
            <a:spAutoFit/>
          </a:bodyPr>
          <a:lstStyle/>
          <a:p>
            <a:r>
              <a:rPr lang="en-GB" dirty="0"/>
              <a:t>AMAP Shopping Centre</a:t>
            </a:r>
          </a:p>
        </p:txBody>
      </p:sp>
      <p:sp>
        <p:nvSpPr>
          <p:cNvPr id="31" name="TextBox 30">
            <a:extLst>
              <a:ext uri="{FF2B5EF4-FFF2-40B4-BE49-F238E27FC236}">
                <a16:creationId xmlns:a16="http://schemas.microsoft.com/office/drawing/2014/main" id="{C31B1F8A-5E2B-CFCA-6255-296E124AA0B1}"/>
              </a:ext>
            </a:extLst>
          </p:cNvPr>
          <p:cNvSpPr txBox="1"/>
          <p:nvPr/>
        </p:nvSpPr>
        <p:spPr>
          <a:xfrm>
            <a:off x="5135465" y="163469"/>
            <a:ext cx="1811949" cy="369332"/>
          </a:xfrm>
          <a:prstGeom prst="rect">
            <a:avLst/>
          </a:prstGeom>
          <a:noFill/>
        </p:spPr>
        <p:txBody>
          <a:bodyPr wrap="square" rtlCol="0">
            <a:spAutoFit/>
          </a:bodyPr>
          <a:lstStyle/>
          <a:p>
            <a:r>
              <a:rPr lang="en-GB" dirty="0"/>
              <a:t>#store list</a:t>
            </a:r>
          </a:p>
        </p:txBody>
      </p:sp>
      <p:sp>
        <p:nvSpPr>
          <p:cNvPr id="5" name="TextBox 4">
            <a:extLst>
              <a:ext uri="{FF2B5EF4-FFF2-40B4-BE49-F238E27FC236}">
                <a16:creationId xmlns:a16="http://schemas.microsoft.com/office/drawing/2014/main" id="{DB1E8804-723B-ABAE-8EFE-AE3FD28FF592}"/>
              </a:ext>
            </a:extLst>
          </p:cNvPr>
          <p:cNvSpPr txBox="1"/>
          <p:nvPr/>
        </p:nvSpPr>
        <p:spPr>
          <a:xfrm>
            <a:off x="8765390" y="1754365"/>
            <a:ext cx="2623755" cy="1200329"/>
          </a:xfrm>
          <a:prstGeom prst="rect">
            <a:avLst/>
          </a:prstGeom>
          <a:noFill/>
        </p:spPr>
        <p:txBody>
          <a:bodyPr wrap="square" rtlCol="0">
            <a:spAutoFit/>
          </a:bodyPr>
          <a:lstStyle/>
          <a:p>
            <a:r>
              <a:rPr lang="en-GB" dirty="0"/>
              <a:t>Descriptions: name of store, floor, exact location. E.g. on the left of Vue.</a:t>
            </a:r>
          </a:p>
        </p:txBody>
      </p:sp>
      <p:sp>
        <p:nvSpPr>
          <p:cNvPr id="6" name="TextBox 5">
            <a:extLst>
              <a:ext uri="{FF2B5EF4-FFF2-40B4-BE49-F238E27FC236}">
                <a16:creationId xmlns:a16="http://schemas.microsoft.com/office/drawing/2014/main" id="{015A5B0F-39F8-B7FA-ED61-62CE6FF90DA5}"/>
              </a:ext>
            </a:extLst>
          </p:cNvPr>
          <p:cNvSpPr txBox="1"/>
          <p:nvPr/>
        </p:nvSpPr>
        <p:spPr>
          <a:xfrm>
            <a:off x="2511709" y="3862655"/>
            <a:ext cx="2623755" cy="1200329"/>
          </a:xfrm>
          <a:prstGeom prst="rect">
            <a:avLst/>
          </a:prstGeom>
          <a:noFill/>
        </p:spPr>
        <p:txBody>
          <a:bodyPr wrap="square" rtlCol="0">
            <a:spAutoFit/>
          </a:bodyPr>
          <a:lstStyle/>
          <a:p>
            <a:r>
              <a:rPr lang="en-GB" dirty="0"/>
              <a:t>Descriptions: name of store, floor, exact location. E.g. in front of Nike.</a:t>
            </a:r>
          </a:p>
        </p:txBody>
      </p:sp>
      <p:sp>
        <p:nvSpPr>
          <p:cNvPr id="8" name="TextBox 7">
            <a:extLst>
              <a:ext uri="{FF2B5EF4-FFF2-40B4-BE49-F238E27FC236}">
                <a16:creationId xmlns:a16="http://schemas.microsoft.com/office/drawing/2014/main" id="{DAD59DC7-0B47-2B9A-6E31-2830F757F0FD}"/>
              </a:ext>
            </a:extLst>
          </p:cNvPr>
          <p:cNvSpPr txBox="1"/>
          <p:nvPr/>
        </p:nvSpPr>
        <p:spPr>
          <a:xfrm>
            <a:off x="8765390" y="3862655"/>
            <a:ext cx="2623755" cy="1200329"/>
          </a:xfrm>
          <a:prstGeom prst="rect">
            <a:avLst/>
          </a:prstGeom>
          <a:noFill/>
        </p:spPr>
        <p:txBody>
          <a:bodyPr wrap="square" rtlCol="0">
            <a:spAutoFit/>
          </a:bodyPr>
          <a:lstStyle/>
          <a:p>
            <a:r>
              <a:rPr lang="en-GB" dirty="0"/>
              <a:t>Descriptions: name of store, floor, exact location. E.g. in front of the elevator.</a:t>
            </a:r>
          </a:p>
        </p:txBody>
      </p:sp>
      <p:sp>
        <p:nvSpPr>
          <p:cNvPr id="9" name="TextBox 8">
            <a:extLst>
              <a:ext uri="{FF2B5EF4-FFF2-40B4-BE49-F238E27FC236}">
                <a16:creationId xmlns:a16="http://schemas.microsoft.com/office/drawing/2014/main" id="{F9705E99-56C2-DD72-54E2-12D8F9482C82}"/>
              </a:ext>
            </a:extLst>
          </p:cNvPr>
          <p:cNvSpPr txBox="1"/>
          <p:nvPr/>
        </p:nvSpPr>
        <p:spPr>
          <a:xfrm>
            <a:off x="755186" y="186820"/>
            <a:ext cx="3918225" cy="923330"/>
          </a:xfrm>
          <a:prstGeom prst="rect">
            <a:avLst/>
          </a:prstGeom>
          <a:noFill/>
          <a:ln>
            <a:solidFill>
              <a:schemeClr val="tx1"/>
            </a:solidFill>
          </a:ln>
        </p:spPr>
        <p:txBody>
          <a:bodyPr wrap="square" rtlCol="0">
            <a:spAutoFit/>
          </a:bodyPr>
          <a:lstStyle/>
          <a:p>
            <a:r>
              <a:rPr lang="en-GB" dirty="0"/>
              <a:t>Grey background with black texts of different font sizes: name (20px), floor (16px), location(18px)</a:t>
            </a:r>
          </a:p>
        </p:txBody>
      </p:sp>
      <p:cxnSp>
        <p:nvCxnSpPr>
          <p:cNvPr id="10" name="Straight Arrow Connector 9">
            <a:extLst>
              <a:ext uri="{FF2B5EF4-FFF2-40B4-BE49-F238E27FC236}">
                <a16:creationId xmlns:a16="http://schemas.microsoft.com/office/drawing/2014/main" id="{99560398-2F7F-C780-0C28-D234649FB21C}"/>
              </a:ext>
            </a:extLst>
          </p:cNvPr>
          <p:cNvCxnSpPr>
            <a:cxnSpLocks/>
          </p:cNvCxnSpPr>
          <p:nvPr/>
        </p:nvCxnSpPr>
        <p:spPr>
          <a:xfrm>
            <a:off x="4103031" y="1093904"/>
            <a:ext cx="678052" cy="9101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424134-04C8-24E3-2231-6282654328B9}"/>
              </a:ext>
            </a:extLst>
          </p:cNvPr>
          <p:cNvCxnSpPr>
            <a:cxnSpLocks/>
          </p:cNvCxnSpPr>
          <p:nvPr/>
        </p:nvCxnSpPr>
        <p:spPr>
          <a:xfrm flipV="1">
            <a:off x="1368583" y="5038764"/>
            <a:ext cx="0" cy="5637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B0EB397F-D91D-4C6C-1F91-8673CCA5DABC}"/>
              </a:ext>
            </a:extLst>
          </p:cNvPr>
          <p:cNvSpPr txBox="1"/>
          <p:nvPr/>
        </p:nvSpPr>
        <p:spPr>
          <a:xfrm>
            <a:off x="265471" y="5577540"/>
            <a:ext cx="2341972" cy="646331"/>
          </a:xfrm>
          <a:prstGeom prst="rect">
            <a:avLst/>
          </a:prstGeom>
          <a:noFill/>
          <a:ln>
            <a:solidFill>
              <a:schemeClr val="tx1"/>
            </a:solidFill>
          </a:ln>
        </p:spPr>
        <p:txBody>
          <a:bodyPr wrap="square" rtlCol="0">
            <a:spAutoFit/>
          </a:bodyPr>
          <a:lstStyle/>
          <a:p>
            <a:r>
              <a:rPr lang="en-GB" dirty="0"/>
              <a:t>Logos or pictures of stores</a:t>
            </a:r>
          </a:p>
        </p:txBody>
      </p:sp>
      <p:sp>
        <p:nvSpPr>
          <p:cNvPr id="29" name="TextBox 28">
            <a:extLst>
              <a:ext uri="{FF2B5EF4-FFF2-40B4-BE49-F238E27FC236}">
                <a16:creationId xmlns:a16="http://schemas.microsoft.com/office/drawing/2014/main" id="{5E354451-D37C-6362-CB01-B3258DEE621E}"/>
              </a:ext>
            </a:extLst>
          </p:cNvPr>
          <p:cNvSpPr txBox="1"/>
          <p:nvPr/>
        </p:nvSpPr>
        <p:spPr>
          <a:xfrm>
            <a:off x="8939015" y="525589"/>
            <a:ext cx="2450130" cy="646331"/>
          </a:xfrm>
          <a:prstGeom prst="rect">
            <a:avLst/>
          </a:prstGeom>
          <a:noFill/>
          <a:ln>
            <a:solidFill>
              <a:schemeClr val="tx1"/>
            </a:solidFill>
          </a:ln>
        </p:spPr>
        <p:txBody>
          <a:bodyPr wrap="square" rtlCol="0">
            <a:spAutoFit/>
          </a:bodyPr>
          <a:lstStyle/>
          <a:p>
            <a:r>
              <a:rPr lang="en-GB" dirty="0"/>
              <a:t>List presented in 2 columns</a:t>
            </a:r>
          </a:p>
        </p:txBody>
      </p:sp>
      <p:cxnSp>
        <p:nvCxnSpPr>
          <p:cNvPr id="33" name="Straight Arrow Connector 32">
            <a:extLst>
              <a:ext uri="{FF2B5EF4-FFF2-40B4-BE49-F238E27FC236}">
                <a16:creationId xmlns:a16="http://schemas.microsoft.com/office/drawing/2014/main" id="{C1B6CC38-96BD-F5B8-A808-E3B116F2A980}"/>
              </a:ext>
            </a:extLst>
          </p:cNvPr>
          <p:cNvCxnSpPr>
            <a:cxnSpLocks/>
            <a:stCxn id="29" idx="1"/>
          </p:cNvCxnSpPr>
          <p:nvPr/>
        </p:nvCxnSpPr>
        <p:spPr>
          <a:xfrm flipH="1">
            <a:off x="5135463" y="848755"/>
            <a:ext cx="3803552" cy="27047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5C1E476-A803-F35C-5084-D66CFB54D281}"/>
              </a:ext>
            </a:extLst>
          </p:cNvPr>
          <p:cNvCxnSpPr>
            <a:cxnSpLocks/>
            <a:stCxn id="29" idx="1"/>
          </p:cNvCxnSpPr>
          <p:nvPr/>
        </p:nvCxnSpPr>
        <p:spPr>
          <a:xfrm flipH="1">
            <a:off x="7382640" y="848755"/>
            <a:ext cx="1556375" cy="26929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0C3B0BD3-BB56-D2CB-2F2C-2D9DAF032A92}"/>
              </a:ext>
            </a:extLst>
          </p:cNvPr>
          <p:cNvCxnSpPr>
            <a:cxnSpLocks/>
          </p:cNvCxnSpPr>
          <p:nvPr/>
        </p:nvCxnSpPr>
        <p:spPr>
          <a:xfrm flipH="1" flipV="1">
            <a:off x="6096000" y="4804475"/>
            <a:ext cx="4529996" cy="835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2F9188A-C2E0-EA4D-EAF0-874A8FFC3DE9}"/>
              </a:ext>
            </a:extLst>
          </p:cNvPr>
          <p:cNvSpPr txBox="1"/>
          <p:nvPr/>
        </p:nvSpPr>
        <p:spPr>
          <a:xfrm>
            <a:off x="9522884" y="5615144"/>
            <a:ext cx="2341972" cy="369332"/>
          </a:xfrm>
          <a:prstGeom prst="rect">
            <a:avLst/>
          </a:prstGeom>
          <a:noFill/>
          <a:ln>
            <a:solidFill>
              <a:schemeClr val="tx1"/>
            </a:solidFill>
          </a:ln>
        </p:spPr>
        <p:txBody>
          <a:bodyPr wrap="square" rtlCol="0">
            <a:spAutoFit/>
          </a:bodyPr>
          <a:lstStyle/>
          <a:p>
            <a:r>
              <a:rPr lang="en-GB" dirty="0"/>
              <a:t>Grey whitespace</a:t>
            </a:r>
          </a:p>
        </p:txBody>
      </p:sp>
      <p:cxnSp>
        <p:nvCxnSpPr>
          <p:cNvPr id="26" name="Straight Arrow Connector 25">
            <a:extLst>
              <a:ext uri="{FF2B5EF4-FFF2-40B4-BE49-F238E27FC236}">
                <a16:creationId xmlns:a16="http://schemas.microsoft.com/office/drawing/2014/main" id="{1378B16E-A0C9-59E6-3B6D-191027AE955F}"/>
              </a:ext>
            </a:extLst>
          </p:cNvPr>
          <p:cNvCxnSpPr>
            <a:cxnSpLocks/>
          </p:cNvCxnSpPr>
          <p:nvPr/>
        </p:nvCxnSpPr>
        <p:spPr>
          <a:xfrm flipH="1">
            <a:off x="6488885" y="525589"/>
            <a:ext cx="458529" cy="3069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B02E457-ADB0-B716-5F0E-76474A4D3D4B}"/>
              </a:ext>
            </a:extLst>
          </p:cNvPr>
          <p:cNvSpPr txBox="1"/>
          <p:nvPr/>
        </p:nvSpPr>
        <p:spPr>
          <a:xfrm>
            <a:off x="6716561" y="133207"/>
            <a:ext cx="1540510" cy="369332"/>
          </a:xfrm>
          <a:prstGeom prst="rect">
            <a:avLst/>
          </a:prstGeom>
          <a:noFill/>
          <a:ln>
            <a:solidFill>
              <a:schemeClr val="tx1"/>
            </a:solidFill>
          </a:ln>
        </p:spPr>
        <p:txBody>
          <a:bodyPr wrap="square" rtlCol="0">
            <a:spAutoFit/>
          </a:bodyPr>
          <a:lstStyle/>
          <a:p>
            <a:r>
              <a:rPr lang="en-GB" dirty="0"/>
              <a:t>header</a:t>
            </a:r>
          </a:p>
        </p:txBody>
      </p:sp>
    </p:spTree>
    <p:extLst>
      <p:ext uri="{BB962C8B-B14F-4D97-AF65-F5344CB8AC3E}">
        <p14:creationId xmlns:p14="http://schemas.microsoft.com/office/powerpoint/2010/main" val="331675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E0AB4-0762-C635-8D5C-4086C0BBF407}"/>
              </a:ext>
            </a:extLst>
          </p:cNvPr>
          <p:cNvSpPr txBox="1"/>
          <p:nvPr/>
        </p:nvSpPr>
        <p:spPr>
          <a:xfrm>
            <a:off x="5478317" y="139709"/>
            <a:ext cx="745502" cy="369332"/>
          </a:xfrm>
          <a:prstGeom prst="rect">
            <a:avLst/>
          </a:prstGeom>
          <a:noFill/>
        </p:spPr>
        <p:txBody>
          <a:bodyPr wrap="square" rtlCol="0">
            <a:spAutoFit/>
          </a:bodyPr>
          <a:lstStyle/>
          <a:p>
            <a:r>
              <a:rPr lang="en-GB" dirty="0"/>
              <a:t>#Help</a:t>
            </a:r>
          </a:p>
        </p:txBody>
      </p:sp>
      <p:sp>
        <p:nvSpPr>
          <p:cNvPr id="6" name="TextBox 5">
            <a:extLst>
              <a:ext uri="{FF2B5EF4-FFF2-40B4-BE49-F238E27FC236}">
                <a16:creationId xmlns:a16="http://schemas.microsoft.com/office/drawing/2014/main" id="{4DE2FA29-D7DA-1060-5068-227AD2E4979C}"/>
              </a:ext>
            </a:extLst>
          </p:cNvPr>
          <p:cNvSpPr txBox="1"/>
          <p:nvPr/>
        </p:nvSpPr>
        <p:spPr>
          <a:xfrm>
            <a:off x="328569" y="2674669"/>
            <a:ext cx="6024836" cy="2308324"/>
          </a:xfrm>
          <a:prstGeom prst="rect">
            <a:avLst/>
          </a:prstGeom>
          <a:noFill/>
          <a:ln>
            <a:solidFill>
              <a:schemeClr val="tx1"/>
            </a:solidFill>
          </a:ln>
        </p:spPr>
        <p:txBody>
          <a:bodyPr wrap="square" rtlCol="0">
            <a:spAutoFit/>
          </a:bodyPr>
          <a:lstStyle/>
          <a:p>
            <a:pPr algn="ctr"/>
            <a:endParaRPr lang="en-GB" dirty="0"/>
          </a:p>
          <a:p>
            <a:pPr algn="ctr"/>
            <a:endParaRPr lang="en-GB" dirty="0"/>
          </a:p>
          <a:p>
            <a:pPr algn="ctr"/>
            <a:r>
              <a:rPr lang="en-GB" dirty="0"/>
              <a:t>Tutorial Video</a:t>
            </a:r>
          </a:p>
          <a:p>
            <a:endParaRPr lang="en-GB" dirty="0"/>
          </a:p>
          <a:p>
            <a:endParaRPr lang="en-GB" dirty="0"/>
          </a:p>
          <a:p>
            <a:endParaRPr lang="en-GB" dirty="0"/>
          </a:p>
          <a:p>
            <a:endParaRPr lang="en-GB" dirty="0"/>
          </a:p>
          <a:p>
            <a:endParaRPr lang="en-GB" dirty="0"/>
          </a:p>
        </p:txBody>
      </p:sp>
      <p:sp>
        <p:nvSpPr>
          <p:cNvPr id="3" name="Rectangle 2">
            <a:extLst>
              <a:ext uri="{FF2B5EF4-FFF2-40B4-BE49-F238E27FC236}">
                <a16:creationId xmlns:a16="http://schemas.microsoft.com/office/drawing/2014/main" id="{18457B39-E952-BD2D-C89B-FAE23ECD6095}"/>
              </a:ext>
            </a:extLst>
          </p:cNvPr>
          <p:cNvSpPr/>
          <p:nvPr/>
        </p:nvSpPr>
        <p:spPr>
          <a:xfrm>
            <a:off x="328569" y="5547861"/>
            <a:ext cx="11534862" cy="108031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FA669BBF-B979-7303-DBC1-C33C1D827E55}"/>
              </a:ext>
            </a:extLst>
          </p:cNvPr>
          <p:cNvSpPr txBox="1"/>
          <p:nvPr/>
        </p:nvSpPr>
        <p:spPr>
          <a:xfrm>
            <a:off x="328569" y="1847101"/>
            <a:ext cx="3063560" cy="646331"/>
          </a:xfrm>
          <a:prstGeom prst="rect">
            <a:avLst/>
          </a:prstGeom>
          <a:noFill/>
          <a:ln>
            <a:solidFill>
              <a:schemeClr val="tx1"/>
            </a:solidFill>
          </a:ln>
        </p:spPr>
        <p:txBody>
          <a:bodyPr wrap="square" rtlCol="0">
            <a:spAutoFit/>
          </a:bodyPr>
          <a:lstStyle/>
          <a:p>
            <a:r>
              <a:rPr lang="en-GB" dirty="0"/>
              <a:t>Title here “How to navigate digital sign”</a:t>
            </a:r>
          </a:p>
        </p:txBody>
      </p:sp>
      <p:sp>
        <p:nvSpPr>
          <p:cNvPr id="5" name="TextBox 4">
            <a:extLst>
              <a:ext uri="{FF2B5EF4-FFF2-40B4-BE49-F238E27FC236}">
                <a16:creationId xmlns:a16="http://schemas.microsoft.com/office/drawing/2014/main" id="{0105030E-6DA2-E9F3-E168-B9BFDCE61C50}"/>
              </a:ext>
            </a:extLst>
          </p:cNvPr>
          <p:cNvSpPr txBox="1"/>
          <p:nvPr/>
        </p:nvSpPr>
        <p:spPr>
          <a:xfrm>
            <a:off x="8300588" y="3105833"/>
            <a:ext cx="1463040" cy="646331"/>
          </a:xfrm>
          <a:prstGeom prst="rect">
            <a:avLst/>
          </a:prstGeom>
          <a:noFill/>
        </p:spPr>
        <p:txBody>
          <a:bodyPr wrap="square" rtlCol="0">
            <a:spAutoFit/>
          </a:bodyPr>
          <a:lstStyle/>
          <a:p>
            <a:r>
              <a:rPr lang="en-GB" dirty="0"/>
              <a:t>“You are here” map</a:t>
            </a:r>
          </a:p>
        </p:txBody>
      </p:sp>
      <p:sp>
        <p:nvSpPr>
          <p:cNvPr id="7" name="Rectangle 6">
            <a:extLst>
              <a:ext uri="{FF2B5EF4-FFF2-40B4-BE49-F238E27FC236}">
                <a16:creationId xmlns:a16="http://schemas.microsoft.com/office/drawing/2014/main" id="{F1875F5E-0C30-8952-A1EA-73E0399FEB11}"/>
              </a:ext>
            </a:extLst>
          </p:cNvPr>
          <p:cNvSpPr/>
          <p:nvPr/>
        </p:nvSpPr>
        <p:spPr>
          <a:xfrm>
            <a:off x="6802352" y="1847101"/>
            <a:ext cx="4708300" cy="316379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0A6EC38-90D4-7D4F-05CD-F9707C837BBB}"/>
              </a:ext>
            </a:extLst>
          </p:cNvPr>
          <p:cNvSpPr txBox="1"/>
          <p:nvPr/>
        </p:nvSpPr>
        <p:spPr>
          <a:xfrm>
            <a:off x="365144" y="1061444"/>
            <a:ext cx="11377620" cy="584775"/>
          </a:xfrm>
          <a:prstGeom prst="rect">
            <a:avLst/>
          </a:prstGeom>
          <a:noFill/>
          <a:ln>
            <a:solidFill>
              <a:schemeClr val="tx1"/>
            </a:solidFill>
          </a:ln>
        </p:spPr>
        <p:txBody>
          <a:bodyPr wrap="square" rtlCol="0">
            <a:spAutoFit/>
          </a:bodyPr>
          <a:lstStyle/>
          <a:p>
            <a:pPr algn="ctr"/>
            <a:r>
              <a:rPr lang="en-GB" sz="3200" dirty="0"/>
              <a:t>AMAP Shopping Centre</a:t>
            </a:r>
          </a:p>
        </p:txBody>
      </p:sp>
      <p:sp>
        <p:nvSpPr>
          <p:cNvPr id="11" name="TextBox 10">
            <a:extLst>
              <a:ext uri="{FF2B5EF4-FFF2-40B4-BE49-F238E27FC236}">
                <a16:creationId xmlns:a16="http://schemas.microsoft.com/office/drawing/2014/main" id="{ED7D149E-F27C-24EB-7782-9FF6AD233CC8}"/>
              </a:ext>
            </a:extLst>
          </p:cNvPr>
          <p:cNvSpPr txBox="1"/>
          <p:nvPr/>
        </p:nvSpPr>
        <p:spPr>
          <a:xfrm>
            <a:off x="3647289" y="5796556"/>
            <a:ext cx="5509213" cy="369332"/>
          </a:xfrm>
          <a:prstGeom prst="rect">
            <a:avLst/>
          </a:prstGeom>
          <a:noFill/>
        </p:spPr>
        <p:txBody>
          <a:bodyPr wrap="square" rtlCol="0">
            <a:spAutoFit/>
          </a:bodyPr>
          <a:lstStyle/>
          <a:p>
            <a:pPr algn="just"/>
            <a:r>
              <a:rPr lang="en-GB" dirty="0"/>
              <a:t>footer that fits the entire width of the interface</a:t>
            </a:r>
          </a:p>
        </p:txBody>
      </p:sp>
      <p:cxnSp>
        <p:nvCxnSpPr>
          <p:cNvPr id="8" name="Straight Arrow Connector 7">
            <a:extLst>
              <a:ext uri="{FF2B5EF4-FFF2-40B4-BE49-F238E27FC236}">
                <a16:creationId xmlns:a16="http://schemas.microsoft.com/office/drawing/2014/main" id="{63D0DCAE-CDF8-4F93-878A-D74ABC3D31DE}"/>
              </a:ext>
            </a:extLst>
          </p:cNvPr>
          <p:cNvCxnSpPr>
            <a:cxnSpLocks/>
          </p:cNvCxnSpPr>
          <p:nvPr/>
        </p:nvCxnSpPr>
        <p:spPr>
          <a:xfrm flipH="1" flipV="1">
            <a:off x="6488885" y="5231688"/>
            <a:ext cx="4137111" cy="4084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18FFB33-15C6-19D2-BB78-B0719861EDDA}"/>
              </a:ext>
            </a:extLst>
          </p:cNvPr>
          <p:cNvSpPr txBox="1"/>
          <p:nvPr/>
        </p:nvSpPr>
        <p:spPr>
          <a:xfrm>
            <a:off x="9522884" y="5615144"/>
            <a:ext cx="2341972" cy="369332"/>
          </a:xfrm>
          <a:prstGeom prst="rect">
            <a:avLst/>
          </a:prstGeom>
          <a:noFill/>
          <a:ln>
            <a:solidFill>
              <a:schemeClr val="tx1"/>
            </a:solidFill>
          </a:ln>
        </p:spPr>
        <p:txBody>
          <a:bodyPr wrap="square" rtlCol="0">
            <a:spAutoFit/>
          </a:bodyPr>
          <a:lstStyle/>
          <a:p>
            <a:r>
              <a:rPr lang="en-GB" dirty="0"/>
              <a:t>Grey whitespace</a:t>
            </a:r>
          </a:p>
        </p:txBody>
      </p:sp>
      <p:cxnSp>
        <p:nvCxnSpPr>
          <p:cNvPr id="12" name="Straight Arrow Connector 11">
            <a:extLst>
              <a:ext uri="{FF2B5EF4-FFF2-40B4-BE49-F238E27FC236}">
                <a16:creationId xmlns:a16="http://schemas.microsoft.com/office/drawing/2014/main" id="{1A64EBDE-D01C-E58A-11EE-BFE830633191}"/>
              </a:ext>
            </a:extLst>
          </p:cNvPr>
          <p:cNvCxnSpPr>
            <a:cxnSpLocks/>
          </p:cNvCxnSpPr>
          <p:nvPr/>
        </p:nvCxnSpPr>
        <p:spPr>
          <a:xfrm flipH="1">
            <a:off x="6488885" y="525589"/>
            <a:ext cx="458529" cy="3069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B4F89B4-9714-08EA-BCDF-2485FA39FB9C}"/>
              </a:ext>
            </a:extLst>
          </p:cNvPr>
          <p:cNvSpPr txBox="1"/>
          <p:nvPr/>
        </p:nvSpPr>
        <p:spPr>
          <a:xfrm>
            <a:off x="6716561" y="102211"/>
            <a:ext cx="1540510" cy="369332"/>
          </a:xfrm>
          <a:prstGeom prst="rect">
            <a:avLst/>
          </a:prstGeom>
          <a:noFill/>
          <a:ln>
            <a:solidFill>
              <a:schemeClr val="tx1"/>
            </a:solidFill>
          </a:ln>
        </p:spPr>
        <p:txBody>
          <a:bodyPr wrap="square" rtlCol="0">
            <a:spAutoFit/>
          </a:bodyPr>
          <a:lstStyle/>
          <a:p>
            <a:r>
              <a:rPr lang="en-GB" dirty="0"/>
              <a:t>header</a:t>
            </a:r>
          </a:p>
        </p:txBody>
      </p:sp>
      <p:cxnSp>
        <p:nvCxnSpPr>
          <p:cNvPr id="15" name="Straight Arrow Connector 14">
            <a:extLst>
              <a:ext uri="{FF2B5EF4-FFF2-40B4-BE49-F238E27FC236}">
                <a16:creationId xmlns:a16="http://schemas.microsoft.com/office/drawing/2014/main" id="{D98BE3D2-5989-42EC-A030-A2BFA8484C90}"/>
              </a:ext>
            </a:extLst>
          </p:cNvPr>
          <p:cNvCxnSpPr>
            <a:cxnSpLocks/>
          </p:cNvCxnSpPr>
          <p:nvPr/>
        </p:nvCxnSpPr>
        <p:spPr>
          <a:xfrm flipH="1">
            <a:off x="3409761" y="2360035"/>
            <a:ext cx="57330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7A5DF0D-7A1F-42AF-03F3-EDD398CDE46F}"/>
              </a:ext>
            </a:extLst>
          </p:cNvPr>
          <p:cNvSpPr txBox="1"/>
          <p:nvPr/>
        </p:nvSpPr>
        <p:spPr>
          <a:xfrm>
            <a:off x="4188015" y="2130099"/>
            <a:ext cx="2023402" cy="369332"/>
          </a:xfrm>
          <a:prstGeom prst="rect">
            <a:avLst/>
          </a:prstGeom>
          <a:noFill/>
          <a:ln>
            <a:solidFill>
              <a:schemeClr val="tx1"/>
            </a:solidFill>
          </a:ln>
        </p:spPr>
        <p:txBody>
          <a:bodyPr wrap="square" rtlCol="0">
            <a:spAutoFit/>
          </a:bodyPr>
          <a:lstStyle/>
          <a:p>
            <a:r>
              <a:rPr lang="en-GB" dirty="0"/>
              <a:t>Text in bold, 20px</a:t>
            </a:r>
          </a:p>
        </p:txBody>
      </p:sp>
    </p:spTree>
    <p:extLst>
      <p:ext uri="{BB962C8B-B14F-4D97-AF65-F5344CB8AC3E}">
        <p14:creationId xmlns:p14="http://schemas.microsoft.com/office/powerpoint/2010/main" val="953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E0AB4-0762-C635-8D5C-4086C0BBF407}"/>
              </a:ext>
            </a:extLst>
          </p:cNvPr>
          <p:cNvSpPr txBox="1"/>
          <p:nvPr/>
        </p:nvSpPr>
        <p:spPr>
          <a:xfrm>
            <a:off x="5350498" y="122103"/>
            <a:ext cx="1389888" cy="369332"/>
          </a:xfrm>
          <a:prstGeom prst="rect">
            <a:avLst/>
          </a:prstGeom>
          <a:noFill/>
        </p:spPr>
        <p:txBody>
          <a:bodyPr wrap="square" rtlCol="0">
            <a:spAutoFit/>
          </a:bodyPr>
          <a:lstStyle/>
          <a:p>
            <a:r>
              <a:rPr lang="en-GB" dirty="0"/>
              <a:t>#parking</a:t>
            </a:r>
          </a:p>
        </p:txBody>
      </p:sp>
      <p:sp>
        <p:nvSpPr>
          <p:cNvPr id="7" name="Rectangle 6">
            <a:extLst>
              <a:ext uri="{FF2B5EF4-FFF2-40B4-BE49-F238E27FC236}">
                <a16:creationId xmlns:a16="http://schemas.microsoft.com/office/drawing/2014/main" id="{862C09A0-0320-F88C-5A19-97568E4AD3B4}"/>
              </a:ext>
            </a:extLst>
          </p:cNvPr>
          <p:cNvSpPr/>
          <p:nvPr/>
        </p:nvSpPr>
        <p:spPr>
          <a:xfrm>
            <a:off x="8749509" y="1478466"/>
            <a:ext cx="3035301" cy="73480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18457B39-E952-BD2D-C89B-FAE23ECD6095}"/>
              </a:ext>
            </a:extLst>
          </p:cNvPr>
          <p:cNvSpPr/>
          <p:nvPr/>
        </p:nvSpPr>
        <p:spPr>
          <a:xfrm>
            <a:off x="407190" y="5624306"/>
            <a:ext cx="11534862" cy="108031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E423DA1-C0BE-4D4F-269F-57F5A2060C68}"/>
              </a:ext>
            </a:extLst>
          </p:cNvPr>
          <p:cNvSpPr txBox="1"/>
          <p:nvPr/>
        </p:nvSpPr>
        <p:spPr>
          <a:xfrm>
            <a:off x="2574416" y="5893484"/>
            <a:ext cx="6942052" cy="646331"/>
          </a:xfrm>
          <a:prstGeom prst="rect">
            <a:avLst/>
          </a:prstGeom>
          <a:noFill/>
        </p:spPr>
        <p:txBody>
          <a:bodyPr wrap="square" rtlCol="0">
            <a:spAutoFit/>
          </a:bodyPr>
          <a:lstStyle/>
          <a:p>
            <a:pPr algn="just"/>
            <a:r>
              <a:rPr lang="en-GB" dirty="0"/>
              <a:t>footer that covers the entire width of the interface with contact information and social media links. </a:t>
            </a:r>
          </a:p>
        </p:txBody>
      </p:sp>
      <p:sp>
        <p:nvSpPr>
          <p:cNvPr id="2" name="TextBox 1">
            <a:extLst>
              <a:ext uri="{FF2B5EF4-FFF2-40B4-BE49-F238E27FC236}">
                <a16:creationId xmlns:a16="http://schemas.microsoft.com/office/drawing/2014/main" id="{A3E87028-DD1A-1BA0-185E-AABC134301EE}"/>
              </a:ext>
            </a:extLst>
          </p:cNvPr>
          <p:cNvSpPr txBox="1"/>
          <p:nvPr/>
        </p:nvSpPr>
        <p:spPr>
          <a:xfrm>
            <a:off x="407190" y="672141"/>
            <a:ext cx="11377620" cy="461665"/>
          </a:xfrm>
          <a:prstGeom prst="rect">
            <a:avLst/>
          </a:prstGeom>
          <a:noFill/>
          <a:ln>
            <a:solidFill>
              <a:schemeClr val="tx1"/>
            </a:solidFill>
          </a:ln>
        </p:spPr>
        <p:txBody>
          <a:bodyPr wrap="square" rtlCol="0">
            <a:spAutoFit/>
          </a:bodyPr>
          <a:lstStyle/>
          <a:p>
            <a:pPr algn="ctr"/>
            <a:r>
              <a:rPr lang="en-GB" sz="2400" dirty="0"/>
              <a:t>AMAP Shopping Centre</a:t>
            </a:r>
          </a:p>
        </p:txBody>
      </p:sp>
      <p:sp>
        <p:nvSpPr>
          <p:cNvPr id="9" name="Rectangle 8">
            <a:extLst>
              <a:ext uri="{FF2B5EF4-FFF2-40B4-BE49-F238E27FC236}">
                <a16:creationId xmlns:a16="http://schemas.microsoft.com/office/drawing/2014/main" id="{31AA419D-3172-CFCD-DEFA-F85DA355289E}"/>
              </a:ext>
            </a:extLst>
          </p:cNvPr>
          <p:cNvSpPr/>
          <p:nvPr/>
        </p:nvSpPr>
        <p:spPr>
          <a:xfrm>
            <a:off x="407190" y="2470230"/>
            <a:ext cx="3035301" cy="73480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14A54A1-4FF4-C238-833D-E5DB6C37AA78}"/>
              </a:ext>
            </a:extLst>
          </p:cNvPr>
          <p:cNvSpPr/>
          <p:nvPr/>
        </p:nvSpPr>
        <p:spPr>
          <a:xfrm>
            <a:off x="407190" y="3507646"/>
            <a:ext cx="6096000" cy="183352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2771C68-1057-8E77-B211-F7F1F1271A74}"/>
              </a:ext>
            </a:extLst>
          </p:cNvPr>
          <p:cNvSpPr/>
          <p:nvPr/>
        </p:nvSpPr>
        <p:spPr>
          <a:xfrm>
            <a:off x="7415784" y="3622417"/>
            <a:ext cx="4526268" cy="1844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A68B5F0-E9B6-4149-F1C6-1CB96E8461FA}"/>
              </a:ext>
            </a:extLst>
          </p:cNvPr>
          <p:cNvSpPr txBox="1"/>
          <p:nvPr/>
        </p:nvSpPr>
        <p:spPr>
          <a:xfrm>
            <a:off x="9196428" y="1644260"/>
            <a:ext cx="2300076" cy="369332"/>
          </a:xfrm>
          <a:prstGeom prst="rect">
            <a:avLst/>
          </a:prstGeom>
          <a:noFill/>
        </p:spPr>
        <p:txBody>
          <a:bodyPr wrap="square" rtlCol="0">
            <a:spAutoFit/>
          </a:bodyPr>
          <a:lstStyle/>
          <a:p>
            <a:r>
              <a:rPr lang="en-GB" dirty="0"/>
              <a:t>Photo of parking areas</a:t>
            </a:r>
          </a:p>
        </p:txBody>
      </p:sp>
      <p:sp>
        <p:nvSpPr>
          <p:cNvPr id="13" name="TextBox 12">
            <a:extLst>
              <a:ext uri="{FF2B5EF4-FFF2-40B4-BE49-F238E27FC236}">
                <a16:creationId xmlns:a16="http://schemas.microsoft.com/office/drawing/2014/main" id="{D741C18F-1649-2B97-3348-AA18618B8A01}"/>
              </a:ext>
            </a:extLst>
          </p:cNvPr>
          <p:cNvSpPr txBox="1"/>
          <p:nvPr/>
        </p:nvSpPr>
        <p:spPr>
          <a:xfrm>
            <a:off x="774802" y="2621185"/>
            <a:ext cx="2300076" cy="369332"/>
          </a:xfrm>
          <a:prstGeom prst="rect">
            <a:avLst/>
          </a:prstGeom>
          <a:noFill/>
        </p:spPr>
        <p:txBody>
          <a:bodyPr wrap="square" rtlCol="0">
            <a:spAutoFit/>
          </a:bodyPr>
          <a:lstStyle/>
          <a:p>
            <a:r>
              <a:rPr lang="en-GB" dirty="0"/>
              <a:t>Photo of parking areas</a:t>
            </a:r>
          </a:p>
        </p:txBody>
      </p:sp>
      <p:sp>
        <p:nvSpPr>
          <p:cNvPr id="14" name="TextBox 13">
            <a:extLst>
              <a:ext uri="{FF2B5EF4-FFF2-40B4-BE49-F238E27FC236}">
                <a16:creationId xmlns:a16="http://schemas.microsoft.com/office/drawing/2014/main" id="{B977BAB7-0FE1-82F4-F70C-F39FE07ACCAF}"/>
              </a:ext>
            </a:extLst>
          </p:cNvPr>
          <p:cNvSpPr txBox="1"/>
          <p:nvPr/>
        </p:nvSpPr>
        <p:spPr>
          <a:xfrm>
            <a:off x="3609696" y="1663132"/>
            <a:ext cx="2300076" cy="646331"/>
          </a:xfrm>
          <a:prstGeom prst="rect">
            <a:avLst/>
          </a:prstGeom>
          <a:noFill/>
        </p:spPr>
        <p:txBody>
          <a:bodyPr wrap="square" rtlCol="0">
            <a:spAutoFit/>
          </a:bodyPr>
          <a:lstStyle/>
          <a:p>
            <a:r>
              <a:rPr lang="en-GB" dirty="0"/>
              <a:t>Short description of parking features</a:t>
            </a:r>
          </a:p>
        </p:txBody>
      </p:sp>
      <p:sp>
        <p:nvSpPr>
          <p:cNvPr id="15" name="TextBox 14">
            <a:extLst>
              <a:ext uri="{FF2B5EF4-FFF2-40B4-BE49-F238E27FC236}">
                <a16:creationId xmlns:a16="http://schemas.microsoft.com/office/drawing/2014/main" id="{2F6E678C-E1D6-5EFD-BD0C-0BE646291D0B}"/>
              </a:ext>
            </a:extLst>
          </p:cNvPr>
          <p:cNvSpPr txBox="1"/>
          <p:nvPr/>
        </p:nvSpPr>
        <p:spPr>
          <a:xfrm>
            <a:off x="6343776" y="2470230"/>
            <a:ext cx="2300076" cy="646331"/>
          </a:xfrm>
          <a:prstGeom prst="rect">
            <a:avLst/>
          </a:prstGeom>
          <a:noFill/>
        </p:spPr>
        <p:txBody>
          <a:bodyPr wrap="square" rtlCol="0">
            <a:spAutoFit/>
          </a:bodyPr>
          <a:lstStyle/>
          <a:p>
            <a:r>
              <a:rPr lang="en-GB" dirty="0"/>
              <a:t>Short description of parking features</a:t>
            </a:r>
          </a:p>
        </p:txBody>
      </p:sp>
      <p:cxnSp>
        <p:nvCxnSpPr>
          <p:cNvPr id="16" name="Straight Arrow Connector 15">
            <a:extLst>
              <a:ext uri="{FF2B5EF4-FFF2-40B4-BE49-F238E27FC236}">
                <a16:creationId xmlns:a16="http://schemas.microsoft.com/office/drawing/2014/main" id="{263C3814-0D16-EA7C-A2B5-967B3BEA62A4}"/>
              </a:ext>
            </a:extLst>
          </p:cNvPr>
          <p:cNvCxnSpPr>
            <a:cxnSpLocks/>
          </p:cNvCxnSpPr>
          <p:nvPr/>
        </p:nvCxnSpPr>
        <p:spPr>
          <a:xfrm flipH="1">
            <a:off x="5987227" y="2030593"/>
            <a:ext cx="1118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20D0006-FF6A-B414-392D-E301B06D326B}"/>
              </a:ext>
            </a:extLst>
          </p:cNvPr>
          <p:cNvCxnSpPr>
            <a:cxnSpLocks/>
          </p:cNvCxnSpPr>
          <p:nvPr/>
        </p:nvCxnSpPr>
        <p:spPr>
          <a:xfrm flipH="1">
            <a:off x="4791223" y="2813235"/>
            <a:ext cx="1118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5569F8E-DBD9-D324-3908-E3399214B94F}"/>
              </a:ext>
            </a:extLst>
          </p:cNvPr>
          <p:cNvSpPr txBox="1"/>
          <p:nvPr/>
        </p:nvSpPr>
        <p:spPr>
          <a:xfrm>
            <a:off x="1407943" y="3998099"/>
            <a:ext cx="3383280" cy="923330"/>
          </a:xfrm>
          <a:prstGeom prst="rect">
            <a:avLst/>
          </a:prstGeom>
          <a:noFill/>
        </p:spPr>
        <p:txBody>
          <a:bodyPr wrap="square">
            <a:spAutoFit/>
          </a:bodyPr>
          <a:lstStyle/>
          <a:p>
            <a:pPr algn="just"/>
            <a:r>
              <a:rPr lang="en-GB" dirty="0"/>
              <a:t>More parking features; location of parking spaces; highlighted in bold.</a:t>
            </a:r>
          </a:p>
        </p:txBody>
      </p:sp>
      <p:sp>
        <p:nvSpPr>
          <p:cNvPr id="21" name="TextBox 20">
            <a:extLst>
              <a:ext uri="{FF2B5EF4-FFF2-40B4-BE49-F238E27FC236}">
                <a16:creationId xmlns:a16="http://schemas.microsoft.com/office/drawing/2014/main" id="{EB8CF129-9F91-C616-1E86-844E8EB67D9D}"/>
              </a:ext>
            </a:extLst>
          </p:cNvPr>
          <p:cNvSpPr txBox="1"/>
          <p:nvPr/>
        </p:nvSpPr>
        <p:spPr>
          <a:xfrm>
            <a:off x="9430172" y="4440805"/>
            <a:ext cx="1673973" cy="646331"/>
          </a:xfrm>
          <a:prstGeom prst="rect">
            <a:avLst/>
          </a:prstGeom>
          <a:noFill/>
        </p:spPr>
        <p:txBody>
          <a:bodyPr wrap="square">
            <a:spAutoFit/>
          </a:bodyPr>
          <a:lstStyle/>
          <a:p>
            <a:pPr algn="just"/>
            <a:r>
              <a:rPr lang="en-GB" dirty="0"/>
              <a:t>Parking rates in table format</a:t>
            </a:r>
          </a:p>
        </p:txBody>
      </p:sp>
      <p:cxnSp>
        <p:nvCxnSpPr>
          <p:cNvPr id="5" name="Straight Arrow Connector 4">
            <a:extLst>
              <a:ext uri="{FF2B5EF4-FFF2-40B4-BE49-F238E27FC236}">
                <a16:creationId xmlns:a16="http://schemas.microsoft.com/office/drawing/2014/main" id="{064463FF-24C7-C700-FEB0-8A50A6A66C5B}"/>
              </a:ext>
            </a:extLst>
          </p:cNvPr>
          <p:cNvCxnSpPr>
            <a:cxnSpLocks/>
          </p:cNvCxnSpPr>
          <p:nvPr/>
        </p:nvCxnSpPr>
        <p:spPr>
          <a:xfrm>
            <a:off x="2276352" y="1541341"/>
            <a:ext cx="698269" cy="237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70FD866-9BA7-AB10-5AA2-AFC5696EADFC}"/>
              </a:ext>
            </a:extLst>
          </p:cNvPr>
          <p:cNvSpPr txBox="1"/>
          <p:nvPr/>
        </p:nvSpPr>
        <p:spPr>
          <a:xfrm>
            <a:off x="29132" y="1380453"/>
            <a:ext cx="2341972" cy="369332"/>
          </a:xfrm>
          <a:prstGeom prst="rect">
            <a:avLst/>
          </a:prstGeom>
          <a:noFill/>
          <a:ln>
            <a:solidFill>
              <a:schemeClr val="tx1"/>
            </a:solidFill>
          </a:ln>
        </p:spPr>
        <p:txBody>
          <a:bodyPr wrap="square" rtlCol="0">
            <a:spAutoFit/>
          </a:bodyPr>
          <a:lstStyle/>
          <a:p>
            <a:r>
              <a:rPr lang="en-GB" dirty="0"/>
              <a:t>Grey whitespace</a:t>
            </a:r>
          </a:p>
        </p:txBody>
      </p:sp>
      <p:cxnSp>
        <p:nvCxnSpPr>
          <p:cNvPr id="18" name="Straight Arrow Connector 17">
            <a:extLst>
              <a:ext uri="{FF2B5EF4-FFF2-40B4-BE49-F238E27FC236}">
                <a16:creationId xmlns:a16="http://schemas.microsoft.com/office/drawing/2014/main" id="{690B00F1-C81F-7644-6B1E-D886424C90C0}"/>
              </a:ext>
            </a:extLst>
          </p:cNvPr>
          <p:cNvCxnSpPr>
            <a:cxnSpLocks/>
          </p:cNvCxnSpPr>
          <p:nvPr/>
        </p:nvCxnSpPr>
        <p:spPr>
          <a:xfrm flipH="1">
            <a:off x="6488885" y="525589"/>
            <a:ext cx="458529" cy="3069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A9E9C99-20A7-17C7-736F-CB2EBC201B3E}"/>
              </a:ext>
            </a:extLst>
          </p:cNvPr>
          <p:cNvSpPr txBox="1"/>
          <p:nvPr/>
        </p:nvSpPr>
        <p:spPr>
          <a:xfrm>
            <a:off x="6716561" y="133207"/>
            <a:ext cx="1540510" cy="369332"/>
          </a:xfrm>
          <a:prstGeom prst="rect">
            <a:avLst/>
          </a:prstGeom>
          <a:noFill/>
          <a:ln>
            <a:solidFill>
              <a:schemeClr val="tx1"/>
            </a:solidFill>
          </a:ln>
        </p:spPr>
        <p:txBody>
          <a:bodyPr wrap="square" rtlCol="0">
            <a:spAutoFit/>
          </a:bodyPr>
          <a:lstStyle/>
          <a:p>
            <a:r>
              <a:rPr lang="en-GB" dirty="0"/>
              <a:t>header</a:t>
            </a:r>
          </a:p>
        </p:txBody>
      </p:sp>
    </p:spTree>
    <p:extLst>
      <p:ext uri="{BB962C8B-B14F-4D97-AF65-F5344CB8AC3E}">
        <p14:creationId xmlns:p14="http://schemas.microsoft.com/office/powerpoint/2010/main" val="1621740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45E7076103642BA06474FCA0C44DD" ma:contentTypeVersion="11" ma:contentTypeDescription="Create a new document." ma:contentTypeScope="" ma:versionID="1a28fd6b1ee026fb3babd8119599ad54">
  <xsd:schema xmlns:xsd="http://www.w3.org/2001/XMLSchema" xmlns:xs="http://www.w3.org/2001/XMLSchema" xmlns:p="http://schemas.microsoft.com/office/2006/metadata/properties" xmlns:ns3="9250b536-93fe-4d38-abc3-2f7fdf88b7d7" xmlns:ns4="4cebda98-4075-493d-9506-37fc42e0bcc9" targetNamespace="http://schemas.microsoft.com/office/2006/metadata/properties" ma:root="true" ma:fieldsID="a64d5b8bfb3452abdd5f553568ad4ac1" ns3:_="" ns4:_="">
    <xsd:import namespace="9250b536-93fe-4d38-abc3-2f7fdf88b7d7"/>
    <xsd:import namespace="4cebda98-4075-493d-9506-37fc42e0bcc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50b536-93fe-4d38-abc3-2f7fdf88b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ebda98-4075-493d-9506-37fc42e0bcc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250b536-93fe-4d38-abc3-2f7fdf88b7d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C5757-BAB5-4B60-9A12-9AB8B4CA8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50b536-93fe-4d38-abc3-2f7fdf88b7d7"/>
    <ds:schemaRef ds:uri="4cebda98-4075-493d-9506-37fc42e0bc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CF09A2-3D2A-44B3-8279-EE83B7015BF4}">
  <ds:schemaRefs>
    <ds:schemaRef ds:uri="http://schemas.openxmlformats.org/package/2006/metadata/core-properties"/>
    <ds:schemaRef ds:uri="http://purl.org/dc/terms/"/>
    <ds:schemaRef ds:uri="4cebda98-4075-493d-9506-37fc42e0bcc9"/>
    <ds:schemaRef ds:uri="http://schemas.microsoft.com/office/2006/documentManagement/types"/>
    <ds:schemaRef ds:uri="http://schemas.microsoft.com/office/2006/metadata/properties"/>
    <ds:schemaRef ds:uri="9250b536-93fe-4d38-abc3-2f7fdf88b7d7"/>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6549077-B12D-4A31-A622-0149DD9878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TotalTime>
  <Words>894</Words>
  <Application>Microsoft Office PowerPoint</Application>
  <PresentationFormat>Widescreen</PresentationFormat>
  <Paragraphs>83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STORYBOARD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dc:title>
  <dc:creator>LOVE LIGHT RAI</dc:creator>
  <cp:lastModifiedBy>LOVE LIGHT RAI</cp:lastModifiedBy>
  <cp:revision>2</cp:revision>
  <dcterms:created xsi:type="dcterms:W3CDTF">2023-07-05T14:54:11Z</dcterms:created>
  <dcterms:modified xsi:type="dcterms:W3CDTF">2023-07-08T21:54:00Z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0x010100E2A45E7076103642BA06474FCA0C44DD</vt:lpwstr>
  </property>
</Properties>
</file>