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1"/>
    <p:restoredTop sz="94616"/>
  </p:normalViewPr>
  <p:slideViewPr>
    <p:cSldViewPr snapToGrid="0">
      <p:cViewPr varScale="1">
        <p:scale>
          <a:sx n="145" d="100"/>
          <a:sy n="145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76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8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084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40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98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177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57E33E-8B18-4087-B112-809917729534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5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8807-48FC-C8B2-EF35-37CEB5183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Seguridad en aplicaciones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E6059-5D91-773C-17FD-43593F5E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89253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645A-B488-B021-CCDF-5FB2796E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Owasp</a:t>
            </a:r>
            <a:r>
              <a:rPr lang="es-ES_tradnl" dirty="0"/>
              <a:t>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0F52-294D-1E13-2F14-4D83A506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de </a:t>
            </a:r>
            <a:r>
              <a:rPr lang="en-US" b="1" dirty="0" err="1"/>
              <a:t>Acceso</a:t>
            </a:r>
            <a:r>
              <a:rPr lang="en-US" b="1" dirty="0"/>
              <a:t> Roto: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 en 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controles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, lo que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no </a:t>
            </a:r>
            <a:r>
              <a:rPr lang="en-US" dirty="0" err="1"/>
              <a:t>autorizados</a:t>
            </a:r>
            <a:r>
              <a:rPr lang="en-US" dirty="0"/>
              <a:t> acceder a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restringidas</a:t>
            </a:r>
            <a:r>
              <a:rPr lang="en-US" dirty="0"/>
              <a:t>.</a:t>
            </a:r>
          </a:p>
          <a:p>
            <a:r>
              <a:rPr lang="en-US" b="1" dirty="0" err="1"/>
              <a:t>Configuración</a:t>
            </a:r>
            <a:r>
              <a:rPr lang="en-US" b="1" dirty="0"/>
              <a:t> </a:t>
            </a:r>
            <a:r>
              <a:rPr lang="en-US" b="1" dirty="0" err="1"/>
              <a:t>Incorrecta</a:t>
            </a:r>
            <a:r>
              <a:rPr lang="en-US" b="1" dirty="0"/>
              <a:t> de </a:t>
            </a:r>
            <a:r>
              <a:rPr lang="en-US" b="1" dirty="0" err="1"/>
              <a:t>Seguridad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configuraciones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predeterminadas</a:t>
            </a:r>
            <a:r>
              <a:rPr lang="en-US" dirty="0"/>
              <a:t> que no se </a:t>
            </a:r>
            <a:r>
              <a:rPr lang="en-US" dirty="0" err="1"/>
              <a:t>ajustan</a:t>
            </a:r>
            <a:r>
              <a:rPr lang="en-US" dirty="0"/>
              <a:t> o no se </a:t>
            </a:r>
            <a:r>
              <a:rPr lang="en-US" dirty="0" err="1"/>
              <a:t>configuran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, </a:t>
            </a:r>
            <a:r>
              <a:rPr lang="en-US" dirty="0" err="1"/>
              <a:t>dejando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vulnerable.</a:t>
            </a:r>
          </a:p>
          <a:p>
            <a:r>
              <a:rPr lang="en-US" b="1" dirty="0" err="1"/>
              <a:t>Vulnerabilidades</a:t>
            </a:r>
            <a:r>
              <a:rPr lang="en-US" b="1" dirty="0"/>
              <a:t> de </a:t>
            </a:r>
            <a:r>
              <a:rPr lang="en-US" b="1" dirty="0" err="1"/>
              <a:t>Deserialización</a:t>
            </a:r>
            <a:r>
              <a:rPr lang="en-US" b="1" dirty="0"/>
              <a:t> </a:t>
            </a:r>
            <a:r>
              <a:rPr lang="en-US" b="1" dirty="0" err="1"/>
              <a:t>Insegura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Involucra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no </a:t>
            </a:r>
            <a:r>
              <a:rPr lang="en-US" dirty="0" err="1"/>
              <a:t>autorizado</a:t>
            </a:r>
            <a:r>
              <a:rPr lang="en-US" dirty="0"/>
              <a:t> o la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deserializados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294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F3C1-8C4D-A70A-7828-0325215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Amenazas</a:t>
            </a:r>
            <a:r>
              <a:rPr lang="en-US" dirty="0"/>
              <a:t> </a:t>
            </a:r>
            <a:r>
              <a:rPr lang="en-US" dirty="0" err="1"/>
              <a:t>Avanzadas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AB0D-3809-EE83-3B93-93A4BF5A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Además</a:t>
            </a:r>
            <a:r>
              <a:rPr lang="en-US" dirty="0"/>
              <a:t> de las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típicas</a:t>
            </a:r>
            <a:r>
              <a:rPr lang="en-US" dirty="0"/>
              <a:t>, las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sujetas</a:t>
            </a:r>
            <a:r>
              <a:rPr lang="en-US" dirty="0"/>
              <a:t> a </a:t>
            </a:r>
            <a:r>
              <a:rPr lang="en-US" dirty="0" err="1"/>
              <a:t>amenazas</a:t>
            </a:r>
            <a:r>
              <a:rPr lang="en-US" dirty="0"/>
              <a:t> </a:t>
            </a:r>
            <a:r>
              <a:rPr lang="en-US" dirty="0" err="1"/>
              <a:t>avanzadas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Man-in-the-Middle (MitM):</a:t>
            </a:r>
            <a:r>
              <a:rPr lang="en-US" dirty="0"/>
              <a:t> Un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intercepta</a:t>
            </a:r>
            <a:r>
              <a:rPr lang="en-US" dirty="0"/>
              <a:t> la </a:t>
            </a:r>
            <a:r>
              <a:rPr lang="en-US" dirty="0" err="1"/>
              <a:t>comunicación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leer o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transmitidos</a:t>
            </a:r>
            <a:r>
              <a:rPr lang="en-US" dirty="0"/>
              <a:t>. El </a:t>
            </a:r>
            <a:r>
              <a:rPr lang="en-US" dirty="0" err="1"/>
              <a:t>uso</a:t>
            </a:r>
            <a:r>
              <a:rPr lang="en-US" dirty="0"/>
              <a:t> de TLS/SSL es fundamental para </a:t>
            </a:r>
            <a:r>
              <a:rPr lang="en-US" dirty="0" err="1"/>
              <a:t>protegerse</a:t>
            </a:r>
            <a:r>
              <a:rPr lang="en-US" dirty="0"/>
              <a:t> contra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Phishing: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atacantes</a:t>
            </a:r>
            <a:r>
              <a:rPr lang="en-US" dirty="0"/>
              <a:t> para </a:t>
            </a:r>
            <a:r>
              <a:rPr lang="en-US" dirty="0" err="1"/>
              <a:t>engañar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que </a:t>
            </a:r>
            <a:r>
              <a:rPr lang="en-US" dirty="0" err="1"/>
              <a:t>revelen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confidencial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o </a:t>
            </a:r>
            <a:r>
              <a:rPr lang="en-US" dirty="0" err="1"/>
              <a:t>detalles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 La </a:t>
            </a:r>
            <a:r>
              <a:rPr lang="en-US" dirty="0" err="1"/>
              <a:t>concienciación</a:t>
            </a:r>
            <a:r>
              <a:rPr lang="en-US" dirty="0"/>
              <a:t> y la </a:t>
            </a:r>
            <a:r>
              <a:rPr lang="en-US" dirty="0" err="1"/>
              <a:t>educación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son clave para </a:t>
            </a:r>
            <a:r>
              <a:rPr lang="en-US" dirty="0" err="1"/>
              <a:t>mitigar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Ataques</a:t>
            </a:r>
            <a:r>
              <a:rPr lang="en-US" b="1" dirty="0"/>
              <a:t> de </a:t>
            </a:r>
            <a:r>
              <a:rPr lang="en-US" b="1" dirty="0" err="1"/>
              <a:t>Fuerza</a:t>
            </a:r>
            <a:r>
              <a:rPr lang="en-US" b="1" dirty="0"/>
              <a:t> Bruta:</a:t>
            </a:r>
            <a:r>
              <a:rPr lang="en-US" dirty="0"/>
              <a:t> </a:t>
            </a:r>
            <a:r>
              <a:rPr lang="en-US" dirty="0" err="1"/>
              <a:t>Intentos</a:t>
            </a:r>
            <a:r>
              <a:rPr lang="en-US" dirty="0"/>
              <a:t> </a:t>
            </a:r>
            <a:r>
              <a:rPr lang="en-US" dirty="0" err="1"/>
              <a:t>sistemáticos</a:t>
            </a:r>
            <a:r>
              <a:rPr lang="en-US" dirty="0"/>
              <a:t> de </a:t>
            </a:r>
            <a:r>
              <a:rPr lang="en-US" dirty="0" err="1"/>
              <a:t>adivinar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probando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combinaciones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. 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límites</a:t>
            </a:r>
            <a:r>
              <a:rPr lang="en-US" dirty="0"/>
              <a:t> en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intentos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MFA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275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1E17-8E75-9DF7-3434-FC1B76D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Impacto</a:t>
            </a:r>
            <a:r>
              <a:rPr lang="en-US" dirty="0"/>
              <a:t> de las </a:t>
            </a:r>
            <a:r>
              <a:rPr lang="en-US" dirty="0" err="1"/>
              <a:t>Vulnerabilidades</a:t>
            </a:r>
            <a:r>
              <a:rPr lang="en-US" dirty="0"/>
              <a:t> y </a:t>
            </a:r>
            <a:r>
              <a:rPr lang="en-US" dirty="0" err="1"/>
              <a:t>Amenazas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D453-DF19-1B15-88C7-60A450D1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explotación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y </a:t>
            </a:r>
            <a:r>
              <a:rPr lang="en-US" dirty="0" err="1"/>
              <a:t>amenazas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consecuencias</a:t>
            </a:r>
            <a:r>
              <a:rPr lang="en-US" dirty="0"/>
              <a:t> graves,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violaciones</a:t>
            </a:r>
            <a:r>
              <a:rPr lang="en-US" dirty="0"/>
              <a:t> de </a:t>
            </a:r>
            <a:r>
              <a:rPr lang="en-US" dirty="0" err="1"/>
              <a:t>privacidad</a:t>
            </a:r>
            <a:r>
              <a:rPr lang="en-US" dirty="0"/>
              <a:t>, </a:t>
            </a:r>
            <a:r>
              <a:rPr lang="en-US" dirty="0" err="1"/>
              <a:t>daños</a:t>
            </a:r>
            <a:r>
              <a:rPr lang="en-US" dirty="0"/>
              <a:t> a la </a:t>
            </a:r>
            <a:r>
              <a:rPr lang="en-US" dirty="0" err="1"/>
              <a:t>reputación</a:t>
            </a:r>
            <a:r>
              <a:rPr lang="en-US" dirty="0"/>
              <a:t>, y </a:t>
            </a:r>
            <a:r>
              <a:rPr lang="en-US" dirty="0" err="1"/>
              <a:t>costes</a:t>
            </a:r>
            <a:r>
              <a:rPr lang="en-US" dirty="0"/>
              <a:t> </a:t>
            </a:r>
            <a:r>
              <a:rPr lang="en-US" dirty="0" err="1"/>
              <a:t>financieros</a:t>
            </a:r>
            <a:r>
              <a:rPr lang="en-US" dirty="0"/>
              <a:t>. Es crucial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y </a:t>
            </a:r>
            <a:r>
              <a:rPr lang="en-US" dirty="0" err="1"/>
              <a:t>administradores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al tanto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amenazas</a:t>
            </a:r>
            <a:r>
              <a:rPr lang="en-US" dirty="0"/>
              <a:t> y </a:t>
            </a:r>
            <a:r>
              <a:rPr lang="en-US" dirty="0" err="1"/>
              <a:t>tomen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proactivas</a:t>
            </a:r>
            <a:r>
              <a:rPr lang="en-US" dirty="0"/>
              <a:t> para </a:t>
            </a:r>
            <a:r>
              <a:rPr lang="en-US" dirty="0" err="1"/>
              <a:t>mitigarlas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y </a:t>
            </a:r>
            <a:r>
              <a:rPr lang="en-US" dirty="0" err="1"/>
              <a:t>seguir</a:t>
            </a:r>
            <a:r>
              <a:rPr lang="en-US" dirty="0"/>
              <a:t> las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recomendadas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OWASP.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603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996C-4547-E278-BB9F-F9D2F45C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Sesiones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2CA9-7D5C-AF7B-2295-4948A58E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autenticación</a:t>
            </a:r>
            <a:r>
              <a:rPr lang="en-US" dirty="0"/>
              <a:t> y la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sesiones</a:t>
            </a:r>
            <a:r>
              <a:rPr lang="en-US" dirty="0"/>
              <a:t> son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fundamentales</a:t>
            </a:r>
            <a:r>
              <a:rPr lang="en-US" dirty="0"/>
              <a:t> en la </a:t>
            </a:r>
            <a:r>
              <a:rPr lang="en-US" dirty="0" err="1"/>
              <a:t>seguridad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web. </a:t>
            </a:r>
            <a:r>
              <a:rPr lang="en-US" dirty="0" err="1"/>
              <a:t>Garantizan</a:t>
            </a:r>
            <a:r>
              <a:rPr lang="en-US" dirty="0"/>
              <a:t> que solo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autorizados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acceder a </a:t>
            </a:r>
            <a:r>
              <a:rPr lang="en-US" dirty="0" err="1"/>
              <a:t>recursos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. A </a:t>
            </a:r>
            <a:r>
              <a:rPr lang="en-US" dirty="0" err="1"/>
              <a:t>continuación</a:t>
            </a:r>
            <a:r>
              <a:rPr lang="en-US" dirty="0"/>
              <a:t>, se </a:t>
            </a:r>
            <a:r>
              <a:rPr lang="en-US" dirty="0" err="1"/>
              <a:t>detalla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y </a:t>
            </a:r>
            <a:r>
              <a:rPr lang="en-US" dirty="0" err="1"/>
              <a:t>asegurar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656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EAB8-DB19-8057-1854-9483AB8B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DAD6-0EA6-D576-65AF-3BC155BF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Autenticación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b="1" dirty="0"/>
              <a:t>: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simple,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y la </a:t>
            </a:r>
            <a:r>
              <a:rPr lang="en-US" dirty="0" err="1"/>
              <a:t>contraseña</a:t>
            </a:r>
            <a:r>
              <a:rPr lang="en-US" dirty="0"/>
              <a:t> se </a:t>
            </a:r>
            <a:r>
              <a:rPr lang="en-US" dirty="0" err="1"/>
              <a:t>envían</a:t>
            </a:r>
            <a:r>
              <a:rPr lang="en-US" dirty="0"/>
              <a:t>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en un </a:t>
            </a:r>
            <a:r>
              <a:rPr lang="en-US" dirty="0" err="1"/>
              <a:t>encabezado</a:t>
            </a:r>
            <a:r>
              <a:rPr lang="en-US" dirty="0"/>
              <a:t> HTTP). </a:t>
            </a:r>
            <a:r>
              <a:rPr lang="en-US" dirty="0" err="1"/>
              <a:t>Aunque</a:t>
            </a:r>
            <a:r>
              <a:rPr lang="en-US" dirty="0"/>
              <a:t> es </a:t>
            </a:r>
            <a:r>
              <a:rPr lang="en-US" dirty="0" err="1"/>
              <a:t>sencillo</a:t>
            </a:r>
            <a:r>
              <a:rPr lang="en-US" dirty="0"/>
              <a:t>, no es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solo y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junto con TLS para </a:t>
            </a:r>
            <a:r>
              <a:rPr lang="en-US" dirty="0" err="1"/>
              <a:t>proteger</a:t>
            </a:r>
            <a:r>
              <a:rPr lang="en-US" dirty="0"/>
              <a:t> las </a:t>
            </a:r>
            <a:r>
              <a:rPr lang="en-US" dirty="0" err="1"/>
              <a:t>credenciales</a:t>
            </a:r>
            <a:r>
              <a:rPr lang="en-US" dirty="0"/>
              <a:t> en </a:t>
            </a:r>
            <a:r>
              <a:rPr lang="en-US" dirty="0" err="1"/>
              <a:t>tránsito</a:t>
            </a:r>
            <a:r>
              <a:rPr lang="en-US" dirty="0"/>
              <a:t>.</a:t>
            </a:r>
          </a:p>
          <a:p>
            <a:r>
              <a:rPr lang="en-US" b="1" dirty="0" err="1"/>
              <a:t>Autenticación</a:t>
            </a:r>
            <a:r>
              <a:rPr lang="en-US" b="1" dirty="0"/>
              <a:t> con Tokens (JWT):</a:t>
            </a:r>
            <a:r>
              <a:rPr lang="en-US" dirty="0"/>
              <a:t> JSON Web Tokens (JWT) son </a:t>
            </a:r>
            <a:r>
              <a:rPr lang="en-US" dirty="0" err="1"/>
              <a:t>una</a:t>
            </a:r>
            <a:r>
              <a:rPr lang="en-US" dirty="0"/>
              <a:t> forma popular de </a:t>
            </a:r>
            <a:r>
              <a:rPr lang="en-US" dirty="0" err="1"/>
              <a:t>autenticación</a:t>
            </a:r>
            <a:r>
              <a:rPr lang="en-US" dirty="0"/>
              <a:t> en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 </a:t>
            </a:r>
            <a:r>
              <a:rPr lang="en-US" dirty="0" err="1"/>
              <a:t>especialmente</a:t>
            </a:r>
            <a:r>
              <a:rPr lang="en-US" dirty="0"/>
              <a:t> para APIs RESTful. Un JWT es un token </a:t>
            </a:r>
            <a:r>
              <a:rPr lang="en-US" dirty="0" err="1"/>
              <a:t>firmado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identidad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reclamaciones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la </a:t>
            </a:r>
            <a:r>
              <a:rPr lang="en-US" dirty="0" err="1"/>
              <a:t>autenticación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sesiones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. Los tokens </a:t>
            </a:r>
            <a:r>
              <a:rPr lang="en-US" dirty="0" err="1"/>
              <a:t>deben</a:t>
            </a:r>
            <a:r>
              <a:rPr lang="en-US" dirty="0"/>
              <a:t> ser </a:t>
            </a:r>
            <a:r>
              <a:rPr lang="en-US" dirty="0" err="1"/>
              <a:t>seguros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expiración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para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indebido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2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79F7-0E57-B954-5A79-5A1647EC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FD72-342E-2252-9B5D-B278C928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OAuth 2.0 y OpenID Connect:</a:t>
            </a:r>
            <a:r>
              <a:rPr lang="en-US" dirty="0"/>
              <a:t> OAuth 2.0 es un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autorización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limitado</a:t>
            </a:r>
            <a:r>
              <a:rPr lang="en-US" dirty="0"/>
              <a:t> a </a:t>
            </a:r>
            <a:r>
              <a:rPr lang="en-US" dirty="0" err="1"/>
              <a:t>recursos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 sin </a:t>
            </a:r>
            <a:r>
              <a:rPr lang="en-US" dirty="0" err="1"/>
              <a:t>exponer</a:t>
            </a:r>
            <a:r>
              <a:rPr lang="en-US" dirty="0"/>
              <a:t> sus </a:t>
            </a:r>
            <a:r>
              <a:rPr lang="en-US" dirty="0" err="1"/>
              <a:t>credenciales</a:t>
            </a:r>
            <a:r>
              <a:rPr lang="en-US" dirty="0"/>
              <a:t>. OpenID Connect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OAuth 2.0 que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autenticar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protocolos</a:t>
            </a:r>
            <a:r>
              <a:rPr lang="en-US" dirty="0"/>
              <a:t> son </a:t>
            </a:r>
            <a:r>
              <a:rPr lang="en-US" dirty="0" err="1"/>
              <a:t>comunes</a:t>
            </a:r>
            <a:r>
              <a:rPr lang="en-US" dirty="0"/>
              <a:t> en </a:t>
            </a:r>
            <a:r>
              <a:rPr lang="en-US" dirty="0" err="1"/>
              <a:t>aplicaciones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</a:t>
            </a:r>
            <a:r>
              <a:rPr lang="en-US" dirty="0" err="1"/>
              <a:t>integración</a:t>
            </a:r>
            <a:r>
              <a:rPr lang="en-US" dirty="0"/>
              <a:t> con </a:t>
            </a:r>
            <a:r>
              <a:rPr lang="en-US" dirty="0" err="1"/>
              <a:t>terceros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autenticación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Google o Facebook).</a:t>
            </a:r>
          </a:p>
          <a:p>
            <a:r>
              <a:rPr lang="en-US" b="1" dirty="0" err="1"/>
              <a:t>Autenticación</a:t>
            </a:r>
            <a:r>
              <a:rPr lang="en-US" b="1" dirty="0"/>
              <a:t> </a:t>
            </a:r>
            <a:r>
              <a:rPr lang="en-US" b="1" dirty="0" err="1"/>
              <a:t>Basada</a:t>
            </a:r>
            <a:r>
              <a:rPr lang="en-US" b="1" dirty="0"/>
              <a:t> en </a:t>
            </a:r>
            <a:r>
              <a:rPr lang="en-US" b="1" dirty="0" err="1"/>
              <a:t>Certificados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certificados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la </a:t>
            </a:r>
            <a:r>
              <a:rPr lang="en-US" dirty="0" err="1"/>
              <a:t>identidad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o </a:t>
            </a:r>
            <a:r>
              <a:rPr lang="en-US" dirty="0" err="1"/>
              <a:t>dispositivos</a:t>
            </a:r>
            <a:r>
              <a:rPr lang="en-US" dirty="0"/>
              <a:t>. Este </a:t>
            </a:r>
            <a:r>
              <a:rPr lang="en-US" dirty="0" err="1"/>
              <a:t>método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de </a:t>
            </a:r>
            <a:r>
              <a:rPr lang="en-US" dirty="0" err="1"/>
              <a:t>implementar</a:t>
            </a:r>
            <a:r>
              <a:rPr lang="en-US" dirty="0"/>
              <a:t> y </a:t>
            </a:r>
            <a:r>
              <a:rPr lang="en-US" dirty="0" err="1"/>
              <a:t>gestionar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requiere</a:t>
            </a:r>
            <a:r>
              <a:rPr lang="en-US" dirty="0"/>
              <a:t> la </a:t>
            </a:r>
            <a:r>
              <a:rPr lang="en-US" dirty="0" err="1"/>
              <a:t>infraestructura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la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certificados</a:t>
            </a:r>
            <a:r>
              <a:rPr lang="en-US" dirty="0"/>
              <a:t> (PKI).</a:t>
            </a:r>
          </a:p>
          <a:p>
            <a:r>
              <a:rPr lang="en-US" b="1" dirty="0" err="1"/>
              <a:t>Biometría</a:t>
            </a:r>
            <a:r>
              <a:rPr lang="en-US" b="1" dirty="0"/>
              <a:t>:</a:t>
            </a:r>
            <a:r>
              <a:rPr lang="en-US" dirty="0"/>
              <a:t> La 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biométrica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huellas</a:t>
            </a:r>
            <a:r>
              <a:rPr lang="en-US" dirty="0"/>
              <a:t> </a:t>
            </a:r>
            <a:r>
              <a:rPr lang="en-US" dirty="0" err="1"/>
              <a:t>dactilares</a:t>
            </a:r>
            <a:r>
              <a:rPr lang="en-US" dirty="0"/>
              <a:t>, </a:t>
            </a:r>
            <a:r>
              <a:rPr lang="en-US" dirty="0" err="1"/>
              <a:t>reconocimiento</a:t>
            </a:r>
            <a:r>
              <a:rPr lang="en-US" dirty="0"/>
              <a:t> facial o </a:t>
            </a:r>
            <a:r>
              <a:rPr lang="en-US" dirty="0" err="1"/>
              <a:t>escaneo</a:t>
            </a:r>
            <a:r>
              <a:rPr lang="en-US" dirty="0"/>
              <a:t> de iris, </a:t>
            </a:r>
            <a:r>
              <a:rPr lang="en-US" dirty="0" err="1"/>
              <a:t>ofrece</a:t>
            </a:r>
            <a:r>
              <a:rPr lang="en-US" dirty="0"/>
              <a:t>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. Se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en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móviles</a:t>
            </a:r>
            <a:r>
              <a:rPr lang="en-US" dirty="0"/>
              <a:t> y en </a:t>
            </a:r>
            <a:r>
              <a:rPr lang="en-US" dirty="0" err="1"/>
              <a:t>combinación</a:t>
            </a:r>
            <a:r>
              <a:rPr lang="en-US" dirty="0"/>
              <a:t> con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464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90C-7003-0A52-0A0A-65A4A2E3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Gestión</a:t>
            </a:r>
            <a:r>
              <a:rPr lang="en-US" dirty="0"/>
              <a:t> Segura de </a:t>
            </a:r>
            <a:r>
              <a:rPr lang="en-US" dirty="0" err="1"/>
              <a:t>Contraseñas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4EB4-298D-CA53-5ED8-23F1B078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1169"/>
            <a:ext cx="10081615" cy="36986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 </a:t>
            </a:r>
            <a:r>
              <a:rPr lang="en-US" dirty="0" err="1"/>
              <a:t>contraseñas</a:t>
            </a:r>
            <a:r>
              <a:rPr lang="en-US" dirty="0"/>
              <a:t> son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son un punto </a:t>
            </a:r>
            <a:r>
              <a:rPr lang="en-US" dirty="0" err="1"/>
              <a:t>débil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gestionan</a:t>
            </a:r>
            <a:r>
              <a:rPr lang="en-US" dirty="0"/>
              <a:t> </a:t>
            </a:r>
            <a:r>
              <a:rPr lang="en-US" dirty="0" err="1"/>
              <a:t>adecuadamente</a:t>
            </a:r>
            <a:r>
              <a:rPr lang="en-US" dirty="0"/>
              <a:t>. </a:t>
            </a:r>
            <a:r>
              <a:rPr lang="en-US" dirty="0" err="1"/>
              <a:t>Aquí</a:t>
            </a:r>
            <a:r>
              <a:rPr lang="en-US" dirty="0"/>
              <a:t> hay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clave: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Almacenamiento</a:t>
            </a:r>
            <a:r>
              <a:rPr lang="en-US" b="1" dirty="0"/>
              <a:t> Seguro de </a:t>
            </a:r>
            <a:r>
              <a:rPr lang="en-US" b="1" dirty="0" err="1"/>
              <a:t>Contraseñas</a:t>
            </a:r>
            <a:r>
              <a:rPr lang="en-US" b="1" dirty="0"/>
              <a:t>:</a:t>
            </a:r>
            <a:r>
              <a:rPr lang="en-US" dirty="0"/>
              <a:t> Las </a:t>
            </a:r>
            <a:r>
              <a:rPr lang="en-US" dirty="0" err="1"/>
              <a:t>contraseñas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almacenarse</a:t>
            </a:r>
            <a:r>
              <a:rPr lang="en-US" dirty="0"/>
              <a:t> en </a:t>
            </a:r>
            <a:r>
              <a:rPr lang="en-US" dirty="0" err="1"/>
              <a:t>texto</a:t>
            </a:r>
            <a:r>
              <a:rPr lang="en-US" dirty="0"/>
              <a:t> claro. Deben ser </a:t>
            </a:r>
            <a:r>
              <a:rPr lang="en-US" dirty="0" err="1"/>
              <a:t>hashadas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seguros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bcrypt</a:t>
            </a:r>
            <a:r>
              <a:rPr lang="en-US" dirty="0"/>
              <a:t>, Argon2 o PBKDF2, que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diseñados</a:t>
            </a:r>
            <a:r>
              <a:rPr lang="en-US" dirty="0"/>
              <a:t> </a:t>
            </a:r>
            <a:r>
              <a:rPr lang="en-US" dirty="0" err="1"/>
              <a:t>específicamente</a:t>
            </a:r>
            <a:r>
              <a:rPr lang="en-US" dirty="0"/>
              <a:t> para </a:t>
            </a:r>
            <a:r>
              <a:rPr lang="en-US" dirty="0" err="1"/>
              <a:t>dificultar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Políticas</a:t>
            </a:r>
            <a:r>
              <a:rPr lang="en-US" b="1" dirty="0"/>
              <a:t> de </a:t>
            </a:r>
            <a:r>
              <a:rPr lang="en-US" b="1" dirty="0" err="1"/>
              <a:t>Contraseñas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políticas</a:t>
            </a:r>
            <a:r>
              <a:rPr lang="en-US" dirty="0"/>
              <a:t> de </a:t>
            </a:r>
            <a:r>
              <a:rPr lang="en-US" dirty="0" err="1"/>
              <a:t>contraseñas</a:t>
            </a:r>
            <a:r>
              <a:rPr lang="en-US" dirty="0"/>
              <a:t> que </a:t>
            </a:r>
            <a:r>
              <a:rPr lang="en-US" dirty="0" err="1"/>
              <a:t>requieran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longitud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, </a:t>
            </a:r>
            <a:r>
              <a:rPr lang="en-US" dirty="0" err="1"/>
              <a:t>complejidad</a:t>
            </a:r>
            <a:r>
              <a:rPr lang="en-US" dirty="0"/>
              <a:t> (</a:t>
            </a:r>
            <a:r>
              <a:rPr lang="en-US" dirty="0" err="1"/>
              <a:t>inclusión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mayúsculas</a:t>
            </a:r>
            <a:r>
              <a:rPr lang="en-US" dirty="0"/>
              <a:t>,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), y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. Sin embargo,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políticas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equilibrarse</a:t>
            </a:r>
            <a:r>
              <a:rPr lang="en-US" dirty="0"/>
              <a:t> para no </a:t>
            </a:r>
            <a:r>
              <a:rPr lang="en-US" dirty="0" err="1"/>
              <a:t>sacrificar</a:t>
            </a:r>
            <a:r>
              <a:rPr lang="en-US" dirty="0"/>
              <a:t> la </a:t>
            </a:r>
            <a:r>
              <a:rPr lang="en-US" dirty="0" err="1"/>
              <a:t>usabilidad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Protección</a:t>
            </a:r>
            <a:r>
              <a:rPr lang="en-US" b="1" dirty="0"/>
              <a:t> contra </a:t>
            </a:r>
            <a:r>
              <a:rPr lang="en-US" b="1" dirty="0" err="1"/>
              <a:t>Ataques</a:t>
            </a:r>
            <a:r>
              <a:rPr lang="en-US" b="1" dirty="0"/>
              <a:t> de </a:t>
            </a:r>
            <a:r>
              <a:rPr lang="en-US" b="1" dirty="0" err="1"/>
              <a:t>Fuerza</a:t>
            </a:r>
            <a:r>
              <a:rPr lang="en-US" b="1" dirty="0"/>
              <a:t> Bruta: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límites</a:t>
            </a:r>
            <a:r>
              <a:rPr lang="en-US" dirty="0"/>
              <a:t> en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intentos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, con </a:t>
            </a:r>
            <a:r>
              <a:rPr lang="en-US" dirty="0" err="1"/>
              <a:t>bloqueos</a:t>
            </a:r>
            <a:r>
              <a:rPr lang="en-US" dirty="0"/>
              <a:t> </a:t>
            </a:r>
            <a:r>
              <a:rPr lang="en-US" dirty="0" err="1"/>
              <a:t>temporales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intentos</a:t>
            </a:r>
            <a:r>
              <a:rPr lang="en-US" dirty="0"/>
              <a:t> </a:t>
            </a:r>
            <a:r>
              <a:rPr lang="en-US" dirty="0" err="1"/>
              <a:t>fallidos</a:t>
            </a:r>
            <a:r>
              <a:rPr lang="en-US" dirty="0"/>
              <a:t>. Los CAPTCHA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efectivos</a:t>
            </a:r>
            <a:r>
              <a:rPr lang="en-US" dirty="0"/>
              <a:t> para </a:t>
            </a:r>
            <a:r>
              <a:rPr lang="en-US" dirty="0" err="1"/>
              <a:t>mitigar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automatizados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Autenticación</a:t>
            </a:r>
            <a:r>
              <a:rPr lang="en-US" b="1" dirty="0"/>
              <a:t> Multifactor (MFA):</a:t>
            </a:r>
            <a:r>
              <a:rPr lang="en-US" dirty="0"/>
              <a:t> MFA </a:t>
            </a:r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al </a:t>
            </a:r>
            <a:r>
              <a:rPr lang="en-US" dirty="0" err="1"/>
              <a:t>requerir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forma de </a:t>
            </a:r>
            <a:r>
              <a:rPr lang="en-US" dirty="0" err="1"/>
              <a:t>verificación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y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 al </a:t>
            </a:r>
            <a:r>
              <a:rPr lang="en-US" dirty="0" err="1"/>
              <a:t>teléfono</a:t>
            </a:r>
            <a:r>
              <a:rPr lang="en-US" dirty="0"/>
              <a:t> </a:t>
            </a:r>
            <a:r>
              <a:rPr lang="en-US" dirty="0" err="1"/>
              <a:t>móvil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). </a:t>
            </a:r>
            <a:r>
              <a:rPr lang="en-US" dirty="0" err="1"/>
              <a:t>Esto</a:t>
            </a:r>
            <a:r>
              <a:rPr lang="en-US" dirty="0"/>
              <a:t> reduce </a:t>
            </a:r>
            <a:r>
              <a:rPr lang="en-US" dirty="0" err="1"/>
              <a:t>significativamente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sea </a:t>
            </a:r>
            <a:r>
              <a:rPr lang="en-US" dirty="0" err="1"/>
              <a:t>comprometida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contraseña</a:t>
            </a:r>
            <a:r>
              <a:rPr lang="en-US" dirty="0"/>
              <a:t> es </a:t>
            </a:r>
            <a:r>
              <a:rPr lang="en-US" dirty="0" err="1"/>
              <a:t>robada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482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A7D-D691-CAAE-5B89-449A7FBE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Sesiones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778E-530F-A96E-53E3-DF65410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2969" cy="34163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cookies y las </a:t>
            </a:r>
            <a:r>
              <a:rPr lang="en-US" dirty="0" err="1"/>
              <a:t>sesiones</a:t>
            </a:r>
            <a:r>
              <a:rPr lang="en-US" dirty="0"/>
              <a:t> son </a:t>
            </a:r>
            <a:r>
              <a:rPr lang="en-US" dirty="0" err="1"/>
              <a:t>fundamentales</a:t>
            </a:r>
            <a:r>
              <a:rPr lang="en-US" dirty="0"/>
              <a:t> para </a:t>
            </a:r>
            <a:r>
              <a:rPr lang="en-US" dirty="0" err="1"/>
              <a:t>mantener</a:t>
            </a:r>
            <a:r>
              <a:rPr lang="en-US" dirty="0"/>
              <a:t> la </a:t>
            </a:r>
            <a:r>
              <a:rPr lang="en-US" dirty="0" err="1"/>
              <a:t>autenticación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en </a:t>
            </a:r>
            <a:r>
              <a:rPr lang="en-US" dirty="0" err="1"/>
              <a:t>aplicaciones</a:t>
            </a:r>
            <a:r>
              <a:rPr lang="en-US" dirty="0"/>
              <a:t> web. Sin embargo,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presentan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gestionan</a:t>
            </a:r>
            <a:r>
              <a:rPr lang="en-US" dirty="0"/>
              <a:t> </a:t>
            </a:r>
            <a:r>
              <a:rPr lang="en-US" dirty="0" err="1"/>
              <a:t>adecuadamente</a:t>
            </a:r>
            <a:r>
              <a:rPr lang="en-US" dirty="0"/>
              <a:t>.</a:t>
            </a:r>
          </a:p>
          <a:p>
            <a:r>
              <a:rPr lang="en-US" b="1" dirty="0" err="1"/>
              <a:t>Tiempo</a:t>
            </a:r>
            <a:r>
              <a:rPr lang="en-US" b="1" dirty="0"/>
              <a:t> de </a:t>
            </a:r>
            <a:r>
              <a:rPr lang="en-US" b="1" dirty="0" err="1"/>
              <a:t>Expiración</a:t>
            </a:r>
            <a:r>
              <a:rPr lang="en-US" b="1" dirty="0"/>
              <a:t> de </a:t>
            </a:r>
            <a:r>
              <a:rPr lang="en-US" b="1" dirty="0" err="1"/>
              <a:t>Sesiones</a:t>
            </a:r>
            <a:r>
              <a:rPr lang="en-US" b="1" dirty="0"/>
              <a:t>:</a:t>
            </a:r>
            <a:r>
              <a:rPr lang="en-US" dirty="0"/>
              <a:t> Las </a:t>
            </a:r>
            <a:r>
              <a:rPr lang="en-US" dirty="0" err="1"/>
              <a:t>sesiones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expirar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un </a:t>
            </a:r>
            <a:r>
              <a:rPr lang="en-US" dirty="0" err="1"/>
              <a:t>período</a:t>
            </a:r>
            <a:r>
              <a:rPr lang="en-US" dirty="0"/>
              <a:t> de </a:t>
            </a:r>
            <a:r>
              <a:rPr lang="en-US" dirty="0" err="1"/>
              <a:t>inactividad</a:t>
            </a:r>
            <a:r>
              <a:rPr lang="en-US" dirty="0"/>
              <a:t> para </a:t>
            </a: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que un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inactiva</a:t>
            </a:r>
            <a:r>
              <a:rPr lang="en-US" dirty="0"/>
              <a:t>. </a:t>
            </a:r>
            <a:r>
              <a:rPr lang="en-US" dirty="0" err="1"/>
              <a:t>También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 que las </a:t>
            </a:r>
            <a:r>
              <a:rPr lang="en-US" dirty="0" err="1"/>
              <a:t>sesiones</a:t>
            </a:r>
            <a:r>
              <a:rPr lang="en-US" dirty="0"/>
              <a:t> se </a:t>
            </a:r>
            <a:r>
              <a:rPr lang="en-US" dirty="0" err="1"/>
              <a:t>invaliden</a:t>
            </a:r>
            <a:r>
              <a:rPr lang="en-US" dirty="0"/>
              <a:t> de forma </a:t>
            </a:r>
            <a:r>
              <a:rPr lang="en-US" dirty="0" err="1"/>
              <a:t>explícita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cierra</a:t>
            </a:r>
            <a:r>
              <a:rPr lang="en-US" dirty="0"/>
              <a:t> la </a:t>
            </a:r>
            <a:r>
              <a:rPr lang="en-US" dirty="0" err="1"/>
              <a:t>sesión</a:t>
            </a:r>
            <a:r>
              <a:rPr lang="en-US" dirty="0"/>
              <a:t>.</a:t>
            </a:r>
          </a:p>
          <a:p>
            <a:r>
              <a:rPr lang="en-US" b="1" dirty="0" err="1"/>
              <a:t>Gestión</a:t>
            </a:r>
            <a:r>
              <a:rPr lang="en-US" b="1" dirty="0"/>
              <a:t> de Tokens JWT:</a:t>
            </a:r>
            <a:r>
              <a:rPr lang="en-US" dirty="0"/>
              <a:t>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JWT no </a:t>
            </a:r>
            <a:r>
              <a:rPr lang="en-US" dirty="0" err="1"/>
              <a:t>requieren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es crucial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Tengan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expiración</a:t>
            </a:r>
            <a:r>
              <a:rPr lang="en-US" b="1" dirty="0"/>
              <a:t> </a:t>
            </a:r>
            <a:r>
              <a:rPr lang="en-US" b="1" dirty="0" err="1"/>
              <a:t>corta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indebido</a:t>
            </a:r>
            <a:r>
              <a:rPr lang="en-US" dirty="0"/>
              <a:t> en </a:t>
            </a:r>
            <a:r>
              <a:rPr lang="en-US" dirty="0" err="1"/>
              <a:t>caso</a:t>
            </a:r>
            <a:r>
              <a:rPr lang="en-US" dirty="0"/>
              <a:t> de que un token sea </a:t>
            </a:r>
            <a:r>
              <a:rPr lang="en-US" dirty="0" err="1"/>
              <a:t>comprometido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Rotación</a:t>
            </a:r>
            <a:r>
              <a:rPr lang="en-US" b="1" dirty="0"/>
              <a:t> de Tokens: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la </a:t>
            </a:r>
            <a:r>
              <a:rPr lang="en-US" dirty="0" err="1"/>
              <a:t>rotación</a:t>
            </a:r>
            <a:r>
              <a:rPr lang="en-US" dirty="0"/>
              <a:t> de tokens para </a:t>
            </a:r>
            <a:r>
              <a:rPr lang="en-US" dirty="0" err="1"/>
              <a:t>renovar</a:t>
            </a:r>
            <a:r>
              <a:rPr lang="en-US" dirty="0"/>
              <a:t> tokens antes de que </a:t>
            </a:r>
            <a:r>
              <a:rPr lang="en-US" dirty="0" err="1"/>
              <a:t>expiren</a:t>
            </a:r>
            <a:r>
              <a:rPr lang="en-US" dirty="0"/>
              <a:t>, </a:t>
            </a:r>
            <a:r>
              <a:rPr lang="en-US" dirty="0" err="1"/>
              <a:t>manteniendo</a:t>
            </a:r>
            <a:r>
              <a:rPr lang="en-US" dirty="0"/>
              <a:t> la </a:t>
            </a:r>
            <a:r>
              <a:rPr lang="en-US" dirty="0" err="1"/>
              <a:t>seguridad</a:t>
            </a:r>
            <a:r>
              <a:rPr lang="en-US" dirty="0"/>
              <a:t> de la </a:t>
            </a:r>
            <a:r>
              <a:rPr lang="en-US" dirty="0" err="1"/>
              <a:t>sesión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Revocación</a:t>
            </a:r>
            <a:r>
              <a:rPr lang="en-US" b="1" dirty="0"/>
              <a:t> de Tokens:</a:t>
            </a:r>
            <a:r>
              <a:rPr lang="en-US" dirty="0"/>
              <a:t> </a:t>
            </a:r>
            <a:r>
              <a:rPr lang="en-US" dirty="0" err="1"/>
              <a:t>Aunque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que con las </a:t>
            </a:r>
            <a:r>
              <a:rPr lang="en-US" dirty="0" err="1"/>
              <a:t>sesiones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r>
              <a:rPr lang="en-US" dirty="0"/>
              <a:t>,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mecanismo</a:t>
            </a:r>
            <a:r>
              <a:rPr lang="en-US" dirty="0"/>
              <a:t> para </a:t>
            </a:r>
            <a:r>
              <a:rPr lang="en-US" dirty="0" err="1"/>
              <a:t>invalidar</a:t>
            </a:r>
            <a:r>
              <a:rPr lang="en-US" dirty="0"/>
              <a:t> tokens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manteniendo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tokens </a:t>
            </a:r>
            <a:r>
              <a:rPr lang="en-US" dirty="0" err="1"/>
              <a:t>revocados</a:t>
            </a:r>
            <a:r>
              <a:rPr lang="en-US" dirty="0"/>
              <a:t>).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09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CF827-AA14-A626-BD56-781C5BBC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</a:rPr>
              <a:t>Fundamentos de la Seguridad Web</a:t>
            </a:r>
            <a:endParaRPr lang="es-ES_tradnl" sz="2300">
              <a:solidFill>
                <a:schemeClr val="tx1"/>
              </a:solidFill>
            </a:endParaRPr>
          </a:p>
        </p:txBody>
      </p:sp>
      <p:pic>
        <p:nvPicPr>
          <p:cNvPr id="1026" name="Picture 2" descr="Qué es la Seguridad Web? - Blog NEUBOX">
            <a:extLst>
              <a:ext uri="{FF2B5EF4-FFF2-40B4-BE49-F238E27FC236}">
                <a16:creationId xmlns:a16="http://schemas.microsoft.com/office/drawing/2014/main" id="{0A05C080-6A76-68F3-2094-C8B526BD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r="20532" b="2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45BD-7E04-A6CD-1B6C-B04A12D6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</a:rPr>
              <a:t>1.1 Principios Básicos de Seguridad en Aplicaciones Web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La seguridad en aplicaciones web se basa en proteger la confidencialidad, integridad y disponibilidad de la información. Esto se logra mediante el diseño e implementación de controles que mitigan las amenazas y vulnerabilidades específicas que pueden afectar a una aplicación web.</a:t>
            </a:r>
            <a:endParaRPr lang="es-ES_tradnl" sz="1500">
              <a:solidFill>
                <a:schemeClr val="tx1"/>
              </a:solidFill>
            </a:endParaRPr>
          </a:p>
        </p:txBody>
      </p:sp>
      <p:sp>
        <p:nvSpPr>
          <p:cNvPr id="104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71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48E9-087C-D96B-5968-35184C3A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Principios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574F-8E36-0836-FA74-EF908FC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Confidencialidad</a:t>
            </a:r>
            <a:endParaRPr lang="en-US" b="1" dirty="0"/>
          </a:p>
          <a:p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La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confidencialidad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es uno de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los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principios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de la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seguridad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informática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Hace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referencia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a que la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información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solo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debe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ser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conocida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por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las personas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autorizadas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para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ello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 Es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decir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,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ciertos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datos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programas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solo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pueden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ser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accesibles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para las personas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autorizadas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para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ello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 Se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busca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así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que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los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datos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,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personales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empresariales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, no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sean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divulgados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 Es la base de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los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principios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de la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seguridad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informática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También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se le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conoce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como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 principio de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privacidad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5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48D3-4585-2C30-2F88-820E79A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Principios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2A9C-4F6F-1FB6-64C3-A5E34C2F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Integridad</a:t>
            </a:r>
            <a:endParaRPr lang="en-US" b="1" dirty="0"/>
          </a:p>
          <a:p>
            <a:r>
              <a:rPr lang="en-US" dirty="0" err="1"/>
              <a:t>Asegura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alterados</a:t>
            </a:r>
            <a:r>
              <a:rPr lang="en-US" dirty="0"/>
              <a:t> o </a:t>
            </a:r>
            <a:r>
              <a:rPr lang="en-US" dirty="0" err="1"/>
              <a:t>manipulados</a:t>
            </a:r>
            <a:r>
              <a:rPr lang="en-US" dirty="0"/>
              <a:t> sin </a:t>
            </a:r>
            <a:r>
              <a:rPr lang="en-US" dirty="0" err="1"/>
              <a:t>autorización</a:t>
            </a:r>
            <a:r>
              <a:rPr lang="en-US" dirty="0"/>
              <a:t>. Los </a:t>
            </a:r>
            <a:r>
              <a:rPr lang="en-US" dirty="0" err="1"/>
              <a:t>controles</a:t>
            </a:r>
            <a:r>
              <a:rPr lang="en-US" dirty="0"/>
              <a:t> de </a:t>
            </a:r>
            <a:r>
              <a:rPr lang="en-US" dirty="0" err="1"/>
              <a:t>integridad</a:t>
            </a:r>
            <a:r>
              <a:rPr lang="en-US" dirty="0"/>
              <a:t> </a:t>
            </a:r>
            <a:r>
              <a:rPr lang="en-US" dirty="0" err="1"/>
              <a:t>incluyen</a:t>
            </a:r>
            <a:r>
              <a:rPr lang="en-US" dirty="0"/>
              <a:t> la </a:t>
            </a:r>
            <a:r>
              <a:rPr lang="en-US" dirty="0" err="1"/>
              <a:t>verificación</a:t>
            </a:r>
            <a:r>
              <a:rPr lang="en-US" dirty="0"/>
              <a:t> de la </a:t>
            </a:r>
            <a:r>
              <a:rPr lang="en-US" dirty="0" err="1"/>
              <a:t>integridad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hashes y la </a:t>
            </a:r>
            <a:r>
              <a:rPr lang="en-US" dirty="0" err="1"/>
              <a:t>validación</a:t>
            </a:r>
            <a:r>
              <a:rPr lang="en-US" dirty="0"/>
              <a:t> de entradas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488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9D45-78D2-F275-CDE2-42375C5B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Principios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BFA3-91AA-F908-1C27-BF8F3C63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Disponibilidad</a:t>
            </a:r>
            <a:endParaRPr lang="en-US" b="1" dirty="0"/>
          </a:p>
          <a:p>
            <a:r>
              <a:rPr lang="en-US" dirty="0" err="1"/>
              <a:t>Garantiza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y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autorizados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necesiten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logra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redundancia</a:t>
            </a:r>
            <a:r>
              <a:rPr lang="en-US" dirty="0"/>
              <a:t>, </a:t>
            </a:r>
            <a:r>
              <a:rPr lang="en-US" dirty="0" err="1"/>
              <a:t>copias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protección</a:t>
            </a:r>
            <a:r>
              <a:rPr lang="en-US" dirty="0"/>
              <a:t> contra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denegación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(DoS).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649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EDDE-323F-8FA1-0FD3-69DDD41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4E4B-D9A9-762F-9CD0-B031A74E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98613" cy="3731312"/>
          </a:xfrm>
        </p:spPr>
        <p:txBody>
          <a:bodyPr>
            <a:normAutofit/>
          </a:bodyPr>
          <a:lstStyle/>
          <a:p>
            <a:r>
              <a:rPr lang="en-US" b="1" dirty="0" err="1"/>
              <a:t>Autenticación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verificar</a:t>
            </a:r>
            <a:r>
              <a:rPr lang="en-US" dirty="0"/>
              <a:t> la </a:t>
            </a:r>
            <a:r>
              <a:rPr lang="en-US" dirty="0" err="1"/>
              <a:t>identidad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, tokens, </a:t>
            </a:r>
            <a:r>
              <a:rPr lang="en-US" dirty="0" err="1"/>
              <a:t>biometría</a:t>
            </a:r>
            <a:r>
              <a:rPr lang="en-US" dirty="0"/>
              <a:t>, etc.</a:t>
            </a:r>
          </a:p>
          <a:p>
            <a:r>
              <a:rPr lang="en-US" b="1" dirty="0" err="1"/>
              <a:t>Autorización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autenticar</a:t>
            </a:r>
            <a:r>
              <a:rPr lang="en-US" dirty="0"/>
              <a:t> a un </a:t>
            </a:r>
            <a:r>
              <a:rPr lang="en-US" dirty="0" err="1"/>
              <a:t>usuario</a:t>
            </a:r>
            <a:r>
              <a:rPr lang="en-US" dirty="0"/>
              <a:t>, la </a:t>
            </a:r>
            <a:r>
              <a:rPr lang="en-US" dirty="0" err="1"/>
              <a:t>autorización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o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acceder o </a:t>
            </a:r>
            <a:r>
              <a:rPr lang="en-US" dirty="0" err="1"/>
              <a:t>realizar</a:t>
            </a:r>
            <a:r>
              <a:rPr lang="en-US" dirty="0"/>
              <a:t>. Se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típicamente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roles y </a:t>
            </a:r>
            <a:r>
              <a:rPr lang="en-US" dirty="0" err="1"/>
              <a:t>permisos</a:t>
            </a:r>
            <a:r>
              <a:rPr lang="en-US" dirty="0"/>
              <a:t>.</a:t>
            </a:r>
          </a:p>
          <a:p>
            <a:r>
              <a:rPr lang="en-US" b="1" dirty="0" err="1"/>
              <a:t>Cifrado</a:t>
            </a:r>
            <a:r>
              <a:rPr lang="en-US" b="1" dirty="0"/>
              <a:t>:</a:t>
            </a:r>
            <a:r>
              <a:rPr lang="en-US" dirty="0"/>
              <a:t> Técnica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proteger</a:t>
            </a:r>
            <a:r>
              <a:rPr lang="en-US" dirty="0"/>
              <a:t> la </a:t>
            </a:r>
            <a:r>
              <a:rPr lang="en-US" dirty="0" err="1"/>
              <a:t>confidencialidad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tanto en </a:t>
            </a:r>
            <a:r>
              <a:rPr lang="en-US" dirty="0" err="1"/>
              <a:t>tránsito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mediante</a:t>
            </a:r>
            <a:r>
              <a:rPr lang="en-US" dirty="0"/>
              <a:t> HTTPS) </a:t>
            </a:r>
            <a:r>
              <a:rPr lang="en-US" dirty="0" err="1"/>
              <a:t>como</a:t>
            </a:r>
            <a:r>
              <a:rPr lang="en-US" dirty="0"/>
              <a:t> en </a:t>
            </a:r>
            <a:r>
              <a:rPr lang="en-US" dirty="0" err="1"/>
              <a:t>reposo</a:t>
            </a:r>
            <a:r>
              <a:rPr lang="en-US" dirty="0"/>
              <a:t> (</a:t>
            </a:r>
            <a:r>
              <a:rPr lang="en-US" dirty="0" err="1"/>
              <a:t>almacenamiento</a:t>
            </a:r>
            <a:r>
              <a:rPr lang="en-US" dirty="0"/>
              <a:t> en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cifradas</a:t>
            </a:r>
            <a:r>
              <a:rPr lang="en-US" dirty="0"/>
              <a:t>).</a:t>
            </a:r>
          </a:p>
          <a:p>
            <a:r>
              <a:rPr lang="en-US" b="1" dirty="0" err="1"/>
              <a:t>Auditoría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monitoreo</a:t>
            </a:r>
            <a:r>
              <a:rPr lang="en-US" dirty="0"/>
              <a:t> de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sistemas</a:t>
            </a:r>
            <a:r>
              <a:rPr lang="en-US" dirty="0"/>
              <a:t>. Los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auditoría</a:t>
            </a:r>
            <a:r>
              <a:rPr lang="en-US" dirty="0"/>
              <a:t> son </a:t>
            </a:r>
            <a:r>
              <a:rPr lang="en-US" dirty="0" err="1"/>
              <a:t>cruciales</a:t>
            </a:r>
            <a:r>
              <a:rPr lang="en-US" dirty="0"/>
              <a:t> para </a:t>
            </a:r>
            <a:r>
              <a:rPr lang="en-US" dirty="0" err="1"/>
              <a:t>investigar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cumplir</a:t>
            </a:r>
            <a:r>
              <a:rPr lang="en-US" dirty="0"/>
              <a:t> con las </a:t>
            </a:r>
            <a:r>
              <a:rPr lang="en-US" dirty="0" err="1"/>
              <a:t>normativas</a:t>
            </a:r>
            <a:r>
              <a:rPr lang="en-US" dirty="0"/>
              <a:t> de </a:t>
            </a:r>
            <a:r>
              <a:rPr lang="en-US" dirty="0" err="1"/>
              <a:t>protección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459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4CA0-DBA3-76D6-CC9C-287648C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Importancia</a:t>
            </a:r>
            <a:r>
              <a:rPr lang="en-US" dirty="0"/>
              <a:t> de la </a:t>
            </a:r>
            <a:r>
              <a:rPr lang="en-US" dirty="0" err="1"/>
              <a:t>Seguridad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Desarrollo Web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F4D7-35BF-8AEF-7EF8-EB0111BE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brechas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reputación</a:t>
            </a:r>
            <a:r>
              <a:rPr lang="en-US" dirty="0"/>
              <a:t>, </a:t>
            </a:r>
            <a:r>
              <a:rPr lang="en-US" dirty="0" err="1"/>
              <a:t>sanciones</a:t>
            </a:r>
            <a:r>
              <a:rPr lang="en-US" dirty="0"/>
              <a:t> </a:t>
            </a:r>
            <a:r>
              <a:rPr lang="en-US" dirty="0" err="1"/>
              <a:t>legales</a:t>
            </a:r>
            <a:r>
              <a:rPr lang="en-US" dirty="0"/>
              <a:t> y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económicas</a:t>
            </a:r>
            <a:r>
              <a:rPr lang="en-US" dirty="0"/>
              <a:t>. </a:t>
            </a:r>
            <a:r>
              <a:rPr lang="en-US" dirty="0" err="1"/>
              <a:t>Integrar</a:t>
            </a:r>
            <a:r>
              <a:rPr lang="en-US" dirty="0"/>
              <a:t> la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las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,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DevSecOps</a:t>
            </a:r>
            <a:r>
              <a:rPr lang="en-US" dirty="0"/>
              <a:t>,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y </a:t>
            </a:r>
            <a:r>
              <a:rPr lang="en-US" dirty="0" err="1"/>
              <a:t>asegurar</a:t>
            </a:r>
            <a:r>
              <a:rPr lang="en-US" dirty="0"/>
              <a:t> la </a:t>
            </a:r>
            <a:r>
              <a:rPr lang="en-US" dirty="0" err="1"/>
              <a:t>resiliencia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08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D3C-6E47-0B8E-3606-85D88FE5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8481" cy="706964"/>
          </a:xfrm>
        </p:spPr>
        <p:txBody>
          <a:bodyPr/>
          <a:lstStyle/>
          <a:p>
            <a:r>
              <a:rPr lang="en-US" dirty="0" err="1"/>
              <a:t>Amenazas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y </a:t>
            </a:r>
            <a:r>
              <a:rPr lang="en-US" dirty="0" err="1"/>
              <a:t>Vulnerabilidades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AE80-EAE6-5E83-ED91-07F302F8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OWASP Top 10 </a:t>
            </a:r>
            <a:r>
              <a:rPr lang="en-US" b="1" dirty="0" err="1"/>
              <a:t>Vulnerabilidades</a:t>
            </a:r>
            <a:endParaRPr lang="en-US" b="1" dirty="0"/>
          </a:p>
          <a:p>
            <a:r>
              <a:rPr lang="en-US" dirty="0"/>
              <a:t>El </a:t>
            </a:r>
            <a:r>
              <a:rPr lang="en-US" dirty="0" err="1"/>
              <a:t>proyecto</a:t>
            </a:r>
            <a:r>
              <a:rPr lang="en-US" dirty="0"/>
              <a:t> OWASP (Open Web Application Security Project) publica </a:t>
            </a:r>
            <a:r>
              <a:rPr lang="en-US" dirty="0" err="1"/>
              <a:t>regularmente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las 10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críticas</a:t>
            </a:r>
            <a:r>
              <a:rPr lang="en-US" dirty="0"/>
              <a:t> en </a:t>
            </a:r>
            <a:r>
              <a:rPr lang="en-US" dirty="0" err="1"/>
              <a:t>aplicaciones</a:t>
            </a:r>
            <a:r>
              <a:rPr lang="en-US" dirty="0"/>
              <a:t> web, </a:t>
            </a:r>
            <a:r>
              <a:rPr lang="en-US" dirty="0" err="1"/>
              <a:t>conocidas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OWASP Top 10.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son </a:t>
            </a:r>
            <a:r>
              <a:rPr lang="en-US" dirty="0" err="1"/>
              <a:t>explotadas</a:t>
            </a:r>
            <a:r>
              <a:rPr lang="en-US" dirty="0"/>
              <a:t> </a:t>
            </a:r>
            <a:r>
              <a:rPr lang="en-US" dirty="0" err="1"/>
              <a:t>comúnmente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atacantes</a:t>
            </a:r>
            <a:r>
              <a:rPr lang="en-US" dirty="0"/>
              <a:t> para </a:t>
            </a:r>
            <a:r>
              <a:rPr lang="en-US" dirty="0" err="1"/>
              <a:t>comprometer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y </a:t>
            </a:r>
            <a:r>
              <a:rPr lang="en-US" dirty="0" err="1"/>
              <a:t>datos</a:t>
            </a:r>
            <a:r>
              <a:rPr lang="en-US" dirty="0"/>
              <a:t>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367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F6F9-01B5-4815-EB70-E514BA7B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Owasp</a:t>
            </a:r>
            <a:r>
              <a:rPr lang="es-ES_tradnl" dirty="0"/>
              <a:t>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B412-02F9-EB32-1B01-FDF31DFF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Inyección</a:t>
            </a:r>
            <a:r>
              <a:rPr lang="en-US" b="1" dirty="0"/>
              <a:t> SQL:</a:t>
            </a:r>
            <a:r>
              <a:rPr lang="en-US" dirty="0"/>
              <a:t> Se produce </a:t>
            </a:r>
            <a:r>
              <a:rPr lang="en-US" dirty="0" err="1"/>
              <a:t>cuando</a:t>
            </a:r>
            <a:r>
              <a:rPr lang="en-US" dirty="0"/>
              <a:t> las </a:t>
            </a:r>
            <a:r>
              <a:rPr lang="en-US" dirty="0" err="1"/>
              <a:t>consultas</a:t>
            </a:r>
            <a:r>
              <a:rPr lang="en-US" dirty="0"/>
              <a:t> SQL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manipuladas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atacante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autorizados</a:t>
            </a:r>
            <a:r>
              <a:rPr lang="en-US" dirty="0"/>
              <a:t> en la base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típico</a:t>
            </a:r>
            <a:r>
              <a:rPr lang="en-US" dirty="0"/>
              <a:t>: un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SQL.</a:t>
            </a:r>
          </a:p>
          <a:p>
            <a:r>
              <a:rPr lang="en-US" b="1" dirty="0"/>
              <a:t>Cross-Site Scripting (XSS):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a la </a:t>
            </a:r>
            <a:r>
              <a:rPr lang="en-US" dirty="0" err="1"/>
              <a:t>inclusión</a:t>
            </a:r>
            <a:r>
              <a:rPr lang="en-US" dirty="0"/>
              <a:t> de scripts </a:t>
            </a:r>
            <a:r>
              <a:rPr lang="en-US" dirty="0" err="1"/>
              <a:t>maliciosos</a:t>
            </a:r>
            <a:r>
              <a:rPr lang="en-US" dirty="0"/>
              <a:t> en sitios web </a:t>
            </a:r>
            <a:r>
              <a:rPr lang="en-US" dirty="0" err="1"/>
              <a:t>confiables</a:t>
            </a:r>
            <a:r>
              <a:rPr lang="en-US" dirty="0"/>
              <a:t>, que luego son </a:t>
            </a:r>
            <a:r>
              <a:rPr lang="en-US" dirty="0" err="1"/>
              <a:t>ejecutados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al </a:t>
            </a:r>
            <a:r>
              <a:rPr lang="en-US" dirty="0" err="1"/>
              <a:t>robo</a:t>
            </a:r>
            <a:r>
              <a:rPr lang="en-US" dirty="0"/>
              <a:t> de cookies,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o </a:t>
            </a:r>
            <a:r>
              <a:rPr lang="en-US" dirty="0" err="1"/>
              <a:t>redirección</a:t>
            </a:r>
            <a:r>
              <a:rPr lang="en-US" dirty="0"/>
              <a:t> a sitios </a:t>
            </a:r>
            <a:r>
              <a:rPr lang="en-US" dirty="0" err="1"/>
              <a:t>maliciosos</a:t>
            </a:r>
            <a:r>
              <a:rPr lang="en-US" dirty="0"/>
              <a:t>.</a:t>
            </a:r>
          </a:p>
          <a:p>
            <a:r>
              <a:rPr lang="en-US" b="1" dirty="0" err="1"/>
              <a:t>Exposición</a:t>
            </a:r>
            <a:r>
              <a:rPr lang="en-US" b="1" dirty="0"/>
              <a:t> de Datos </a:t>
            </a:r>
            <a:r>
              <a:rPr lang="en-US" b="1" dirty="0" err="1"/>
              <a:t>Sensibles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, </a:t>
            </a:r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)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protegidos</a:t>
            </a:r>
            <a:r>
              <a:rPr lang="en-US" dirty="0"/>
              <a:t> </a:t>
            </a:r>
            <a:r>
              <a:rPr lang="en-US" dirty="0" err="1"/>
              <a:t>adecuadamente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accedidos</a:t>
            </a:r>
            <a:r>
              <a:rPr lang="en-US" dirty="0"/>
              <a:t> o </a:t>
            </a:r>
            <a:r>
              <a:rPr lang="en-US" dirty="0" err="1"/>
              <a:t>robados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atacantes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275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1623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opensans</vt:lpstr>
      <vt:lpstr>Wingdings 3</vt:lpstr>
      <vt:lpstr>Ion Boardroom</vt:lpstr>
      <vt:lpstr>Seguridad en aplicaciones web</vt:lpstr>
      <vt:lpstr>Fundamentos de la Seguridad Web</vt:lpstr>
      <vt:lpstr>Principios</vt:lpstr>
      <vt:lpstr>Principios</vt:lpstr>
      <vt:lpstr>Principios</vt:lpstr>
      <vt:lpstr>Conceptos Clave</vt:lpstr>
      <vt:lpstr>Importancia de la Seguridad en el Desarrollo Web</vt:lpstr>
      <vt:lpstr>Amenazas Comunes y Vulnerabilidades</vt:lpstr>
      <vt:lpstr>Owasp Top 10</vt:lpstr>
      <vt:lpstr>Owasp Top 10</vt:lpstr>
      <vt:lpstr>Amenazas Avanzadas</vt:lpstr>
      <vt:lpstr>Impacto de las Vulnerabilidades y Amenazas</vt:lpstr>
      <vt:lpstr>Autenticación y Gestión de Sesiones</vt:lpstr>
      <vt:lpstr>Métodos de Autenticación</vt:lpstr>
      <vt:lpstr>Métodos de Autenticación</vt:lpstr>
      <vt:lpstr>Gestión Segura de Contraseñas</vt:lpstr>
      <vt:lpstr>Gestión de Sesiones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Saavedra Segura Elvis Ivan</dc:creator>
  <cp:lastModifiedBy>Saavedra Segura Elvis Ivan</cp:lastModifiedBy>
  <cp:revision>1</cp:revision>
  <dcterms:created xsi:type="dcterms:W3CDTF">2024-08-12T17:10:29Z</dcterms:created>
  <dcterms:modified xsi:type="dcterms:W3CDTF">2024-08-12T17:52:38Z</dcterms:modified>
</cp:coreProperties>
</file>