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400" r:id="rId2"/>
    <p:sldId id="430" r:id="rId3"/>
    <p:sldId id="429" r:id="rId4"/>
    <p:sldId id="452" r:id="rId5"/>
    <p:sldId id="449" r:id="rId6"/>
    <p:sldId id="439" r:id="rId7"/>
    <p:sldId id="445" r:id="rId8"/>
    <p:sldId id="447" r:id="rId9"/>
    <p:sldId id="448" r:id="rId10"/>
    <p:sldId id="446" r:id="rId11"/>
    <p:sldId id="442" r:id="rId12"/>
    <p:sldId id="443" r:id="rId13"/>
    <p:sldId id="444" r:id="rId14"/>
    <p:sldId id="450" r:id="rId15"/>
    <p:sldId id="440" r:id="rId16"/>
    <p:sldId id="451" r:id="rId17"/>
    <p:sldId id="441" r:id="rId18"/>
    <p:sldId id="431" r:id="rId19"/>
    <p:sldId id="432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18" autoAdjust="0"/>
  </p:normalViewPr>
  <p:slideViewPr>
    <p:cSldViewPr>
      <p:cViewPr varScale="1">
        <p:scale>
          <a:sx n="148" d="100"/>
          <a:sy n="148" d="100"/>
        </p:scale>
        <p:origin x="534" y="1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CC73B-1423-4017-B71F-08E31364714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30E9-AD91-4111-AE5F-F37E064B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3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2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1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3802" y="573528"/>
            <a:ext cx="7772400" cy="1620180"/>
          </a:xfrm>
        </p:spPr>
        <p:txBody>
          <a:bodyPr/>
          <a:lstStyle>
            <a:lvl1pPr>
              <a:defRPr lang="zh-CN" altLang="en-US" sz="3200" b="1" baseline="0" dirty="0" smtClean="0">
                <a:solidFill>
                  <a:srgbClr val="AA1414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013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721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4400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4400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4792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857250"/>
            <a:ext cx="3848100" cy="3771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857250"/>
            <a:ext cx="3848100" cy="3771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6053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2"/>
            <a:ext cx="8138864" cy="4117767"/>
          </a:xfrm>
        </p:spPr>
        <p:txBody>
          <a:bodyPr/>
          <a:lstStyle>
            <a:lvl1pPr marL="0" indent="0">
              <a:buNone/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 baseline="0">
                <a:solidFill>
                  <a:srgbClr val="AA1414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566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506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857250"/>
            <a:ext cx="38481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857250"/>
            <a:ext cx="38481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864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8838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463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11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281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265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84507"/>
            <a:ext cx="7772400" cy="41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+mj-ea"/>
              </a:rPr>
              <a:t>单击此处编辑母版标题样式</a:t>
            </a:r>
            <a:endParaRPr lang="en-US" altLang="zh-CN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70561"/>
            <a:ext cx="8138864" cy="403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 </a:t>
            </a:r>
          </a:p>
        </p:txBody>
      </p:sp>
      <p:sp>
        <p:nvSpPr>
          <p:cNvPr id="81926" name="Rectangle 6"/>
          <p:cNvSpPr>
            <a:spLocks noChangeArrowheads="1"/>
          </p:cNvSpPr>
          <p:nvPr userDrawn="1"/>
        </p:nvSpPr>
        <p:spPr bwMode="auto">
          <a:xfrm>
            <a:off x="349188" y="51470"/>
            <a:ext cx="811124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kern="1200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新松机器人</a:t>
            </a:r>
            <a:r>
              <a:rPr lang="zh-CN" altLang="en-US" sz="1400" b="1" kern="1200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组</a:t>
            </a:r>
            <a:r>
              <a:rPr lang="en-US" altLang="zh-CN" sz="1400" b="1" kern="1200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:   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乒乓球轨迹预测系统                                                      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Wand Maker@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双创周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2017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                                                                              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81927" name="Line 7"/>
          <p:cNvSpPr>
            <a:spLocks noChangeShapeType="1"/>
          </p:cNvSpPr>
          <p:nvPr userDrawn="1"/>
        </p:nvSpPr>
        <p:spPr bwMode="auto">
          <a:xfrm>
            <a:off x="457200" y="325235"/>
            <a:ext cx="7859216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5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lang="zh-CN" altLang="en-US" sz="3200" b="1" baseline="0" noProof="0" dirty="0" smtClean="0">
          <a:solidFill>
            <a:srgbClr val="C00000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581640"/>
            <a:ext cx="6804756" cy="954106"/>
          </a:xfrm>
        </p:spPr>
        <p:txBody>
          <a:bodyPr/>
          <a:lstStyle/>
          <a:p>
            <a:pPr eaLnBrk="0" hangingPunct="0"/>
            <a:r>
              <a:rPr lang="zh-CN" altLang="en-US" sz="3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乒乓球轨迹预测系统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2717507"/>
            <a:ext cx="5058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田凯、吴凡、许燚、张振东、刘娟娟</a:t>
            </a:r>
          </a:p>
        </p:txBody>
      </p:sp>
      <p:sp>
        <p:nvSpPr>
          <p:cNvPr id="5" name="矩形 4"/>
          <p:cNvSpPr/>
          <p:nvPr/>
        </p:nvSpPr>
        <p:spPr>
          <a:xfrm>
            <a:off x="3892258" y="3349198"/>
            <a:ext cx="1665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Wand Maker</a:t>
            </a:r>
          </a:p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第九组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7544" y="2031690"/>
            <a:ext cx="7560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848364" y="2031690"/>
            <a:ext cx="7560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0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375506"/>
            <a:ext cx="61912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18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Kalman</a:t>
            </a:r>
            <a:r>
              <a:rPr lang="en-US" altLang="zh-CN" dirty="0"/>
              <a:t> Filter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5556" y="84355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No need to provide labeled training data </a:t>
            </a:r>
          </a:p>
          <a:p>
            <a:r>
              <a:rPr lang="en-US" altLang="zh-CN" dirty="0"/>
              <a:t>Ability to handle noisy observations</a:t>
            </a:r>
          </a:p>
          <a:p>
            <a:endParaRPr lang="en-US" altLang="zh-CN" i="1" dirty="0"/>
          </a:p>
          <a:p>
            <a:r>
              <a:rPr lang="en-US" altLang="zh-CN" dirty="0"/>
              <a:t>Apply the </a:t>
            </a:r>
            <a:r>
              <a:rPr lang="en-US" altLang="zh-CN" dirty="0" err="1"/>
              <a:t>Kalman</a:t>
            </a:r>
            <a:r>
              <a:rPr lang="en-US" altLang="zh-CN" dirty="0"/>
              <a:t> Smoother to estimate the hidden state at time</a:t>
            </a:r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47714"/>
            <a:ext cx="4176464" cy="193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29" y="2679762"/>
            <a:ext cx="4539323" cy="168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391980" y="2247714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EKF</a:t>
            </a:r>
          </a:p>
        </p:txBody>
      </p:sp>
    </p:spTree>
    <p:extLst>
      <p:ext uri="{BB962C8B-B14F-4D97-AF65-F5344CB8AC3E}">
        <p14:creationId xmlns:p14="http://schemas.microsoft.com/office/powerpoint/2010/main" val="157309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1203598"/>
            <a:ext cx="48101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1" y="915566"/>
            <a:ext cx="2571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43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483518"/>
            <a:ext cx="6172466" cy="423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64188" y="120359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反射点本身不光滑，必须分别对</a:t>
            </a:r>
            <a:r>
              <a:rPr lang="en-US" altLang="zh-CN" sz="1200" dirty="0"/>
              <a:t>2</a:t>
            </a:r>
            <a:r>
              <a:rPr lang="zh-CN" altLang="en-US" sz="1200" dirty="0"/>
              <a:t>段做平滑</a:t>
            </a:r>
          </a:p>
        </p:txBody>
      </p:sp>
    </p:spTree>
    <p:extLst>
      <p:ext uri="{BB962C8B-B14F-4D97-AF65-F5344CB8AC3E}">
        <p14:creationId xmlns:p14="http://schemas.microsoft.com/office/powerpoint/2010/main" val="2270902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拟合</a:t>
            </a:r>
          </a:p>
        </p:txBody>
      </p:sp>
    </p:spTree>
    <p:extLst>
      <p:ext uri="{BB962C8B-B14F-4D97-AF65-F5344CB8AC3E}">
        <p14:creationId xmlns:p14="http://schemas.microsoft.com/office/powerpoint/2010/main" val="330320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Physics Modeling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72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020" y="411510"/>
            <a:ext cx="2659322" cy="467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29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64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034683"/>
            <a:ext cx="8172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用LSTM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82588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设计师QQ598969553                 _1"/>
          <p:cNvSpPr txBox="1"/>
          <p:nvPr/>
        </p:nvSpPr>
        <p:spPr bwMode="auto">
          <a:xfrm>
            <a:off x="1259632" y="699542"/>
            <a:ext cx="7233705" cy="2954651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400" b="0" i="0" u="none" strike="noStrike" kern="0" cap="none" spc="0" normalizeH="0" baseline="0" noProof="0" dirty="0">
                <a:ln w="38100"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kumimoji="0" lang="zh-CN" altLang="en-US" sz="18400" b="0" i="0" u="none" strike="noStrike" kern="0" cap="none" spc="0" normalizeH="0" baseline="0" noProof="0" dirty="0">
              <a:ln w="38100">
                <a:noFill/>
              </a:ln>
              <a:solidFill>
                <a:srgbClr val="7F7F7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" name="原创设计师QQ598969553                 _2"/>
          <p:cNvGrpSpPr/>
          <p:nvPr/>
        </p:nvGrpSpPr>
        <p:grpSpPr>
          <a:xfrm>
            <a:off x="2064436" y="3483511"/>
            <a:ext cx="5409781" cy="707886"/>
            <a:chOff x="3078163" y="3563434"/>
            <a:chExt cx="2865437" cy="374815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3078163" y="3596643"/>
              <a:ext cx="2865437" cy="308396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>
              <a:noFill/>
            </a:ln>
            <a:effectLst>
              <a:innerShdw blurRad="177800" dist="50800" dir="18600000">
                <a:schemeClr val="accent6">
                  <a:lumMod val="50000"/>
                  <a:alpha val="5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文本框 32"/>
            <p:cNvSpPr txBox="1"/>
            <p:nvPr/>
          </p:nvSpPr>
          <p:spPr>
            <a:xfrm>
              <a:off x="3414697" y="3563434"/>
              <a:ext cx="2052681" cy="374815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sz="3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因势而变，因您而变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7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5" name="原创设计师QQ598969553                 _4"/>
          <p:cNvGrpSpPr/>
          <p:nvPr/>
        </p:nvGrpSpPr>
        <p:grpSpPr>
          <a:xfrm>
            <a:off x="1295636" y="1203598"/>
            <a:ext cx="1496707" cy="1496707"/>
            <a:chOff x="1827622" y="1343919"/>
            <a:chExt cx="2304000" cy="2304000"/>
          </a:xfrm>
        </p:grpSpPr>
        <p:sp>
          <p:nvSpPr>
            <p:cNvPr id="6" name="椭圆 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" name="椭圆 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课题分析</a:t>
              </a:r>
              <a:endParaRPr lang="en-US" altLang="zh-CN" dirty="0">
                <a:solidFill>
                  <a:srgbClr val="BB1717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8" name="原创设计师QQ598969553                 _5"/>
          <p:cNvGrpSpPr/>
          <p:nvPr/>
        </p:nvGrpSpPr>
        <p:grpSpPr>
          <a:xfrm>
            <a:off x="2984925" y="1203598"/>
            <a:ext cx="1496707" cy="1496707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方案流程</a:t>
              </a:r>
              <a:endParaRPr lang="zh-CN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1" name="原创设计师QQ598969553                 _6"/>
          <p:cNvGrpSpPr/>
          <p:nvPr/>
        </p:nvGrpSpPr>
        <p:grpSpPr>
          <a:xfrm>
            <a:off x="4674214" y="1203598"/>
            <a:ext cx="1496707" cy="1496707"/>
            <a:chOff x="1827622" y="1343919"/>
            <a:chExt cx="2304000" cy="2304000"/>
          </a:xfrm>
        </p:grpSpPr>
        <p:sp>
          <p:nvSpPr>
            <p:cNvPr id="12" name="椭圆 1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预处理</a:t>
              </a:r>
              <a:endParaRPr lang="en-US" altLang="zh-CN" dirty="0">
                <a:solidFill>
                  <a:srgbClr val="BB1717"/>
                </a:solidFill>
                <a:latin typeface="DIN Mittelschrift Std" pitchFamily="50" charset="0"/>
                <a:ea typeface="微软雅黑" pitchFamily="34" charset="-122"/>
              </a:endParaRPr>
            </a:p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特征分析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4" name="原创设计师QQ598969553                 _7"/>
          <p:cNvGrpSpPr/>
          <p:nvPr/>
        </p:nvGrpSpPr>
        <p:grpSpPr>
          <a:xfrm>
            <a:off x="6363502" y="1203598"/>
            <a:ext cx="1496707" cy="1496707"/>
            <a:chOff x="1827622" y="1343919"/>
            <a:chExt cx="2304000" cy="2304000"/>
          </a:xfrm>
        </p:grpSpPr>
        <p:sp>
          <p:nvSpPr>
            <p:cNvPr id="15" name="椭圆 1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en-US" altLang="zh-CN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LSTM</a:t>
              </a:r>
              <a:r>
                <a:rPr lang="zh-CN" altLang="en-US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模型预测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7" name="原创设计师QQ598969553                 _8"/>
          <p:cNvGrpSpPr/>
          <p:nvPr/>
        </p:nvGrpSpPr>
        <p:grpSpPr>
          <a:xfrm>
            <a:off x="1295636" y="2827946"/>
            <a:ext cx="1496707" cy="1496707"/>
            <a:chOff x="1827622" y="1343919"/>
            <a:chExt cx="2304000" cy="2304000"/>
          </a:xfrm>
        </p:grpSpPr>
        <p:sp>
          <p:nvSpPr>
            <p:cNvPr id="18" name="椭圆 1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交易策略设计优化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0" name="原创设计师QQ598969553                 _9"/>
          <p:cNvGrpSpPr/>
          <p:nvPr/>
        </p:nvGrpSpPr>
        <p:grpSpPr>
          <a:xfrm>
            <a:off x="2984925" y="2849800"/>
            <a:ext cx="1496707" cy="1496707"/>
            <a:chOff x="1827622" y="1343919"/>
            <a:chExt cx="2304000" cy="2304000"/>
          </a:xfrm>
        </p:grpSpPr>
        <p:sp>
          <p:nvSpPr>
            <p:cNvPr id="21" name="椭圆 2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实验调参及分析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3" name="原创设计师QQ598969553                 _10"/>
          <p:cNvGrpSpPr/>
          <p:nvPr/>
        </p:nvGrpSpPr>
        <p:grpSpPr>
          <a:xfrm>
            <a:off x="4674214" y="2856453"/>
            <a:ext cx="1496707" cy="1496707"/>
            <a:chOff x="1827622" y="1343919"/>
            <a:chExt cx="2304000" cy="2304000"/>
          </a:xfrm>
        </p:grpSpPr>
        <p:sp>
          <p:nvSpPr>
            <p:cNvPr id="24" name="椭圆 2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最终方案分析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6" name="原创设计师QQ598969553                 _11"/>
          <p:cNvGrpSpPr/>
          <p:nvPr/>
        </p:nvGrpSpPr>
        <p:grpSpPr>
          <a:xfrm>
            <a:off x="6363502" y="2856453"/>
            <a:ext cx="1496707" cy="1496707"/>
            <a:chOff x="1827622" y="1343919"/>
            <a:chExt cx="2304000" cy="2304000"/>
          </a:xfrm>
        </p:grpSpPr>
        <p:sp>
          <p:nvSpPr>
            <p:cNvPr id="27" name="椭圆 2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总结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38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课题背景介绍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98757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问题：乒乓球完整飞行轨迹，根据提供的数据采用物理建模或者机器学习算法，对击打平面上的乒乓球点进行预测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6597" y="4227934"/>
            <a:ext cx="778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33905"/>
            <a:ext cx="4976546" cy="251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03" y="1384256"/>
            <a:ext cx="3417797" cy="316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57837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91530"/>
            <a:ext cx="796082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57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095586"/>
            <a:ext cx="7992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err="1"/>
              <a:t>Kalman</a:t>
            </a:r>
            <a:r>
              <a:rPr lang="en-US" altLang="zh-CN" sz="2000" dirty="0"/>
              <a:t> filter Smoothing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Physics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Machine learning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285"/>
            <a:ext cx="3564396" cy="5122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59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Kalman</a:t>
            </a:r>
            <a:r>
              <a:rPr lang="en-US" altLang="zh-CN" dirty="0"/>
              <a:t> filter Smoothing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87574"/>
            <a:ext cx="8100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EKF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Unscented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28622" y="2737629"/>
            <a:ext cx="8355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卡尔曼滤波器的前提假设：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信息过程的足够精确的模型，是由白噪声所激发的线性、离散和有限维动态系统（可以是时变的）；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每次测量信号都包含着附加的白噪声分量。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6" y="3399842"/>
            <a:ext cx="1564996" cy="94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54" y="3395828"/>
            <a:ext cx="1286333" cy="141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74048" y="44499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预测</a:t>
            </a:r>
          </a:p>
        </p:txBody>
      </p:sp>
      <p:sp>
        <p:nvSpPr>
          <p:cNvPr id="6" name="矩形 5"/>
          <p:cNvSpPr/>
          <p:nvPr/>
        </p:nvSpPr>
        <p:spPr>
          <a:xfrm>
            <a:off x="2695756" y="471123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360830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隐状态模型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1" y="591530"/>
            <a:ext cx="2192429" cy="225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7492"/>
            <a:ext cx="7124732" cy="174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82" y="3671846"/>
            <a:ext cx="35623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93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7554"/>
            <a:ext cx="4023776" cy="219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4" y="923925"/>
            <a:ext cx="68294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60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987574"/>
            <a:ext cx="8172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predict(x, P, u, Q)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 is the state of the system. P is the variance of the system. u is the movement due to the process, and Q is the noise in the process.</a:t>
            </a: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9" y="1743658"/>
            <a:ext cx="4777387" cy="31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339753" y="1834785"/>
            <a:ext cx="3400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/>
              <a:t>R_std</a:t>
            </a:r>
            <a:r>
              <a:rPr lang="en-US" altLang="zh-CN" sz="1600" dirty="0"/>
              <a:t>: </a:t>
            </a:r>
            <a:r>
              <a:rPr lang="zh-CN" altLang="en-US" sz="1600" dirty="0"/>
              <a:t>越大前向点预测的影响越大</a:t>
            </a:r>
          </a:p>
        </p:txBody>
      </p:sp>
      <p:sp>
        <p:nvSpPr>
          <p:cNvPr id="7" name="矩形 6"/>
          <p:cNvSpPr/>
          <p:nvPr/>
        </p:nvSpPr>
        <p:spPr>
          <a:xfrm>
            <a:off x="5436096" y="2325739"/>
            <a:ext cx="24416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/>
              <a:t>Q_std</a:t>
            </a:r>
            <a:r>
              <a:rPr lang="en-US" altLang="zh-CN" sz="1600" dirty="0"/>
              <a:t>: </a:t>
            </a:r>
            <a:r>
              <a:rPr lang="zh-CN" altLang="en-US" sz="1600" dirty="0"/>
              <a:t>越小越平滑</a:t>
            </a:r>
            <a:endParaRPr lang="en-US" altLang="zh-CN" sz="1600"/>
          </a:p>
          <a:p>
            <a:endParaRPr lang="en-US" altLang="zh-CN" sz="1600" dirty="0"/>
          </a:p>
          <a:p>
            <a:r>
              <a:rPr lang="zh-CN" altLang="en-US" sz="1600" dirty="0"/>
              <a:t>缺点：反射点不应该平滑</a:t>
            </a:r>
          </a:p>
        </p:txBody>
      </p:sp>
    </p:spTree>
    <p:extLst>
      <p:ext uri="{BB962C8B-B14F-4D97-AF65-F5344CB8AC3E}">
        <p14:creationId xmlns:p14="http://schemas.microsoft.com/office/powerpoint/2010/main" val="185482725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346</Words>
  <Application>Microsoft Office PowerPoint</Application>
  <PresentationFormat>On-screen Show (16:9)</PresentationFormat>
  <Paragraphs>51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DIN Mittelschrift Std</vt:lpstr>
      <vt:lpstr>微软雅黑</vt:lpstr>
      <vt:lpstr>宋体</vt:lpstr>
      <vt:lpstr>幼圆</vt:lpstr>
      <vt:lpstr>Arial</vt:lpstr>
      <vt:lpstr>Calibri</vt:lpstr>
      <vt:lpstr>Impact</vt:lpstr>
      <vt:lpstr>Verdana</vt:lpstr>
      <vt:lpstr>1_Default Design</vt:lpstr>
      <vt:lpstr>乒乓球轨迹预测系统</vt:lpstr>
      <vt:lpstr>目录</vt:lpstr>
      <vt:lpstr>课题背景介绍</vt:lpstr>
      <vt:lpstr>PowerPoint Presentation</vt:lpstr>
      <vt:lpstr>PowerPoint Presentation</vt:lpstr>
      <vt:lpstr>Kalman filter Smoothing</vt:lpstr>
      <vt:lpstr>隐状态模型</vt:lpstr>
      <vt:lpstr>PowerPoint Presentation</vt:lpstr>
      <vt:lpstr>PowerPoint Presentation</vt:lpstr>
      <vt:lpstr>PowerPoint Presentation</vt:lpstr>
      <vt:lpstr>Kalman Filter</vt:lpstr>
      <vt:lpstr>PowerPoint Presentation</vt:lpstr>
      <vt:lpstr>PowerPoint Presentation</vt:lpstr>
      <vt:lpstr>拟合</vt:lpstr>
      <vt:lpstr>Physics Modeling</vt:lpstr>
      <vt:lpstr>PowerPoint Presentation</vt:lpstr>
      <vt:lpstr>Deep learning</vt:lpstr>
      <vt:lpstr>总结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elvis</dc:creator>
  <cp:lastModifiedBy>Fan Wu</cp:lastModifiedBy>
  <cp:revision>834</cp:revision>
  <dcterms:created xsi:type="dcterms:W3CDTF">2016-08-01T02:49:36Z</dcterms:created>
  <dcterms:modified xsi:type="dcterms:W3CDTF">2017-09-18T09:48:54Z</dcterms:modified>
</cp:coreProperties>
</file>