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95" r:id="rId7"/>
    <p:sldId id="329" r:id="rId8"/>
    <p:sldId id="271" r:id="rId9"/>
    <p:sldId id="272" r:id="rId10"/>
    <p:sldId id="275" r:id="rId11"/>
    <p:sldId id="296" r:id="rId12"/>
    <p:sldId id="292" r:id="rId13"/>
    <p:sldId id="293" r:id="rId14"/>
    <p:sldId id="290" r:id="rId15"/>
    <p:sldId id="291" r:id="rId16"/>
    <p:sldId id="285" r:id="rId17"/>
    <p:sldId id="262" r:id="rId18"/>
    <p:sldId id="266" r:id="rId19"/>
    <p:sldId id="267" r:id="rId20"/>
    <p:sldId id="268" r:id="rId21"/>
    <p:sldId id="269" r:id="rId22"/>
    <p:sldId id="298" r:id="rId23"/>
    <p:sldId id="286" r:id="rId24"/>
    <p:sldId id="265" r:id="rId25"/>
    <p:sldId id="276" r:id="rId26"/>
    <p:sldId id="326" r:id="rId27"/>
    <p:sldId id="277" r:id="rId28"/>
    <p:sldId id="278" r:id="rId29"/>
    <p:sldId id="287" r:id="rId30"/>
    <p:sldId id="263" r:id="rId31"/>
    <p:sldId id="280" r:id="rId32"/>
    <p:sldId id="327" r:id="rId33"/>
    <p:sldId id="279" r:id="rId34"/>
    <p:sldId id="281" r:id="rId35"/>
    <p:sldId id="282" r:id="rId36"/>
    <p:sldId id="328" r:id="rId37"/>
    <p:sldId id="283" r:id="rId38"/>
    <p:sldId id="299" r:id="rId39"/>
    <p:sldId id="300" r:id="rId40"/>
    <p:sldId id="301" r:id="rId41"/>
    <p:sldId id="302" r:id="rId42"/>
    <p:sldId id="304" r:id="rId43"/>
    <p:sldId id="305" r:id="rId44"/>
    <p:sldId id="306" r:id="rId45"/>
    <p:sldId id="307" r:id="rId46"/>
    <p:sldId id="308" r:id="rId47"/>
    <p:sldId id="310" r:id="rId48"/>
    <p:sldId id="309"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284" r:id="rId63"/>
    <p:sldId id="324" r:id="rId64"/>
    <p:sldId id="330" r:id="rId65"/>
    <p:sldId id="325" r:id="rId66"/>
    <p:sldId id="331" r:id="rId67"/>
    <p:sldId id="335" r:id="rId68"/>
    <p:sldId id="332" r:id="rId69"/>
    <p:sldId id="334" r:id="rId70"/>
    <p:sldId id="333" r:id="rId71"/>
    <p:sldId id="337" r:id="rId72"/>
    <p:sldId id="338"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6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2016/9/14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t>2016/9/14</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s>
</file>

<file path=ppt/slides/_rels/slide2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2cto.com/databas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3.jpeg"/><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jpeg"/><Relationship Id="rId7" Type="http://schemas.openxmlformats.org/officeDocument/2006/relationships/image" Target="../media/image72.jpeg"/><Relationship Id="rId2" Type="http://schemas.openxmlformats.org/officeDocument/2006/relationships/image" Target="../media/image67.jpeg"/><Relationship Id="rId1" Type="http://schemas.openxmlformats.org/officeDocument/2006/relationships/slideLayout" Target="../slideLayouts/slideLayout2.xml"/><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image" Target="../media/image69.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MySQL</a:t>
            </a:r>
            <a:r>
              <a:rPr lang="zh-CN" altLang="en-US" dirty="0" smtClean="0"/>
              <a:t>数据库优化</a:t>
            </a:r>
            <a:endParaRPr lang="zh-CN" altLang="en-US" dirty="0"/>
          </a:p>
        </p:txBody>
      </p:sp>
      <p:sp>
        <p:nvSpPr>
          <p:cNvPr id="3" name="副标题 2"/>
          <p:cNvSpPr>
            <a:spLocks noGrp="1"/>
          </p:cNvSpPr>
          <p:nvPr>
            <p:ph type="subTitle" idx="1"/>
          </p:nvPr>
        </p:nvSpPr>
        <p:spPr>
          <a:xfrm>
            <a:off x="611560" y="4725144"/>
            <a:ext cx="7854696" cy="1752600"/>
          </a:xfrm>
        </p:spPr>
        <p:txBody>
          <a:bodyPr/>
          <a:lstStyle/>
          <a:p>
            <a:r>
              <a:rPr lang="en-US" altLang="zh-CN" dirty="0" smtClean="0"/>
              <a:t>20160914</a:t>
            </a:r>
          </a:p>
          <a:p>
            <a:r>
              <a:rPr lang="en-US" altLang="zh-CN" dirty="0" err="1" smtClean="0"/>
              <a:t>Team:</a:t>
            </a:r>
            <a:r>
              <a:rPr lang="en-US" altLang="zh-CN" dirty="0" err="1" smtClean="0"/>
              <a:t>TomFox</a:t>
            </a:r>
            <a:endParaRPr lang="zh-CN" altLang="en-US" dirty="0"/>
          </a:p>
        </p:txBody>
      </p:sp>
    </p:spTree>
    <p:extLst>
      <p:ext uri="{BB962C8B-B14F-4D97-AF65-F5344CB8AC3E}">
        <p14:creationId xmlns:p14="http://schemas.microsoft.com/office/powerpoint/2010/main" val="1295676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lstStyle/>
          <a:p>
            <a:r>
              <a:rPr lang="zh-CN" altLang="en-US" dirty="0"/>
              <a:t>索引设计</a:t>
            </a:r>
            <a:r>
              <a:rPr lang="en-US" altLang="zh-CN" dirty="0"/>
              <a:t>--</a:t>
            </a:r>
            <a:r>
              <a:rPr lang="zh-CN" altLang="en-US" dirty="0"/>
              <a:t>复合索引</a:t>
            </a:r>
          </a:p>
        </p:txBody>
      </p:sp>
      <p:pic>
        <p:nvPicPr>
          <p:cNvPr id="4" name="内容占位符 3" descr="10"/>
          <p:cNvPicPr>
            <a:picLocks noGrp="1" noChangeAspect="1"/>
          </p:cNvPicPr>
          <p:nvPr>
            <p:ph idx="1"/>
          </p:nvPr>
        </p:nvPicPr>
        <p:blipFill>
          <a:blip r:embed="rId2"/>
          <a:stretch>
            <a:fillRect/>
          </a:stretch>
        </p:blipFill>
        <p:spPr>
          <a:xfrm>
            <a:off x="563019" y="1449743"/>
            <a:ext cx="5466505" cy="1317230"/>
          </a:xfrm>
          <a:prstGeom prst="rect">
            <a:avLst/>
          </a:prstGeom>
        </p:spPr>
      </p:pic>
      <p:pic>
        <p:nvPicPr>
          <p:cNvPr id="6" name="图片 5" descr="11"/>
          <p:cNvPicPr>
            <a:picLocks noChangeAspect="1"/>
          </p:cNvPicPr>
          <p:nvPr/>
        </p:nvPicPr>
        <p:blipFill>
          <a:blip r:embed="rId3"/>
          <a:stretch>
            <a:fillRect/>
          </a:stretch>
        </p:blipFill>
        <p:spPr>
          <a:xfrm>
            <a:off x="539551" y="3711326"/>
            <a:ext cx="4471351" cy="1229841"/>
          </a:xfrm>
          <a:prstGeom prst="rect">
            <a:avLst/>
          </a:prstGeom>
        </p:spPr>
      </p:pic>
      <p:pic>
        <p:nvPicPr>
          <p:cNvPr id="7" name="图片 6" descr="12"/>
          <p:cNvPicPr>
            <a:picLocks noChangeAspect="1"/>
          </p:cNvPicPr>
          <p:nvPr/>
        </p:nvPicPr>
        <p:blipFill>
          <a:blip r:embed="rId4"/>
          <a:stretch>
            <a:fillRect/>
          </a:stretch>
        </p:blipFill>
        <p:spPr>
          <a:xfrm>
            <a:off x="551591" y="5013176"/>
            <a:ext cx="7257708" cy="612582"/>
          </a:xfrm>
          <a:prstGeom prst="rect">
            <a:avLst/>
          </a:prstGeom>
        </p:spPr>
      </p:pic>
      <p:sp>
        <p:nvSpPr>
          <p:cNvPr id="10" name="圆角矩形 9"/>
          <p:cNvSpPr/>
          <p:nvPr/>
        </p:nvSpPr>
        <p:spPr>
          <a:xfrm>
            <a:off x="5788456" y="2330936"/>
            <a:ext cx="3175700" cy="720080"/>
          </a:xfrm>
          <a:prstGeom prst="round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smtClean="0"/>
              <a:t>复合索引（</a:t>
            </a:r>
            <a:r>
              <a:rPr lang="en-US" altLang="zh-CN" b="1" dirty="0" smtClean="0"/>
              <a:t>username , </a:t>
            </a:r>
            <a:r>
              <a:rPr lang="en-US" altLang="zh-CN" b="1" dirty="0" err="1" smtClean="0"/>
              <a:t>pwd</a:t>
            </a:r>
            <a:r>
              <a:rPr lang="en-US" altLang="zh-CN" b="1" dirty="0" smtClean="0"/>
              <a:t>)</a:t>
            </a:r>
            <a:endParaRPr lang="zh-CN" altLang="en-US" b="1" dirty="0"/>
          </a:p>
        </p:txBody>
      </p:sp>
      <p:cxnSp>
        <p:nvCxnSpPr>
          <p:cNvPr id="11" name="曲线连接符 10"/>
          <p:cNvCxnSpPr>
            <a:stCxn id="10" idx="1"/>
            <a:endCxn id="12" idx="3"/>
          </p:cNvCxnSpPr>
          <p:nvPr/>
        </p:nvCxnSpPr>
        <p:spPr>
          <a:xfrm rot="10800000">
            <a:off x="4619572" y="2485918"/>
            <a:ext cx="1168884" cy="20505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2846865" y="2125878"/>
            <a:ext cx="1772707" cy="72008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a:t>最左前缀满足</a:t>
            </a:r>
          </a:p>
        </p:txBody>
      </p:sp>
      <p:cxnSp>
        <p:nvCxnSpPr>
          <p:cNvPr id="14" name="曲线连接符 13"/>
          <p:cNvCxnSpPr>
            <a:stCxn id="10" idx="2"/>
            <a:endCxn id="16" idx="0"/>
          </p:cNvCxnSpPr>
          <p:nvPr/>
        </p:nvCxnSpPr>
        <p:spPr>
          <a:xfrm rot="5400000">
            <a:off x="6482735" y="3180721"/>
            <a:ext cx="1023277" cy="76386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5635544" y="4074293"/>
            <a:ext cx="1953792" cy="72008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smtClean="0"/>
              <a:t>最左前缀不满足</a:t>
            </a:r>
            <a:endParaRPr lang="zh-CN" altLang="en-US" b="1" dirty="0"/>
          </a:p>
        </p:txBody>
      </p:sp>
      <p:cxnSp>
        <p:nvCxnSpPr>
          <p:cNvPr id="29" name="曲线连接符 28"/>
          <p:cNvCxnSpPr>
            <a:stCxn id="10" idx="0"/>
            <a:endCxn id="32" idx="2"/>
          </p:cNvCxnSpPr>
          <p:nvPr/>
        </p:nvCxnSpPr>
        <p:spPr>
          <a:xfrm rot="5400000" flipH="1" flipV="1">
            <a:off x="7158978" y="1776558"/>
            <a:ext cx="771707" cy="33705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6417875" y="839149"/>
            <a:ext cx="2590964" cy="72008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smtClean="0"/>
              <a:t>最左前缀：最左边的条件必带</a:t>
            </a:r>
            <a:r>
              <a:rPr lang="en-US" altLang="zh-CN" dirty="0" smtClean="0"/>
              <a:t>username</a:t>
            </a:r>
            <a:endParaRPr lang="zh-CN" altLang="en-US" dirty="0"/>
          </a:p>
        </p:txBody>
      </p:sp>
    </p:spTree>
    <p:extLst>
      <p:ext uri="{BB962C8B-B14F-4D97-AF65-F5344CB8AC3E}">
        <p14:creationId xmlns:p14="http://schemas.microsoft.com/office/powerpoint/2010/main" val="1374561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索引设计</a:t>
            </a:r>
            <a:r>
              <a:rPr lang="en-US" altLang="zh-CN" dirty="0"/>
              <a:t>--</a:t>
            </a:r>
            <a:r>
              <a:rPr lang="zh-CN" altLang="en-US" dirty="0"/>
              <a:t>多表联合查询</a:t>
            </a:r>
          </a:p>
        </p:txBody>
      </p:sp>
      <p:sp>
        <p:nvSpPr>
          <p:cNvPr id="3" name="内容占位符 2"/>
          <p:cNvSpPr>
            <a:spLocks noGrp="1"/>
          </p:cNvSpPr>
          <p:nvPr>
            <p:ph idx="1"/>
          </p:nvPr>
        </p:nvSpPr>
        <p:spPr/>
        <p:txBody>
          <a:bodyPr/>
          <a:lstStyle/>
          <a:p>
            <a:r>
              <a:rPr lang="zh-CN" altLang="en-US" dirty="0" smtClean="0"/>
              <a:t>两张表联合查询</a:t>
            </a:r>
            <a:endParaRPr lang="zh-CN" altLang="en-US" dirty="0"/>
          </a:p>
        </p:txBody>
      </p:sp>
      <p:pic>
        <p:nvPicPr>
          <p:cNvPr id="1026" name="Picture 2" descr="D:\tarena\project\汇通峰会\slides\result\2016-09-13_1247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464" y="2930177"/>
            <a:ext cx="3505200" cy="265906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曲线连接符 8"/>
          <p:cNvCxnSpPr/>
          <p:nvPr/>
        </p:nvCxnSpPr>
        <p:spPr>
          <a:xfrm>
            <a:off x="5076056" y="3400159"/>
            <a:ext cx="1584176" cy="72008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p:nvPr/>
        </p:nvCxnSpPr>
        <p:spPr>
          <a:xfrm flipV="1">
            <a:off x="5089038" y="4259708"/>
            <a:ext cx="1643202" cy="552535"/>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20072" y="3192004"/>
            <a:ext cx="1767273" cy="369332"/>
          </a:xfrm>
          <a:prstGeom prst="rect">
            <a:avLst/>
          </a:prstGeom>
          <a:noFill/>
        </p:spPr>
        <p:txBody>
          <a:bodyPr wrap="square" rtlCol="0">
            <a:spAutoFit/>
          </a:bodyPr>
          <a:lstStyle/>
          <a:p>
            <a:r>
              <a:rPr lang="en-US" altLang="zh-CN" dirty="0" smtClean="0"/>
              <a:t>10000</a:t>
            </a:r>
            <a:r>
              <a:rPr lang="zh-CN" altLang="en-US" dirty="0" smtClean="0"/>
              <a:t>行表数据</a:t>
            </a:r>
            <a:endParaRPr lang="zh-CN" altLang="en-US" dirty="0"/>
          </a:p>
        </p:txBody>
      </p:sp>
      <p:sp>
        <p:nvSpPr>
          <p:cNvPr id="16" name="TextBox 15"/>
          <p:cNvSpPr txBox="1"/>
          <p:nvPr/>
        </p:nvSpPr>
        <p:spPr>
          <a:xfrm>
            <a:off x="5089038" y="4436826"/>
            <a:ext cx="1767273" cy="369332"/>
          </a:xfrm>
          <a:prstGeom prst="rect">
            <a:avLst/>
          </a:prstGeom>
          <a:noFill/>
        </p:spPr>
        <p:txBody>
          <a:bodyPr wrap="square" rtlCol="0">
            <a:spAutoFit/>
          </a:bodyPr>
          <a:lstStyle/>
          <a:p>
            <a:r>
              <a:rPr lang="en-US" altLang="zh-CN" dirty="0" smtClean="0"/>
              <a:t>10000</a:t>
            </a:r>
            <a:r>
              <a:rPr lang="zh-CN" altLang="en-US" dirty="0" smtClean="0"/>
              <a:t>行表数据</a:t>
            </a:r>
            <a:endParaRPr lang="zh-CN" altLang="en-US" dirty="0"/>
          </a:p>
        </p:txBody>
      </p:sp>
      <p:sp>
        <p:nvSpPr>
          <p:cNvPr id="17" name="TextBox 16"/>
          <p:cNvSpPr txBox="1"/>
          <p:nvPr/>
        </p:nvSpPr>
        <p:spPr>
          <a:xfrm>
            <a:off x="6856311" y="4005064"/>
            <a:ext cx="2108177" cy="369332"/>
          </a:xfrm>
          <a:prstGeom prst="rect">
            <a:avLst/>
          </a:prstGeom>
          <a:noFill/>
        </p:spPr>
        <p:txBody>
          <a:bodyPr wrap="square" rtlCol="0">
            <a:spAutoFit/>
          </a:bodyPr>
          <a:lstStyle/>
          <a:p>
            <a:r>
              <a:rPr lang="zh-CN" altLang="en-US" dirty="0" smtClean="0"/>
              <a:t>联合查找两张表</a:t>
            </a:r>
            <a:endParaRPr lang="zh-CN" altLang="en-US" dirty="0"/>
          </a:p>
        </p:txBody>
      </p:sp>
      <p:sp>
        <p:nvSpPr>
          <p:cNvPr id="4" name="圆角矩形 3"/>
          <p:cNvSpPr/>
          <p:nvPr/>
        </p:nvSpPr>
        <p:spPr>
          <a:xfrm>
            <a:off x="2123728" y="3297370"/>
            <a:ext cx="827584" cy="263966"/>
          </a:xfrm>
          <a:prstGeom prst="roundRect">
            <a:avLst/>
          </a:prstGeom>
          <a:no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圆角矩形 12"/>
          <p:cNvSpPr/>
          <p:nvPr/>
        </p:nvSpPr>
        <p:spPr>
          <a:xfrm>
            <a:off x="2123728" y="4581128"/>
            <a:ext cx="827584" cy="263966"/>
          </a:xfrm>
          <a:prstGeom prst="roundRect">
            <a:avLst/>
          </a:prstGeom>
          <a:no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4" name="曲线连接符 13"/>
          <p:cNvCxnSpPr>
            <a:stCxn id="4" idx="1"/>
          </p:cNvCxnSpPr>
          <p:nvPr/>
        </p:nvCxnSpPr>
        <p:spPr>
          <a:xfrm rot="10800000" flipV="1">
            <a:off x="1187624" y="3429352"/>
            <a:ext cx="936105" cy="83035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3" idx="1"/>
          </p:cNvCxnSpPr>
          <p:nvPr/>
        </p:nvCxnSpPr>
        <p:spPr>
          <a:xfrm rot="10800000">
            <a:off x="1187624" y="4371743"/>
            <a:ext cx="936104" cy="34136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84785" y="4122470"/>
            <a:ext cx="1008112" cy="369332"/>
          </a:xfrm>
          <a:prstGeom prst="rect">
            <a:avLst/>
          </a:prstGeom>
          <a:noFill/>
        </p:spPr>
        <p:txBody>
          <a:bodyPr wrap="square" rtlCol="0">
            <a:spAutoFit/>
          </a:bodyPr>
          <a:lstStyle/>
          <a:p>
            <a:r>
              <a:rPr lang="zh-CN" altLang="en-US" dirty="0" smtClean="0"/>
              <a:t>索引列</a:t>
            </a:r>
            <a:endParaRPr lang="zh-CN" altLang="en-US" dirty="0"/>
          </a:p>
        </p:txBody>
      </p:sp>
      <p:sp>
        <p:nvSpPr>
          <p:cNvPr id="20" name="圆角矩形 19"/>
          <p:cNvSpPr/>
          <p:nvPr/>
        </p:nvSpPr>
        <p:spPr>
          <a:xfrm>
            <a:off x="3707904" y="1956523"/>
            <a:ext cx="3805029" cy="82963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添加索引：</a:t>
            </a:r>
            <a:r>
              <a:rPr lang="en-US" altLang="zh-CN" dirty="0"/>
              <a:t>ALTER TABLE  </a:t>
            </a:r>
            <a:r>
              <a:rPr lang="en-US" altLang="zh-CN" dirty="0" smtClean="0"/>
              <a:t>region1</a:t>
            </a:r>
            <a:r>
              <a:rPr lang="en-US" altLang="zh-CN" dirty="0" smtClean="0"/>
              <a:t> </a:t>
            </a:r>
            <a:r>
              <a:rPr lang="en-US" altLang="zh-CN" dirty="0"/>
              <a:t>ADD INDEX </a:t>
            </a:r>
            <a:r>
              <a:rPr lang="en-US" altLang="zh-CN" dirty="0" smtClean="0"/>
              <a:t>(</a:t>
            </a:r>
            <a:r>
              <a:rPr lang="en-US" altLang="zh-CN" dirty="0" err="1" smtClean="0">
                <a:solidFill>
                  <a:srgbClr val="FF0000"/>
                </a:solidFill>
              </a:rPr>
              <a:t>vote_id</a:t>
            </a:r>
            <a:r>
              <a:rPr lang="en-US" altLang="zh-CN" dirty="0" smtClean="0"/>
              <a:t>) ;</a:t>
            </a:r>
            <a:endParaRPr lang="en-US" altLang="zh-CN" dirty="0"/>
          </a:p>
        </p:txBody>
      </p:sp>
      <p:sp>
        <p:nvSpPr>
          <p:cNvPr id="21" name="圆角矩形 20"/>
          <p:cNvSpPr/>
          <p:nvPr/>
        </p:nvSpPr>
        <p:spPr>
          <a:xfrm>
            <a:off x="3687959" y="5369850"/>
            <a:ext cx="3805029" cy="82963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添加索引：</a:t>
            </a:r>
            <a:r>
              <a:rPr lang="en-US" altLang="zh-CN" dirty="0"/>
              <a:t>ALTER TABLE  </a:t>
            </a:r>
            <a:r>
              <a:rPr lang="en-US" altLang="zh-CN" dirty="0" smtClean="0"/>
              <a:t>region2</a:t>
            </a:r>
            <a:r>
              <a:rPr lang="en-US" altLang="zh-CN" dirty="0" smtClean="0"/>
              <a:t> </a:t>
            </a:r>
            <a:r>
              <a:rPr lang="en-US" altLang="zh-CN" dirty="0"/>
              <a:t>ADD INDEX </a:t>
            </a:r>
            <a:r>
              <a:rPr lang="en-US" altLang="zh-CN" dirty="0" smtClean="0"/>
              <a:t>(</a:t>
            </a:r>
            <a:r>
              <a:rPr lang="en-US" altLang="zh-CN" dirty="0" err="1" smtClean="0">
                <a:solidFill>
                  <a:srgbClr val="FF0000"/>
                </a:solidFill>
              </a:rPr>
              <a:t>vote_id</a:t>
            </a:r>
            <a:r>
              <a:rPr lang="en-US" altLang="zh-CN" dirty="0" smtClean="0"/>
              <a:t>) ;</a:t>
            </a:r>
            <a:endParaRPr lang="en-US" altLang="zh-CN" dirty="0"/>
          </a:p>
        </p:txBody>
      </p:sp>
    </p:spTree>
    <p:extLst>
      <p:ext uri="{BB962C8B-B14F-4D97-AF65-F5344CB8AC3E}">
        <p14:creationId xmlns:p14="http://schemas.microsoft.com/office/powerpoint/2010/main" val="71573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lstStyle/>
          <a:p>
            <a:r>
              <a:rPr lang="zh-CN" altLang="en-US" dirty="0"/>
              <a:t>索引设计</a:t>
            </a:r>
            <a:r>
              <a:rPr lang="en-US" altLang="zh-CN" dirty="0"/>
              <a:t>--</a:t>
            </a:r>
            <a:r>
              <a:rPr lang="zh-CN" altLang="en-US" dirty="0"/>
              <a:t>多表联合查询</a:t>
            </a:r>
          </a:p>
        </p:txBody>
      </p:sp>
      <p:sp>
        <p:nvSpPr>
          <p:cNvPr id="3" name="内容占位符 2"/>
          <p:cNvSpPr>
            <a:spLocks noGrp="1"/>
          </p:cNvSpPr>
          <p:nvPr>
            <p:ph idx="1"/>
          </p:nvPr>
        </p:nvSpPr>
        <p:spPr/>
        <p:txBody>
          <a:bodyPr/>
          <a:lstStyle/>
          <a:p>
            <a:endParaRPr lang="zh-CN" altLang="en-US"/>
          </a:p>
        </p:txBody>
      </p:sp>
      <p:pic>
        <p:nvPicPr>
          <p:cNvPr id="8196" name="Picture 4" descr="D:\tarena\project\汇通峰会\slides\result\2016-09-13_0329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327" y="1556792"/>
            <a:ext cx="7704137" cy="2514600"/>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D:\tarena\project\汇通峰会\slides\result\2016-09-13_0329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327" y="4303666"/>
            <a:ext cx="8028384" cy="2321647"/>
          </a:xfrm>
          <a:prstGeom prst="rect">
            <a:avLst/>
          </a:prstGeom>
          <a:noFill/>
          <a:extLst>
            <a:ext uri="{909E8E84-426E-40DD-AFC4-6F175D3DCCD1}">
              <a14:hiddenFill xmlns:a14="http://schemas.microsoft.com/office/drawing/2010/main">
                <a:solidFill>
                  <a:srgbClr val="FFFFFF"/>
                </a:solidFill>
              </a14:hiddenFill>
            </a:ext>
          </a:extLst>
        </p:spPr>
      </p:pic>
      <p:sp>
        <p:nvSpPr>
          <p:cNvPr id="8" name="圆角矩形 7"/>
          <p:cNvSpPr/>
          <p:nvPr/>
        </p:nvSpPr>
        <p:spPr>
          <a:xfrm>
            <a:off x="67747" y="3871581"/>
            <a:ext cx="952872" cy="369307"/>
          </a:xfrm>
          <a:prstGeom prst="round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a:t>索引前</a:t>
            </a:r>
          </a:p>
        </p:txBody>
      </p:sp>
      <p:sp>
        <p:nvSpPr>
          <p:cNvPr id="7" name="圆角矩形 6"/>
          <p:cNvSpPr/>
          <p:nvPr/>
        </p:nvSpPr>
        <p:spPr>
          <a:xfrm>
            <a:off x="4283968" y="1484784"/>
            <a:ext cx="2448272" cy="369307"/>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endParaRPr lang="zh-CN" altLang="en-US" b="1" dirty="0"/>
          </a:p>
        </p:txBody>
      </p:sp>
      <p:sp>
        <p:nvSpPr>
          <p:cNvPr id="9" name="圆角矩形 8"/>
          <p:cNvSpPr/>
          <p:nvPr/>
        </p:nvSpPr>
        <p:spPr>
          <a:xfrm>
            <a:off x="7092280" y="1484783"/>
            <a:ext cx="1872208" cy="369307"/>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endParaRPr lang="zh-CN" altLang="en-US" b="1" dirty="0"/>
          </a:p>
        </p:txBody>
      </p:sp>
    </p:spTree>
    <p:extLst>
      <p:ext uri="{BB962C8B-B14F-4D97-AF65-F5344CB8AC3E}">
        <p14:creationId xmlns:p14="http://schemas.microsoft.com/office/powerpoint/2010/main" val="1924675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lstStyle/>
          <a:p>
            <a:r>
              <a:rPr lang="zh-CN" altLang="en-US" dirty="0"/>
              <a:t>索引设计</a:t>
            </a:r>
            <a:r>
              <a:rPr lang="en-US" altLang="zh-CN" dirty="0"/>
              <a:t>--</a:t>
            </a:r>
            <a:r>
              <a:rPr lang="zh-CN" altLang="en-US" dirty="0"/>
              <a:t>多表联合查询</a:t>
            </a:r>
          </a:p>
        </p:txBody>
      </p:sp>
      <p:sp>
        <p:nvSpPr>
          <p:cNvPr id="3" name="内容占位符 2"/>
          <p:cNvSpPr>
            <a:spLocks noGrp="1"/>
          </p:cNvSpPr>
          <p:nvPr>
            <p:ph idx="1"/>
          </p:nvPr>
        </p:nvSpPr>
        <p:spPr/>
        <p:txBody>
          <a:bodyPr/>
          <a:lstStyle/>
          <a:p>
            <a:endParaRPr lang="zh-CN" altLang="en-US"/>
          </a:p>
        </p:txBody>
      </p:sp>
      <p:pic>
        <p:nvPicPr>
          <p:cNvPr id="4" name="Picture 2" descr="D:\tarena\project\汇通峰会\slides\result\2016-09-13_0325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60" y="1495597"/>
            <a:ext cx="7780337" cy="25606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D:\tarena\project\汇通峰会\slides\result\2016-09-13_0327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0" y="4244349"/>
            <a:ext cx="8283575" cy="2460625"/>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p:cNvSpPr/>
          <p:nvPr/>
        </p:nvSpPr>
        <p:spPr>
          <a:xfrm>
            <a:off x="39587" y="3852297"/>
            <a:ext cx="952872" cy="369307"/>
          </a:xfrm>
          <a:prstGeom prst="round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smtClean="0"/>
              <a:t>索引</a:t>
            </a:r>
            <a:r>
              <a:rPr lang="zh-CN" altLang="en-US" b="1" dirty="0"/>
              <a:t>后</a:t>
            </a:r>
          </a:p>
        </p:txBody>
      </p:sp>
    </p:spTree>
    <p:extLst>
      <p:ext uri="{BB962C8B-B14F-4D97-AF65-F5344CB8AC3E}">
        <p14:creationId xmlns:p14="http://schemas.microsoft.com/office/powerpoint/2010/main" val="2039342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索引设计</a:t>
            </a:r>
            <a:r>
              <a:rPr lang="en-US" altLang="zh-CN" dirty="0" smtClean="0"/>
              <a:t>--</a:t>
            </a:r>
            <a:r>
              <a:rPr lang="zh-CN" altLang="en-US" dirty="0" smtClean="0"/>
              <a:t>多表联合查询</a:t>
            </a:r>
            <a:endParaRPr lang="zh-CN" altLang="en-US" dirty="0"/>
          </a:p>
        </p:txBody>
      </p:sp>
      <p:sp>
        <p:nvSpPr>
          <p:cNvPr id="3" name="内容占位符 2"/>
          <p:cNvSpPr>
            <a:spLocks noGrp="1"/>
          </p:cNvSpPr>
          <p:nvPr>
            <p:ph idx="1"/>
          </p:nvPr>
        </p:nvSpPr>
        <p:spPr/>
        <p:txBody>
          <a:bodyPr/>
          <a:lstStyle/>
          <a:p>
            <a:r>
              <a:rPr lang="zh-CN" altLang="en-US" dirty="0" smtClean="0"/>
              <a:t>联合查询两个</a:t>
            </a:r>
            <a:r>
              <a:rPr lang="en-US" altLang="zh-CN" dirty="0" smtClean="0"/>
              <a:t>10000</a:t>
            </a:r>
            <a:r>
              <a:rPr lang="zh-CN" altLang="en-US" dirty="0" smtClean="0"/>
              <a:t>行的表</a:t>
            </a:r>
            <a:r>
              <a:rPr lang="en-US" altLang="zh-CN" dirty="0" smtClean="0"/>
              <a:t>region1</a:t>
            </a:r>
            <a:r>
              <a:rPr lang="zh-CN" altLang="en-US" dirty="0" smtClean="0"/>
              <a:t>和</a:t>
            </a:r>
            <a:r>
              <a:rPr lang="en-US" altLang="zh-CN" dirty="0" smtClean="0"/>
              <a:t>region2</a:t>
            </a:r>
            <a:endParaRPr lang="zh-CN" altLang="en-US" dirty="0"/>
          </a:p>
        </p:txBody>
      </p:sp>
      <p:sp>
        <p:nvSpPr>
          <p:cNvPr id="6" name="圆角矩形 5"/>
          <p:cNvSpPr/>
          <p:nvPr/>
        </p:nvSpPr>
        <p:spPr>
          <a:xfrm>
            <a:off x="323528" y="4240889"/>
            <a:ext cx="952872" cy="369307"/>
          </a:xfrm>
          <a:prstGeom prst="round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a:t>索引前</a:t>
            </a:r>
          </a:p>
        </p:txBody>
      </p:sp>
      <p:pic>
        <p:nvPicPr>
          <p:cNvPr id="2050" name="Picture 2" descr="D:\tarena\project\汇通峰会\slides\result\2016-09-14_0900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509119"/>
            <a:ext cx="7068540" cy="216156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tarena\project\汇通峰会\slides\result\2016-09-14_0900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504460"/>
            <a:ext cx="6680597" cy="1956518"/>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8"/>
          <p:cNvSpPr/>
          <p:nvPr/>
        </p:nvSpPr>
        <p:spPr>
          <a:xfrm>
            <a:off x="5292080" y="2420888"/>
            <a:ext cx="3024336" cy="369307"/>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endParaRPr lang="zh-CN" altLang="en-US" b="1" dirty="0"/>
          </a:p>
        </p:txBody>
      </p:sp>
    </p:spTree>
    <p:extLst>
      <p:ext uri="{BB962C8B-B14F-4D97-AF65-F5344CB8AC3E}">
        <p14:creationId xmlns:p14="http://schemas.microsoft.com/office/powerpoint/2010/main" val="2514930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lstStyle/>
          <a:p>
            <a:r>
              <a:rPr lang="zh-CN" altLang="en-US" dirty="0" smtClean="0"/>
              <a:t>索引设计</a:t>
            </a:r>
            <a:r>
              <a:rPr lang="en-US" altLang="zh-CN" dirty="0" smtClean="0"/>
              <a:t>--</a:t>
            </a:r>
            <a:r>
              <a:rPr lang="zh-CN" altLang="en-US" dirty="0" smtClean="0"/>
              <a:t>多表联合查询</a:t>
            </a:r>
            <a:endParaRPr lang="zh-CN" altLang="en-US" dirty="0"/>
          </a:p>
        </p:txBody>
      </p:sp>
      <p:sp>
        <p:nvSpPr>
          <p:cNvPr id="3" name="内容占位符 2"/>
          <p:cNvSpPr>
            <a:spLocks noGrp="1"/>
          </p:cNvSpPr>
          <p:nvPr>
            <p:ph idx="1"/>
          </p:nvPr>
        </p:nvSpPr>
        <p:spPr>
          <a:xfrm>
            <a:off x="457200" y="1700808"/>
            <a:ext cx="8229600" cy="4389120"/>
          </a:xfrm>
        </p:spPr>
        <p:txBody>
          <a:bodyPr/>
          <a:lstStyle/>
          <a:p>
            <a:r>
              <a:rPr lang="zh-CN" altLang="en-US" dirty="0" smtClean="0"/>
              <a:t>联合查询两个</a:t>
            </a:r>
            <a:r>
              <a:rPr lang="en-US" altLang="zh-CN" dirty="0" smtClean="0"/>
              <a:t>10000</a:t>
            </a:r>
            <a:r>
              <a:rPr lang="zh-CN" altLang="en-US" dirty="0" smtClean="0"/>
              <a:t>行的表</a:t>
            </a:r>
            <a:r>
              <a:rPr lang="en-US" altLang="zh-CN" dirty="0" smtClean="0"/>
              <a:t>region1</a:t>
            </a:r>
            <a:r>
              <a:rPr lang="zh-CN" altLang="en-US" dirty="0" smtClean="0"/>
              <a:t>和</a:t>
            </a:r>
            <a:r>
              <a:rPr lang="en-US" altLang="zh-CN" dirty="0" smtClean="0"/>
              <a:t>region2</a:t>
            </a:r>
            <a:endParaRPr lang="zh-CN" altLang="en-US" dirty="0"/>
          </a:p>
        </p:txBody>
      </p:sp>
      <p:sp>
        <p:nvSpPr>
          <p:cNvPr id="6" name="圆角矩形 5"/>
          <p:cNvSpPr/>
          <p:nvPr/>
        </p:nvSpPr>
        <p:spPr>
          <a:xfrm>
            <a:off x="179512" y="3861048"/>
            <a:ext cx="952872" cy="369307"/>
          </a:xfrm>
          <a:prstGeom prst="round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smtClean="0"/>
              <a:t>索引</a:t>
            </a:r>
            <a:r>
              <a:rPr lang="zh-CN" altLang="en-US" b="1" dirty="0"/>
              <a:t>后</a:t>
            </a:r>
          </a:p>
        </p:txBody>
      </p:sp>
      <p:sp>
        <p:nvSpPr>
          <p:cNvPr id="7" name="圆角矩形 6"/>
          <p:cNvSpPr/>
          <p:nvPr/>
        </p:nvSpPr>
        <p:spPr>
          <a:xfrm>
            <a:off x="4499992" y="2204864"/>
            <a:ext cx="1656184" cy="369307"/>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endParaRPr lang="zh-CN" altLang="en-US" b="1" dirty="0"/>
          </a:p>
        </p:txBody>
      </p:sp>
      <p:pic>
        <p:nvPicPr>
          <p:cNvPr id="3074" name="Picture 2" descr="D:\tarena\project\汇通峰会\slides\result\2016-09-14_0903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680" y="4401919"/>
            <a:ext cx="7546304" cy="221756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tarena\project\汇通峰会\slides\result\2016-09-14_0902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168125"/>
            <a:ext cx="7596336" cy="2232405"/>
          </a:xfrm>
          <a:prstGeom prst="rect">
            <a:avLst/>
          </a:prstGeom>
          <a:noFill/>
          <a:extLst>
            <a:ext uri="{909E8E84-426E-40DD-AFC4-6F175D3DCCD1}">
              <a14:hiddenFill xmlns:a14="http://schemas.microsoft.com/office/drawing/2010/main">
                <a:solidFill>
                  <a:srgbClr val="FFFFFF"/>
                </a:solidFill>
              </a14:hiddenFill>
            </a:ext>
          </a:extLst>
        </p:spPr>
      </p:pic>
      <p:sp>
        <p:nvSpPr>
          <p:cNvPr id="10" name="圆角矩形 9"/>
          <p:cNvSpPr/>
          <p:nvPr/>
        </p:nvSpPr>
        <p:spPr>
          <a:xfrm>
            <a:off x="4283968" y="5805264"/>
            <a:ext cx="2088232" cy="936104"/>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endParaRPr lang="zh-CN" altLang="en-US" b="1" dirty="0"/>
          </a:p>
        </p:txBody>
      </p:sp>
    </p:spTree>
    <p:extLst>
      <p:ext uri="{BB962C8B-B14F-4D97-AF65-F5344CB8AC3E}">
        <p14:creationId xmlns:p14="http://schemas.microsoft.com/office/powerpoint/2010/main" val="3879566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优化方法</a:t>
            </a:r>
            <a:r>
              <a:rPr lang="zh-CN" altLang="en-US" dirty="0"/>
              <a:t>阐述</a:t>
            </a:r>
            <a:endParaRPr lang="en-US" altLang="zh-CN" dirty="0"/>
          </a:p>
        </p:txBody>
      </p:sp>
      <p:sp>
        <p:nvSpPr>
          <p:cNvPr id="3" name="内容占位符 2"/>
          <p:cNvSpPr>
            <a:spLocks noGrp="1"/>
          </p:cNvSpPr>
          <p:nvPr>
            <p:ph idx="1"/>
          </p:nvPr>
        </p:nvSpPr>
        <p:spPr/>
        <p:txBody>
          <a:bodyPr/>
          <a:lstStyle/>
          <a:p>
            <a:r>
              <a:rPr lang="zh-CN" altLang="en-US" dirty="0" smtClean="0">
                <a:solidFill>
                  <a:schemeClr val="bg1">
                    <a:lumMod val="75000"/>
                  </a:schemeClr>
                </a:solidFill>
              </a:rPr>
              <a:t>索引</a:t>
            </a:r>
            <a:r>
              <a:rPr lang="zh-CN" altLang="en-US" dirty="0">
                <a:solidFill>
                  <a:schemeClr val="bg1">
                    <a:lumMod val="75000"/>
                  </a:schemeClr>
                </a:solidFill>
              </a:rPr>
              <a:t>设计</a:t>
            </a:r>
            <a:endParaRPr lang="en-US" altLang="zh-CN" dirty="0">
              <a:solidFill>
                <a:schemeClr val="bg1">
                  <a:lumMod val="75000"/>
                </a:schemeClr>
              </a:solidFill>
            </a:endParaRPr>
          </a:p>
          <a:p>
            <a:r>
              <a:rPr lang="en-US" altLang="zh-CN" dirty="0"/>
              <a:t>SQL</a:t>
            </a:r>
            <a:r>
              <a:rPr lang="zh-CN" altLang="en-US" dirty="0"/>
              <a:t>语句</a:t>
            </a:r>
            <a:r>
              <a:rPr lang="zh-CN" altLang="en-US" dirty="0" smtClean="0"/>
              <a:t>优化</a:t>
            </a:r>
            <a:endParaRPr lang="en-US" altLang="zh-CN" dirty="0" smtClean="0"/>
          </a:p>
          <a:p>
            <a:r>
              <a:rPr lang="zh-CN" altLang="en-US" dirty="0">
                <a:solidFill>
                  <a:schemeClr val="bg1">
                    <a:lumMod val="75000"/>
                  </a:schemeClr>
                </a:solidFill>
              </a:rPr>
              <a:t>表对象</a:t>
            </a:r>
            <a:r>
              <a:rPr lang="zh-CN" altLang="en-US" dirty="0" smtClean="0">
                <a:solidFill>
                  <a:schemeClr val="bg1">
                    <a:lumMod val="75000"/>
                  </a:schemeClr>
                </a:solidFill>
              </a:rPr>
              <a:t>设计</a:t>
            </a:r>
            <a:endParaRPr lang="en-US" altLang="zh-CN" dirty="0">
              <a:solidFill>
                <a:schemeClr val="bg1">
                  <a:lumMod val="75000"/>
                </a:schemeClr>
              </a:solidFill>
            </a:endParaRPr>
          </a:p>
          <a:p>
            <a:r>
              <a:rPr lang="zh-CN" altLang="en-US" dirty="0" smtClean="0">
                <a:solidFill>
                  <a:schemeClr val="bg1">
                    <a:lumMod val="75000"/>
                  </a:schemeClr>
                </a:solidFill>
              </a:rPr>
              <a:t>分表分区</a:t>
            </a:r>
            <a:endParaRPr lang="en-US" altLang="zh-CN" dirty="0" smtClean="0">
              <a:solidFill>
                <a:schemeClr val="bg1">
                  <a:lumMod val="75000"/>
                </a:schemeClr>
              </a:solidFill>
            </a:endParaRPr>
          </a:p>
        </p:txBody>
      </p:sp>
    </p:spTree>
    <p:extLst>
      <p:ext uri="{BB962C8B-B14F-4D97-AF65-F5344CB8AC3E}">
        <p14:creationId xmlns:p14="http://schemas.microsoft.com/office/powerpoint/2010/main" val="869686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a:t>
            </a:r>
            <a:r>
              <a:rPr lang="zh-CN" altLang="en-US" dirty="0" smtClean="0"/>
              <a:t>语句优化</a:t>
            </a:r>
            <a:endParaRPr lang="zh-CN" altLang="en-US" dirty="0"/>
          </a:p>
        </p:txBody>
      </p:sp>
      <p:sp>
        <p:nvSpPr>
          <p:cNvPr id="3" name="内容占位符 2"/>
          <p:cNvSpPr>
            <a:spLocks noGrp="1"/>
          </p:cNvSpPr>
          <p:nvPr>
            <p:ph idx="1"/>
          </p:nvPr>
        </p:nvSpPr>
        <p:spPr/>
        <p:txBody>
          <a:bodyPr/>
          <a:lstStyle/>
          <a:p>
            <a:r>
              <a:rPr lang="zh-CN" altLang="en-US" dirty="0"/>
              <a:t>优化 </a:t>
            </a:r>
            <a:r>
              <a:rPr lang="en-US" altLang="zh-CN" dirty="0"/>
              <a:t>INSERT </a:t>
            </a:r>
            <a:r>
              <a:rPr lang="zh-CN" altLang="en-US" dirty="0" smtClean="0"/>
              <a:t>语句</a:t>
            </a:r>
            <a:endParaRPr lang="en-US" altLang="zh-CN" dirty="0" smtClean="0"/>
          </a:p>
          <a:p>
            <a:r>
              <a:rPr lang="zh-CN" altLang="en-US" dirty="0"/>
              <a:t>优化 </a:t>
            </a:r>
            <a:r>
              <a:rPr lang="en-US" altLang="zh-CN" dirty="0"/>
              <a:t>GROUP BY </a:t>
            </a:r>
            <a:r>
              <a:rPr lang="zh-CN" altLang="en-US" dirty="0" smtClean="0"/>
              <a:t>语句</a:t>
            </a:r>
            <a:endParaRPr lang="en-US" altLang="zh-CN" dirty="0" smtClean="0"/>
          </a:p>
          <a:p>
            <a:r>
              <a:rPr lang="zh-CN" altLang="en-US" dirty="0" smtClean="0"/>
              <a:t>优化</a:t>
            </a:r>
            <a:r>
              <a:rPr lang="zh-CN" altLang="en-US" dirty="0"/>
              <a:t>嵌套</a:t>
            </a:r>
            <a:r>
              <a:rPr lang="zh-CN" altLang="en-US" dirty="0" smtClean="0"/>
              <a:t>查询</a:t>
            </a:r>
            <a:endParaRPr lang="en-US" altLang="zh-CN" dirty="0" smtClean="0"/>
          </a:p>
          <a:p>
            <a:r>
              <a:rPr lang="en-US" altLang="zh-CN" dirty="0"/>
              <a:t>MySQL </a:t>
            </a:r>
            <a:r>
              <a:rPr lang="zh-CN" altLang="en-US" dirty="0"/>
              <a:t>如何优化 </a:t>
            </a:r>
            <a:r>
              <a:rPr lang="en-US" altLang="zh-CN" dirty="0"/>
              <a:t>OR </a:t>
            </a:r>
            <a:r>
              <a:rPr lang="zh-CN" altLang="en-US" dirty="0" smtClean="0"/>
              <a:t>条件</a:t>
            </a:r>
            <a:endParaRPr lang="en-US" altLang="zh-CN" dirty="0" smtClean="0"/>
          </a:p>
          <a:p>
            <a:r>
              <a:rPr lang="zh-CN" altLang="en-US" dirty="0" smtClean="0"/>
              <a:t>联合查询排序优化</a:t>
            </a:r>
            <a:endParaRPr lang="zh-CN" altLang="en-US" dirty="0"/>
          </a:p>
        </p:txBody>
      </p:sp>
    </p:spTree>
    <p:extLst>
      <p:ext uri="{BB962C8B-B14F-4D97-AF65-F5344CB8AC3E}">
        <p14:creationId xmlns:p14="http://schemas.microsoft.com/office/powerpoint/2010/main" val="2246230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normAutofit/>
          </a:bodyPr>
          <a:lstStyle/>
          <a:p>
            <a:r>
              <a:rPr lang="zh-CN" altLang="en-US" dirty="0"/>
              <a:t>优化 </a:t>
            </a:r>
            <a:r>
              <a:rPr lang="en-US" altLang="zh-CN" dirty="0"/>
              <a:t>INSERT </a:t>
            </a:r>
            <a:r>
              <a:rPr lang="zh-CN" altLang="en-US" dirty="0" smtClean="0"/>
              <a:t>语句</a:t>
            </a:r>
            <a:endParaRPr lang="zh-CN" altLang="en-US" dirty="0"/>
          </a:p>
        </p:txBody>
      </p:sp>
      <p:sp>
        <p:nvSpPr>
          <p:cNvPr id="3" name="内容占位符 2"/>
          <p:cNvSpPr>
            <a:spLocks noGrp="1"/>
          </p:cNvSpPr>
          <p:nvPr>
            <p:ph idx="1"/>
          </p:nvPr>
        </p:nvSpPr>
        <p:spPr>
          <a:xfrm>
            <a:off x="457200" y="1412776"/>
            <a:ext cx="8229600" cy="4389120"/>
          </a:xfrm>
        </p:spPr>
        <p:txBody>
          <a:bodyPr>
            <a:normAutofit fontScale="92500"/>
          </a:bodyPr>
          <a:lstStyle/>
          <a:p>
            <a:r>
              <a:rPr lang="zh-CN" altLang="en-US" dirty="0" smtClean="0"/>
              <a:t>优化前</a:t>
            </a:r>
            <a:r>
              <a:rPr lang="en-US" altLang="zh-CN" dirty="0" smtClean="0"/>
              <a:t>:</a:t>
            </a:r>
            <a:endParaRPr lang="en-US" altLang="zh-CN" dirty="0"/>
          </a:p>
          <a:p>
            <a:pPr lvl="1"/>
            <a:r>
              <a:rPr lang="en-US" altLang="zh-CN" dirty="0"/>
              <a:t>insert into employee values(null,'zhangsan',20);</a:t>
            </a:r>
          </a:p>
          <a:p>
            <a:pPr lvl="1"/>
            <a:r>
              <a:rPr lang="en-US" altLang="zh-CN" dirty="0"/>
              <a:t>insert into employee values(null,'lisi',18);</a:t>
            </a:r>
          </a:p>
          <a:p>
            <a:pPr lvl="1"/>
            <a:r>
              <a:rPr lang="en-US" altLang="zh-CN" dirty="0"/>
              <a:t>insert into employee values(null,'wangwu',21);</a:t>
            </a:r>
          </a:p>
          <a:p>
            <a:endParaRPr lang="en-US" altLang="zh-CN" dirty="0" smtClean="0"/>
          </a:p>
          <a:p>
            <a:endParaRPr lang="en-US" altLang="zh-CN" dirty="0"/>
          </a:p>
          <a:p>
            <a:endParaRPr lang="en-US" altLang="zh-CN" dirty="0" smtClean="0"/>
          </a:p>
          <a:p>
            <a:r>
              <a:rPr lang="zh-CN" altLang="en-US" dirty="0" smtClean="0"/>
              <a:t>优化</a:t>
            </a:r>
            <a:r>
              <a:rPr lang="zh-CN" altLang="en-US" dirty="0"/>
              <a:t>后</a:t>
            </a:r>
            <a:r>
              <a:rPr lang="en-US" altLang="zh-CN" dirty="0" smtClean="0"/>
              <a:t>:</a:t>
            </a:r>
            <a:endParaRPr lang="en-US" altLang="zh-CN" dirty="0"/>
          </a:p>
          <a:p>
            <a:pPr lvl="1"/>
            <a:r>
              <a:rPr lang="en-US" altLang="zh-CN" dirty="0"/>
              <a:t>insert into employee values(null,'zhangsan1',20),(null,'lisi1',18),(null,'wangwu1',21);</a:t>
            </a:r>
            <a:endParaRPr lang="zh-CN" altLang="en-US" dirty="0"/>
          </a:p>
        </p:txBody>
      </p:sp>
      <p:pic>
        <p:nvPicPr>
          <p:cNvPr id="4098" name="Picture 2" descr="D:\tarena\project\汇通峰会\slides\result\2016-09-12_2101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636" y="5661248"/>
            <a:ext cx="7277100" cy="677863"/>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tarena\project\汇通峰会\slides\result\2016-09-12_2100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124448"/>
            <a:ext cx="4411663" cy="1516063"/>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p:cNvSpPr/>
          <p:nvPr/>
        </p:nvSpPr>
        <p:spPr>
          <a:xfrm>
            <a:off x="199687" y="3413760"/>
            <a:ext cx="1480674" cy="72008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smtClean="0"/>
              <a:t>逐条</a:t>
            </a:r>
            <a:r>
              <a:rPr lang="en-US" altLang="zh-CN" dirty="0" smtClean="0"/>
              <a:t>insert</a:t>
            </a:r>
            <a:endParaRPr lang="zh-CN" altLang="en-US" dirty="0"/>
          </a:p>
        </p:txBody>
      </p:sp>
      <p:sp>
        <p:nvSpPr>
          <p:cNvPr id="7" name="圆角矩形 6"/>
          <p:cNvSpPr/>
          <p:nvPr/>
        </p:nvSpPr>
        <p:spPr>
          <a:xfrm>
            <a:off x="199687" y="5640139"/>
            <a:ext cx="1480674" cy="72008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smtClean="0"/>
              <a:t>批量</a:t>
            </a:r>
            <a:r>
              <a:rPr lang="en-US" altLang="zh-CN" dirty="0" smtClean="0"/>
              <a:t>insert</a:t>
            </a:r>
            <a:endParaRPr lang="zh-CN" altLang="en-US" dirty="0"/>
          </a:p>
        </p:txBody>
      </p:sp>
    </p:spTree>
    <p:extLst>
      <p:ext uri="{BB962C8B-B14F-4D97-AF65-F5344CB8AC3E}">
        <p14:creationId xmlns:p14="http://schemas.microsoft.com/office/powerpoint/2010/main" val="3127843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优化 </a:t>
            </a:r>
            <a:r>
              <a:rPr lang="en-US" altLang="zh-CN" dirty="0"/>
              <a:t>GROUP BY </a:t>
            </a:r>
            <a:r>
              <a:rPr lang="zh-CN" altLang="en-US" dirty="0" smtClean="0"/>
              <a:t>语句</a:t>
            </a:r>
            <a:endParaRPr lang="zh-CN" altLang="en-US" dirty="0"/>
          </a:p>
        </p:txBody>
      </p:sp>
      <p:sp>
        <p:nvSpPr>
          <p:cNvPr id="3" name="内容占位符 2"/>
          <p:cNvSpPr>
            <a:spLocks noGrp="1"/>
          </p:cNvSpPr>
          <p:nvPr>
            <p:ph idx="1"/>
          </p:nvPr>
        </p:nvSpPr>
        <p:spPr/>
        <p:txBody>
          <a:bodyPr/>
          <a:lstStyle/>
          <a:p>
            <a:r>
              <a:rPr lang="zh-CN" altLang="en-US" dirty="0"/>
              <a:t>默认情况</a:t>
            </a:r>
            <a:r>
              <a:rPr lang="zh-CN" altLang="en-US" dirty="0" smtClean="0"/>
              <a:t>下</a:t>
            </a:r>
            <a:r>
              <a:rPr lang="zh-CN" altLang="en-US" dirty="0"/>
              <a:t>，</a:t>
            </a:r>
            <a:r>
              <a:rPr lang="en-US" altLang="zh-CN" dirty="0" smtClean="0"/>
              <a:t>MySQL </a:t>
            </a:r>
            <a:r>
              <a:rPr lang="zh-CN" altLang="en-US" dirty="0" smtClean="0"/>
              <a:t>对</a:t>
            </a:r>
            <a:r>
              <a:rPr lang="en-US" altLang="zh-CN" dirty="0" smtClean="0"/>
              <a:t>GROUP BY </a:t>
            </a:r>
            <a:r>
              <a:rPr lang="zh-CN" altLang="en-US" dirty="0" smtClean="0"/>
              <a:t>的结果</a:t>
            </a:r>
            <a:r>
              <a:rPr lang="zh-CN" altLang="en-US" b="1" dirty="0" smtClean="0">
                <a:solidFill>
                  <a:srgbClr val="FF0000"/>
                </a:solidFill>
              </a:rPr>
              <a:t>排序</a:t>
            </a:r>
            <a:r>
              <a:rPr lang="zh-CN" altLang="en-US" dirty="0" smtClean="0"/>
              <a:t>，表数据大时会造成查询时间增长</a:t>
            </a:r>
            <a:endParaRPr lang="en-US" altLang="zh-CN" dirty="0" smtClean="0"/>
          </a:p>
          <a:p>
            <a:endParaRPr lang="en-US" altLang="zh-CN" dirty="0" smtClean="0"/>
          </a:p>
          <a:p>
            <a:endParaRPr lang="en-US" altLang="zh-CN" dirty="0"/>
          </a:p>
          <a:p>
            <a:endParaRPr lang="en-US" altLang="zh-CN" dirty="0" smtClean="0"/>
          </a:p>
          <a:p>
            <a:r>
              <a:rPr lang="zh-CN" altLang="en-US" dirty="0" smtClean="0"/>
              <a:t>如果</a:t>
            </a:r>
            <a:r>
              <a:rPr lang="zh-CN" altLang="en-US" dirty="0"/>
              <a:t>查询包括 </a:t>
            </a:r>
            <a:r>
              <a:rPr lang="en-US" altLang="zh-CN" dirty="0"/>
              <a:t>GROUP BY </a:t>
            </a:r>
            <a:r>
              <a:rPr lang="zh-CN" altLang="en-US" dirty="0"/>
              <a:t>但用户想要避免排序结果的消耗，则可以指定 </a:t>
            </a:r>
            <a:r>
              <a:rPr lang="en-US" altLang="zh-CN" dirty="0"/>
              <a:t>ORDER BY </a:t>
            </a:r>
            <a:r>
              <a:rPr lang="en-US" altLang="zh-CN" dirty="0" smtClean="0"/>
              <a:t>NULL </a:t>
            </a:r>
            <a:r>
              <a:rPr lang="zh-CN" altLang="en-US" dirty="0" smtClean="0"/>
              <a:t>禁止排序</a:t>
            </a:r>
            <a:endParaRPr lang="zh-CN" altLang="en-US" dirty="0"/>
          </a:p>
        </p:txBody>
      </p:sp>
      <p:pic>
        <p:nvPicPr>
          <p:cNvPr id="5122" name="Picture 2" descr="D:\tarena\project\汇通峰会\slides\result\2016-09-12_2103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781" y="5198423"/>
            <a:ext cx="5726757" cy="1515948"/>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tarena\project\汇通峰会\slides\result\2016-09-12_210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6548"/>
            <a:ext cx="1654378" cy="19548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tarena\project\汇通峰会\slides\result\2016-09-12_21025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7501" y="2820346"/>
            <a:ext cx="4633987" cy="1470999"/>
          </a:xfrm>
          <a:prstGeom prst="rect">
            <a:avLst/>
          </a:prstGeom>
          <a:noFill/>
          <a:extLst>
            <a:ext uri="{909E8E84-426E-40DD-AFC4-6F175D3DCCD1}">
              <a14:hiddenFill xmlns:a14="http://schemas.microsoft.com/office/drawing/2010/main">
                <a:solidFill>
                  <a:srgbClr val="FFFFFF"/>
                </a:solidFill>
              </a14:hiddenFill>
            </a:ext>
          </a:extLst>
        </p:spPr>
      </p:pic>
      <p:sp>
        <p:nvSpPr>
          <p:cNvPr id="8" name="圆角矩形 7"/>
          <p:cNvSpPr/>
          <p:nvPr/>
        </p:nvSpPr>
        <p:spPr>
          <a:xfrm>
            <a:off x="-9976" y="5517232"/>
            <a:ext cx="1772707" cy="72008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a:t>加</a:t>
            </a:r>
            <a:r>
              <a:rPr lang="en-US" altLang="zh-CN" dirty="0" smtClean="0"/>
              <a:t>order </a:t>
            </a:r>
            <a:r>
              <a:rPr lang="en-US" altLang="zh-CN" dirty="0" smtClean="0"/>
              <a:t>by null</a:t>
            </a:r>
            <a:endParaRPr lang="zh-CN" altLang="en-US" dirty="0"/>
          </a:p>
        </p:txBody>
      </p:sp>
    </p:spTree>
    <p:extLst>
      <p:ext uri="{BB962C8B-B14F-4D97-AF65-F5344CB8AC3E}">
        <p14:creationId xmlns:p14="http://schemas.microsoft.com/office/powerpoint/2010/main" val="368797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4"/>
                                        </p:tgtEl>
                                        <p:attrNameLst>
                                          <p:attrName>style.visibility</p:attrName>
                                        </p:attrNameLst>
                                      </p:cBhvr>
                                      <p:to>
                                        <p:strVal val="visible"/>
                                      </p:to>
                                    </p:set>
                                    <p:animEffect transition="in" filter="fade">
                                      <p:cBhvr>
                                        <p:cTn id="15" dur="500"/>
                                        <p:tgtEl>
                                          <p:spTgt spid="51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5122"/>
                                        </p:tgtEl>
                                        <p:attrNameLst>
                                          <p:attrName>style.visibility</p:attrName>
                                        </p:attrNameLst>
                                      </p:cBhvr>
                                      <p:to>
                                        <p:strVal val="visible"/>
                                      </p:to>
                                    </p:set>
                                    <p:animEffect transition="in" filter="fade">
                                      <p:cBhvr>
                                        <p:cTn id="28"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zh-CN" altLang="en-US" dirty="0"/>
              <a:t>需求</a:t>
            </a:r>
            <a:r>
              <a:rPr lang="zh-CN" altLang="en-US" dirty="0" smtClean="0"/>
              <a:t>场景</a:t>
            </a:r>
            <a:endParaRPr lang="en-US" altLang="zh-CN" dirty="0"/>
          </a:p>
          <a:p>
            <a:r>
              <a:rPr lang="zh-CN" altLang="en-US" dirty="0" smtClean="0"/>
              <a:t>数据库优化思路</a:t>
            </a:r>
            <a:endParaRPr lang="en-US" altLang="zh-CN" dirty="0" smtClean="0"/>
          </a:p>
          <a:p>
            <a:r>
              <a:rPr lang="zh-CN" altLang="en-US" dirty="0" smtClean="0"/>
              <a:t>优化方法阐述</a:t>
            </a:r>
            <a:endParaRPr lang="en-US" altLang="zh-CN" dirty="0" smtClean="0"/>
          </a:p>
          <a:p>
            <a:r>
              <a:rPr lang="zh-CN" altLang="en-US" dirty="0" smtClean="0"/>
              <a:t>技术深度剖析</a:t>
            </a:r>
            <a:endParaRPr lang="en-US" altLang="zh-CN" dirty="0" smtClean="0"/>
          </a:p>
          <a:p>
            <a:r>
              <a:rPr lang="zh-CN" altLang="en-US" dirty="0" smtClean="0"/>
              <a:t>项目信息</a:t>
            </a:r>
            <a:endParaRPr lang="en-US" altLang="zh-CN" dirty="0" smtClean="0"/>
          </a:p>
          <a:p>
            <a:r>
              <a:rPr lang="zh-CN" altLang="en-US" dirty="0"/>
              <a:t>总结</a:t>
            </a:r>
            <a:endParaRPr lang="en-US" altLang="zh-CN" dirty="0"/>
          </a:p>
          <a:p>
            <a:endParaRPr lang="en-US" altLang="zh-CN" dirty="0" smtClean="0"/>
          </a:p>
        </p:txBody>
      </p:sp>
    </p:spTree>
    <p:extLst>
      <p:ext uri="{BB962C8B-B14F-4D97-AF65-F5344CB8AC3E}">
        <p14:creationId xmlns:p14="http://schemas.microsoft.com/office/powerpoint/2010/main" val="2661908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rmAutofit/>
          </a:bodyPr>
          <a:lstStyle/>
          <a:p>
            <a:r>
              <a:rPr lang="zh-CN" altLang="en-US" dirty="0"/>
              <a:t>优化嵌套</a:t>
            </a:r>
            <a:r>
              <a:rPr lang="zh-CN" altLang="en-US" dirty="0" smtClean="0"/>
              <a:t>查询</a:t>
            </a:r>
            <a:endParaRPr lang="zh-CN" altLang="en-US" dirty="0"/>
          </a:p>
        </p:txBody>
      </p:sp>
      <p:sp>
        <p:nvSpPr>
          <p:cNvPr id="3" name="内容占位符 2"/>
          <p:cNvSpPr>
            <a:spLocks noGrp="1"/>
          </p:cNvSpPr>
          <p:nvPr>
            <p:ph idx="1"/>
          </p:nvPr>
        </p:nvSpPr>
        <p:spPr>
          <a:xfrm>
            <a:off x="457200" y="1196752"/>
            <a:ext cx="8229600" cy="4968552"/>
          </a:xfrm>
        </p:spPr>
        <p:txBody>
          <a:bodyPr>
            <a:normAutofit/>
          </a:bodyPr>
          <a:lstStyle/>
          <a:p>
            <a:r>
              <a:rPr lang="zh-CN" altLang="en-US" dirty="0" smtClean="0"/>
              <a:t>优化前：</a:t>
            </a:r>
            <a:endParaRPr lang="en-US" altLang="zh-CN" dirty="0" smtClean="0"/>
          </a:p>
          <a:p>
            <a:pPr lvl="1"/>
            <a:r>
              <a:rPr lang="en-US" altLang="zh-CN" dirty="0" smtClean="0"/>
              <a:t>explain </a:t>
            </a:r>
            <a:r>
              <a:rPr lang="en-US" altLang="zh-CN" dirty="0"/>
              <a:t>select t1.* from t1 where id in ( select </a:t>
            </a:r>
            <a:r>
              <a:rPr lang="en-US" altLang="zh-CN" dirty="0" err="1"/>
              <a:t>uid</a:t>
            </a:r>
            <a:r>
              <a:rPr lang="en-US" altLang="zh-CN" dirty="0"/>
              <a:t> from t2 </a:t>
            </a:r>
            <a:r>
              <a:rPr lang="en-US" altLang="zh-CN" dirty="0" smtClean="0"/>
              <a:t>)</a:t>
            </a:r>
          </a:p>
          <a:p>
            <a:pPr lvl="1"/>
            <a:r>
              <a:rPr lang="zh-CN" altLang="en-US" dirty="0" smtClean="0"/>
              <a:t>只</a:t>
            </a:r>
            <a:r>
              <a:rPr lang="zh-CN" altLang="en-US" dirty="0" smtClean="0"/>
              <a:t>会使用一个表的索引</a:t>
            </a:r>
            <a:endParaRPr lang="en-US" altLang="zh-CN" dirty="0" smtClean="0"/>
          </a:p>
          <a:p>
            <a:endParaRPr lang="en-US" altLang="zh-CN" dirty="0" smtClean="0"/>
          </a:p>
          <a:p>
            <a:pPr marL="0" indent="0">
              <a:buNone/>
            </a:pPr>
            <a:endParaRPr lang="en-US" altLang="zh-CN" dirty="0"/>
          </a:p>
          <a:p>
            <a:endParaRPr lang="en-US" altLang="zh-CN" dirty="0" smtClean="0"/>
          </a:p>
          <a:p>
            <a:r>
              <a:rPr lang="zh-CN" altLang="en-US" dirty="0" smtClean="0"/>
              <a:t>优化后：</a:t>
            </a:r>
            <a:endParaRPr lang="en-US" altLang="zh-CN" dirty="0" smtClean="0"/>
          </a:p>
          <a:p>
            <a:pPr lvl="1"/>
            <a:r>
              <a:rPr lang="en-US" altLang="zh-CN" dirty="0" smtClean="0"/>
              <a:t>explain </a:t>
            </a:r>
            <a:r>
              <a:rPr lang="en-US" altLang="zh-CN" dirty="0"/>
              <a:t>select t1.* from t1,t2 where t1.id=t2.uid</a:t>
            </a:r>
            <a:r>
              <a:rPr lang="en-US" altLang="zh-CN" dirty="0" smtClean="0"/>
              <a:t>;</a:t>
            </a:r>
          </a:p>
          <a:p>
            <a:pPr lvl="1"/>
            <a:r>
              <a:rPr lang="zh-CN" altLang="en-US" dirty="0" smtClean="0"/>
              <a:t>两个表的索引都会使用到</a:t>
            </a:r>
            <a:endParaRPr lang="zh-CN" altLang="en-US" dirty="0"/>
          </a:p>
        </p:txBody>
      </p:sp>
      <p:pic>
        <p:nvPicPr>
          <p:cNvPr id="9218" name="Picture 2" descr="D:\tarena\project\汇通峰会\slides\result\2016-09-13_0348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823" y="2492896"/>
            <a:ext cx="5067425" cy="1944216"/>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D:\tarena\project\汇通峰会\slides\result\2016-09-13_0347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622" y="4869158"/>
            <a:ext cx="4540721" cy="190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67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218"/>
                                        </p:tgtEl>
                                        <p:attrNameLst>
                                          <p:attrName>style.visibility</p:attrName>
                                        </p:attrNameLst>
                                      </p:cBhvr>
                                      <p:to>
                                        <p:strVal val="visible"/>
                                      </p:to>
                                    </p:set>
                                    <p:animEffect transition="in" filter="fade">
                                      <p:cBhvr>
                                        <p:cTn id="18" dur="500"/>
                                        <p:tgtEl>
                                          <p:spTgt spid="92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219"/>
                                        </p:tgtEl>
                                        <p:attrNameLst>
                                          <p:attrName>style.visibility</p:attrName>
                                        </p:attrNameLst>
                                      </p:cBhvr>
                                      <p:to>
                                        <p:strVal val="visible"/>
                                      </p:to>
                                    </p:set>
                                    <p:animEffect transition="in" filter="fade">
                                      <p:cBhvr>
                                        <p:cTn id="34"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lstStyle/>
          <a:p>
            <a:r>
              <a:rPr lang="zh-CN" altLang="en-US" dirty="0" smtClean="0"/>
              <a:t>优化</a:t>
            </a:r>
            <a:r>
              <a:rPr lang="en-US" altLang="zh-CN" dirty="0" smtClean="0"/>
              <a:t>or</a:t>
            </a:r>
            <a:r>
              <a:rPr lang="zh-CN" altLang="en-US" dirty="0" smtClean="0"/>
              <a:t>语句</a:t>
            </a:r>
            <a:endParaRPr lang="zh-CN" altLang="en-US" dirty="0"/>
          </a:p>
        </p:txBody>
      </p:sp>
      <p:sp>
        <p:nvSpPr>
          <p:cNvPr id="3" name="内容占位符 2"/>
          <p:cNvSpPr>
            <a:spLocks noGrp="1"/>
          </p:cNvSpPr>
          <p:nvPr>
            <p:ph idx="1"/>
          </p:nvPr>
        </p:nvSpPr>
        <p:spPr>
          <a:xfrm>
            <a:off x="457200" y="1484784"/>
            <a:ext cx="8229600" cy="4389120"/>
          </a:xfrm>
        </p:spPr>
        <p:txBody>
          <a:bodyPr/>
          <a:lstStyle/>
          <a:p>
            <a:r>
              <a:rPr lang="zh-CN" altLang="en-US" dirty="0" smtClean="0"/>
              <a:t>优化前：</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优化后：</a:t>
            </a:r>
            <a:endParaRPr lang="zh-CN" altLang="en-US" dirty="0"/>
          </a:p>
        </p:txBody>
      </p:sp>
      <p:pic>
        <p:nvPicPr>
          <p:cNvPr id="3074" name="Picture 2" descr="D:\tarena\project\汇通峰会\slides\result\2016-09-12_2014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734" y="4533900"/>
            <a:ext cx="714057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tarena\project\汇通峰会\slides\result\2016-09-12_2012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0126"/>
            <a:ext cx="6637337" cy="2141537"/>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5849312" y="2038287"/>
            <a:ext cx="1584176" cy="512770"/>
          </a:xfrm>
          <a:prstGeom prst="ellipse">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椭圆 7"/>
          <p:cNvSpPr/>
          <p:nvPr/>
        </p:nvSpPr>
        <p:spPr>
          <a:xfrm>
            <a:off x="4932040" y="2038287"/>
            <a:ext cx="707981" cy="512770"/>
          </a:xfrm>
          <a:prstGeom prst="ellipse">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7" name="曲线连接符 6"/>
          <p:cNvCxnSpPr/>
          <p:nvPr/>
        </p:nvCxnSpPr>
        <p:spPr>
          <a:xfrm rot="16200000" flipV="1">
            <a:off x="4760275" y="1512534"/>
            <a:ext cx="553505" cy="49800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57611" y="1115452"/>
            <a:ext cx="936104" cy="369332"/>
          </a:xfrm>
          <a:prstGeom prst="rect">
            <a:avLst/>
          </a:prstGeom>
          <a:noFill/>
        </p:spPr>
        <p:txBody>
          <a:bodyPr wrap="square" rtlCol="0">
            <a:spAutoFit/>
          </a:bodyPr>
          <a:lstStyle/>
          <a:p>
            <a:r>
              <a:rPr lang="zh-CN" altLang="en-US" dirty="0" smtClean="0"/>
              <a:t>有索引</a:t>
            </a:r>
            <a:endParaRPr lang="zh-CN" altLang="en-US" dirty="0"/>
          </a:p>
        </p:txBody>
      </p:sp>
      <p:sp>
        <p:nvSpPr>
          <p:cNvPr id="14" name="TextBox 13"/>
          <p:cNvSpPr txBox="1"/>
          <p:nvPr/>
        </p:nvSpPr>
        <p:spPr>
          <a:xfrm>
            <a:off x="6084168" y="1115452"/>
            <a:ext cx="936104" cy="369332"/>
          </a:xfrm>
          <a:prstGeom prst="rect">
            <a:avLst/>
          </a:prstGeom>
          <a:noFill/>
        </p:spPr>
        <p:txBody>
          <a:bodyPr wrap="square" rtlCol="0">
            <a:spAutoFit/>
          </a:bodyPr>
          <a:lstStyle/>
          <a:p>
            <a:r>
              <a:rPr lang="zh-CN" altLang="en-US" dirty="0"/>
              <a:t>无</a:t>
            </a:r>
            <a:r>
              <a:rPr lang="zh-CN" altLang="en-US" dirty="0" smtClean="0"/>
              <a:t>索引</a:t>
            </a:r>
            <a:endParaRPr lang="zh-CN" altLang="en-US" dirty="0"/>
          </a:p>
        </p:txBody>
      </p:sp>
      <p:cxnSp>
        <p:nvCxnSpPr>
          <p:cNvPr id="15" name="曲线连接符 14"/>
          <p:cNvCxnSpPr>
            <a:endCxn id="14" idx="2"/>
          </p:cNvCxnSpPr>
          <p:nvPr/>
        </p:nvCxnSpPr>
        <p:spPr>
          <a:xfrm rot="16200000" flipV="1">
            <a:off x="6272775" y="1764230"/>
            <a:ext cx="648073" cy="8918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8289" y="4121663"/>
            <a:ext cx="936104" cy="369332"/>
          </a:xfrm>
          <a:prstGeom prst="rect">
            <a:avLst/>
          </a:prstGeom>
          <a:noFill/>
        </p:spPr>
        <p:txBody>
          <a:bodyPr wrap="square" rtlCol="0">
            <a:spAutoFit/>
          </a:bodyPr>
          <a:lstStyle/>
          <a:p>
            <a:r>
              <a:rPr lang="zh-CN" altLang="en-US" dirty="0" smtClean="0"/>
              <a:t>有索引</a:t>
            </a:r>
            <a:endParaRPr lang="zh-CN" altLang="en-US" dirty="0"/>
          </a:p>
        </p:txBody>
      </p:sp>
      <p:cxnSp>
        <p:nvCxnSpPr>
          <p:cNvPr id="19" name="曲线连接符 18"/>
          <p:cNvCxnSpPr/>
          <p:nvPr/>
        </p:nvCxnSpPr>
        <p:spPr>
          <a:xfrm rot="16200000" flipH="1">
            <a:off x="5153798" y="5131459"/>
            <a:ext cx="571108" cy="55787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806423" y="4612073"/>
            <a:ext cx="707981" cy="512770"/>
          </a:xfrm>
          <a:prstGeom prst="ellipse">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椭圆 20"/>
          <p:cNvSpPr/>
          <p:nvPr/>
        </p:nvSpPr>
        <p:spPr>
          <a:xfrm>
            <a:off x="5718289" y="4612073"/>
            <a:ext cx="707981" cy="512770"/>
          </a:xfrm>
          <a:prstGeom prst="ellipse">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5" name="曲线连接符 24"/>
          <p:cNvCxnSpPr>
            <a:stCxn id="21" idx="4"/>
          </p:cNvCxnSpPr>
          <p:nvPr/>
        </p:nvCxnSpPr>
        <p:spPr>
          <a:xfrm rot="5400000">
            <a:off x="5685932" y="5309601"/>
            <a:ext cx="571107" cy="20159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50236" y="5693802"/>
            <a:ext cx="1176033" cy="369332"/>
          </a:xfrm>
          <a:prstGeom prst="rect">
            <a:avLst/>
          </a:prstGeom>
          <a:noFill/>
        </p:spPr>
        <p:txBody>
          <a:bodyPr wrap="square" rtlCol="0">
            <a:spAutoFit/>
          </a:bodyPr>
          <a:lstStyle/>
          <a:p>
            <a:r>
              <a:rPr lang="zh-CN" altLang="en-US" dirty="0" smtClean="0"/>
              <a:t>都有索引</a:t>
            </a:r>
            <a:endParaRPr lang="zh-CN" altLang="en-US" dirty="0"/>
          </a:p>
        </p:txBody>
      </p:sp>
    </p:spTree>
    <p:extLst>
      <p:ext uri="{BB962C8B-B14F-4D97-AF65-F5344CB8AC3E}">
        <p14:creationId xmlns:p14="http://schemas.microsoft.com/office/powerpoint/2010/main" val="262900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nodeType="withEffect">
                                  <p:stCondLst>
                                    <p:cond delay="0"/>
                                  </p:stCondLst>
                                  <p:childTnLst>
                                    <p:set>
                                      <p:cBhvr>
                                        <p:cTn id="57" dur="1" fill="hold">
                                          <p:stCondLst>
                                            <p:cond delay="0"/>
                                          </p:stCondLst>
                                        </p:cTn>
                                        <p:tgtEl>
                                          <p:spTgt spid="3074"/>
                                        </p:tgtEl>
                                        <p:attrNameLst>
                                          <p:attrName>style.visibility</p:attrName>
                                        </p:attrNameLst>
                                      </p:cBhvr>
                                      <p:to>
                                        <p:strVal val="visible"/>
                                      </p:to>
                                    </p:set>
                                    <p:animEffect transition="in" filter="fade">
                                      <p:cBhvr>
                                        <p:cTn id="5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p:bldP spid="14" grpId="0"/>
      <p:bldP spid="18" grpId="0"/>
      <p:bldP spid="20" grpId="0" animBg="1"/>
      <p:bldP spid="21" grpId="0" animBg="1"/>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联合查询</a:t>
            </a:r>
            <a:r>
              <a:rPr lang="zh-CN" altLang="en-US" dirty="0" smtClean="0"/>
              <a:t>排序优化</a:t>
            </a:r>
            <a:r>
              <a:rPr lang="en-US" altLang="zh-CN" dirty="0" smtClean="0"/>
              <a:t>(</a:t>
            </a:r>
            <a:r>
              <a:rPr lang="zh-CN" altLang="en-US" dirty="0" smtClean="0"/>
              <a:t>待验证）</a:t>
            </a:r>
            <a:endParaRPr lang="zh-CN" altLang="en-US" dirty="0"/>
          </a:p>
        </p:txBody>
      </p:sp>
      <p:sp>
        <p:nvSpPr>
          <p:cNvPr id="3" name="内容占位符 2"/>
          <p:cNvSpPr>
            <a:spLocks noGrp="1"/>
          </p:cNvSpPr>
          <p:nvPr>
            <p:ph idx="1"/>
          </p:nvPr>
        </p:nvSpPr>
        <p:spPr/>
        <p:txBody>
          <a:bodyPr/>
          <a:lstStyle/>
          <a:p>
            <a:r>
              <a:rPr lang="zh-CN" altLang="en-US" dirty="0" smtClean="0"/>
              <a:t>优化前</a:t>
            </a:r>
            <a:endParaRPr lang="en-US" altLang="zh-CN" dirty="0" smtClean="0"/>
          </a:p>
          <a:p>
            <a:pPr lvl="1"/>
            <a:r>
              <a:rPr lang="en-US" altLang="zh-CN" dirty="0" smtClean="0"/>
              <a:t>Select * from t1  left join t2 on t1.id = t2.id</a:t>
            </a:r>
          </a:p>
          <a:p>
            <a:pPr marL="393192" lvl="1" indent="0">
              <a:buNone/>
            </a:pPr>
            <a:r>
              <a:rPr lang="en-US" altLang="zh-CN" dirty="0" smtClean="0"/>
              <a:t>	Left join t3  on t2.id = t3.id  </a:t>
            </a:r>
          </a:p>
          <a:p>
            <a:pPr marL="393192" lvl="1" indent="0">
              <a:buNone/>
            </a:pPr>
            <a:endParaRPr lang="en-US" altLang="zh-CN" dirty="0"/>
          </a:p>
          <a:p>
            <a:r>
              <a:rPr lang="zh-CN" altLang="en-US" dirty="0" smtClean="0"/>
              <a:t>优化</a:t>
            </a:r>
            <a:r>
              <a:rPr lang="zh-CN" altLang="en-US" dirty="0"/>
              <a:t>后</a:t>
            </a:r>
            <a:endParaRPr lang="en-US" altLang="zh-CN" dirty="0"/>
          </a:p>
          <a:p>
            <a:pPr lvl="1"/>
            <a:r>
              <a:rPr lang="en-US" altLang="zh-CN" dirty="0"/>
              <a:t>Select * from t1  left join </a:t>
            </a:r>
            <a:r>
              <a:rPr lang="en-US" altLang="zh-CN" dirty="0" smtClean="0"/>
              <a:t>t3 </a:t>
            </a:r>
            <a:r>
              <a:rPr lang="en-US" altLang="zh-CN" dirty="0"/>
              <a:t>on </a:t>
            </a:r>
            <a:r>
              <a:rPr lang="en-US" altLang="zh-CN" dirty="0" smtClean="0"/>
              <a:t>t1.id </a:t>
            </a:r>
            <a:r>
              <a:rPr lang="en-US" altLang="zh-CN" dirty="0"/>
              <a:t>= </a:t>
            </a:r>
            <a:r>
              <a:rPr lang="en-US" altLang="zh-CN" dirty="0" smtClean="0"/>
              <a:t>t3.id</a:t>
            </a:r>
            <a:endParaRPr lang="en-US" altLang="zh-CN" dirty="0"/>
          </a:p>
          <a:p>
            <a:pPr marL="393192" lvl="1" indent="0">
              <a:buNone/>
            </a:pPr>
            <a:r>
              <a:rPr lang="en-US" altLang="zh-CN" dirty="0"/>
              <a:t>	Left join </a:t>
            </a:r>
            <a:r>
              <a:rPr lang="en-US" altLang="zh-CN" dirty="0" smtClean="0"/>
              <a:t>t2 </a:t>
            </a:r>
            <a:r>
              <a:rPr lang="en-US" altLang="zh-CN" dirty="0"/>
              <a:t>on t2.id = t3.id  </a:t>
            </a:r>
            <a:endParaRPr lang="zh-CN" altLang="en-US" dirty="0"/>
          </a:p>
          <a:p>
            <a:pPr marL="393192" lvl="1" indent="0">
              <a:buNone/>
            </a:pPr>
            <a:endParaRPr lang="zh-CN" altLang="en-US" dirty="0"/>
          </a:p>
        </p:txBody>
      </p:sp>
      <p:sp>
        <p:nvSpPr>
          <p:cNvPr id="5" name="圆角矩形 4"/>
          <p:cNvSpPr/>
          <p:nvPr/>
        </p:nvSpPr>
        <p:spPr>
          <a:xfrm>
            <a:off x="2915816" y="2406485"/>
            <a:ext cx="3744416" cy="432048"/>
          </a:xfrm>
          <a:prstGeom prst="roundRect">
            <a:avLst/>
          </a:prstGeom>
          <a:solidFill>
            <a:srgbClr val="C00000">
              <a:alpha val="0"/>
            </a:srgb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 name="曲线连接符 6"/>
          <p:cNvCxnSpPr>
            <a:stCxn id="5" idx="3"/>
            <a:endCxn id="8" idx="1"/>
          </p:cNvCxnSpPr>
          <p:nvPr/>
        </p:nvCxnSpPr>
        <p:spPr>
          <a:xfrm flipV="1">
            <a:off x="6660232" y="2420888"/>
            <a:ext cx="576064" cy="20162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36296" y="2097722"/>
            <a:ext cx="1656184" cy="646331"/>
          </a:xfrm>
          <a:prstGeom prst="rect">
            <a:avLst/>
          </a:prstGeom>
          <a:noFill/>
        </p:spPr>
        <p:txBody>
          <a:bodyPr wrap="square" rtlCol="0">
            <a:spAutoFit/>
          </a:bodyPr>
          <a:lstStyle/>
          <a:p>
            <a:r>
              <a:rPr lang="en-US" altLang="zh-CN" dirty="0" smtClean="0"/>
              <a:t>result1</a:t>
            </a:r>
            <a:r>
              <a:rPr lang="zh-CN" altLang="en-US" dirty="0" smtClean="0"/>
              <a:t>中有</a:t>
            </a:r>
            <a:r>
              <a:rPr lang="en-US" altLang="zh-CN" dirty="0" smtClean="0"/>
              <a:t>10000</a:t>
            </a:r>
            <a:r>
              <a:rPr lang="zh-CN" altLang="en-US" dirty="0" smtClean="0"/>
              <a:t>条数据</a:t>
            </a:r>
            <a:endParaRPr lang="zh-CN" altLang="en-US" dirty="0"/>
          </a:p>
        </p:txBody>
      </p:sp>
      <p:sp>
        <p:nvSpPr>
          <p:cNvPr id="11" name="圆角矩形 10"/>
          <p:cNvSpPr/>
          <p:nvPr/>
        </p:nvSpPr>
        <p:spPr>
          <a:xfrm>
            <a:off x="1403648" y="2863145"/>
            <a:ext cx="3744416" cy="432048"/>
          </a:xfrm>
          <a:prstGeom prst="roundRect">
            <a:avLst/>
          </a:prstGeom>
          <a:solidFill>
            <a:srgbClr val="C00000">
              <a:alpha val="0"/>
            </a:srgb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3" name="曲线连接符 12"/>
          <p:cNvCxnSpPr>
            <a:stCxn id="11" idx="3"/>
            <a:endCxn id="16" idx="1"/>
          </p:cNvCxnSpPr>
          <p:nvPr/>
        </p:nvCxnSpPr>
        <p:spPr>
          <a:xfrm>
            <a:off x="5148064" y="3079169"/>
            <a:ext cx="648072" cy="14189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96136" y="2897897"/>
            <a:ext cx="1656184" cy="646331"/>
          </a:xfrm>
          <a:prstGeom prst="rect">
            <a:avLst/>
          </a:prstGeom>
          <a:noFill/>
        </p:spPr>
        <p:txBody>
          <a:bodyPr wrap="square" rtlCol="0">
            <a:spAutoFit/>
          </a:bodyPr>
          <a:lstStyle/>
          <a:p>
            <a:r>
              <a:rPr lang="en-US" altLang="zh-CN" dirty="0" smtClean="0"/>
              <a:t>result2</a:t>
            </a:r>
            <a:r>
              <a:rPr lang="zh-CN" altLang="en-US" dirty="0" smtClean="0"/>
              <a:t>中有</a:t>
            </a:r>
            <a:r>
              <a:rPr lang="en-US" altLang="zh-CN" dirty="0" smtClean="0"/>
              <a:t>100</a:t>
            </a:r>
            <a:r>
              <a:rPr lang="zh-CN" altLang="en-US" dirty="0" smtClean="0"/>
              <a:t>条数据</a:t>
            </a:r>
            <a:endParaRPr lang="zh-CN" altLang="en-US" dirty="0"/>
          </a:p>
        </p:txBody>
      </p:sp>
      <p:sp>
        <p:nvSpPr>
          <p:cNvPr id="18" name="圆角矩形 17"/>
          <p:cNvSpPr/>
          <p:nvPr/>
        </p:nvSpPr>
        <p:spPr>
          <a:xfrm>
            <a:off x="2879812" y="4221088"/>
            <a:ext cx="3744416" cy="432048"/>
          </a:xfrm>
          <a:prstGeom prst="roundRect">
            <a:avLst/>
          </a:prstGeom>
          <a:solidFill>
            <a:srgbClr val="C00000">
              <a:alpha val="0"/>
            </a:srgb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9" name="曲线连接符 18"/>
          <p:cNvCxnSpPr>
            <a:stCxn id="18" idx="3"/>
            <a:endCxn id="22" idx="1"/>
          </p:cNvCxnSpPr>
          <p:nvPr/>
        </p:nvCxnSpPr>
        <p:spPr>
          <a:xfrm flipV="1">
            <a:off x="6624228" y="4221088"/>
            <a:ext cx="612068" cy="21602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36296" y="3897922"/>
            <a:ext cx="1656184" cy="646331"/>
          </a:xfrm>
          <a:prstGeom prst="rect">
            <a:avLst/>
          </a:prstGeom>
          <a:noFill/>
        </p:spPr>
        <p:txBody>
          <a:bodyPr wrap="square" rtlCol="0">
            <a:spAutoFit/>
          </a:bodyPr>
          <a:lstStyle/>
          <a:p>
            <a:r>
              <a:rPr lang="en-US" altLang="zh-CN" dirty="0" smtClean="0"/>
              <a:t>result1</a:t>
            </a:r>
            <a:r>
              <a:rPr lang="zh-CN" altLang="en-US" dirty="0" smtClean="0"/>
              <a:t>中有</a:t>
            </a:r>
            <a:r>
              <a:rPr lang="en-US" altLang="zh-CN" dirty="0" smtClean="0"/>
              <a:t>1000</a:t>
            </a:r>
            <a:r>
              <a:rPr lang="zh-CN" altLang="en-US" dirty="0" smtClean="0"/>
              <a:t>条数据</a:t>
            </a:r>
            <a:endParaRPr lang="zh-CN" altLang="en-US" dirty="0"/>
          </a:p>
        </p:txBody>
      </p:sp>
      <p:sp>
        <p:nvSpPr>
          <p:cNvPr id="24" name="TextBox 23"/>
          <p:cNvSpPr txBox="1"/>
          <p:nvPr/>
        </p:nvSpPr>
        <p:spPr>
          <a:xfrm>
            <a:off x="5580112" y="4869159"/>
            <a:ext cx="1656184" cy="646331"/>
          </a:xfrm>
          <a:prstGeom prst="rect">
            <a:avLst/>
          </a:prstGeom>
          <a:noFill/>
        </p:spPr>
        <p:txBody>
          <a:bodyPr wrap="square" rtlCol="0">
            <a:spAutoFit/>
          </a:bodyPr>
          <a:lstStyle/>
          <a:p>
            <a:r>
              <a:rPr lang="en-US" altLang="zh-CN" dirty="0" smtClean="0"/>
              <a:t>result2</a:t>
            </a:r>
            <a:r>
              <a:rPr lang="zh-CN" altLang="en-US" dirty="0" smtClean="0"/>
              <a:t>中有</a:t>
            </a:r>
            <a:r>
              <a:rPr lang="en-US" altLang="zh-CN" dirty="0" smtClean="0"/>
              <a:t>100</a:t>
            </a:r>
            <a:r>
              <a:rPr lang="zh-CN" altLang="en-US" dirty="0" smtClean="0"/>
              <a:t>条数据</a:t>
            </a:r>
            <a:endParaRPr lang="zh-CN" altLang="en-US" dirty="0"/>
          </a:p>
        </p:txBody>
      </p:sp>
      <p:sp>
        <p:nvSpPr>
          <p:cNvPr id="25" name="圆角矩形 24"/>
          <p:cNvSpPr/>
          <p:nvPr/>
        </p:nvSpPr>
        <p:spPr>
          <a:xfrm>
            <a:off x="1393811" y="4653136"/>
            <a:ext cx="3744416" cy="432048"/>
          </a:xfrm>
          <a:prstGeom prst="roundRect">
            <a:avLst/>
          </a:prstGeom>
          <a:solidFill>
            <a:srgbClr val="C00000">
              <a:alpha val="0"/>
            </a:srgb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6" name="曲线连接符 25"/>
          <p:cNvCxnSpPr>
            <a:stCxn id="25" idx="3"/>
            <a:endCxn id="24" idx="1"/>
          </p:cNvCxnSpPr>
          <p:nvPr/>
        </p:nvCxnSpPr>
        <p:spPr>
          <a:xfrm>
            <a:off x="5138227" y="4869160"/>
            <a:ext cx="441885" cy="323165"/>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521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优化方法</a:t>
            </a:r>
            <a:r>
              <a:rPr lang="zh-CN" altLang="en-US" dirty="0"/>
              <a:t>阐述</a:t>
            </a:r>
            <a:endParaRPr lang="en-US" altLang="zh-CN" dirty="0"/>
          </a:p>
        </p:txBody>
      </p:sp>
      <p:sp>
        <p:nvSpPr>
          <p:cNvPr id="3" name="内容占位符 2"/>
          <p:cNvSpPr>
            <a:spLocks noGrp="1"/>
          </p:cNvSpPr>
          <p:nvPr>
            <p:ph idx="1"/>
          </p:nvPr>
        </p:nvSpPr>
        <p:spPr/>
        <p:txBody>
          <a:bodyPr/>
          <a:lstStyle/>
          <a:p>
            <a:r>
              <a:rPr lang="zh-CN" altLang="en-US" dirty="0" smtClean="0">
                <a:solidFill>
                  <a:schemeClr val="bg1">
                    <a:lumMod val="75000"/>
                  </a:schemeClr>
                </a:solidFill>
              </a:rPr>
              <a:t>索引</a:t>
            </a:r>
            <a:r>
              <a:rPr lang="zh-CN" altLang="en-US" dirty="0">
                <a:solidFill>
                  <a:schemeClr val="bg1">
                    <a:lumMod val="75000"/>
                  </a:schemeClr>
                </a:solidFill>
              </a:rPr>
              <a:t>设计</a:t>
            </a:r>
            <a:endParaRPr lang="en-US" altLang="zh-CN" dirty="0">
              <a:solidFill>
                <a:schemeClr val="bg1">
                  <a:lumMod val="75000"/>
                </a:schemeClr>
              </a:solidFill>
            </a:endParaRPr>
          </a:p>
          <a:p>
            <a:r>
              <a:rPr lang="en-US" altLang="zh-CN" dirty="0">
                <a:solidFill>
                  <a:schemeClr val="bg1">
                    <a:lumMod val="75000"/>
                  </a:schemeClr>
                </a:solidFill>
              </a:rPr>
              <a:t>SQL</a:t>
            </a:r>
            <a:r>
              <a:rPr lang="zh-CN" altLang="en-US" dirty="0">
                <a:solidFill>
                  <a:schemeClr val="bg1">
                    <a:lumMod val="75000"/>
                  </a:schemeClr>
                </a:solidFill>
              </a:rPr>
              <a:t>语句</a:t>
            </a:r>
            <a:r>
              <a:rPr lang="zh-CN" altLang="en-US" dirty="0" smtClean="0">
                <a:solidFill>
                  <a:schemeClr val="bg1">
                    <a:lumMod val="75000"/>
                  </a:schemeClr>
                </a:solidFill>
              </a:rPr>
              <a:t>优化</a:t>
            </a:r>
            <a:endParaRPr lang="en-US" altLang="zh-CN" dirty="0" smtClean="0">
              <a:solidFill>
                <a:schemeClr val="bg1">
                  <a:lumMod val="75000"/>
                </a:schemeClr>
              </a:solidFill>
            </a:endParaRPr>
          </a:p>
          <a:p>
            <a:r>
              <a:rPr lang="zh-CN" altLang="en-US" dirty="0"/>
              <a:t>表对象</a:t>
            </a:r>
            <a:r>
              <a:rPr lang="zh-CN" altLang="en-US" dirty="0" smtClean="0"/>
              <a:t>设计</a:t>
            </a:r>
            <a:endParaRPr lang="en-US" altLang="zh-CN" dirty="0"/>
          </a:p>
          <a:p>
            <a:r>
              <a:rPr lang="zh-CN" altLang="en-US" dirty="0" smtClean="0">
                <a:solidFill>
                  <a:schemeClr val="bg1">
                    <a:lumMod val="75000"/>
                  </a:schemeClr>
                </a:solidFill>
              </a:rPr>
              <a:t>分表分区</a:t>
            </a:r>
            <a:endParaRPr lang="en-US" altLang="zh-CN" dirty="0" smtClean="0">
              <a:solidFill>
                <a:schemeClr val="bg1">
                  <a:lumMod val="75000"/>
                </a:schemeClr>
              </a:solidFill>
            </a:endParaRPr>
          </a:p>
          <a:p>
            <a:endParaRPr lang="zh-CN" altLang="en-US" dirty="0"/>
          </a:p>
        </p:txBody>
      </p:sp>
    </p:spTree>
    <p:extLst>
      <p:ext uri="{BB962C8B-B14F-4D97-AF65-F5344CB8AC3E}">
        <p14:creationId xmlns:p14="http://schemas.microsoft.com/office/powerpoint/2010/main" val="2622802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表对象设计</a:t>
            </a:r>
            <a:endParaRPr lang="zh-CN" altLang="en-US" dirty="0"/>
          </a:p>
        </p:txBody>
      </p:sp>
      <p:sp>
        <p:nvSpPr>
          <p:cNvPr id="3" name="内容占位符 2"/>
          <p:cNvSpPr>
            <a:spLocks noGrp="1"/>
          </p:cNvSpPr>
          <p:nvPr>
            <p:ph idx="1"/>
          </p:nvPr>
        </p:nvSpPr>
        <p:spPr/>
        <p:txBody>
          <a:bodyPr>
            <a:normAutofit/>
          </a:bodyPr>
          <a:lstStyle/>
          <a:p>
            <a:r>
              <a:rPr lang="zh-CN" altLang="en-US" dirty="0" smtClean="0"/>
              <a:t>优化</a:t>
            </a:r>
            <a:r>
              <a:rPr lang="zh-CN" altLang="en-US" dirty="0"/>
              <a:t>表</a:t>
            </a:r>
            <a:r>
              <a:rPr lang="zh-CN" altLang="en-US" dirty="0" smtClean="0"/>
              <a:t>的数据类型</a:t>
            </a:r>
            <a:endParaRPr lang="en-US" altLang="zh-CN" dirty="0"/>
          </a:p>
          <a:p>
            <a:r>
              <a:rPr lang="zh-CN" altLang="en-US" dirty="0" smtClean="0"/>
              <a:t>使用中间表提高查询表效率</a:t>
            </a:r>
            <a:endParaRPr lang="zh-CN" altLang="en-US" dirty="0"/>
          </a:p>
        </p:txBody>
      </p:sp>
    </p:spTree>
    <p:extLst>
      <p:ext uri="{BB962C8B-B14F-4D97-AF65-F5344CB8AC3E}">
        <p14:creationId xmlns:p14="http://schemas.microsoft.com/office/powerpoint/2010/main" val="2347491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normAutofit/>
          </a:bodyPr>
          <a:lstStyle/>
          <a:p>
            <a:r>
              <a:rPr lang="zh-CN" altLang="en-US" dirty="0"/>
              <a:t>优化表的</a:t>
            </a:r>
            <a:r>
              <a:rPr lang="zh-CN" altLang="en-US" dirty="0" smtClean="0"/>
              <a:t>数据类型</a:t>
            </a:r>
            <a:endParaRPr lang="zh-CN" altLang="en-US" dirty="0"/>
          </a:p>
        </p:txBody>
      </p:sp>
      <p:sp>
        <p:nvSpPr>
          <p:cNvPr id="3" name="内容占位符 2"/>
          <p:cNvSpPr>
            <a:spLocks noGrp="1"/>
          </p:cNvSpPr>
          <p:nvPr>
            <p:ph idx="1"/>
          </p:nvPr>
        </p:nvSpPr>
        <p:spPr>
          <a:xfrm>
            <a:off x="457200" y="1484784"/>
            <a:ext cx="8229600" cy="4389120"/>
          </a:xfrm>
        </p:spPr>
        <p:txBody>
          <a:bodyPr/>
          <a:lstStyle/>
          <a:p>
            <a:r>
              <a:rPr lang="en-US" altLang="zh-CN" dirty="0"/>
              <a:t>SELECT * FROM </a:t>
            </a:r>
            <a:r>
              <a:rPr lang="en-US" altLang="zh-CN" dirty="0" err="1" smtClean="0"/>
              <a:t>table_name</a:t>
            </a:r>
            <a:r>
              <a:rPr lang="en-US" altLang="zh-CN" dirty="0" smtClean="0"/>
              <a:t> </a:t>
            </a:r>
            <a:r>
              <a:rPr lang="en-US" altLang="zh-CN" dirty="0"/>
              <a:t>PROCEDURE ANALYSE();</a:t>
            </a:r>
            <a:endParaRPr lang="zh-CN" altLang="en-US" dirty="0"/>
          </a:p>
        </p:txBody>
      </p:sp>
      <p:pic>
        <p:nvPicPr>
          <p:cNvPr id="6146" name="Picture 2" descr="D:\tarena\project\汇通峰会\slides\result\2016-09-12_2118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64904"/>
            <a:ext cx="4320480" cy="3485118"/>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 4"/>
          <p:cNvSpPr/>
          <p:nvPr/>
        </p:nvSpPr>
        <p:spPr>
          <a:xfrm>
            <a:off x="5664368" y="3068960"/>
            <a:ext cx="2448272" cy="72008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err="1" smtClean="0"/>
              <a:t>Int</a:t>
            </a:r>
            <a:r>
              <a:rPr lang="en-US" altLang="zh-CN" dirty="0" smtClean="0"/>
              <a:t>-&gt;</a:t>
            </a:r>
            <a:r>
              <a:rPr lang="en-US" altLang="zh-CN" dirty="0" err="1" smtClean="0"/>
              <a:t>mediumint</a:t>
            </a:r>
            <a:r>
              <a:rPr lang="en-US" altLang="zh-CN" dirty="0" smtClean="0"/>
              <a:t>(7)</a:t>
            </a:r>
            <a:endParaRPr lang="zh-CN" altLang="en-US" dirty="0"/>
          </a:p>
        </p:txBody>
      </p:sp>
      <p:sp>
        <p:nvSpPr>
          <p:cNvPr id="6" name="圆角矩形 5"/>
          <p:cNvSpPr/>
          <p:nvPr/>
        </p:nvSpPr>
        <p:spPr>
          <a:xfrm>
            <a:off x="5684400" y="4687912"/>
            <a:ext cx="2448272" cy="901328"/>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err="1" smtClean="0"/>
              <a:t>Varchar</a:t>
            </a:r>
            <a:r>
              <a:rPr lang="en-US" altLang="zh-CN" dirty="0" smtClean="0"/>
              <a:t>(20)-&gt;char(20)</a:t>
            </a:r>
          </a:p>
          <a:p>
            <a:r>
              <a:rPr lang="zh-CN" altLang="en-US" dirty="0" smtClean="0"/>
              <a:t>如何磁盘空间增</a:t>
            </a:r>
            <a:r>
              <a:rPr lang="zh-CN" altLang="en-US" dirty="0"/>
              <a:t>加</a:t>
            </a:r>
            <a:r>
              <a:rPr lang="zh-CN" altLang="en-US" dirty="0" smtClean="0"/>
              <a:t>不多，建议使用</a:t>
            </a:r>
            <a:r>
              <a:rPr lang="en-US" altLang="zh-CN" dirty="0" smtClean="0"/>
              <a:t>char</a:t>
            </a:r>
            <a:endParaRPr lang="zh-CN" altLang="en-US" dirty="0"/>
          </a:p>
        </p:txBody>
      </p:sp>
    </p:spTree>
    <p:extLst>
      <p:ext uri="{BB962C8B-B14F-4D97-AF65-F5344CB8AC3E}">
        <p14:creationId xmlns:p14="http://schemas.microsoft.com/office/powerpoint/2010/main" val="263432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lstStyle/>
          <a:p>
            <a:r>
              <a:rPr lang="zh-CN" altLang="en-US" dirty="0"/>
              <a:t>中间表提高查询表效率</a:t>
            </a:r>
          </a:p>
        </p:txBody>
      </p:sp>
      <p:sp>
        <p:nvSpPr>
          <p:cNvPr id="3" name="内容占位符 2"/>
          <p:cNvSpPr>
            <a:spLocks noGrp="1"/>
          </p:cNvSpPr>
          <p:nvPr>
            <p:ph idx="1"/>
          </p:nvPr>
        </p:nvSpPr>
        <p:spPr/>
        <p:txBody>
          <a:bodyPr/>
          <a:lstStyle/>
          <a:p>
            <a:r>
              <a:rPr lang="zh-CN" altLang="en-US" dirty="0" smtClean="0"/>
              <a:t>中间表</a:t>
            </a:r>
            <a:endParaRPr lang="zh-CN" altLang="en-US" dirty="0"/>
          </a:p>
        </p:txBody>
      </p:sp>
      <p:sp>
        <p:nvSpPr>
          <p:cNvPr id="4" name="圆角矩形 3"/>
          <p:cNvSpPr/>
          <p:nvPr/>
        </p:nvSpPr>
        <p:spPr>
          <a:xfrm>
            <a:off x="709531" y="2731644"/>
            <a:ext cx="1728192" cy="285759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5" name="圆角矩形 4"/>
          <p:cNvSpPr/>
          <p:nvPr/>
        </p:nvSpPr>
        <p:spPr>
          <a:xfrm>
            <a:off x="4880621" y="2852936"/>
            <a:ext cx="2402227" cy="11521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中间表</a:t>
            </a:r>
            <a:endParaRPr lang="en-US" altLang="zh-CN" dirty="0" smtClean="0"/>
          </a:p>
        </p:txBody>
      </p:sp>
      <p:sp>
        <p:nvSpPr>
          <p:cNvPr id="6" name="圆角矩形 5"/>
          <p:cNvSpPr/>
          <p:nvPr/>
        </p:nvSpPr>
        <p:spPr>
          <a:xfrm>
            <a:off x="683568" y="3667748"/>
            <a:ext cx="1728192" cy="936104"/>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TextBox 6"/>
          <p:cNvSpPr txBox="1"/>
          <p:nvPr/>
        </p:nvSpPr>
        <p:spPr>
          <a:xfrm>
            <a:off x="1251314" y="3059668"/>
            <a:ext cx="709533" cy="369332"/>
          </a:xfrm>
          <a:prstGeom prst="rect">
            <a:avLst/>
          </a:prstGeom>
          <a:noFill/>
        </p:spPr>
        <p:txBody>
          <a:bodyPr wrap="square" rtlCol="0">
            <a:spAutoFit/>
          </a:bodyPr>
          <a:lstStyle/>
          <a:p>
            <a:r>
              <a:rPr lang="zh-CN" altLang="en-US" b="1" dirty="0" smtClean="0"/>
              <a:t>原表</a:t>
            </a:r>
            <a:endParaRPr lang="zh-CN" altLang="en-US" b="1" dirty="0"/>
          </a:p>
        </p:txBody>
      </p:sp>
      <p:sp>
        <p:nvSpPr>
          <p:cNvPr id="8" name="左大括号 7"/>
          <p:cNvSpPr/>
          <p:nvPr/>
        </p:nvSpPr>
        <p:spPr>
          <a:xfrm rot="10800000">
            <a:off x="2437723" y="3667748"/>
            <a:ext cx="360040" cy="864096"/>
          </a:xfrm>
          <a:prstGeom prst="leftBrace">
            <a:avLst>
              <a:gd name="adj1" fmla="val 8333"/>
              <a:gd name="adj2" fmla="val 5108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TextBox 9"/>
          <p:cNvSpPr txBox="1"/>
          <p:nvPr/>
        </p:nvSpPr>
        <p:spPr>
          <a:xfrm>
            <a:off x="2843808" y="2818392"/>
            <a:ext cx="1931236" cy="646331"/>
          </a:xfrm>
          <a:prstGeom prst="rect">
            <a:avLst/>
          </a:prstGeom>
          <a:noFill/>
        </p:spPr>
        <p:txBody>
          <a:bodyPr wrap="square" rtlCol="0">
            <a:spAutoFit/>
          </a:bodyPr>
          <a:lstStyle/>
          <a:p>
            <a:r>
              <a:rPr lang="zh-CN" altLang="en-US" dirty="0" smtClean="0"/>
              <a:t>目前需要查询某一年的数据</a:t>
            </a:r>
            <a:endParaRPr lang="zh-CN" altLang="en-US" dirty="0"/>
          </a:p>
        </p:txBody>
      </p:sp>
      <p:cxnSp>
        <p:nvCxnSpPr>
          <p:cNvPr id="12" name="曲线连接符 11"/>
          <p:cNvCxnSpPr>
            <a:stCxn id="8" idx="1"/>
            <a:endCxn id="5" idx="1"/>
          </p:cNvCxnSpPr>
          <p:nvPr/>
        </p:nvCxnSpPr>
        <p:spPr>
          <a:xfrm flipV="1">
            <a:off x="2797763" y="3429000"/>
            <a:ext cx="2082858" cy="66146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452320" y="1844824"/>
            <a:ext cx="1442591" cy="646331"/>
          </a:xfrm>
          <a:prstGeom prst="rect">
            <a:avLst/>
          </a:prstGeom>
          <a:noFill/>
        </p:spPr>
        <p:txBody>
          <a:bodyPr wrap="square" rtlCol="0">
            <a:spAutoFit/>
          </a:bodyPr>
          <a:lstStyle/>
          <a:p>
            <a:r>
              <a:rPr lang="zh-CN" altLang="en-US" dirty="0" smtClean="0"/>
              <a:t>只对中间表操作即可</a:t>
            </a:r>
            <a:endParaRPr lang="zh-CN" altLang="en-US" dirty="0"/>
          </a:p>
        </p:txBody>
      </p:sp>
      <p:cxnSp>
        <p:nvCxnSpPr>
          <p:cNvPr id="22" name="曲线连接符 21"/>
          <p:cNvCxnSpPr>
            <a:stCxn id="5" idx="0"/>
            <a:endCxn id="23" idx="2"/>
          </p:cNvCxnSpPr>
          <p:nvPr/>
        </p:nvCxnSpPr>
        <p:spPr>
          <a:xfrm rot="16200000" flipV="1">
            <a:off x="5470013" y="2241214"/>
            <a:ext cx="577804" cy="64564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0" y="1628801"/>
            <a:ext cx="1728190" cy="646331"/>
          </a:xfrm>
          <a:prstGeom prst="rect">
            <a:avLst/>
          </a:prstGeom>
          <a:noFill/>
        </p:spPr>
        <p:txBody>
          <a:bodyPr wrap="square" rtlCol="0">
            <a:spAutoFit/>
          </a:bodyPr>
          <a:lstStyle/>
          <a:p>
            <a:r>
              <a:rPr lang="zh-CN" altLang="en-US" dirty="0" smtClean="0"/>
              <a:t>可以是实表，也可以是虚表</a:t>
            </a:r>
            <a:endParaRPr lang="zh-CN" altLang="en-US" dirty="0"/>
          </a:p>
        </p:txBody>
      </p:sp>
      <p:sp>
        <p:nvSpPr>
          <p:cNvPr id="27" name="圆角矩形 26"/>
          <p:cNvSpPr/>
          <p:nvPr/>
        </p:nvSpPr>
        <p:spPr>
          <a:xfrm>
            <a:off x="3998367" y="4626179"/>
            <a:ext cx="4896544" cy="205280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itchFamily="34" charset="0"/>
              <a:buChar char="•"/>
            </a:pPr>
            <a:r>
              <a:rPr lang="zh-CN" altLang="en-US" dirty="0"/>
              <a:t>创建一个实表</a:t>
            </a:r>
            <a:endParaRPr lang="en-US" altLang="zh-CN" dirty="0"/>
          </a:p>
          <a:p>
            <a:r>
              <a:rPr lang="en-US" altLang="zh-CN" dirty="0" smtClean="0"/>
              <a:t>(1)create </a:t>
            </a:r>
            <a:r>
              <a:rPr lang="en-US" altLang="zh-CN" dirty="0"/>
              <a:t>table  </a:t>
            </a:r>
            <a:r>
              <a:rPr lang="en-US" altLang="zh-CN" dirty="0" err="1"/>
              <a:t>company_im</a:t>
            </a:r>
            <a:r>
              <a:rPr lang="en-US" altLang="zh-CN" dirty="0"/>
              <a:t> </a:t>
            </a:r>
            <a:r>
              <a:rPr lang="en-US" altLang="zh-CN" b="1" dirty="0">
                <a:solidFill>
                  <a:srgbClr val="FF0000"/>
                </a:solidFill>
              </a:rPr>
              <a:t>like</a:t>
            </a:r>
            <a:r>
              <a:rPr lang="en-US" altLang="zh-CN" dirty="0"/>
              <a:t> </a:t>
            </a:r>
            <a:r>
              <a:rPr lang="en-US" altLang="zh-CN" dirty="0" smtClean="0"/>
              <a:t>company</a:t>
            </a:r>
            <a:r>
              <a:rPr lang="en-US" altLang="zh-CN" dirty="0" smtClean="0"/>
              <a:t>;</a:t>
            </a:r>
            <a:endParaRPr lang="en-US" altLang="zh-CN" dirty="0"/>
          </a:p>
          <a:p>
            <a:r>
              <a:rPr lang="en-US" altLang="zh-CN" dirty="0" smtClean="0"/>
              <a:t>(2)insert </a:t>
            </a:r>
            <a:r>
              <a:rPr lang="en-US" altLang="zh-CN" dirty="0"/>
              <a:t>into  </a:t>
            </a:r>
            <a:r>
              <a:rPr lang="en-US" altLang="zh-CN" dirty="0" err="1"/>
              <a:t>company_im</a:t>
            </a:r>
            <a:r>
              <a:rPr lang="en-US" altLang="zh-CN" dirty="0"/>
              <a:t>  select * from company where year=</a:t>
            </a:r>
            <a:r>
              <a:rPr lang="zh-CN" altLang="en-US" dirty="0"/>
              <a:t>‘</a:t>
            </a:r>
            <a:r>
              <a:rPr lang="en-US" altLang="zh-CN" dirty="0"/>
              <a:t>2012</a:t>
            </a:r>
            <a:r>
              <a:rPr lang="zh-CN" altLang="en-US" dirty="0"/>
              <a:t>’</a:t>
            </a:r>
            <a:r>
              <a:rPr lang="en-US" altLang="zh-CN" dirty="0"/>
              <a:t>;</a:t>
            </a:r>
          </a:p>
          <a:p>
            <a:pPr marL="285750" indent="-285750">
              <a:buFont typeface="Arial" pitchFamily="34" charset="0"/>
              <a:buChar char="•"/>
            </a:pPr>
            <a:r>
              <a:rPr lang="zh-CN" altLang="en-US" dirty="0"/>
              <a:t>创建一个虚表</a:t>
            </a:r>
            <a:r>
              <a:rPr lang="en-US" altLang="zh-CN" dirty="0"/>
              <a:t>(</a:t>
            </a:r>
            <a:r>
              <a:rPr lang="zh-CN" altLang="en-US" dirty="0"/>
              <a:t>视图</a:t>
            </a:r>
            <a:r>
              <a:rPr lang="en-US" altLang="zh-CN" dirty="0"/>
              <a:t>)</a:t>
            </a:r>
            <a:endParaRPr lang="zh-CN" altLang="en-US" dirty="0"/>
          </a:p>
          <a:p>
            <a:r>
              <a:rPr lang="en-US" altLang="zh-CN" dirty="0"/>
              <a:t>create </a:t>
            </a:r>
            <a:r>
              <a:rPr lang="en-US" altLang="zh-CN" b="1" dirty="0">
                <a:solidFill>
                  <a:srgbClr val="FF0000"/>
                </a:solidFill>
              </a:rPr>
              <a:t>view</a:t>
            </a:r>
            <a:r>
              <a:rPr lang="en-US" altLang="zh-CN" dirty="0"/>
              <a:t> </a:t>
            </a:r>
            <a:r>
              <a:rPr lang="en-US" altLang="zh-CN" dirty="0" err="1"/>
              <a:t>company_view</a:t>
            </a:r>
            <a:r>
              <a:rPr lang="en-US" altLang="zh-CN" dirty="0"/>
              <a:t> as select * from company where year=</a:t>
            </a:r>
            <a:r>
              <a:rPr lang="zh-CN" altLang="en-US" dirty="0"/>
              <a:t>‘</a:t>
            </a:r>
            <a:r>
              <a:rPr lang="en-US" altLang="zh-CN" dirty="0"/>
              <a:t>2012’;</a:t>
            </a:r>
          </a:p>
        </p:txBody>
      </p:sp>
      <p:cxnSp>
        <p:nvCxnSpPr>
          <p:cNvPr id="34" name="曲线连接符 33"/>
          <p:cNvCxnSpPr>
            <a:stCxn id="5" idx="3"/>
            <a:endCxn id="19" idx="2"/>
          </p:cNvCxnSpPr>
          <p:nvPr/>
        </p:nvCxnSpPr>
        <p:spPr>
          <a:xfrm flipV="1">
            <a:off x="7282848" y="2491155"/>
            <a:ext cx="890768" cy="93784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266034" y="4143342"/>
            <a:ext cx="2160240" cy="369332"/>
          </a:xfrm>
          <a:prstGeom prst="rect">
            <a:avLst/>
          </a:prstGeom>
          <a:noFill/>
        </p:spPr>
        <p:txBody>
          <a:bodyPr wrap="square" rtlCol="0">
            <a:spAutoFit/>
          </a:bodyPr>
          <a:lstStyle/>
          <a:p>
            <a:r>
              <a:rPr lang="zh-CN" altLang="en-US" b="1" dirty="0" smtClean="0">
                <a:solidFill>
                  <a:srgbClr val="C00000"/>
                </a:solidFill>
              </a:rPr>
              <a:t>如何创建中间表？</a:t>
            </a:r>
            <a:endParaRPr lang="zh-CN" altLang="en-US" b="1" dirty="0">
              <a:solidFill>
                <a:srgbClr val="C00000"/>
              </a:solidFill>
            </a:endParaRPr>
          </a:p>
        </p:txBody>
      </p:sp>
    </p:spTree>
    <p:extLst>
      <p:ext uri="{BB962C8B-B14F-4D97-AF65-F5344CB8AC3E}">
        <p14:creationId xmlns:p14="http://schemas.microsoft.com/office/powerpoint/2010/main" val="217868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3" grpId="0"/>
      <p:bldP spid="27"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中间</a:t>
            </a:r>
            <a:r>
              <a:rPr lang="zh-CN" altLang="en-US" dirty="0"/>
              <a:t>表提高查询表</a:t>
            </a:r>
            <a:r>
              <a:rPr lang="zh-CN" altLang="en-US" dirty="0" smtClean="0"/>
              <a:t>效率</a:t>
            </a:r>
            <a:endParaRPr lang="zh-CN" altLang="en-US" dirty="0"/>
          </a:p>
        </p:txBody>
      </p:sp>
      <p:pic>
        <p:nvPicPr>
          <p:cNvPr id="1026" name="Picture 2" descr="D:\tarena\project\汇通峰会\slides\result\2016-09-12_2137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6" y="4005064"/>
            <a:ext cx="3826012" cy="255113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tarena\project\汇通峰会\slides\result\2016-09-12_2136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512" y="3882111"/>
            <a:ext cx="4104456" cy="2492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tarena\project\汇通峰会\slides\result\2016-09-12_2334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3348711"/>
            <a:ext cx="6408737"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tarena\project\汇通峰会\slides\result\2016-09-12_23341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7512" y="2737374"/>
            <a:ext cx="4191000" cy="350837"/>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8"/>
          <p:cNvSpPr/>
          <p:nvPr/>
        </p:nvSpPr>
        <p:spPr>
          <a:xfrm>
            <a:off x="6337751" y="1901065"/>
            <a:ext cx="1656184" cy="72008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中间表查询</a:t>
            </a:r>
            <a:endParaRPr lang="zh-CN" altLang="en-US" dirty="0"/>
          </a:p>
        </p:txBody>
      </p:sp>
      <p:sp>
        <p:nvSpPr>
          <p:cNvPr id="10" name="圆角矩形 9"/>
          <p:cNvSpPr/>
          <p:nvPr/>
        </p:nvSpPr>
        <p:spPr>
          <a:xfrm>
            <a:off x="611560" y="1918120"/>
            <a:ext cx="1656184" cy="72008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原</a:t>
            </a:r>
            <a:r>
              <a:rPr lang="zh-CN" altLang="en-US" dirty="0" smtClean="0"/>
              <a:t>表查询</a:t>
            </a:r>
            <a:endParaRPr lang="zh-CN" altLang="en-US" dirty="0"/>
          </a:p>
        </p:txBody>
      </p:sp>
      <p:cxnSp>
        <p:nvCxnSpPr>
          <p:cNvPr id="11" name="曲线连接符 10"/>
          <p:cNvCxnSpPr>
            <a:stCxn id="10" idx="2"/>
            <a:endCxn id="1026" idx="0"/>
          </p:cNvCxnSpPr>
          <p:nvPr/>
        </p:nvCxnSpPr>
        <p:spPr>
          <a:xfrm rot="16200000" flipH="1">
            <a:off x="1056430" y="3021422"/>
            <a:ext cx="1366864" cy="6004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9" idx="2"/>
            <a:endCxn id="1027" idx="0"/>
          </p:cNvCxnSpPr>
          <p:nvPr/>
        </p:nvCxnSpPr>
        <p:spPr>
          <a:xfrm rot="5400000">
            <a:off x="6447309" y="3163577"/>
            <a:ext cx="1260966" cy="17610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735263" y="4293096"/>
            <a:ext cx="1116657" cy="512770"/>
          </a:xfrm>
          <a:prstGeom prst="ellipse">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矩形 3"/>
          <p:cNvSpPr/>
          <p:nvPr/>
        </p:nvSpPr>
        <p:spPr>
          <a:xfrm>
            <a:off x="2640936" y="2414208"/>
            <a:ext cx="2278672" cy="646331"/>
          </a:xfrm>
          <a:prstGeom prst="rect">
            <a:avLst/>
          </a:prstGeom>
        </p:spPr>
        <p:txBody>
          <a:bodyPr wrap="square">
            <a:spAutoFit/>
          </a:bodyPr>
          <a:lstStyle/>
          <a:p>
            <a:pPr algn="ctr"/>
            <a:r>
              <a:rPr lang="zh-CN" altLang="en-US" dirty="0"/>
              <a:t>将</a:t>
            </a:r>
            <a:r>
              <a:rPr lang="en-US" altLang="zh-CN" dirty="0" err="1"/>
              <a:t>vote_id</a:t>
            </a:r>
            <a:r>
              <a:rPr lang="en-US" altLang="zh-CN" dirty="0"/>
              <a:t>&lt;100000</a:t>
            </a:r>
            <a:r>
              <a:rPr lang="zh-CN" altLang="en-US" dirty="0"/>
              <a:t>的抽取一个中间表</a:t>
            </a:r>
            <a:endParaRPr lang="zh-CN" altLang="en-US" dirty="0"/>
          </a:p>
        </p:txBody>
      </p:sp>
    </p:spTree>
    <p:extLst>
      <p:ext uri="{BB962C8B-B14F-4D97-AF65-F5344CB8AC3E}">
        <p14:creationId xmlns:p14="http://schemas.microsoft.com/office/powerpoint/2010/main" val="279355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027"/>
                                        </p:tgtEl>
                                        <p:attrNameLst>
                                          <p:attrName>style.visibility</p:attrName>
                                        </p:attrNameLst>
                                      </p:cBhvr>
                                      <p:to>
                                        <p:strVal val="visible"/>
                                      </p:to>
                                    </p:set>
                                    <p:anim calcmode="lin" valueType="num">
                                      <p:cBhvr additive="base">
                                        <p:cTn id="26" dur="500" fill="hold"/>
                                        <p:tgtEl>
                                          <p:spTgt spid="1027"/>
                                        </p:tgtEl>
                                        <p:attrNameLst>
                                          <p:attrName>ppt_x</p:attrName>
                                        </p:attrNameLst>
                                      </p:cBhvr>
                                      <p:tavLst>
                                        <p:tav tm="0">
                                          <p:val>
                                            <p:strVal val="#ppt_x"/>
                                          </p:val>
                                        </p:tav>
                                        <p:tav tm="100000">
                                          <p:val>
                                            <p:strVal val="#ppt_x"/>
                                          </p:val>
                                        </p:tav>
                                      </p:tavLst>
                                    </p:anim>
                                    <p:anim calcmode="lin" valueType="num">
                                      <p:cBhvr additive="base">
                                        <p:cTn id="27"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lstStyle/>
          <a:p>
            <a:r>
              <a:rPr lang="zh-CN" altLang="en-US" dirty="0"/>
              <a:t>中间表提高查询表效率</a:t>
            </a:r>
          </a:p>
        </p:txBody>
      </p:sp>
      <p:pic>
        <p:nvPicPr>
          <p:cNvPr id="2050" name="Picture 2" descr="D:\tarena\project\汇通峰会\slides\result\2016-09-12_23461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88024" y="4734606"/>
            <a:ext cx="3672408" cy="2067107"/>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395536" y="2083572"/>
            <a:ext cx="1728192" cy="9361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原表</a:t>
            </a:r>
            <a:endParaRPr lang="zh-CN" altLang="en-US" dirty="0"/>
          </a:p>
        </p:txBody>
      </p:sp>
      <p:sp>
        <p:nvSpPr>
          <p:cNvPr id="6" name="圆角矩形 5"/>
          <p:cNvSpPr/>
          <p:nvPr/>
        </p:nvSpPr>
        <p:spPr>
          <a:xfrm>
            <a:off x="3419872" y="1410887"/>
            <a:ext cx="1728192" cy="9361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中间实表</a:t>
            </a:r>
            <a:endParaRPr lang="zh-CN" altLang="en-US" dirty="0"/>
          </a:p>
        </p:txBody>
      </p:sp>
      <p:sp>
        <p:nvSpPr>
          <p:cNvPr id="7" name="圆角矩形 6"/>
          <p:cNvSpPr/>
          <p:nvPr/>
        </p:nvSpPr>
        <p:spPr>
          <a:xfrm>
            <a:off x="3563888" y="2792910"/>
            <a:ext cx="1728192"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中间虚表</a:t>
            </a:r>
            <a:endParaRPr lang="en-US" altLang="zh-CN" dirty="0" smtClean="0"/>
          </a:p>
          <a:p>
            <a:pPr algn="ctr"/>
            <a:r>
              <a:rPr lang="en-US" altLang="zh-CN" dirty="0" smtClean="0"/>
              <a:t>view</a:t>
            </a:r>
            <a:endParaRPr lang="zh-CN" altLang="en-US" dirty="0"/>
          </a:p>
        </p:txBody>
      </p:sp>
      <p:cxnSp>
        <p:nvCxnSpPr>
          <p:cNvPr id="10" name="直接箭头连接符 9"/>
          <p:cNvCxnSpPr>
            <a:stCxn id="4" idx="3"/>
            <a:endCxn id="6" idx="1"/>
          </p:cNvCxnSpPr>
          <p:nvPr/>
        </p:nvCxnSpPr>
        <p:spPr>
          <a:xfrm flipV="1">
            <a:off x="2123728" y="1878939"/>
            <a:ext cx="1296144" cy="67268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9"/>
          <p:cNvCxnSpPr>
            <a:stCxn id="4" idx="3"/>
            <a:endCxn id="7" idx="1"/>
          </p:cNvCxnSpPr>
          <p:nvPr/>
        </p:nvCxnSpPr>
        <p:spPr>
          <a:xfrm>
            <a:off x="2123728" y="2551624"/>
            <a:ext cx="1440160" cy="70933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6" idx="3"/>
            <a:endCxn id="21" idx="1"/>
          </p:cNvCxnSpPr>
          <p:nvPr/>
        </p:nvCxnSpPr>
        <p:spPr>
          <a:xfrm>
            <a:off x="5148064" y="1878939"/>
            <a:ext cx="1124624" cy="204633"/>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6272688" y="1615520"/>
            <a:ext cx="1899712" cy="9361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中间实表不能随原表自动更新</a:t>
            </a:r>
            <a:endParaRPr lang="zh-CN" altLang="en-US" dirty="0"/>
          </a:p>
        </p:txBody>
      </p:sp>
      <p:sp>
        <p:nvSpPr>
          <p:cNvPr id="22" name="圆角矩形 21"/>
          <p:cNvSpPr/>
          <p:nvPr/>
        </p:nvSpPr>
        <p:spPr>
          <a:xfrm>
            <a:off x="6272688" y="2988746"/>
            <a:ext cx="2331760"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中间虚表</a:t>
            </a:r>
            <a:endParaRPr lang="en-US" altLang="zh-CN" dirty="0" smtClean="0"/>
          </a:p>
          <a:p>
            <a:pPr algn="ctr"/>
            <a:r>
              <a:rPr lang="en-US" altLang="zh-CN" dirty="0" smtClean="0"/>
              <a:t>View</a:t>
            </a:r>
            <a:r>
              <a:rPr lang="zh-CN" altLang="en-US" dirty="0" smtClean="0"/>
              <a:t>可以随原表自动更新</a:t>
            </a:r>
            <a:endParaRPr lang="zh-CN" altLang="en-US" dirty="0"/>
          </a:p>
        </p:txBody>
      </p:sp>
      <p:cxnSp>
        <p:nvCxnSpPr>
          <p:cNvPr id="26" name="曲线连接符 25"/>
          <p:cNvCxnSpPr>
            <a:stCxn id="7" idx="3"/>
            <a:endCxn id="22" idx="1"/>
          </p:cNvCxnSpPr>
          <p:nvPr/>
        </p:nvCxnSpPr>
        <p:spPr>
          <a:xfrm>
            <a:off x="5292080" y="3260962"/>
            <a:ext cx="980608" cy="19583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2054" name="Picture 3" descr="D:\tarena\project\汇通峰会\slides\result\2016-09-12_2350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287898"/>
            <a:ext cx="8413319" cy="446707"/>
          </a:xfrm>
          <a:prstGeom prst="rect">
            <a:avLst/>
          </a:prstGeom>
          <a:noFill/>
          <a:extLst>
            <a:ext uri="{909E8E84-426E-40DD-AFC4-6F175D3DCCD1}">
              <a14:hiddenFill xmlns:a14="http://schemas.microsoft.com/office/drawing/2010/main">
                <a:solidFill>
                  <a:srgbClr val="FFFFFF"/>
                </a:solidFill>
              </a14:hiddenFill>
            </a:ext>
          </a:extLst>
        </p:spPr>
      </p:pic>
      <p:sp>
        <p:nvSpPr>
          <p:cNvPr id="39" name="圆角矩形 38"/>
          <p:cNvSpPr/>
          <p:nvPr/>
        </p:nvSpPr>
        <p:spPr>
          <a:xfrm>
            <a:off x="467544" y="5678600"/>
            <a:ext cx="1656184" cy="72008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创建并查询</a:t>
            </a:r>
            <a:r>
              <a:rPr lang="en-US" altLang="zh-CN" dirty="0" smtClean="0"/>
              <a:t>view</a:t>
            </a:r>
            <a:endParaRPr lang="zh-CN" altLang="en-US" dirty="0"/>
          </a:p>
        </p:txBody>
      </p:sp>
      <p:cxnSp>
        <p:nvCxnSpPr>
          <p:cNvPr id="40" name="直接箭头连接符 9"/>
          <p:cNvCxnSpPr>
            <a:stCxn id="39" idx="3"/>
            <a:endCxn id="2054" idx="2"/>
          </p:cNvCxnSpPr>
          <p:nvPr/>
        </p:nvCxnSpPr>
        <p:spPr>
          <a:xfrm flipV="1">
            <a:off x="2123728" y="4734605"/>
            <a:ext cx="2550476" cy="130403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90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优化方法</a:t>
            </a:r>
            <a:r>
              <a:rPr lang="zh-CN" altLang="en-US" dirty="0"/>
              <a:t>阐述</a:t>
            </a:r>
            <a:endParaRPr lang="en-US" altLang="zh-CN" dirty="0"/>
          </a:p>
        </p:txBody>
      </p:sp>
      <p:sp>
        <p:nvSpPr>
          <p:cNvPr id="3" name="内容占位符 2"/>
          <p:cNvSpPr>
            <a:spLocks noGrp="1"/>
          </p:cNvSpPr>
          <p:nvPr>
            <p:ph idx="1"/>
          </p:nvPr>
        </p:nvSpPr>
        <p:spPr/>
        <p:txBody>
          <a:bodyPr/>
          <a:lstStyle/>
          <a:p>
            <a:r>
              <a:rPr lang="zh-CN" altLang="en-US" dirty="0" smtClean="0">
                <a:solidFill>
                  <a:schemeClr val="bg1">
                    <a:lumMod val="75000"/>
                  </a:schemeClr>
                </a:solidFill>
              </a:rPr>
              <a:t>索引</a:t>
            </a:r>
            <a:r>
              <a:rPr lang="zh-CN" altLang="en-US" dirty="0">
                <a:solidFill>
                  <a:schemeClr val="bg1">
                    <a:lumMod val="75000"/>
                  </a:schemeClr>
                </a:solidFill>
              </a:rPr>
              <a:t>设计</a:t>
            </a:r>
            <a:endParaRPr lang="en-US" altLang="zh-CN" dirty="0">
              <a:solidFill>
                <a:schemeClr val="bg1">
                  <a:lumMod val="75000"/>
                </a:schemeClr>
              </a:solidFill>
            </a:endParaRPr>
          </a:p>
          <a:p>
            <a:r>
              <a:rPr lang="en-US" altLang="zh-CN" dirty="0">
                <a:solidFill>
                  <a:schemeClr val="bg1">
                    <a:lumMod val="75000"/>
                  </a:schemeClr>
                </a:solidFill>
              </a:rPr>
              <a:t>SQL</a:t>
            </a:r>
            <a:r>
              <a:rPr lang="zh-CN" altLang="en-US" dirty="0">
                <a:solidFill>
                  <a:schemeClr val="bg1">
                    <a:lumMod val="75000"/>
                  </a:schemeClr>
                </a:solidFill>
              </a:rPr>
              <a:t>语句</a:t>
            </a:r>
            <a:r>
              <a:rPr lang="zh-CN" altLang="en-US" dirty="0" smtClean="0">
                <a:solidFill>
                  <a:schemeClr val="bg1">
                    <a:lumMod val="75000"/>
                  </a:schemeClr>
                </a:solidFill>
              </a:rPr>
              <a:t>优化</a:t>
            </a:r>
            <a:endParaRPr lang="en-US" altLang="zh-CN" dirty="0" smtClean="0">
              <a:solidFill>
                <a:schemeClr val="bg1">
                  <a:lumMod val="75000"/>
                </a:schemeClr>
              </a:solidFill>
            </a:endParaRPr>
          </a:p>
          <a:p>
            <a:r>
              <a:rPr lang="zh-CN" altLang="en-US" dirty="0">
                <a:solidFill>
                  <a:schemeClr val="bg1">
                    <a:lumMod val="75000"/>
                  </a:schemeClr>
                </a:solidFill>
              </a:rPr>
              <a:t>表对象</a:t>
            </a:r>
            <a:r>
              <a:rPr lang="zh-CN" altLang="en-US" dirty="0" smtClean="0">
                <a:solidFill>
                  <a:schemeClr val="bg1">
                    <a:lumMod val="75000"/>
                  </a:schemeClr>
                </a:solidFill>
              </a:rPr>
              <a:t>设计</a:t>
            </a:r>
            <a:endParaRPr lang="en-US" altLang="zh-CN" dirty="0">
              <a:solidFill>
                <a:schemeClr val="bg1">
                  <a:lumMod val="75000"/>
                </a:schemeClr>
              </a:solidFill>
            </a:endParaRPr>
          </a:p>
          <a:p>
            <a:r>
              <a:rPr lang="zh-CN" altLang="en-US" dirty="0" smtClean="0"/>
              <a:t>分表分区</a:t>
            </a:r>
            <a:endParaRPr lang="en-US" altLang="zh-CN" dirty="0" smtClean="0"/>
          </a:p>
        </p:txBody>
      </p:sp>
    </p:spTree>
    <p:extLst>
      <p:ext uri="{BB962C8B-B14F-4D97-AF65-F5344CB8AC3E}">
        <p14:creationId xmlns:p14="http://schemas.microsoft.com/office/powerpoint/2010/main" val="2418632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需求场景</a:t>
            </a:r>
            <a:endParaRPr lang="zh-CN" altLang="en-US" dirty="0"/>
          </a:p>
        </p:txBody>
      </p:sp>
      <p:sp>
        <p:nvSpPr>
          <p:cNvPr id="3" name="内容占位符 2"/>
          <p:cNvSpPr>
            <a:spLocks noGrp="1"/>
          </p:cNvSpPr>
          <p:nvPr>
            <p:ph idx="1"/>
          </p:nvPr>
        </p:nvSpPr>
        <p:spPr/>
        <p:txBody>
          <a:bodyPr/>
          <a:lstStyle/>
          <a:p>
            <a:r>
              <a:rPr lang="zh-CN" altLang="en-US" dirty="0" smtClean="0"/>
              <a:t>两个典型场景</a:t>
            </a:r>
            <a:endParaRPr lang="zh-CN" altLang="en-US" dirty="0"/>
          </a:p>
        </p:txBody>
      </p:sp>
      <p:pic>
        <p:nvPicPr>
          <p:cNvPr id="1026" name="Picture 2" descr="D:\tarena\project\汇通峰会\slides\u=1396773488,3237808465&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411021"/>
            <a:ext cx="3267075"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tarena\project\汇通峰会\slides\4ec2d5628535e5dd17ee016171c6a7efcf1b624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035081"/>
            <a:ext cx="3564881" cy="15674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9804" y="4859868"/>
            <a:ext cx="3096344" cy="646331"/>
          </a:xfrm>
          <a:prstGeom prst="rect">
            <a:avLst/>
          </a:prstGeom>
          <a:noFill/>
        </p:spPr>
        <p:txBody>
          <a:bodyPr wrap="square" rtlCol="0">
            <a:spAutoFit/>
          </a:bodyPr>
          <a:lstStyle/>
          <a:p>
            <a:r>
              <a:rPr lang="zh-CN" altLang="en-US" dirty="0" smtClean="0"/>
              <a:t>搜索：响应时间应该控制</a:t>
            </a:r>
            <a:r>
              <a:rPr lang="en-US" altLang="zh-CN" dirty="0" smtClean="0"/>
              <a:t>&lt;</a:t>
            </a:r>
            <a:r>
              <a:rPr lang="en-US" altLang="zh-CN" dirty="0" smtClean="0"/>
              <a:t>3s</a:t>
            </a:r>
          </a:p>
          <a:p>
            <a:r>
              <a:rPr lang="en-US" altLang="zh-CN" dirty="0" smtClean="0"/>
              <a:t>Select *</a:t>
            </a:r>
            <a:endParaRPr lang="zh-CN" altLang="en-US" dirty="0"/>
          </a:p>
        </p:txBody>
      </p:sp>
      <p:sp>
        <p:nvSpPr>
          <p:cNvPr id="7" name="TextBox 6"/>
          <p:cNvSpPr txBox="1"/>
          <p:nvPr/>
        </p:nvSpPr>
        <p:spPr>
          <a:xfrm>
            <a:off x="4355976" y="4853175"/>
            <a:ext cx="4631437" cy="646331"/>
          </a:xfrm>
          <a:prstGeom prst="rect">
            <a:avLst/>
          </a:prstGeom>
          <a:noFill/>
        </p:spPr>
        <p:txBody>
          <a:bodyPr wrap="square" rtlCol="0">
            <a:spAutoFit/>
          </a:bodyPr>
          <a:lstStyle/>
          <a:p>
            <a:r>
              <a:rPr lang="zh-CN" altLang="en-US" dirty="0" smtClean="0"/>
              <a:t>高并发增删改查：响应时间也应该控制在</a:t>
            </a:r>
            <a:r>
              <a:rPr lang="en-US" altLang="zh-CN" dirty="0" smtClean="0"/>
              <a:t>&lt;</a:t>
            </a:r>
            <a:r>
              <a:rPr lang="en-US" altLang="zh-CN" dirty="0" smtClean="0"/>
              <a:t>3s</a:t>
            </a:r>
          </a:p>
          <a:p>
            <a:r>
              <a:rPr lang="en-US" altLang="zh-CN" dirty="0" smtClean="0"/>
              <a:t>Select/insert/delete/update</a:t>
            </a:r>
            <a:endParaRPr lang="zh-CN" altLang="en-US" dirty="0"/>
          </a:p>
        </p:txBody>
      </p:sp>
      <p:sp>
        <p:nvSpPr>
          <p:cNvPr id="10" name="圆角矩形 9"/>
          <p:cNvSpPr/>
          <p:nvPr/>
        </p:nvSpPr>
        <p:spPr>
          <a:xfrm>
            <a:off x="539552" y="5589240"/>
            <a:ext cx="7920880" cy="86409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zh-CN" altLang="en-US" dirty="0" smtClean="0"/>
              <a:t>两种典型场景决定了数据库的响应速度必须足够快，若大于</a:t>
            </a:r>
            <a:r>
              <a:rPr lang="en-US" altLang="zh-CN" dirty="0" smtClean="0"/>
              <a:t>5s</a:t>
            </a:r>
            <a:r>
              <a:rPr lang="zh-CN" altLang="en-US" dirty="0" smtClean="0"/>
              <a:t>就必须要去优化数据库了</a:t>
            </a:r>
            <a:endParaRPr lang="zh-CN" altLang="en-US" dirty="0"/>
          </a:p>
        </p:txBody>
      </p:sp>
    </p:spTree>
    <p:extLst>
      <p:ext uri="{BB962C8B-B14F-4D97-AF65-F5344CB8AC3E}">
        <p14:creationId xmlns:p14="http://schemas.microsoft.com/office/powerpoint/2010/main" val="2262823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分表</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做</a:t>
            </a:r>
            <a:r>
              <a:rPr lang="en-US" altLang="zh-CN" dirty="0" err="1"/>
              <a:t>mysql</a:t>
            </a:r>
            <a:r>
              <a:rPr lang="zh-CN" altLang="en-US" dirty="0"/>
              <a:t>集群，例如：利用</a:t>
            </a:r>
            <a:r>
              <a:rPr lang="en-US" altLang="zh-CN" dirty="0" err="1"/>
              <a:t>mysql</a:t>
            </a:r>
            <a:r>
              <a:rPr lang="en-US" altLang="zh-CN" dirty="0"/>
              <a:t> cluster </a:t>
            </a:r>
            <a:r>
              <a:rPr lang="zh-CN" altLang="en-US" dirty="0"/>
              <a:t>，</a:t>
            </a:r>
            <a:r>
              <a:rPr lang="en-US" altLang="zh-CN" dirty="0" err="1"/>
              <a:t>mysql</a:t>
            </a:r>
            <a:r>
              <a:rPr lang="en-US" altLang="zh-CN" dirty="0"/>
              <a:t> proxy</a:t>
            </a:r>
            <a:r>
              <a:rPr lang="zh-CN" altLang="en-US" dirty="0"/>
              <a:t>，</a:t>
            </a:r>
            <a:r>
              <a:rPr lang="en-US" altLang="zh-CN" dirty="0" err="1"/>
              <a:t>mysql</a:t>
            </a:r>
            <a:r>
              <a:rPr lang="en-US" altLang="zh-CN" dirty="0"/>
              <a:t> replication</a:t>
            </a:r>
            <a:r>
              <a:rPr lang="zh-CN" altLang="en-US" dirty="0"/>
              <a:t>，</a:t>
            </a:r>
            <a:r>
              <a:rPr lang="en-US" altLang="zh-CN" dirty="0" err="1"/>
              <a:t>drdb</a:t>
            </a:r>
            <a:r>
              <a:rPr lang="zh-CN" altLang="en-US" dirty="0" smtClean="0"/>
              <a:t>等等</a:t>
            </a:r>
            <a:endParaRPr lang="en-US" altLang="zh-CN" dirty="0" smtClean="0"/>
          </a:p>
          <a:p>
            <a:pPr marL="514350" indent="-514350">
              <a:buFont typeface="+mj-lt"/>
              <a:buAutoNum type="arabicPeriod"/>
            </a:pPr>
            <a:r>
              <a:rPr lang="zh-CN" altLang="en-US" dirty="0" smtClean="0"/>
              <a:t>预先</a:t>
            </a:r>
            <a:r>
              <a:rPr lang="zh-CN" altLang="en-US" dirty="0"/>
              <a:t>估计会出现大数据量并且访问频繁的表，将其分为若干个</a:t>
            </a:r>
            <a:r>
              <a:rPr lang="zh-CN" altLang="en-US" dirty="0" smtClean="0"/>
              <a:t>表</a:t>
            </a:r>
            <a:endParaRPr lang="en-US" altLang="zh-CN" dirty="0" smtClean="0"/>
          </a:p>
          <a:p>
            <a:pPr marL="514350" indent="-514350">
              <a:buFont typeface="+mj-lt"/>
              <a:buAutoNum type="arabicPeriod"/>
            </a:pPr>
            <a:r>
              <a:rPr lang="zh-CN" altLang="en-US" dirty="0" smtClean="0">
                <a:solidFill>
                  <a:srgbClr val="FF0000"/>
                </a:solidFill>
              </a:rPr>
              <a:t>利用</a:t>
            </a:r>
            <a:r>
              <a:rPr lang="en-US" altLang="zh-CN" dirty="0">
                <a:solidFill>
                  <a:srgbClr val="FF0000"/>
                </a:solidFill>
              </a:rPr>
              <a:t>merge</a:t>
            </a:r>
            <a:r>
              <a:rPr lang="zh-CN" altLang="en-US" dirty="0">
                <a:solidFill>
                  <a:srgbClr val="FF0000"/>
                </a:solidFill>
              </a:rPr>
              <a:t>存储引擎来实现分表</a:t>
            </a:r>
          </a:p>
        </p:txBody>
      </p:sp>
    </p:spTree>
    <p:extLst>
      <p:ext uri="{BB962C8B-B14F-4D97-AF65-F5344CB8AC3E}">
        <p14:creationId xmlns:p14="http://schemas.microsoft.com/office/powerpoint/2010/main" val="206123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merge</a:t>
            </a:r>
            <a:r>
              <a:rPr lang="zh-CN" altLang="en-US" dirty="0"/>
              <a:t>存储引擎分表</a:t>
            </a:r>
          </a:p>
        </p:txBody>
      </p:sp>
      <p:sp>
        <p:nvSpPr>
          <p:cNvPr id="4" name="圆角矩形 3"/>
          <p:cNvSpPr/>
          <p:nvPr/>
        </p:nvSpPr>
        <p:spPr>
          <a:xfrm>
            <a:off x="971600" y="3546736"/>
            <a:ext cx="1440160" cy="79208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分</a:t>
            </a:r>
            <a:r>
              <a:rPr lang="zh-CN" altLang="en-US" dirty="0" smtClean="0"/>
              <a:t>表</a:t>
            </a:r>
            <a:r>
              <a:rPr lang="en-US" altLang="zh-CN" dirty="0"/>
              <a:t>1</a:t>
            </a:r>
            <a:endParaRPr lang="zh-CN" altLang="en-US" dirty="0"/>
          </a:p>
        </p:txBody>
      </p:sp>
      <p:sp>
        <p:nvSpPr>
          <p:cNvPr id="5" name="圆角矩形 4"/>
          <p:cNvSpPr/>
          <p:nvPr/>
        </p:nvSpPr>
        <p:spPr>
          <a:xfrm>
            <a:off x="2937514" y="3531496"/>
            <a:ext cx="1440160" cy="79208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分</a:t>
            </a:r>
            <a:r>
              <a:rPr lang="zh-CN" altLang="en-US" dirty="0" smtClean="0"/>
              <a:t>表</a:t>
            </a:r>
            <a:r>
              <a:rPr lang="en-US" altLang="zh-CN" dirty="0" smtClean="0"/>
              <a:t>2</a:t>
            </a:r>
            <a:endParaRPr lang="zh-CN" altLang="en-US" dirty="0"/>
          </a:p>
        </p:txBody>
      </p:sp>
      <p:sp>
        <p:nvSpPr>
          <p:cNvPr id="6" name="圆角矩形 5"/>
          <p:cNvSpPr/>
          <p:nvPr/>
        </p:nvSpPr>
        <p:spPr>
          <a:xfrm>
            <a:off x="6084168" y="3531496"/>
            <a:ext cx="1440160" cy="79208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分</a:t>
            </a:r>
            <a:r>
              <a:rPr lang="zh-CN" altLang="en-US" dirty="0" smtClean="0"/>
              <a:t>表</a:t>
            </a:r>
            <a:r>
              <a:rPr lang="en-US" altLang="zh-CN" dirty="0" smtClean="0"/>
              <a:t>n</a:t>
            </a:r>
            <a:endParaRPr lang="zh-CN" altLang="en-US" dirty="0"/>
          </a:p>
        </p:txBody>
      </p:sp>
      <p:sp>
        <p:nvSpPr>
          <p:cNvPr id="8" name="TextBox 7"/>
          <p:cNvSpPr txBox="1"/>
          <p:nvPr/>
        </p:nvSpPr>
        <p:spPr>
          <a:xfrm>
            <a:off x="5004048" y="3673624"/>
            <a:ext cx="828092" cy="369332"/>
          </a:xfrm>
          <a:prstGeom prst="rect">
            <a:avLst/>
          </a:prstGeom>
          <a:noFill/>
        </p:spPr>
        <p:txBody>
          <a:bodyPr wrap="square" rtlCol="0">
            <a:spAutoFit/>
          </a:bodyPr>
          <a:lstStyle/>
          <a:p>
            <a:r>
              <a:rPr lang="en-US" altLang="zh-CN" dirty="0" smtClean="0"/>
              <a:t>……</a:t>
            </a:r>
            <a:endParaRPr lang="zh-CN" altLang="en-US" dirty="0"/>
          </a:p>
        </p:txBody>
      </p:sp>
      <p:sp>
        <p:nvSpPr>
          <p:cNvPr id="9" name="圆角矩形 8"/>
          <p:cNvSpPr/>
          <p:nvPr/>
        </p:nvSpPr>
        <p:spPr>
          <a:xfrm>
            <a:off x="683568" y="2204864"/>
            <a:ext cx="7488832" cy="3528392"/>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10" name="TextBox 9"/>
          <p:cNvSpPr txBox="1"/>
          <p:nvPr/>
        </p:nvSpPr>
        <p:spPr>
          <a:xfrm>
            <a:off x="3203848" y="2487380"/>
            <a:ext cx="2082316" cy="369332"/>
          </a:xfrm>
          <a:prstGeom prst="rect">
            <a:avLst/>
          </a:prstGeom>
          <a:noFill/>
        </p:spPr>
        <p:txBody>
          <a:bodyPr wrap="square" rtlCol="0">
            <a:spAutoFit/>
          </a:bodyPr>
          <a:lstStyle/>
          <a:p>
            <a:r>
              <a:rPr lang="zh-CN" altLang="en-US" b="1" dirty="0" smtClean="0">
                <a:solidFill>
                  <a:srgbClr val="C00000"/>
                </a:solidFill>
              </a:rPr>
              <a:t>总表 </a:t>
            </a:r>
            <a:r>
              <a:rPr lang="en-US" altLang="zh-CN" b="1" dirty="0" smtClean="0">
                <a:solidFill>
                  <a:srgbClr val="C00000"/>
                </a:solidFill>
              </a:rPr>
              <a:t>.MRG</a:t>
            </a:r>
            <a:r>
              <a:rPr lang="zh-CN" altLang="en-US" b="1" dirty="0" smtClean="0">
                <a:solidFill>
                  <a:srgbClr val="C00000"/>
                </a:solidFill>
              </a:rPr>
              <a:t>文件</a:t>
            </a:r>
            <a:endParaRPr lang="zh-CN" altLang="en-US" b="1" dirty="0">
              <a:solidFill>
                <a:srgbClr val="C00000"/>
              </a:solidFill>
            </a:endParaRPr>
          </a:p>
        </p:txBody>
      </p:sp>
      <p:sp>
        <p:nvSpPr>
          <p:cNvPr id="11" name="TextBox 10"/>
          <p:cNvSpPr txBox="1"/>
          <p:nvPr/>
        </p:nvSpPr>
        <p:spPr>
          <a:xfrm>
            <a:off x="3368922" y="4802930"/>
            <a:ext cx="2082316" cy="923330"/>
          </a:xfrm>
          <a:prstGeom prst="rect">
            <a:avLst/>
          </a:prstGeom>
          <a:noFill/>
        </p:spPr>
        <p:txBody>
          <a:bodyPr wrap="square" rtlCol="0">
            <a:spAutoFit/>
          </a:bodyPr>
          <a:lstStyle/>
          <a:p>
            <a:r>
              <a:rPr lang="en-US" altLang="zh-CN" dirty="0"/>
              <a:t>.</a:t>
            </a:r>
            <a:r>
              <a:rPr lang="en-US" altLang="zh-CN" dirty="0" smtClean="0"/>
              <a:t>MYD</a:t>
            </a:r>
            <a:r>
              <a:rPr lang="zh-CN" altLang="en-US" dirty="0"/>
              <a:t>数据</a:t>
            </a:r>
            <a:r>
              <a:rPr lang="zh-CN" altLang="en-US" dirty="0" smtClean="0"/>
              <a:t>文件</a:t>
            </a:r>
            <a:endParaRPr lang="en-US" altLang="zh-CN" dirty="0" smtClean="0"/>
          </a:p>
          <a:p>
            <a:r>
              <a:rPr lang="en-US" altLang="zh-CN" dirty="0"/>
              <a:t>.MYI</a:t>
            </a:r>
            <a:r>
              <a:rPr lang="zh-CN" altLang="en-US" dirty="0"/>
              <a:t>索引</a:t>
            </a:r>
            <a:r>
              <a:rPr lang="zh-CN" altLang="en-US" dirty="0" smtClean="0"/>
              <a:t>文件</a:t>
            </a:r>
            <a:endParaRPr lang="en-US" altLang="zh-CN" dirty="0" smtClean="0"/>
          </a:p>
          <a:p>
            <a:r>
              <a:rPr lang="en-US" altLang="zh-CN" dirty="0"/>
              <a:t>.</a:t>
            </a:r>
            <a:r>
              <a:rPr lang="en-US" altLang="zh-CN" dirty="0" err="1"/>
              <a:t>frm</a:t>
            </a:r>
            <a:r>
              <a:rPr lang="zh-CN" altLang="en-US" dirty="0"/>
              <a:t>表结构文件</a:t>
            </a:r>
          </a:p>
        </p:txBody>
      </p:sp>
      <p:sp>
        <p:nvSpPr>
          <p:cNvPr id="12" name="矩形 11"/>
          <p:cNvSpPr/>
          <p:nvPr/>
        </p:nvSpPr>
        <p:spPr>
          <a:xfrm>
            <a:off x="1691680" y="2928720"/>
            <a:ext cx="5472608" cy="646331"/>
          </a:xfrm>
          <a:prstGeom prst="rect">
            <a:avLst/>
          </a:prstGeom>
        </p:spPr>
        <p:txBody>
          <a:bodyPr wrap="square">
            <a:spAutoFit/>
          </a:bodyPr>
          <a:lstStyle/>
          <a:p>
            <a:r>
              <a:rPr lang="en-US" altLang="zh-CN" dirty="0"/>
              <a:t>. MRG</a:t>
            </a:r>
            <a:r>
              <a:rPr lang="zh-CN" altLang="en-US" dirty="0"/>
              <a:t>里面存放</a:t>
            </a:r>
            <a:r>
              <a:rPr lang="zh-CN" altLang="en-US" dirty="0" smtClean="0"/>
              <a:t>着</a:t>
            </a:r>
            <a:r>
              <a:rPr lang="zh-CN" altLang="en-US" dirty="0"/>
              <a:t>和</a:t>
            </a:r>
            <a:r>
              <a:rPr lang="zh-CN" altLang="en-US" dirty="0" smtClean="0"/>
              <a:t>分</a:t>
            </a:r>
            <a:r>
              <a:rPr lang="zh-CN" altLang="en-US" dirty="0"/>
              <a:t>表</a:t>
            </a:r>
            <a:r>
              <a:rPr lang="zh-CN" altLang="en-US" dirty="0" smtClean="0"/>
              <a:t>的映射关系</a:t>
            </a:r>
            <a:r>
              <a:rPr lang="zh-CN" altLang="en-US" dirty="0"/>
              <a:t>，以及插入数据的方式</a:t>
            </a:r>
          </a:p>
        </p:txBody>
      </p:sp>
      <p:cxnSp>
        <p:nvCxnSpPr>
          <p:cNvPr id="15" name="曲线连接符 14"/>
          <p:cNvCxnSpPr>
            <a:stCxn id="8" idx="2"/>
            <a:endCxn id="11" idx="0"/>
          </p:cNvCxnSpPr>
          <p:nvPr/>
        </p:nvCxnSpPr>
        <p:spPr>
          <a:xfrm rot="5400000">
            <a:off x="4534100" y="3918936"/>
            <a:ext cx="759974" cy="100801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662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lstStyle/>
          <a:p>
            <a:r>
              <a:rPr lang="zh-CN" altLang="en-US" dirty="0"/>
              <a:t>利用</a:t>
            </a:r>
            <a:r>
              <a:rPr lang="en-US" altLang="zh-CN" dirty="0"/>
              <a:t>merge</a:t>
            </a:r>
            <a:r>
              <a:rPr lang="zh-CN" altLang="en-US" dirty="0"/>
              <a:t>存储引擎分表</a:t>
            </a:r>
          </a:p>
        </p:txBody>
      </p:sp>
      <p:sp>
        <p:nvSpPr>
          <p:cNvPr id="3" name="内容占位符 2"/>
          <p:cNvSpPr>
            <a:spLocks noGrp="1"/>
          </p:cNvSpPr>
          <p:nvPr>
            <p:ph idx="1"/>
          </p:nvPr>
        </p:nvSpPr>
        <p:spPr>
          <a:xfrm>
            <a:off x="457200" y="836712"/>
            <a:ext cx="8229600" cy="4389120"/>
          </a:xfrm>
        </p:spPr>
        <p:txBody>
          <a:bodyPr/>
          <a:lstStyle/>
          <a:p>
            <a:r>
              <a:rPr lang="zh-CN" altLang="en-US" dirty="0" smtClean="0"/>
              <a:t>分表的场景</a:t>
            </a:r>
            <a:endParaRPr lang="zh-CN" altLang="en-US" dirty="0"/>
          </a:p>
        </p:txBody>
      </p:sp>
      <p:sp>
        <p:nvSpPr>
          <p:cNvPr id="4" name="圆角矩形 3"/>
          <p:cNvSpPr/>
          <p:nvPr/>
        </p:nvSpPr>
        <p:spPr>
          <a:xfrm>
            <a:off x="755576" y="1365780"/>
            <a:ext cx="1224136" cy="23042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原表</a:t>
            </a:r>
          </a:p>
        </p:txBody>
      </p:sp>
      <p:sp>
        <p:nvSpPr>
          <p:cNvPr id="5" name="右箭头 4"/>
          <p:cNvSpPr/>
          <p:nvPr/>
        </p:nvSpPr>
        <p:spPr>
          <a:xfrm>
            <a:off x="2339752" y="2445900"/>
            <a:ext cx="936104" cy="36004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851920" y="1338194"/>
            <a:ext cx="1224136" cy="6167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分表</a:t>
            </a:r>
            <a:r>
              <a:rPr lang="en-US" altLang="zh-CN" dirty="0" smtClean="0"/>
              <a:t>1</a:t>
            </a:r>
            <a:endParaRPr lang="zh-CN" altLang="en-US" dirty="0"/>
          </a:p>
        </p:txBody>
      </p:sp>
      <p:sp>
        <p:nvSpPr>
          <p:cNvPr id="7" name="TextBox 6"/>
          <p:cNvSpPr txBox="1"/>
          <p:nvPr/>
        </p:nvSpPr>
        <p:spPr>
          <a:xfrm>
            <a:off x="2555776" y="1770242"/>
            <a:ext cx="720080" cy="369332"/>
          </a:xfrm>
          <a:prstGeom prst="rect">
            <a:avLst/>
          </a:prstGeom>
          <a:noFill/>
        </p:spPr>
        <p:txBody>
          <a:bodyPr wrap="square" rtlCol="0">
            <a:spAutoFit/>
          </a:bodyPr>
          <a:lstStyle/>
          <a:p>
            <a:r>
              <a:rPr lang="zh-CN" altLang="en-US" dirty="0" smtClean="0"/>
              <a:t>拆分</a:t>
            </a:r>
            <a:endParaRPr lang="zh-CN" altLang="en-US" dirty="0"/>
          </a:p>
        </p:txBody>
      </p:sp>
      <p:sp>
        <p:nvSpPr>
          <p:cNvPr id="8" name="圆角矩形 7"/>
          <p:cNvSpPr/>
          <p:nvPr/>
        </p:nvSpPr>
        <p:spPr>
          <a:xfrm>
            <a:off x="3851920" y="2189226"/>
            <a:ext cx="1224136" cy="6167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分表</a:t>
            </a:r>
            <a:r>
              <a:rPr lang="en-US" altLang="zh-CN" dirty="0"/>
              <a:t>2</a:t>
            </a:r>
            <a:endParaRPr lang="zh-CN" altLang="en-US" dirty="0"/>
          </a:p>
        </p:txBody>
      </p:sp>
      <p:sp>
        <p:nvSpPr>
          <p:cNvPr id="9" name="TextBox 8"/>
          <p:cNvSpPr txBox="1"/>
          <p:nvPr/>
        </p:nvSpPr>
        <p:spPr>
          <a:xfrm>
            <a:off x="4211960" y="2877948"/>
            <a:ext cx="720080" cy="369332"/>
          </a:xfrm>
          <a:prstGeom prst="rect">
            <a:avLst/>
          </a:prstGeom>
          <a:noFill/>
        </p:spPr>
        <p:txBody>
          <a:bodyPr wrap="square" rtlCol="0">
            <a:spAutoFit/>
          </a:bodyPr>
          <a:lstStyle/>
          <a:p>
            <a:r>
              <a:rPr lang="en-US" altLang="zh-CN" dirty="0" smtClean="0"/>
              <a:t>……</a:t>
            </a:r>
            <a:endParaRPr lang="zh-CN" altLang="en-US" dirty="0"/>
          </a:p>
        </p:txBody>
      </p:sp>
      <p:sp>
        <p:nvSpPr>
          <p:cNvPr id="10" name="圆角矩形 9"/>
          <p:cNvSpPr/>
          <p:nvPr/>
        </p:nvSpPr>
        <p:spPr>
          <a:xfrm>
            <a:off x="3851920" y="3341354"/>
            <a:ext cx="1224136" cy="6167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分表</a:t>
            </a:r>
            <a:r>
              <a:rPr lang="en-US" altLang="zh-CN" dirty="0"/>
              <a:t>m</a:t>
            </a:r>
            <a:endParaRPr lang="zh-CN" altLang="en-US" dirty="0"/>
          </a:p>
        </p:txBody>
      </p:sp>
      <p:sp>
        <p:nvSpPr>
          <p:cNvPr id="11" name="TextBox 10"/>
          <p:cNvSpPr txBox="1"/>
          <p:nvPr/>
        </p:nvSpPr>
        <p:spPr>
          <a:xfrm>
            <a:off x="755576" y="3762487"/>
            <a:ext cx="1368152" cy="369332"/>
          </a:xfrm>
          <a:prstGeom prst="rect">
            <a:avLst/>
          </a:prstGeom>
          <a:noFill/>
        </p:spPr>
        <p:txBody>
          <a:bodyPr wrap="square" rtlCol="0">
            <a:spAutoFit/>
          </a:bodyPr>
          <a:lstStyle/>
          <a:p>
            <a:r>
              <a:rPr lang="zh-CN" altLang="en-US" dirty="0"/>
              <a:t>原</a:t>
            </a:r>
            <a:r>
              <a:rPr lang="zh-CN" altLang="en-US" dirty="0" smtClean="0"/>
              <a:t>表查询慢</a:t>
            </a:r>
            <a:endParaRPr lang="zh-CN" altLang="en-US" dirty="0"/>
          </a:p>
        </p:txBody>
      </p:sp>
      <p:sp>
        <p:nvSpPr>
          <p:cNvPr id="12" name="右箭头 11"/>
          <p:cNvSpPr/>
          <p:nvPr/>
        </p:nvSpPr>
        <p:spPr>
          <a:xfrm>
            <a:off x="5580112" y="2445900"/>
            <a:ext cx="936104" cy="36004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580112" y="1922642"/>
            <a:ext cx="936104" cy="369332"/>
          </a:xfrm>
          <a:prstGeom prst="rect">
            <a:avLst/>
          </a:prstGeom>
          <a:noFill/>
        </p:spPr>
        <p:txBody>
          <a:bodyPr wrap="square" rtlCol="0">
            <a:spAutoFit/>
          </a:bodyPr>
          <a:lstStyle/>
          <a:p>
            <a:r>
              <a:rPr lang="en-US" altLang="zh-CN" dirty="0" smtClean="0"/>
              <a:t>merge</a:t>
            </a:r>
            <a:endParaRPr lang="zh-CN" altLang="en-US" dirty="0"/>
          </a:p>
        </p:txBody>
      </p:sp>
      <p:sp>
        <p:nvSpPr>
          <p:cNvPr id="14" name="圆角矩形 13"/>
          <p:cNvSpPr/>
          <p:nvPr/>
        </p:nvSpPr>
        <p:spPr>
          <a:xfrm>
            <a:off x="6876256" y="1285494"/>
            <a:ext cx="1224136" cy="27538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新的总表</a:t>
            </a:r>
            <a:endParaRPr lang="en-US" altLang="zh-CN" dirty="0" smtClean="0"/>
          </a:p>
        </p:txBody>
      </p:sp>
      <p:sp>
        <p:nvSpPr>
          <p:cNvPr id="15" name="TextBox 14"/>
          <p:cNvSpPr txBox="1"/>
          <p:nvPr/>
        </p:nvSpPr>
        <p:spPr>
          <a:xfrm>
            <a:off x="6408204" y="908720"/>
            <a:ext cx="2160240" cy="369332"/>
          </a:xfrm>
          <a:prstGeom prst="rect">
            <a:avLst/>
          </a:prstGeom>
          <a:noFill/>
        </p:spPr>
        <p:txBody>
          <a:bodyPr wrap="square" rtlCol="0">
            <a:spAutoFit/>
          </a:bodyPr>
          <a:lstStyle/>
          <a:p>
            <a:r>
              <a:rPr lang="zh-CN" altLang="en-US" dirty="0"/>
              <a:t>原</a:t>
            </a:r>
            <a:r>
              <a:rPr lang="zh-CN" altLang="en-US" dirty="0" smtClean="0"/>
              <a:t>表可以备份保存</a:t>
            </a:r>
            <a:endParaRPr lang="zh-CN" altLang="en-US" dirty="0"/>
          </a:p>
        </p:txBody>
      </p:sp>
      <p:pic>
        <p:nvPicPr>
          <p:cNvPr id="1027" name="Picture 3" descr="D:\tarena\project\汇通峰会\slides\result\2016-09-14_0645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8" y="4131819"/>
            <a:ext cx="6302375" cy="9064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tarena\project\汇通峰会\slides\result\2016-09-14_06455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5181600"/>
            <a:ext cx="4656137" cy="16764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曲线连接符 16"/>
          <p:cNvCxnSpPr>
            <a:stCxn id="5" idx="3"/>
          </p:cNvCxnSpPr>
          <p:nvPr/>
        </p:nvCxnSpPr>
        <p:spPr>
          <a:xfrm flipH="1">
            <a:off x="2699792" y="2625920"/>
            <a:ext cx="576064" cy="1505899"/>
          </a:xfrm>
          <a:prstGeom prst="curvedConnector4">
            <a:avLst>
              <a:gd name="adj1" fmla="val -39683"/>
              <a:gd name="adj2" fmla="val 559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12" idx="3"/>
            <a:endCxn id="1028" idx="1"/>
          </p:cNvCxnSpPr>
          <p:nvPr/>
        </p:nvCxnSpPr>
        <p:spPr>
          <a:xfrm flipH="1">
            <a:off x="4283968" y="2625920"/>
            <a:ext cx="2232248" cy="3393880"/>
          </a:xfrm>
          <a:prstGeom prst="curvedConnector5">
            <a:avLst>
              <a:gd name="adj1" fmla="val -10241"/>
              <a:gd name="adj2" fmla="val 40303"/>
              <a:gd name="adj3" fmla="val 11024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572000" y="4518932"/>
            <a:ext cx="2088232" cy="512770"/>
          </a:xfrm>
          <a:prstGeom prst="ellipse">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椭圆 20"/>
          <p:cNvSpPr/>
          <p:nvPr/>
        </p:nvSpPr>
        <p:spPr>
          <a:xfrm>
            <a:off x="4752020" y="6286813"/>
            <a:ext cx="972108" cy="512770"/>
          </a:xfrm>
          <a:prstGeom prst="ellipse">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61188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1027"/>
                                        </p:tgtEl>
                                        <p:attrNameLst>
                                          <p:attrName>style.visibility</p:attrName>
                                        </p:attrNameLst>
                                      </p:cBhvr>
                                      <p:to>
                                        <p:strVal val="visible"/>
                                      </p:to>
                                    </p:set>
                                    <p:animEffect transition="in" filter="fade">
                                      <p:cBhvr>
                                        <p:cTn id="47" dur="500"/>
                                        <p:tgtEl>
                                          <p:spTgt spid="10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1028"/>
                                        </p:tgtEl>
                                        <p:attrNameLst>
                                          <p:attrName>style.visibility</p:attrName>
                                        </p:attrNameLst>
                                      </p:cBhvr>
                                      <p:to>
                                        <p:strVal val="visible"/>
                                      </p:to>
                                    </p:set>
                                    <p:animEffect transition="in" filter="fade">
                                      <p:cBhvr>
                                        <p:cTn id="55" dur="500"/>
                                        <p:tgtEl>
                                          <p:spTgt spid="10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p:bldP spid="10" grpId="0" animBg="1"/>
      <p:bldP spid="12" grpId="0" animBg="1"/>
      <p:bldP spid="13" grpId="0"/>
      <p:bldP spid="14" grpId="0" animBg="1"/>
      <p:bldP spid="15" grpId="0"/>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lstStyle/>
          <a:p>
            <a:r>
              <a:rPr lang="zh-CN" altLang="en-US" dirty="0" smtClean="0"/>
              <a:t>利用</a:t>
            </a:r>
            <a:r>
              <a:rPr lang="en-US" altLang="zh-CN" dirty="0" smtClean="0"/>
              <a:t>merge</a:t>
            </a:r>
            <a:r>
              <a:rPr lang="zh-CN" altLang="en-US" dirty="0" smtClean="0"/>
              <a:t>存储引擎分</a:t>
            </a:r>
            <a:r>
              <a:rPr lang="zh-CN" altLang="en-US" dirty="0"/>
              <a:t>表</a:t>
            </a:r>
          </a:p>
        </p:txBody>
      </p:sp>
      <p:sp>
        <p:nvSpPr>
          <p:cNvPr id="3" name="内容占位符 2"/>
          <p:cNvSpPr>
            <a:spLocks noGrp="1"/>
          </p:cNvSpPr>
          <p:nvPr>
            <p:ph idx="1"/>
          </p:nvPr>
        </p:nvSpPr>
        <p:spPr>
          <a:xfrm>
            <a:off x="457200" y="1556792"/>
            <a:ext cx="8229600" cy="4389120"/>
          </a:xfrm>
        </p:spPr>
        <p:txBody>
          <a:bodyPr/>
          <a:lstStyle/>
          <a:p>
            <a:r>
              <a:rPr lang="zh-CN" altLang="en-US" dirty="0"/>
              <a:t>分</a:t>
            </a:r>
            <a:r>
              <a:rPr lang="zh-CN" altLang="en-US" dirty="0" smtClean="0"/>
              <a:t>表性能</a:t>
            </a:r>
            <a:endParaRPr lang="zh-CN" altLang="en-US" dirty="0"/>
          </a:p>
        </p:txBody>
      </p:sp>
      <p:pic>
        <p:nvPicPr>
          <p:cNvPr id="3074" name="Picture 2" descr="D:\tarena\project\汇通峰会\slides\result\2016-09-13_0040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8229600" cy="14176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tarena\project\汇通峰会\slides\result\2016-09-13_00445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936875"/>
            <a:ext cx="3524234" cy="210681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D:\tarena\project\汇通峰会\slides\result\2016-09-13_0048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042" y="3861048"/>
            <a:ext cx="4556125" cy="2316163"/>
          </a:xfrm>
          <a:prstGeom prst="rect">
            <a:avLst/>
          </a:prstGeom>
          <a:noFill/>
          <a:extLst>
            <a:ext uri="{909E8E84-426E-40DD-AFC4-6F175D3DCCD1}">
              <a14:hiddenFill xmlns:a14="http://schemas.microsoft.com/office/drawing/2010/main">
                <a:solidFill>
                  <a:srgbClr val="FFFFFF"/>
                </a:solidFill>
              </a14:hiddenFill>
            </a:ext>
          </a:extLst>
        </p:spPr>
      </p:pic>
      <p:sp>
        <p:nvSpPr>
          <p:cNvPr id="7" name="圆角矩形 6"/>
          <p:cNvSpPr/>
          <p:nvPr/>
        </p:nvSpPr>
        <p:spPr>
          <a:xfrm>
            <a:off x="5868144" y="3140968"/>
            <a:ext cx="1296144" cy="504056"/>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8" name="圆角矩形 7"/>
          <p:cNvSpPr/>
          <p:nvPr/>
        </p:nvSpPr>
        <p:spPr>
          <a:xfrm>
            <a:off x="7285654" y="3140968"/>
            <a:ext cx="1390802" cy="504056"/>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9" name="圆角矩形 8"/>
          <p:cNvSpPr/>
          <p:nvPr/>
        </p:nvSpPr>
        <p:spPr>
          <a:xfrm>
            <a:off x="3347864" y="2132856"/>
            <a:ext cx="1512168" cy="288032"/>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10" name="圆角矩形 9"/>
          <p:cNvSpPr/>
          <p:nvPr/>
        </p:nvSpPr>
        <p:spPr>
          <a:xfrm>
            <a:off x="827584" y="3284984"/>
            <a:ext cx="1368152" cy="288032"/>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11" name="TextBox 10"/>
          <p:cNvSpPr txBox="1"/>
          <p:nvPr/>
        </p:nvSpPr>
        <p:spPr>
          <a:xfrm>
            <a:off x="7513103" y="2771636"/>
            <a:ext cx="935903" cy="369332"/>
          </a:xfrm>
          <a:prstGeom prst="rect">
            <a:avLst/>
          </a:prstGeom>
          <a:noFill/>
        </p:spPr>
        <p:txBody>
          <a:bodyPr wrap="square" rtlCol="0">
            <a:spAutoFit/>
          </a:bodyPr>
          <a:lstStyle/>
          <a:p>
            <a:r>
              <a:rPr lang="zh-CN" altLang="en-US" dirty="0"/>
              <a:t>分</a:t>
            </a:r>
            <a:r>
              <a:rPr lang="zh-CN" altLang="en-US" dirty="0" smtClean="0"/>
              <a:t>表</a:t>
            </a:r>
            <a:r>
              <a:rPr lang="en-US" altLang="zh-CN" dirty="0"/>
              <a:t>2</a:t>
            </a:r>
            <a:endParaRPr lang="zh-CN" altLang="en-US" dirty="0"/>
          </a:p>
        </p:txBody>
      </p:sp>
      <p:sp>
        <p:nvSpPr>
          <p:cNvPr id="12" name="TextBox 11"/>
          <p:cNvSpPr txBox="1"/>
          <p:nvPr/>
        </p:nvSpPr>
        <p:spPr>
          <a:xfrm>
            <a:off x="6070103" y="2780928"/>
            <a:ext cx="923599" cy="369332"/>
          </a:xfrm>
          <a:prstGeom prst="rect">
            <a:avLst/>
          </a:prstGeom>
          <a:noFill/>
        </p:spPr>
        <p:txBody>
          <a:bodyPr wrap="square" rtlCol="0">
            <a:spAutoFit/>
          </a:bodyPr>
          <a:lstStyle/>
          <a:p>
            <a:r>
              <a:rPr lang="zh-CN" altLang="en-US" dirty="0"/>
              <a:t>分</a:t>
            </a:r>
            <a:r>
              <a:rPr lang="zh-CN" altLang="en-US" dirty="0" smtClean="0"/>
              <a:t>表</a:t>
            </a:r>
            <a:r>
              <a:rPr lang="en-US" altLang="zh-CN" dirty="0" smtClean="0"/>
              <a:t>1</a:t>
            </a:r>
            <a:endParaRPr lang="zh-CN" altLang="en-US" dirty="0"/>
          </a:p>
        </p:txBody>
      </p:sp>
      <p:sp>
        <p:nvSpPr>
          <p:cNvPr id="13" name="TextBox 12"/>
          <p:cNvSpPr txBox="1"/>
          <p:nvPr/>
        </p:nvSpPr>
        <p:spPr>
          <a:xfrm>
            <a:off x="2123728" y="3460358"/>
            <a:ext cx="1440160" cy="369332"/>
          </a:xfrm>
          <a:prstGeom prst="rect">
            <a:avLst/>
          </a:prstGeom>
          <a:noFill/>
        </p:spPr>
        <p:txBody>
          <a:bodyPr wrap="square" rtlCol="0">
            <a:spAutoFit/>
          </a:bodyPr>
          <a:lstStyle/>
          <a:p>
            <a:r>
              <a:rPr lang="en-US" altLang="zh-CN" dirty="0" smtClean="0"/>
              <a:t>Engine </a:t>
            </a:r>
            <a:r>
              <a:rPr lang="zh-CN" altLang="en-US" dirty="0" smtClean="0"/>
              <a:t>类型</a:t>
            </a:r>
            <a:endParaRPr lang="zh-CN" altLang="en-US" dirty="0"/>
          </a:p>
        </p:txBody>
      </p:sp>
      <p:sp>
        <p:nvSpPr>
          <p:cNvPr id="14" name="TextBox 13"/>
          <p:cNvSpPr txBox="1"/>
          <p:nvPr/>
        </p:nvSpPr>
        <p:spPr>
          <a:xfrm>
            <a:off x="3692437" y="1700808"/>
            <a:ext cx="823021" cy="369332"/>
          </a:xfrm>
          <a:prstGeom prst="rect">
            <a:avLst/>
          </a:prstGeom>
          <a:noFill/>
        </p:spPr>
        <p:txBody>
          <a:bodyPr wrap="square" rtlCol="0">
            <a:spAutoFit/>
          </a:bodyPr>
          <a:lstStyle/>
          <a:p>
            <a:r>
              <a:rPr lang="zh-CN" altLang="en-US" dirty="0" smtClean="0"/>
              <a:t>总表</a:t>
            </a:r>
            <a:endParaRPr lang="zh-CN" altLang="en-US" dirty="0"/>
          </a:p>
        </p:txBody>
      </p:sp>
    </p:spTree>
    <p:extLst>
      <p:ext uri="{BB962C8B-B14F-4D97-AF65-F5344CB8AC3E}">
        <p14:creationId xmlns:p14="http://schemas.microsoft.com/office/powerpoint/2010/main" val="4259931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分区</a:t>
            </a:r>
          </a:p>
        </p:txBody>
      </p:sp>
      <p:sp>
        <p:nvSpPr>
          <p:cNvPr id="3" name="内容占位符 2"/>
          <p:cNvSpPr>
            <a:spLocks noGrp="1"/>
          </p:cNvSpPr>
          <p:nvPr>
            <p:ph idx="1"/>
          </p:nvPr>
        </p:nvSpPr>
        <p:spPr/>
        <p:txBody>
          <a:bodyPr>
            <a:normAutofit/>
          </a:bodyPr>
          <a:lstStyle/>
          <a:p>
            <a:r>
              <a:rPr lang="en-US" altLang="zh-CN" dirty="0" smtClean="0">
                <a:solidFill>
                  <a:srgbClr val="FF0000"/>
                </a:solidFill>
              </a:rPr>
              <a:t>RANGE</a:t>
            </a:r>
            <a:r>
              <a:rPr lang="zh-CN" altLang="en-US" dirty="0" smtClean="0">
                <a:solidFill>
                  <a:srgbClr val="FF0000"/>
                </a:solidFill>
              </a:rPr>
              <a:t>分区</a:t>
            </a:r>
            <a:endParaRPr lang="en-US" altLang="zh-CN" dirty="0">
              <a:solidFill>
                <a:srgbClr val="FF0000"/>
              </a:solidFill>
            </a:endParaRPr>
          </a:p>
          <a:p>
            <a:r>
              <a:rPr lang="en-US" altLang="zh-CN" dirty="0" smtClean="0"/>
              <a:t>LIST</a:t>
            </a:r>
            <a:r>
              <a:rPr lang="zh-CN" altLang="en-US" dirty="0" smtClean="0"/>
              <a:t>分区</a:t>
            </a:r>
            <a:endParaRPr lang="en-US" altLang="zh-CN" dirty="0" smtClean="0"/>
          </a:p>
          <a:p>
            <a:r>
              <a:rPr lang="en-US" altLang="zh-CN" dirty="0" smtClean="0"/>
              <a:t>HASH</a:t>
            </a:r>
            <a:r>
              <a:rPr lang="zh-CN" altLang="en-US" dirty="0" smtClean="0"/>
              <a:t>分区</a:t>
            </a:r>
            <a:endParaRPr lang="en-US" altLang="zh-CN" dirty="0" smtClean="0"/>
          </a:p>
          <a:p>
            <a:r>
              <a:rPr lang="en-US" altLang="zh-CN" dirty="0" smtClean="0"/>
              <a:t>KEY</a:t>
            </a:r>
            <a:r>
              <a:rPr lang="zh-CN" altLang="en-US" dirty="0" smtClean="0"/>
              <a:t>分区</a:t>
            </a:r>
            <a:endParaRPr lang="zh-CN" altLang="en-US" dirty="0"/>
          </a:p>
        </p:txBody>
      </p:sp>
    </p:spTree>
    <p:extLst>
      <p:ext uri="{BB962C8B-B14F-4D97-AF65-F5344CB8AC3E}">
        <p14:creationId xmlns:p14="http://schemas.microsoft.com/office/powerpoint/2010/main" val="9452721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分区</a:t>
            </a:r>
            <a:endParaRPr lang="zh-CN" altLang="en-US" dirty="0"/>
          </a:p>
        </p:txBody>
      </p:sp>
      <p:sp>
        <p:nvSpPr>
          <p:cNvPr id="3" name="内容占位符 2"/>
          <p:cNvSpPr>
            <a:spLocks noGrp="1"/>
          </p:cNvSpPr>
          <p:nvPr>
            <p:ph idx="1"/>
          </p:nvPr>
        </p:nvSpPr>
        <p:spPr/>
        <p:txBody>
          <a:bodyPr/>
          <a:lstStyle/>
          <a:p>
            <a:r>
              <a:rPr lang="en-US" altLang="zh-CN" dirty="0" smtClean="0"/>
              <a:t>RANGE</a:t>
            </a:r>
            <a:r>
              <a:rPr lang="zh-CN" altLang="en-US" dirty="0"/>
              <a:t>分区：基于属于一个给定连续区间的列值，把多行分配给分区。</a:t>
            </a:r>
          </a:p>
        </p:txBody>
      </p:sp>
      <p:sp>
        <p:nvSpPr>
          <p:cNvPr id="4" name="圆角矩形 3"/>
          <p:cNvSpPr/>
          <p:nvPr/>
        </p:nvSpPr>
        <p:spPr>
          <a:xfrm>
            <a:off x="971600" y="3903854"/>
            <a:ext cx="1440160" cy="79208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磁盘分区</a:t>
            </a:r>
            <a:r>
              <a:rPr lang="en-US" altLang="zh-CN" dirty="0" smtClean="0"/>
              <a:t>1</a:t>
            </a:r>
          </a:p>
          <a:p>
            <a:pPr algn="ctr"/>
            <a:r>
              <a:rPr lang="en-US" altLang="zh-CN" dirty="0" smtClean="0"/>
              <a:t>id&lt;N</a:t>
            </a:r>
            <a:endParaRPr lang="zh-CN" altLang="en-US" dirty="0"/>
          </a:p>
        </p:txBody>
      </p:sp>
      <p:sp>
        <p:nvSpPr>
          <p:cNvPr id="5" name="圆角矩形 4"/>
          <p:cNvSpPr/>
          <p:nvPr/>
        </p:nvSpPr>
        <p:spPr>
          <a:xfrm>
            <a:off x="2937514" y="3888614"/>
            <a:ext cx="1440160" cy="79208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磁盘</a:t>
            </a:r>
            <a:r>
              <a:rPr lang="zh-CN" altLang="en-US" dirty="0" smtClean="0"/>
              <a:t>分</a:t>
            </a:r>
            <a:r>
              <a:rPr lang="zh-CN" altLang="en-US" dirty="0"/>
              <a:t>区</a:t>
            </a:r>
            <a:r>
              <a:rPr lang="en-US" altLang="zh-CN" dirty="0" smtClean="0"/>
              <a:t>2</a:t>
            </a:r>
          </a:p>
          <a:p>
            <a:pPr algn="ctr"/>
            <a:r>
              <a:rPr lang="en-US" altLang="zh-CN" dirty="0" smtClean="0"/>
              <a:t>N&lt;=id&lt;2N</a:t>
            </a:r>
            <a:endParaRPr lang="zh-CN" altLang="en-US" dirty="0"/>
          </a:p>
        </p:txBody>
      </p:sp>
      <p:sp>
        <p:nvSpPr>
          <p:cNvPr id="6" name="圆角矩形 5"/>
          <p:cNvSpPr/>
          <p:nvPr/>
        </p:nvSpPr>
        <p:spPr>
          <a:xfrm>
            <a:off x="6012160" y="3888614"/>
            <a:ext cx="2016224" cy="79208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磁盘分区</a:t>
            </a:r>
            <a:r>
              <a:rPr lang="en-US" altLang="zh-CN" dirty="0"/>
              <a:t>m</a:t>
            </a:r>
            <a:endParaRPr lang="en-US" altLang="zh-CN" dirty="0" smtClean="0"/>
          </a:p>
          <a:p>
            <a:pPr algn="ctr"/>
            <a:r>
              <a:rPr lang="en-US" altLang="zh-CN" dirty="0" smtClean="0"/>
              <a:t>(m-1)N&lt;=</a:t>
            </a:r>
            <a:r>
              <a:rPr lang="en-US" altLang="zh-CN" dirty="0"/>
              <a:t>i</a:t>
            </a:r>
            <a:r>
              <a:rPr lang="en-US" altLang="zh-CN" dirty="0" smtClean="0"/>
              <a:t>d&lt;</a:t>
            </a:r>
            <a:r>
              <a:rPr lang="en-US" altLang="zh-CN" dirty="0" err="1" smtClean="0"/>
              <a:t>mN</a:t>
            </a:r>
            <a:endParaRPr lang="zh-CN" altLang="en-US" dirty="0"/>
          </a:p>
        </p:txBody>
      </p:sp>
      <p:sp>
        <p:nvSpPr>
          <p:cNvPr id="7" name="TextBox 6"/>
          <p:cNvSpPr txBox="1"/>
          <p:nvPr/>
        </p:nvSpPr>
        <p:spPr>
          <a:xfrm>
            <a:off x="5004048" y="4030742"/>
            <a:ext cx="828092" cy="369332"/>
          </a:xfrm>
          <a:prstGeom prst="rect">
            <a:avLst/>
          </a:prstGeom>
          <a:noFill/>
        </p:spPr>
        <p:txBody>
          <a:bodyPr wrap="square" rtlCol="0">
            <a:spAutoFit/>
          </a:bodyPr>
          <a:lstStyle/>
          <a:p>
            <a:r>
              <a:rPr lang="en-US" altLang="zh-CN" dirty="0" smtClean="0"/>
              <a:t>……</a:t>
            </a:r>
            <a:endParaRPr lang="zh-CN" altLang="en-US" dirty="0"/>
          </a:p>
        </p:txBody>
      </p:sp>
      <p:sp>
        <p:nvSpPr>
          <p:cNvPr id="8" name="圆角矩形 7"/>
          <p:cNvSpPr/>
          <p:nvPr/>
        </p:nvSpPr>
        <p:spPr>
          <a:xfrm>
            <a:off x="683568" y="3354070"/>
            <a:ext cx="7488832" cy="1728192"/>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9" name="TextBox 8"/>
          <p:cNvSpPr txBox="1"/>
          <p:nvPr/>
        </p:nvSpPr>
        <p:spPr>
          <a:xfrm>
            <a:off x="5819028" y="2996952"/>
            <a:ext cx="1008112" cy="369332"/>
          </a:xfrm>
          <a:prstGeom prst="rect">
            <a:avLst/>
          </a:prstGeom>
          <a:noFill/>
        </p:spPr>
        <p:txBody>
          <a:bodyPr wrap="square" rtlCol="0">
            <a:spAutoFit/>
          </a:bodyPr>
          <a:lstStyle/>
          <a:p>
            <a:r>
              <a:rPr lang="zh-CN" altLang="en-US" b="1" dirty="0">
                <a:solidFill>
                  <a:srgbClr val="C00000"/>
                </a:solidFill>
              </a:rPr>
              <a:t>表</a:t>
            </a:r>
          </a:p>
        </p:txBody>
      </p:sp>
    </p:spTree>
    <p:extLst>
      <p:ext uri="{BB962C8B-B14F-4D97-AF65-F5344CB8AC3E}">
        <p14:creationId xmlns:p14="http://schemas.microsoft.com/office/powerpoint/2010/main" val="25388882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分区</a:t>
            </a:r>
          </a:p>
        </p:txBody>
      </p:sp>
      <p:sp>
        <p:nvSpPr>
          <p:cNvPr id="3" name="内容占位符 2"/>
          <p:cNvSpPr>
            <a:spLocks noGrp="1"/>
          </p:cNvSpPr>
          <p:nvPr>
            <p:ph idx="1"/>
          </p:nvPr>
        </p:nvSpPr>
        <p:spPr/>
        <p:txBody>
          <a:bodyPr/>
          <a:lstStyle/>
          <a:p>
            <a:r>
              <a:rPr lang="zh-CN" altLang="en-US" dirty="0" smtClean="0"/>
              <a:t>分区语句</a:t>
            </a:r>
            <a:endParaRPr lang="zh-CN" altLang="en-US" dirty="0"/>
          </a:p>
        </p:txBody>
      </p:sp>
      <p:pic>
        <p:nvPicPr>
          <p:cNvPr id="2050" name="Picture 2" descr="D:\tarena\project\汇通峰会\slides\result\2016-09-14_0649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284984"/>
            <a:ext cx="3398837" cy="24542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tarena\project\汇通峰会\slides\result\2016-09-14_0649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614489"/>
            <a:ext cx="3108325"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右箭头 3"/>
          <p:cNvSpPr/>
          <p:nvPr/>
        </p:nvSpPr>
        <p:spPr>
          <a:xfrm>
            <a:off x="3635896" y="3717032"/>
            <a:ext cx="792088" cy="4320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300193" y="4524548"/>
            <a:ext cx="792088" cy="360040"/>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5" name="TextBox 4"/>
          <p:cNvSpPr txBox="1"/>
          <p:nvPr/>
        </p:nvSpPr>
        <p:spPr>
          <a:xfrm>
            <a:off x="7236296" y="4262561"/>
            <a:ext cx="1584176" cy="369332"/>
          </a:xfrm>
          <a:prstGeom prst="rect">
            <a:avLst/>
          </a:prstGeom>
          <a:noFill/>
        </p:spPr>
        <p:txBody>
          <a:bodyPr wrap="square" rtlCol="0">
            <a:spAutoFit/>
          </a:bodyPr>
          <a:lstStyle/>
          <a:p>
            <a:r>
              <a:rPr lang="zh-CN" altLang="en-US" dirty="0" smtClean="0"/>
              <a:t>分区标识列</a:t>
            </a:r>
            <a:endParaRPr lang="zh-CN" altLang="en-US" dirty="0"/>
          </a:p>
        </p:txBody>
      </p:sp>
      <p:sp>
        <p:nvSpPr>
          <p:cNvPr id="9" name="圆角矩形 8"/>
          <p:cNvSpPr/>
          <p:nvPr/>
        </p:nvSpPr>
        <p:spPr>
          <a:xfrm>
            <a:off x="5148064" y="3861048"/>
            <a:ext cx="792088" cy="216024"/>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11" name="圆角矩形 10"/>
          <p:cNvSpPr/>
          <p:nvPr/>
        </p:nvSpPr>
        <p:spPr>
          <a:xfrm>
            <a:off x="5148063" y="4797152"/>
            <a:ext cx="3110805" cy="864096"/>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cxnSp>
        <p:nvCxnSpPr>
          <p:cNvPr id="10" name="曲线连接符 9"/>
          <p:cNvCxnSpPr>
            <a:stCxn id="11" idx="3"/>
            <a:endCxn id="13" idx="2"/>
          </p:cNvCxnSpPr>
          <p:nvPr/>
        </p:nvCxnSpPr>
        <p:spPr>
          <a:xfrm flipH="1" flipV="1">
            <a:off x="5940152" y="2348879"/>
            <a:ext cx="2318716" cy="2880321"/>
          </a:xfrm>
          <a:prstGeom prst="curvedConnector4">
            <a:avLst>
              <a:gd name="adj1" fmla="val -9859"/>
              <a:gd name="adj2" fmla="val 57500"/>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4355976" y="1052735"/>
            <a:ext cx="3168352" cy="1296144"/>
          </a:xfrm>
          <a:prstGeom prst="roundRect">
            <a:avLst/>
          </a:prstGeom>
          <a:noFill/>
          <a:ln>
            <a:solidFill>
              <a:schemeClr val="tx2"/>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If(</a:t>
            </a:r>
            <a:r>
              <a:rPr lang="en-US" altLang="zh-CN" dirty="0" err="1"/>
              <a:t>vote_id</a:t>
            </a:r>
            <a:r>
              <a:rPr lang="en-US" altLang="zh-CN" dirty="0"/>
              <a:t>&lt;5)  p0 </a:t>
            </a:r>
            <a:r>
              <a:rPr lang="zh-CN" altLang="en-US" dirty="0"/>
              <a:t>分区</a:t>
            </a:r>
            <a:endParaRPr lang="en-US" altLang="zh-CN" dirty="0"/>
          </a:p>
          <a:p>
            <a:r>
              <a:rPr lang="en-US" altLang="zh-CN" dirty="0"/>
              <a:t>Else if(</a:t>
            </a:r>
            <a:r>
              <a:rPr lang="en-US" altLang="zh-CN" dirty="0" err="1"/>
              <a:t>vote_id</a:t>
            </a:r>
            <a:r>
              <a:rPr lang="en-US" altLang="zh-CN" dirty="0"/>
              <a:t>&lt;10) p1</a:t>
            </a:r>
            <a:r>
              <a:rPr lang="zh-CN" altLang="en-US" dirty="0"/>
              <a:t>分区</a:t>
            </a:r>
            <a:endParaRPr lang="en-US" altLang="zh-CN" dirty="0"/>
          </a:p>
          <a:p>
            <a:r>
              <a:rPr lang="en-US" altLang="zh-CN" dirty="0"/>
              <a:t>Else if(</a:t>
            </a:r>
            <a:r>
              <a:rPr lang="en-US" altLang="zh-CN" dirty="0" err="1"/>
              <a:t>vote_id</a:t>
            </a:r>
            <a:r>
              <a:rPr lang="en-US" altLang="zh-CN" dirty="0"/>
              <a:t>&lt;15) p2</a:t>
            </a:r>
            <a:r>
              <a:rPr lang="zh-CN" altLang="en-US" dirty="0"/>
              <a:t>分区</a:t>
            </a:r>
            <a:endParaRPr lang="en-US" altLang="zh-CN" dirty="0"/>
          </a:p>
          <a:p>
            <a:r>
              <a:rPr lang="en-US" altLang="zh-CN" dirty="0"/>
              <a:t>Else p3</a:t>
            </a:r>
            <a:r>
              <a:rPr lang="zh-CN" altLang="en-US" dirty="0"/>
              <a:t>分区</a:t>
            </a:r>
            <a:endParaRPr lang="zh-CN" altLang="en-US" dirty="0"/>
          </a:p>
        </p:txBody>
      </p:sp>
    </p:spTree>
    <p:extLst>
      <p:ext uri="{BB962C8B-B14F-4D97-AF65-F5344CB8AC3E}">
        <p14:creationId xmlns:p14="http://schemas.microsoft.com/office/powerpoint/2010/main" val="107628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9" grpId="0" animBg="1"/>
      <p:bldP spid="11"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RANGE</a:t>
            </a:r>
            <a:r>
              <a:rPr lang="zh-CN" altLang="en-US" dirty="0" smtClean="0"/>
              <a:t>分区</a:t>
            </a:r>
            <a:endParaRPr lang="zh-CN" altLang="en-US" dirty="0"/>
          </a:p>
        </p:txBody>
      </p:sp>
      <p:sp>
        <p:nvSpPr>
          <p:cNvPr id="3" name="内容占位符 2"/>
          <p:cNvSpPr>
            <a:spLocks noGrp="1"/>
          </p:cNvSpPr>
          <p:nvPr>
            <p:ph idx="1"/>
          </p:nvPr>
        </p:nvSpPr>
        <p:spPr/>
        <p:txBody>
          <a:bodyPr/>
          <a:lstStyle/>
          <a:p>
            <a:r>
              <a:rPr lang="zh-CN" altLang="en-US" dirty="0" smtClean="0"/>
              <a:t>未分区表</a:t>
            </a:r>
            <a:r>
              <a:rPr lang="en-US" altLang="zh-CN" dirty="0" smtClean="0"/>
              <a:t>VS</a:t>
            </a:r>
            <a:r>
              <a:rPr lang="zh-CN" altLang="en-US" dirty="0" smtClean="0"/>
              <a:t>分区表</a:t>
            </a:r>
            <a:endParaRPr lang="zh-CN" altLang="en-US" dirty="0"/>
          </a:p>
        </p:txBody>
      </p:sp>
      <p:pic>
        <p:nvPicPr>
          <p:cNvPr id="4098" name="Picture 2" descr="D:\tarena\project\汇通峰会\slides\result\2016-09-13_0133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641277"/>
            <a:ext cx="4411663" cy="38639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tarena\project\汇通峰会\slides\result\2016-09-13_0133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28" y="2728487"/>
            <a:ext cx="4136050" cy="3734242"/>
          </a:xfrm>
          <a:prstGeom prst="rect">
            <a:avLst/>
          </a:prstGeom>
          <a:noFill/>
          <a:extLst>
            <a:ext uri="{909E8E84-426E-40DD-AFC4-6F175D3DCCD1}">
              <a14:hiddenFill xmlns:a14="http://schemas.microsoft.com/office/drawing/2010/main">
                <a:solidFill>
                  <a:srgbClr val="FFFFFF"/>
                </a:solidFill>
              </a14:hiddenFill>
            </a:ext>
          </a:extLst>
        </p:spPr>
      </p:pic>
      <p:sp>
        <p:nvSpPr>
          <p:cNvPr id="7" name="圆角矩形 6"/>
          <p:cNvSpPr/>
          <p:nvPr/>
        </p:nvSpPr>
        <p:spPr>
          <a:xfrm>
            <a:off x="671928" y="2641276"/>
            <a:ext cx="2531919" cy="355675"/>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8" name="圆角矩形 7"/>
          <p:cNvSpPr/>
          <p:nvPr/>
        </p:nvSpPr>
        <p:spPr>
          <a:xfrm>
            <a:off x="5004048" y="2550649"/>
            <a:ext cx="3528392" cy="355675"/>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9" name="圆角矩形 8"/>
          <p:cNvSpPr/>
          <p:nvPr/>
        </p:nvSpPr>
        <p:spPr>
          <a:xfrm>
            <a:off x="705855" y="4249769"/>
            <a:ext cx="2858033" cy="355675"/>
          </a:xfrm>
          <a:prstGeom prst="roundRect">
            <a:avLst/>
          </a:prstGeom>
          <a:noFill/>
          <a:ln>
            <a:solidFill>
              <a:schemeClr val="tx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10" name="圆角矩形 9"/>
          <p:cNvSpPr/>
          <p:nvPr/>
        </p:nvSpPr>
        <p:spPr>
          <a:xfrm>
            <a:off x="4723016" y="4729509"/>
            <a:ext cx="4241472" cy="355675"/>
          </a:xfrm>
          <a:prstGeom prst="roundRect">
            <a:avLst/>
          </a:prstGeom>
          <a:noFill/>
          <a:ln>
            <a:solidFill>
              <a:schemeClr val="tx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11" name="圆角矩形 10"/>
          <p:cNvSpPr/>
          <p:nvPr/>
        </p:nvSpPr>
        <p:spPr>
          <a:xfrm>
            <a:off x="4715128" y="1048371"/>
            <a:ext cx="1417551" cy="355675"/>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12" name="圆角矩形 11"/>
          <p:cNvSpPr/>
          <p:nvPr/>
        </p:nvSpPr>
        <p:spPr>
          <a:xfrm>
            <a:off x="4723017" y="1628800"/>
            <a:ext cx="1429016" cy="355675"/>
          </a:xfrm>
          <a:prstGeom prst="roundRect">
            <a:avLst/>
          </a:prstGeom>
          <a:noFill/>
          <a:ln>
            <a:solidFill>
              <a:schemeClr val="tx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4" name="TextBox 3"/>
          <p:cNvSpPr txBox="1"/>
          <p:nvPr/>
        </p:nvSpPr>
        <p:spPr>
          <a:xfrm>
            <a:off x="6516216" y="1048371"/>
            <a:ext cx="1224136" cy="369332"/>
          </a:xfrm>
          <a:prstGeom prst="rect">
            <a:avLst/>
          </a:prstGeom>
          <a:noFill/>
        </p:spPr>
        <p:txBody>
          <a:bodyPr wrap="square" rtlCol="0">
            <a:spAutoFit/>
          </a:bodyPr>
          <a:lstStyle/>
          <a:p>
            <a:r>
              <a:rPr lang="zh-CN" altLang="en-US" dirty="0" smtClean="0"/>
              <a:t>未分区表</a:t>
            </a:r>
            <a:endParaRPr lang="zh-CN" altLang="en-US" dirty="0"/>
          </a:p>
        </p:txBody>
      </p:sp>
      <p:sp>
        <p:nvSpPr>
          <p:cNvPr id="14" name="TextBox 13"/>
          <p:cNvSpPr txBox="1"/>
          <p:nvPr/>
        </p:nvSpPr>
        <p:spPr>
          <a:xfrm>
            <a:off x="6588224" y="1606577"/>
            <a:ext cx="1224136" cy="369332"/>
          </a:xfrm>
          <a:prstGeom prst="rect">
            <a:avLst/>
          </a:prstGeom>
          <a:noFill/>
        </p:spPr>
        <p:txBody>
          <a:bodyPr wrap="square" rtlCol="0">
            <a:spAutoFit/>
          </a:bodyPr>
          <a:lstStyle/>
          <a:p>
            <a:r>
              <a:rPr lang="zh-CN" altLang="en-US" dirty="0" smtClean="0"/>
              <a:t>分区表</a:t>
            </a:r>
            <a:endParaRPr lang="zh-CN" altLang="en-US" dirty="0"/>
          </a:p>
        </p:txBody>
      </p:sp>
      <p:sp>
        <p:nvSpPr>
          <p:cNvPr id="15" name="圆角矩形 14"/>
          <p:cNvSpPr/>
          <p:nvPr/>
        </p:nvSpPr>
        <p:spPr>
          <a:xfrm>
            <a:off x="2051721" y="5517232"/>
            <a:ext cx="720080" cy="355675"/>
          </a:xfrm>
          <a:prstGeom prst="round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38180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75000"/>
                  </a:schemeClr>
                </a:solidFill>
              </a:rPr>
              <a:t>需求</a:t>
            </a:r>
            <a:r>
              <a:rPr lang="zh-CN" altLang="en-US" dirty="0" smtClean="0">
                <a:solidFill>
                  <a:schemeClr val="bg1">
                    <a:lumMod val="75000"/>
                  </a:schemeClr>
                </a:solidFill>
              </a:rPr>
              <a:t>场景</a:t>
            </a:r>
            <a:endParaRPr lang="en-US" altLang="zh-CN" dirty="0">
              <a:solidFill>
                <a:schemeClr val="bg1">
                  <a:lumMod val="75000"/>
                </a:schemeClr>
              </a:solidFill>
            </a:endParaRPr>
          </a:p>
          <a:p>
            <a:r>
              <a:rPr lang="zh-CN" altLang="en-US" dirty="0" smtClean="0">
                <a:solidFill>
                  <a:schemeClr val="bg1">
                    <a:lumMod val="75000"/>
                  </a:schemeClr>
                </a:solidFill>
              </a:rPr>
              <a:t>优化方法阐述</a:t>
            </a:r>
            <a:endParaRPr lang="en-US" altLang="zh-CN" dirty="0" smtClean="0">
              <a:solidFill>
                <a:schemeClr val="bg1">
                  <a:lumMod val="75000"/>
                </a:schemeClr>
              </a:solidFill>
            </a:endParaRPr>
          </a:p>
          <a:p>
            <a:r>
              <a:rPr lang="zh-CN" altLang="en-US" dirty="0" smtClean="0">
                <a:solidFill>
                  <a:schemeClr val="bg1">
                    <a:lumMod val="75000"/>
                  </a:schemeClr>
                </a:solidFill>
              </a:rPr>
              <a:t>数据库优化思路</a:t>
            </a:r>
            <a:endParaRPr lang="en-US" altLang="zh-CN" dirty="0" smtClean="0">
              <a:solidFill>
                <a:schemeClr val="bg1">
                  <a:lumMod val="75000"/>
                </a:schemeClr>
              </a:solidFill>
            </a:endParaRPr>
          </a:p>
          <a:p>
            <a:r>
              <a:rPr lang="zh-CN" altLang="en-US" dirty="0" smtClean="0"/>
              <a:t>技术深度剖析</a:t>
            </a:r>
            <a:endParaRPr lang="en-US" altLang="zh-CN" dirty="0" smtClean="0"/>
          </a:p>
          <a:p>
            <a:pPr lvl="1"/>
            <a:r>
              <a:rPr lang="en-US" altLang="zh-CN" dirty="0" smtClean="0"/>
              <a:t>B-tree</a:t>
            </a:r>
            <a:r>
              <a:rPr lang="zh-CN" altLang="en-US" dirty="0" smtClean="0"/>
              <a:t>索引原理</a:t>
            </a:r>
            <a:endParaRPr lang="en-US" altLang="zh-CN" dirty="0" smtClean="0"/>
          </a:p>
          <a:p>
            <a:pPr lvl="1"/>
            <a:r>
              <a:rPr lang="zh-CN" altLang="en-US" dirty="0" smtClean="0"/>
              <a:t>锁设计</a:t>
            </a:r>
            <a:endParaRPr lang="en-US" altLang="zh-CN" dirty="0" smtClean="0"/>
          </a:p>
          <a:p>
            <a:r>
              <a:rPr lang="zh-CN" altLang="en-US" dirty="0" smtClean="0">
                <a:solidFill>
                  <a:schemeClr val="bg1">
                    <a:lumMod val="75000"/>
                  </a:schemeClr>
                </a:solidFill>
              </a:rPr>
              <a:t>项目信息</a:t>
            </a:r>
            <a:endParaRPr lang="en-US" altLang="zh-CN" dirty="0" smtClean="0">
              <a:solidFill>
                <a:schemeClr val="bg1">
                  <a:lumMod val="75000"/>
                </a:schemeClr>
              </a:solidFill>
            </a:endParaRPr>
          </a:p>
          <a:p>
            <a:r>
              <a:rPr lang="zh-CN" altLang="en-US" dirty="0">
                <a:solidFill>
                  <a:schemeClr val="bg1">
                    <a:lumMod val="75000"/>
                  </a:schemeClr>
                </a:solidFill>
              </a:rPr>
              <a:t>总结</a:t>
            </a:r>
            <a:endParaRPr lang="en-US" altLang="zh-CN" dirty="0">
              <a:solidFill>
                <a:schemeClr val="bg1">
                  <a:lumMod val="75000"/>
                </a:schemeClr>
              </a:solidFill>
            </a:endParaRPr>
          </a:p>
          <a:p>
            <a:endParaRPr lang="en-US" altLang="zh-CN" dirty="0" smtClean="0"/>
          </a:p>
        </p:txBody>
      </p:sp>
    </p:spTree>
    <p:extLst>
      <p:ext uri="{BB962C8B-B14F-4D97-AF65-F5344CB8AC3E}">
        <p14:creationId xmlns:p14="http://schemas.microsoft.com/office/powerpoint/2010/main" val="869415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B-tree</a:t>
            </a:r>
            <a:r>
              <a:rPr lang="zh-CN" altLang="en-US" dirty="0" smtClean="0"/>
              <a:t>索引</a:t>
            </a:r>
            <a:endParaRPr lang="zh-CN" altLang="en-US" dirty="0"/>
          </a:p>
        </p:txBody>
      </p:sp>
      <p:sp>
        <p:nvSpPr>
          <p:cNvPr id="3" name="内容占位符 2"/>
          <p:cNvSpPr>
            <a:spLocks noGrp="1"/>
          </p:cNvSpPr>
          <p:nvPr>
            <p:ph idx="1"/>
          </p:nvPr>
        </p:nvSpPr>
        <p:spPr/>
        <p:txBody>
          <a:bodyPr/>
          <a:lstStyle/>
          <a:p>
            <a:r>
              <a:rPr lang="zh-CN" altLang="en-US" dirty="0"/>
              <a:t>背景</a:t>
            </a:r>
            <a:endParaRPr lang="en-US" altLang="zh-CN" dirty="0" smtClean="0"/>
          </a:p>
          <a:p>
            <a:r>
              <a:rPr lang="en-US" altLang="zh-CN" dirty="0" smtClean="0"/>
              <a:t>M-way</a:t>
            </a:r>
            <a:r>
              <a:rPr lang="zh-CN" altLang="en-US" dirty="0" smtClean="0"/>
              <a:t>查找树</a:t>
            </a:r>
            <a:r>
              <a:rPr lang="en-US" altLang="zh-CN" dirty="0" smtClean="0"/>
              <a:t>/B-tree</a:t>
            </a:r>
          </a:p>
          <a:p>
            <a:r>
              <a:rPr lang="en-US" altLang="zh-CN" dirty="0" smtClean="0"/>
              <a:t>B-tree</a:t>
            </a:r>
            <a:r>
              <a:rPr lang="zh-CN" altLang="en-US" dirty="0" smtClean="0"/>
              <a:t>索引生成</a:t>
            </a:r>
            <a:endParaRPr lang="en-US" altLang="zh-CN" dirty="0" smtClean="0"/>
          </a:p>
          <a:p>
            <a:r>
              <a:rPr lang="en-US" altLang="zh-CN" dirty="0" smtClean="0"/>
              <a:t>B-tree</a:t>
            </a:r>
            <a:r>
              <a:rPr lang="zh-CN" altLang="en-US" dirty="0" smtClean="0"/>
              <a:t>索引删除</a:t>
            </a:r>
            <a:endParaRPr lang="en-US" altLang="zh-CN" dirty="0"/>
          </a:p>
          <a:p>
            <a:endParaRPr lang="en-US" altLang="zh-CN" dirty="0" smtClean="0"/>
          </a:p>
        </p:txBody>
      </p:sp>
    </p:spTree>
    <p:extLst>
      <p:ext uri="{BB962C8B-B14F-4D97-AF65-F5344CB8AC3E}">
        <p14:creationId xmlns:p14="http://schemas.microsoft.com/office/powerpoint/2010/main" val="2503399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232" y="-243408"/>
            <a:ext cx="8229600" cy="1143000"/>
          </a:xfrm>
        </p:spPr>
        <p:txBody>
          <a:bodyPr/>
          <a:lstStyle/>
          <a:p>
            <a:r>
              <a:rPr lang="zh-CN" altLang="en-US" dirty="0" smtClean="0"/>
              <a:t>数据库优化思路</a:t>
            </a:r>
            <a:endParaRPr lang="zh-CN" altLang="en-US" dirty="0"/>
          </a:p>
        </p:txBody>
      </p:sp>
      <p:sp>
        <p:nvSpPr>
          <p:cNvPr id="5" name="云形 4"/>
          <p:cNvSpPr/>
          <p:nvPr/>
        </p:nvSpPr>
        <p:spPr>
          <a:xfrm>
            <a:off x="3275856" y="2780928"/>
            <a:ext cx="2160240" cy="1491580"/>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数据库响应时间太</a:t>
            </a:r>
            <a:r>
              <a:rPr lang="zh-CN" altLang="en-US" dirty="0" smtClean="0"/>
              <a:t>慢</a:t>
            </a:r>
            <a:r>
              <a:rPr lang="en-US" altLang="zh-CN" dirty="0" smtClean="0"/>
              <a:t>?</a:t>
            </a:r>
            <a:endParaRPr lang="zh-CN" altLang="en-US" dirty="0"/>
          </a:p>
        </p:txBody>
      </p:sp>
      <p:cxnSp>
        <p:nvCxnSpPr>
          <p:cNvPr id="252" name="直接箭头连接符 251"/>
          <p:cNvCxnSpPr/>
          <p:nvPr/>
        </p:nvCxnSpPr>
        <p:spPr>
          <a:xfrm flipH="1" flipV="1">
            <a:off x="179512" y="836772"/>
            <a:ext cx="3384376" cy="22321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0" name="直接箭头连接符 259"/>
          <p:cNvCxnSpPr/>
          <p:nvPr/>
        </p:nvCxnSpPr>
        <p:spPr>
          <a:xfrm flipV="1">
            <a:off x="5076056" y="548680"/>
            <a:ext cx="3096344" cy="231753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4" name="圆角矩形 163"/>
          <p:cNvSpPr/>
          <p:nvPr/>
        </p:nvSpPr>
        <p:spPr>
          <a:xfrm>
            <a:off x="5152071" y="1906031"/>
            <a:ext cx="1548172" cy="8188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数据库并发性能分析？</a:t>
            </a:r>
            <a:endParaRPr lang="zh-CN" altLang="en-US" dirty="0"/>
          </a:p>
        </p:txBody>
      </p:sp>
      <p:sp>
        <p:nvSpPr>
          <p:cNvPr id="191" name="圆角矩形 190"/>
          <p:cNvSpPr/>
          <p:nvPr/>
        </p:nvSpPr>
        <p:spPr>
          <a:xfrm>
            <a:off x="6170421" y="836772"/>
            <a:ext cx="1713947" cy="8640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锁设计</a:t>
            </a:r>
            <a:r>
              <a:rPr lang="en-US" altLang="zh-CN" dirty="0" smtClean="0"/>
              <a:t>,</a:t>
            </a:r>
            <a:r>
              <a:rPr lang="zh-CN" altLang="en-US" dirty="0" smtClean="0"/>
              <a:t>存储引擎</a:t>
            </a:r>
            <a:r>
              <a:rPr lang="en-US" altLang="zh-CN" dirty="0" smtClean="0"/>
              <a:t>,</a:t>
            </a:r>
            <a:r>
              <a:rPr lang="zh-CN" altLang="en-US" dirty="0" smtClean="0"/>
              <a:t>分表</a:t>
            </a:r>
            <a:r>
              <a:rPr lang="en-US" altLang="zh-CN" dirty="0" smtClean="0"/>
              <a:t>,</a:t>
            </a:r>
            <a:r>
              <a:rPr lang="zh-CN" altLang="en-US" dirty="0" smtClean="0"/>
              <a:t>分区</a:t>
            </a:r>
            <a:endParaRPr lang="zh-CN" altLang="en-US" dirty="0"/>
          </a:p>
        </p:txBody>
      </p:sp>
      <p:sp>
        <p:nvSpPr>
          <p:cNvPr id="4" name="圆角矩形 3"/>
          <p:cNvSpPr/>
          <p:nvPr/>
        </p:nvSpPr>
        <p:spPr>
          <a:xfrm>
            <a:off x="2270751" y="2085252"/>
            <a:ext cx="1437153" cy="7906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慢查询日志定位</a:t>
            </a:r>
            <a:r>
              <a:rPr lang="en-US" altLang="zh-CN" dirty="0" smtClean="0"/>
              <a:t>SQL</a:t>
            </a:r>
            <a:r>
              <a:rPr lang="zh-CN" altLang="en-US" dirty="0" smtClean="0"/>
              <a:t>？</a:t>
            </a:r>
            <a:endParaRPr lang="zh-CN" altLang="en-US" dirty="0"/>
          </a:p>
        </p:txBody>
      </p:sp>
      <p:sp>
        <p:nvSpPr>
          <p:cNvPr id="14" name="圆角矩形 13"/>
          <p:cNvSpPr/>
          <p:nvPr/>
        </p:nvSpPr>
        <p:spPr>
          <a:xfrm>
            <a:off x="1066500" y="1596521"/>
            <a:ext cx="1331640" cy="7189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Explain</a:t>
            </a:r>
          </a:p>
          <a:p>
            <a:pPr algn="ctr"/>
            <a:r>
              <a:rPr lang="en-US" altLang="zh-CN" dirty="0" smtClean="0"/>
              <a:t>SQL</a:t>
            </a:r>
            <a:endParaRPr lang="zh-CN" altLang="en-US" dirty="0"/>
          </a:p>
        </p:txBody>
      </p:sp>
      <p:sp>
        <p:nvSpPr>
          <p:cNvPr id="57" name="圆角矩形 56"/>
          <p:cNvSpPr/>
          <p:nvPr/>
        </p:nvSpPr>
        <p:spPr>
          <a:xfrm>
            <a:off x="179512" y="980728"/>
            <a:ext cx="1267747" cy="7189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加索引，</a:t>
            </a:r>
            <a:r>
              <a:rPr lang="en-US" altLang="zh-CN" dirty="0" smtClean="0"/>
              <a:t>SQL</a:t>
            </a:r>
            <a:r>
              <a:rPr lang="zh-CN" altLang="en-US" dirty="0" smtClean="0"/>
              <a:t>优化</a:t>
            </a:r>
            <a:endParaRPr lang="zh-CN" altLang="en-US" dirty="0"/>
          </a:p>
        </p:txBody>
      </p:sp>
      <p:cxnSp>
        <p:nvCxnSpPr>
          <p:cNvPr id="282" name="直接箭头连接符 281"/>
          <p:cNvCxnSpPr>
            <a:stCxn id="5" idx="0"/>
          </p:cNvCxnSpPr>
          <p:nvPr/>
        </p:nvCxnSpPr>
        <p:spPr>
          <a:xfrm>
            <a:off x="5434296" y="3526718"/>
            <a:ext cx="3322572" cy="29266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0" name="圆角矩形 179"/>
          <p:cNvSpPr/>
          <p:nvPr/>
        </p:nvSpPr>
        <p:spPr>
          <a:xfrm>
            <a:off x="5508104" y="4070005"/>
            <a:ext cx="1806285" cy="7502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表对象分析？</a:t>
            </a:r>
            <a:endParaRPr lang="zh-CN" altLang="en-US" dirty="0"/>
          </a:p>
        </p:txBody>
      </p:sp>
      <p:sp>
        <p:nvSpPr>
          <p:cNvPr id="215" name="圆角矩形 214"/>
          <p:cNvSpPr/>
          <p:nvPr/>
        </p:nvSpPr>
        <p:spPr>
          <a:xfrm>
            <a:off x="6700243" y="5257246"/>
            <a:ext cx="1656184" cy="8188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列类型</a:t>
            </a:r>
            <a:r>
              <a:rPr lang="en-US" altLang="zh-CN" dirty="0" smtClean="0"/>
              <a:t>,</a:t>
            </a:r>
            <a:r>
              <a:rPr lang="zh-CN" altLang="en-US" dirty="0" smtClean="0"/>
              <a:t>拆分表，逆规范化，中间表等</a:t>
            </a:r>
            <a:endParaRPr lang="zh-CN" altLang="en-US" dirty="0"/>
          </a:p>
        </p:txBody>
      </p:sp>
      <p:cxnSp>
        <p:nvCxnSpPr>
          <p:cNvPr id="285" name="直接箭头连接符 284"/>
          <p:cNvCxnSpPr/>
          <p:nvPr/>
        </p:nvCxnSpPr>
        <p:spPr>
          <a:xfrm flipH="1">
            <a:off x="179512" y="3861048"/>
            <a:ext cx="3168352" cy="238054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3" name="圆角矩形 222"/>
          <p:cNvSpPr/>
          <p:nvPr/>
        </p:nvSpPr>
        <p:spPr>
          <a:xfrm>
            <a:off x="1447259" y="3933056"/>
            <a:ext cx="1766511" cy="8872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服务器优化？</a:t>
            </a:r>
            <a:endParaRPr lang="zh-CN" altLang="en-US" dirty="0"/>
          </a:p>
        </p:txBody>
      </p:sp>
      <p:sp>
        <p:nvSpPr>
          <p:cNvPr id="237" name="圆角矩形 236"/>
          <p:cNvSpPr/>
          <p:nvPr/>
        </p:nvSpPr>
        <p:spPr>
          <a:xfrm>
            <a:off x="406884" y="5123339"/>
            <a:ext cx="1930597" cy="7603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参数设置：字符集，日志设置</a:t>
            </a:r>
            <a:endParaRPr lang="zh-CN" altLang="en-US" dirty="0"/>
          </a:p>
        </p:txBody>
      </p:sp>
      <p:sp>
        <p:nvSpPr>
          <p:cNvPr id="289" name="流程图: 联系 288"/>
          <p:cNvSpPr/>
          <p:nvPr/>
        </p:nvSpPr>
        <p:spPr>
          <a:xfrm>
            <a:off x="405038" y="6101952"/>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smtClean="0"/>
              <a:t>d</a:t>
            </a:r>
            <a:endParaRPr lang="zh-CN" altLang="en-US" sz="2000" dirty="0"/>
          </a:p>
        </p:txBody>
      </p:sp>
      <p:sp>
        <p:nvSpPr>
          <p:cNvPr id="290" name="流程图: 联系 289"/>
          <p:cNvSpPr/>
          <p:nvPr/>
        </p:nvSpPr>
        <p:spPr>
          <a:xfrm>
            <a:off x="499145" y="1955997"/>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a</a:t>
            </a:r>
            <a:endParaRPr lang="zh-CN" altLang="en-US" sz="2000" dirty="0"/>
          </a:p>
        </p:txBody>
      </p:sp>
      <p:sp>
        <p:nvSpPr>
          <p:cNvPr id="291" name="流程图: 联系 290"/>
          <p:cNvSpPr/>
          <p:nvPr/>
        </p:nvSpPr>
        <p:spPr>
          <a:xfrm>
            <a:off x="8005059" y="832381"/>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smtClean="0"/>
              <a:t>b</a:t>
            </a:r>
            <a:endParaRPr lang="zh-CN" altLang="en-US" sz="2000" dirty="0"/>
          </a:p>
        </p:txBody>
      </p:sp>
      <p:sp>
        <p:nvSpPr>
          <p:cNvPr id="292" name="流程图: 联系 291"/>
          <p:cNvSpPr/>
          <p:nvPr/>
        </p:nvSpPr>
        <p:spPr>
          <a:xfrm>
            <a:off x="8356427" y="5665514"/>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c</a:t>
            </a:r>
            <a:endParaRPr lang="zh-CN" altLang="en-US" sz="2000" dirty="0"/>
          </a:p>
        </p:txBody>
      </p:sp>
    </p:spTree>
    <p:extLst>
      <p:ext uri="{BB962C8B-B14F-4D97-AF65-F5344CB8AC3E}">
        <p14:creationId xmlns:p14="http://schemas.microsoft.com/office/powerpoint/2010/main" val="272981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0"/>
                                        </p:tgtEl>
                                        <p:attrNameLst>
                                          <p:attrName>style.visibility</p:attrName>
                                        </p:attrNameLst>
                                      </p:cBhvr>
                                      <p:to>
                                        <p:strVal val="visible"/>
                                      </p:to>
                                    </p:set>
                                    <p:animEffect transition="in" filter="fade">
                                      <p:cBhvr>
                                        <p:cTn id="19" dur="500"/>
                                        <p:tgtEl>
                                          <p:spTgt spid="29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0"/>
                                        </p:tgtEl>
                                        <p:attrNameLst>
                                          <p:attrName>style.visibility</p:attrName>
                                        </p:attrNameLst>
                                      </p:cBhvr>
                                      <p:to>
                                        <p:strVal val="visible"/>
                                      </p:to>
                                    </p:set>
                                    <p:animEffect transition="in" filter="fade">
                                      <p:cBhvr>
                                        <p:cTn id="24" dur="500"/>
                                        <p:tgtEl>
                                          <p:spTgt spid="2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4"/>
                                        </p:tgtEl>
                                        <p:attrNameLst>
                                          <p:attrName>style.visibility</p:attrName>
                                        </p:attrNameLst>
                                      </p:cBhvr>
                                      <p:to>
                                        <p:strVal val="visible"/>
                                      </p:to>
                                    </p:set>
                                    <p:animEffect transition="in" filter="fade">
                                      <p:cBhvr>
                                        <p:cTn id="27" dur="500"/>
                                        <p:tgtEl>
                                          <p:spTgt spid="16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1"/>
                                        </p:tgtEl>
                                        <p:attrNameLst>
                                          <p:attrName>style.visibility</p:attrName>
                                        </p:attrNameLst>
                                      </p:cBhvr>
                                      <p:to>
                                        <p:strVal val="visible"/>
                                      </p:to>
                                    </p:set>
                                    <p:animEffect transition="in" filter="fade">
                                      <p:cBhvr>
                                        <p:cTn id="30" dur="500"/>
                                        <p:tgtEl>
                                          <p:spTgt spid="19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1"/>
                                        </p:tgtEl>
                                        <p:attrNameLst>
                                          <p:attrName>style.visibility</p:attrName>
                                        </p:attrNameLst>
                                      </p:cBhvr>
                                      <p:to>
                                        <p:strVal val="visible"/>
                                      </p:to>
                                    </p:set>
                                    <p:animEffect transition="in" filter="fade">
                                      <p:cBhvr>
                                        <p:cTn id="33" dur="500"/>
                                        <p:tgtEl>
                                          <p:spTgt spid="29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82"/>
                                        </p:tgtEl>
                                        <p:attrNameLst>
                                          <p:attrName>style.visibility</p:attrName>
                                        </p:attrNameLst>
                                      </p:cBhvr>
                                      <p:to>
                                        <p:strVal val="visible"/>
                                      </p:to>
                                    </p:set>
                                    <p:animEffect transition="in" filter="fade">
                                      <p:cBhvr>
                                        <p:cTn id="38" dur="500"/>
                                        <p:tgtEl>
                                          <p:spTgt spid="28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fade">
                                      <p:cBhvr>
                                        <p:cTn id="41" dur="500"/>
                                        <p:tgtEl>
                                          <p:spTgt spid="18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
                                        </p:tgtEl>
                                        <p:attrNameLst>
                                          <p:attrName>style.visibility</p:attrName>
                                        </p:attrNameLst>
                                      </p:cBhvr>
                                      <p:to>
                                        <p:strVal val="visible"/>
                                      </p:to>
                                    </p:set>
                                    <p:animEffect transition="in" filter="fade">
                                      <p:cBhvr>
                                        <p:cTn id="44" dur="500"/>
                                        <p:tgtEl>
                                          <p:spTgt spid="2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2"/>
                                        </p:tgtEl>
                                        <p:attrNameLst>
                                          <p:attrName>style.visibility</p:attrName>
                                        </p:attrNameLst>
                                      </p:cBhvr>
                                      <p:to>
                                        <p:strVal val="visible"/>
                                      </p:to>
                                    </p:set>
                                    <p:animEffect transition="in" filter="fade">
                                      <p:cBhvr>
                                        <p:cTn id="47" dur="500"/>
                                        <p:tgtEl>
                                          <p:spTgt spid="29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5"/>
                                        </p:tgtEl>
                                        <p:attrNameLst>
                                          <p:attrName>style.visibility</p:attrName>
                                        </p:attrNameLst>
                                      </p:cBhvr>
                                      <p:to>
                                        <p:strVal val="visible"/>
                                      </p:to>
                                    </p:set>
                                    <p:animEffect transition="in" filter="fade">
                                      <p:cBhvr>
                                        <p:cTn id="52" dur="500"/>
                                        <p:tgtEl>
                                          <p:spTgt spid="28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3"/>
                                        </p:tgtEl>
                                        <p:attrNameLst>
                                          <p:attrName>style.visibility</p:attrName>
                                        </p:attrNameLst>
                                      </p:cBhvr>
                                      <p:to>
                                        <p:strVal val="visible"/>
                                      </p:to>
                                    </p:set>
                                    <p:animEffect transition="in" filter="fade">
                                      <p:cBhvr>
                                        <p:cTn id="55" dur="500"/>
                                        <p:tgtEl>
                                          <p:spTgt spid="2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7"/>
                                        </p:tgtEl>
                                        <p:attrNameLst>
                                          <p:attrName>style.visibility</p:attrName>
                                        </p:attrNameLst>
                                      </p:cBhvr>
                                      <p:to>
                                        <p:strVal val="visible"/>
                                      </p:to>
                                    </p:set>
                                    <p:animEffect transition="in" filter="fade">
                                      <p:cBhvr>
                                        <p:cTn id="58" dur="500"/>
                                        <p:tgtEl>
                                          <p:spTgt spid="23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9"/>
                                        </p:tgtEl>
                                        <p:attrNameLst>
                                          <p:attrName>style.visibility</p:attrName>
                                        </p:attrNameLst>
                                      </p:cBhvr>
                                      <p:to>
                                        <p:strVal val="visible"/>
                                      </p:to>
                                    </p:set>
                                    <p:animEffect transition="in" filter="fade">
                                      <p:cBhvr>
                                        <p:cTn id="61"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91" grpId="0" animBg="1"/>
      <p:bldP spid="4" grpId="0" animBg="1"/>
      <p:bldP spid="14" grpId="0" animBg="1"/>
      <p:bldP spid="57" grpId="0" animBg="1"/>
      <p:bldP spid="180" grpId="0" animBg="1"/>
      <p:bldP spid="215" grpId="0" animBg="1"/>
      <p:bldP spid="223" grpId="0" animBg="1"/>
      <p:bldP spid="237" grpId="0" animBg="1"/>
      <p:bldP spid="289" grpId="0" animBg="1"/>
      <p:bldP spid="290" grpId="0" animBg="1"/>
      <p:bldP spid="291" grpId="0" animBg="1"/>
      <p:bldP spid="29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背景</a:t>
            </a:r>
            <a:endParaRPr lang="zh-CN" altLang="en-US" dirty="0"/>
          </a:p>
        </p:txBody>
      </p:sp>
      <p:sp>
        <p:nvSpPr>
          <p:cNvPr id="3" name="内容占位符 2"/>
          <p:cNvSpPr>
            <a:spLocks noGrp="1"/>
          </p:cNvSpPr>
          <p:nvPr>
            <p:ph idx="1"/>
          </p:nvPr>
        </p:nvSpPr>
        <p:spPr/>
        <p:txBody>
          <a:bodyPr/>
          <a:lstStyle/>
          <a:p>
            <a:r>
              <a:rPr lang="en-US" altLang="zh-CN" dirty="0"/>
              <a:t>B-tree</a:t>
            </a:r>
            <a:r>
              <a:rPr lang="zh-CN" altLang="en-US" dirty="0"/>
              <a:t>，</a:t>
            </a:r>
            <a:r>
              <a:rPr lang="en-US" altLang="zh-CN" dirty="0"/>
              <a:t>B</a:t>
            </a:r>
            <a:r>
              <a:rPr lang="zh-CN" altLang="en-US" dirty="0"/>
              <a:t>是</a:t>
            </a:r>
            <a:r>
              <a:rPr lang="en-US" altLang="zh-CN" dirty="0"/>
              <a:t>balance</a:t>
            </a:r>
            <a:r>
              <a:rPr lang="zh-CN" altLang="en-US" dirty="0"/>
              <a:t>，一般用于</a:t>
            </a:r>
            <a:r>
              <a:rPr lang="zh-CN" altLang="en-US" b="1" dirty="0">
                <a:hlinkClick r:id="rId2"/>
              </a:rPr>
              <a:t>数据库</a:t>
            </a:r>
            <a:r>
              <a:rPr lang="zh-CN" altLang="en-US" b="1" dirty="0"/>
              <a:t>的索引</a:t>
            </a:r>
            <a:r>
              <a:rPr lang="zh-CN" altLang="en-US" dirty="0" smtClean="0"/>
              <a:t>。</a:t>
            </a:r>
            <a:endParaRPr lang="en-US" altLang="zh-CN" dirty="0" smtClean="0"/>
          </a:p>
          <a:p>
            <a:r>
              <a:rPr lang="zh-CN" altLang="en-US" dirty="0" smtClean="0"/>
              <a:t>使用</a:t>
            </a:r>
            <a:r>
              <a:rPr lang="en-US" altLang="zh-CN" dirty="0"/>
              <a:t>B-tree</a:t>
            </a:r>
            <a:r>
              <a:rPr lang="zh-CN" altLang="en-US" dirty="0"/>
              <a:t>结构可以显著减少定位记录时所经历的中间过程，从而加快存取速度</a:t>
            </a:r>
            <a:r>
              <a:rPr lang="zh-CN" altLang="en-US" dirty="0" smtClean="0"/>
              <a:t>。</a:t>
            </a:r>
            <a:endParaRPr lang="en-US" altLang="zh-CN" dirty="0" smtClean="0"/>
          </a:p>
          <a:p>
            <a:r>
              <a:rPr lang="en-US" altLang="zh-CN" dirty="0" err="1" smtClean="0"/>
              <a:t>B+tree</a:t>
            </a:r>
            <a:r>
              <a:rPr lang="zh-CN" altLang="en-US" dirty="0"/>
              <a:t>是</a:t>
            </a:r>
            <a:r>
              <a:rPr lang="en-US" altLang="zh-CN" dirty="0"/>
              <a:t>B-tree</a:t>
            </a:r>
            <a:r>
              <a:rPr lang="zh-CN" altLang="en-US" dirty="0"/>
              <a:t>的一个变种</a:t>
            </a:r>
            <a:r>
              <a:rPr lang="zh-CN" altLang="en-US" dirty="0" smtClean="0"/>
              <a:t>，</a:t>
            </a:r>
            <a:r>
              <a:rPr lang="en-US" altLang="zh-CN" dirty="0" smtClean="0"/>
              <a:t>MySQL</a:t>
            </a:r>
            <a:r>
              <a:rPr lang="zh-CN" altLang="en-US" dirty="0"/>
              <a:t>就普遍使用</a:t>
            </a:r>
            <a:r>
              <a:rPr lang="en-US" altLang="zh-CN" dirty="0" err="1"/>
              <a:t>B+tree</a:t>
            </a:r>
            <a:r>
              <a:rPr lang="zh-CN" altLang="en-US" dirty="0"/>
              <a:t>实现其索引结构。</a:t>
            </a:r>
          </a:p>
        </p:txBody>
      </p:sp>
      <p:sp>
        <p:nvSpPr>
          <p:cNvPr id="4" name="圆角矩形 3"/>
          <p:cNvSpPr/>
          <p:nvPr/>
        </p:nvSpPr>
        <p:spPr>
          <a:xfrm>
            <a:off x="1115616" y="5157192"/>
            <a:ext cx="4968552"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为什么要用</a:t>
            </a:r>
            <a:r>
              <a:rPr lang="en-US" altLang="zh-CN" dirty="0" smtClean="0"/>
              <a:t>b-tree</a:t>
            </a:r>
            <a:r>
              <a:rPr lang="zh-CN" altLang="en-US" dirty="0" smtClean="0"/>
              <a:t>结构来存储索引呢？</a:t>
            </a:r>
            <a:endParaRPr lang="zh-CN" altLang="en-US" dirty="0"/>
          </a:p>
        </p:txBody>
      </p:sp>
    </p:spTree>
    <p:extLst>
      <p:ext uri="{BB962C8B-B14F-4D97-AF65-F5344CB8AC3E}">
        <p14:creationId xmlns:p14="http://schemas.microsoft.com/office/powerpoint/2010/main" val="208910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lstStyle/>
          <a:p>
            <a:r>
              <a:rPr lang="zh-CN" altLang="en-US" dirty="0" smtClean="0"/>
              <a:t>背景</a:t>
            </a:r>
            <a:endParaRPr lang="zh-CN" altLang="en-US" dirty="0"/>
          </a:p>
        </p:txBody>
      </p:sp>
      <p:sp>
        <p:nvSpPr>
          <p:cNvPr id="4" name="矩形 3"/>
          <p:cNvSpPr/>
          <p:nvPr/>
        </p:nvSpPr>
        <p:spPr>
          <a:xfrm>
            <a:off x="6372200" y="4255928"/>
            <a:ext cx="2448272" cy="147732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dk1"/>
                </a:solidFill>
              </a:rPr>
              <a:t>所以评价一个数据结构作为索引的优劣最重要的指标就是在查找过程中</a:t>
            </a:r>
            <a:r>
              <a:rPr lang="zh-CN" altLang="en-US" b="1" dirty="0">
                <a:solidFill>
                  <a:srgbClr val="C00000"/>
                </a:solidFill>
              </a:rPr>
              <a:t>磁盘</a:t>
            </a:r>
            <a:r>
              <a:rPr lang="en-US" altLang="zh-CN" b="1" dirty="0">
                <a:solidFill>
                  <a:srgbClr val="C00000"/>
                </a:solidFill>
              </a:rPr>
              <a:t>I/O</a:t>
            </a:r>
            <a:r>
              <a:rPr lang="zh-CN" altLang="en-US" b="1" dirty="0">
                <a:solidFill>
                  <a:srgbClr val="C00000"/>
                </a:solidFill>
              </a:rPr>
              <a:t>操作次数</a:t>
            </a:r>
            <a:r>
              <a:rPr lang="zh-CN" altLang="en-US" dirty="0">
                <a:solidFill>
                  <a:schemeClr val="dk1"/>
                </a:solidFill>
              </a:rPr>
              <a:t>的渐进复杂度。</a:t>
            </a:r>
          </a:p>
        </p:txBody>
      </p:sp>
      <p:sp>
        <p:nvSpPr>
          <p:cNvPr id="5" name="圆角矩形 4"/>
          <p:cNvSpPr/>
          <p:nvPr/>
        </p:nvSpPr>
        <p:spPr>
          <a:xfrm>
            <a:off x="899592" y="2249776"/>
            <a:ext cx="1800200" cy="30862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内存</a:t>
            </a:r>
            <a:endParaRPr lang="zh-CN" altLang="en-US" dirty="0"/>
          </a:p>
        </p:txBody>
      </p:sp>
      <p:sp>
        <p:nvSpPr>
          <p:cNvPr id="6" name="圆角矩形 5"/>
          <p:cNvSpPr/>
          <p:nvPr/>
        </p:nvSpPr>
        <p:spPr>
          <a:xfrm>
            <a:off x="3923928" y="2167696"/>
            <a:ext cx="1944216" cy="3240360"/>
          </a:xfrm>
          <a:prstGeom prst="round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7" name="圆角矩形 6"/>
          <p:cNvSpPr/>
          <p:nvPr/>
        </p:nvSpPr>
        <p:spPr>
          <a:xfrm>
            <a:off x="4427984" y="2743760"/>
            <a:ext cx="936104" cy="5040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索引</a:t>
            </a:r>
            <a:r>
              <a:rPr lang="en-US" altLang="zh-CN" dirty="0" smtClean="0"/>
              <a:t>a</a:t>
            </a:r>
            <a:endParaRPr lang="zh-CN" altLang="en-US" dirty="0"/>
          </a:p>
        </p:txBody>
      </p:sp>
      <p:sp>
        <p:nvSpPr>
          <p:cNvPr id="8" name="圆角矩形 7"/>
          <p:cNvSpPr/>
          <p:nvPr/>
        </p:nvSpPr>
        <p:spPr>
          <a:xfrm>
            <a:off x="4456585" y="3427836"/>
            <a:ext cx="936104" cy="5040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索引</a:t>
            </a:r>
            <a:r>
              <a:rPr lang="en-US" altLang="zh-CN" dirty="0" smtClean="0"/>
              <a:t>b</a:t>
            </a:r>
            <a:endParaRPr lang="zh-CN" altLang="en-US" dirty="0"/>
          </a:p>
        </p:txBody>
      </p:sp>
      <p:sp>
        <p:nvSpPr>
          <p:cNvPr id="9" name="圆角矩形 8"/>
          <p:cNvSpPr/>
          <p:nvPr/>
        </p:nvSpPr>
        <p:spPr>
          <a:xfrm>
            <a:off x="4477072" y="4399944"/>
            <a:ext cx="936104" cy="5040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索引</a:t>
            </a:r>
            <a:r>
              <a:rPr lang="en-US" altLang="zh-CN" dirty="0" smtClean="0"/>
              <a:t>n</a:t>
            </a:r>
            <a:endParaRPr lang="zh-CN" altLang="en-US" dirty="0"/>
          </a:p>
        </p:txBody>
      </p:sp>
      <p:sp>
        <p:nvSpPr>
          <p:cNvPr id="10" name="TextBox 9"/>
          <p:cNvSpPr txBox="1"/>
          <p:nvPr/>
        </p:nvSpPr>
        <p:spPr>
          <a:xfrm>
            <a:off x="4714495" y="3958604"/>
            <a:ext cx="641785" cy="369332"/>
          </a:xfrm>
          <a:prstGeom prst="rect">
            <a:avLst/>
          </a:prstGeom>
          <a:noFill/>
        </p:spPr>
        <p:txBody>
          <a:bodyPr wrap="square" rtlCol="0">
            <a:spAutoFit/>
          </a:bodyPr>
          <a:lstStyle/>
          <a:p>
            <a:r>
              <a:rPr lang="en-US" altLang="zh-CN" dirty="0" smtClean="0"/>
              <a:t>…</a:t>
            </a:r>
            <a:endParaRPr lang="zh-CN" altLang="en-US" dirty="0"/>
          </a:p>
        </p:txBody>
      </p:sp>
      <p:sp>
        <p:nvSpPr>
          <p:cNvPr id="11" name="矩形 10"/>
          <p:cNvSpPr/>
          <p:nvPr/>
        </p:nvSpPr>
        <p:spPr>
          <a:xfrm>
            <a:off x="4456585" y="1722874"/>
            <a:ext cx="803426" cy="461665"/>
          </a:xfrm>
          <a:prstGeom prst="rect">
            <a:avLst/>
          </a:prstGeom>
        </p:spPr>
        <p:txBody>
          <a:bodyPr wrap="none">
            <a:spAutoFit/>
          </a:bodyPr>
          <a:lstStyle/>
          <a:p>
            <a:pPr algn="ctr"/>
            <a:r>
              <a:rPr lang="zh-CN" altLang="en-US" sz="2400" b="1" dirty="0"/>
              <a:t>磁盘</a:t>
            </a:r>
          </a:p>
        </p:txBody>
      </p:sp>
      <p:cxnSp>
        <p:nvCxnSpPr>
          <p:cNvPr id="13" name="直接箭头连接符 12"/>
          <p:cNvCxnSpPr/>
          <p:nvPr/>
        </p:nvCxnSpPr>
        <p:spPr>
          <a:xfrm>
            <a:off x="2699792" y="3607856"/>
            <a:ext cx="1224136"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2807804" y="2995788"/>
            <a:ext cx="1008112" cy="369332"/>
          </a:xfrm>
          <a:prstGeom prst="rect">
            <a:avLst/>
          </a:prstGeom>
          <a:noFill/>
        </p:spPr>
        <p:txBody>
          <a:bodyPr wrap="square" rtlCol="0">
            <a:spAutoFit/>
          </a:bodyPr>
          <a:lstStyle/>
          <a:p>
            <a:r>
              <a:rPr lang="en-US" altLang="zh-CN" dirty="0" smtClean="0"/>
              <a:t>I/O</a:t>
            </a:r>
            <a:r>
              <a:rPr lang="zh-CN" altLang="en-US" dirty="0" smtClean="0"/>
              <a:t>读写</a:t>
            </a:r>
            <a:endParaRPr lang="zh-CN" altLang="en-US" dirty="0"/>
          </a:p>
        </p:txBody>
      </p:sp>
      <p:cxnSp>
        <p:nvCxnSpPr>
          <p:cNvPr id="16" name="直接箭头连接符 15"/>
          <p:cNvCxnSpPr/>
          <p:nvPr/>
        </p:nvCxnSpPr>
        <p:spPr>
          <a:xfrm>
            <a:off x="2699792" y="3931892"/>
            <a:ext cx="1224136"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p:nvPr/>
        </p:nvCxnSpPr>
        <p:spPr>
          <a:xfrm>
            <a:off x="2699792" y="4327936"/>
            <a:ext cx="1224136"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9" name="曲线连接符 18"/>
          <p:cNvCxnSpPr>
            <a:stCxn id="8" idx="3"/>
            <a:endCxn id="20" idx="2"/>
          </p:cNvCxnSpPr>
          <p:nvPr/>
        </p:nvCxnSpPr>
        <p:spPr>
          <a:xfrm flipV="1">
            <a:off x="5392689" y="2276871"/>
            <a:ext cx="2041436" cy="140299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724128" y="1353541"/>
            <a:ext cx="3419994" cy="923330"/>
          </a:xfrm>
          <a:prstGeom prst="rect">
            <a:avLst/>
          </a:prstGeom>
        </p:spPr>
        <p:txBody>
          <a:bodyPr wrap="square">
            <a:spAutoFit/>
          </a:bodyPr>
          <a:lstStyle/>
          <a:p>
            <a:pPr marL="342900" indent="-342900">
              <a:buFont typeface="Arial" pitchFamily="34" charset="0"/>
              <a:buChar char="•"/>
            </a:pPr>
            <a:r>
              <a:rPr lang="zh-CN" altLang="en-US" dirty="0"/>
              <a:t>索引</a:t>
            </a:r>
            <a:r>
              <a:rPr lang="zh-CN" altLang="en-US" dirty="0" smtClean="0"/>
              <a:t>很大</a:t>
            </a:r>
            <a:endParaRPr lang="en-US" altLang="zh-CN" dirty="0" smtClean="0"/>
          </a:p>
          <a:p>
            <a:pPr marL="342900" indent="-342900">
              <a:buFont typeface="Arial" pitchFamily="34" charset="0"/>
              <a:buChar char="•"/>
            </a:pPr>
            <a:r>
              <a:rPr lang="zh-CN" altLang="en-US" dirty="0" smtClean="0"/>
              <a:t>索引</a:t>
            </a:r>
            <a:r>
              <a:rPr lang="zh-CN" altLang="en-US" dirty="0" smtClean="0"/>
              <a:t>文件</a:t>
            </a:r>
            <a:r>
              <a:rPr lang="zh-CN" altLang="en-US" dirty="0"/>
              <a:t>在</a:t>
            </a:r>
            <a:r>
              <a:rPr lang="zh-CN" altLang="en-US" dirty="0" smtClean="0"/>
              <a:t>磁盘</a:t>
            </a:r>
            <a:r>
              <a:rPr lang="zh-CN" altLang="en-US" dirty="0"/>
              <a:t>上</a:t>
            </a:r>
            <a:endParaRPr lang="en-US" altLang="zh-CN" dirty="0" smtClean="0"/>
          </a:p>
          <a:p>
            <a:pPr marL="342900" indent="-342900">
              <a:buFont typeface="Arial" pitchFamily="34" charset="0"/>
              <a:buChar char="•"/>
            </a:pPr>
            <a:r>
              <a:rPr lang="zh-CN" altLang="en-US" dirty="0" smtClean="0"/>
              <a:t>索引</a:t>
            </a:r>
            <a:r>
              <a:rPr lang="zh-CN" altLang="en-US" dirty="0" smtClean="0"/>
              <a:t>查找要</a:t>
            </a:r>
            <a:r>
              <a:rPr lang="zh-CN" altLang="en-US" dirty="0"/>
              <a:t>产生磁盘</a:t>
            </a:r>
            <a:r>
              <a:rPr lang="en-US" altLang="zh-CN" dirty="0"/>
              <a:t>I/O</a:t>
            </a:r>
            <a:r>
              <a:rPr lang="zh-CN" altLang="en-US" dirty="0"/>
              <a:t>消耗</a:t>
            </a:r>
          </a:p>
        </p:txBody>
      </p:sp>
    </p:spTree>
    <p:extLst>
      <p:ext uri="{BB962C8B-B14F-4D97-AF65-F5344CB8AC3E}">
        <p14:creationId xmlns:p14="http://schemas.microsoft.com/office/powerpoint/2010/main" val="22868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m-way</a:t>
            </a:r>
            <a:r>
              <a:rPr lang="zh-CN" altLang="en-US" dirty="0" smtClean="0"/>
              <a:t>查找树</a:t>
            </a:r>
            <a:endParaRPr lang="zh-CN" altLang="en-US" dirty="0"/>
          </a:p>
        </p:txBody>
      </p:sp>
      <p:sp>
        <p:nvSpPr>
          <p:cNvPr id="3" name="内容占位符 2"/>
          <p:cNvSpPr>
            <a:spLocks noGrp="1"/>
          </p:cNvSpPr>
          <p:nvPr>
            <p:ph idx="1"/>
          </p:nvPr>
        </p:nvSpPr>
        <p:spPr/>
        <p:txBody>
          <a:bodyPr/>
          <a:lstStyle/>
          <a:p>
            <a:r>
              <a:rPr lang="zh-CN" altLang="en-US" dirty="0" smtClean="0"/>
              <a:t>每个</a:t>
            </a:r>
            <a:r>
              <a:rPr lang="zh-CN" altLang="en-US" dirty="0"/>
              <a:t>节点的度小于等于</a:t>
            </a:r>
            <a:r>
              <a:rPr lang="en-US" altLang="zh-CN" dirty="0"/>
              <a:t>m(</a:t>
            </a:r>
            <a:r>
              <a:rPr lang="zh-CN" altLang="en-US" dirty="0"/>
              <a:t>树叉的数目</a:t>
            </a:r>
            <a:r>
              <a:rPr lang="en-US" altLang="zh-CN" dirty="0" smtClean="0"/>
              <a:t>)</a:t>
            </a:r>
          </a:p>
          <a:p>
            <a:r>
              <a:rPr lang="zh-CN" altLang="en-US" dirty="0"/>
              <a:t>每个节点的键值数小于</a:t>
            </a:r>
            <a:r>
              <a:rPr lang="en-US" altLang="zh-CN" dirty="0" smtClean="0"/>
              <a:t>m</a:t>
            </a:r>
          </a:p>
          <a:p>
            <a:r>
              <a:rPr lang="zh-CN" altLang="en-US" dirty="0" smtClean="0"/>
              <a:t>键</a:t>
            </a:r>
            <a:r>
              <a:rPr lang="zh-CN" altLang="en-US" dirty="0"/>
              <a:t>值按</a:t>
            </a:r>
            <a:r>
              <a:rPr lang="zh-CN" altLang="en-US" dirty="0" smtClean="0"/>
              <a:t>顺序排列</a:t>
            </a:r>
            <a:endParaRPr lang="en-US" altLang="zh-CN" dirty="0" smtClean="0"/>
          </a:p>
          <a:p>
            <a:r>
              <a:rPr lang="zh-CN" altLang="en-US" dirty="0" smtClean="0"/>
              <a:t>子</a:t>
            </a:r>
            <a:r>
              <a:rPr lang="zh-CN" altLang="en-US" dirty="0"/>
              <a:t>树的键值要完全小于或大于或介于父节点之间的键值</a:t>
            </a:r>
          </a:p>
        </p:txBody>
      </p:sp>
    </p:spTree>
    <p:extLst>
      <p:ext uri="{BB962C8B-B14F-4D97-AF65-F5344CB8AC3E}">
        <p14:creationId xmlns:p14="http://schemas.microsoft.com/office/powerpoint/2010/main" val="23611628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lstStyle/>
          <a:p>
            <a:r>
              <a:rPr lang="en-US" altLang="zh-CN" dirty="0"/>
              <a:t>m-way</a:t>
            </a:r>
            <a:r>
              <a:rPr lang="zh-CN" altLang="en-US" dirty="0"/>
              <a:t>查找树</a:t>
            </a:r>
          </a:p>
        </p:txBody>
      </p:sp>
      <p:pic>
        <p:nvPicPr>
          <p:cNvPr id="1026" name="Picture 2" descr="D:\tarena\project\汇通峰会\slides\result\2016-09-13_2117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09" y="1916832"/>
            <a:ext cx="6819900" cy="46640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27984" y="295488"/>
            <a:ext cx="4572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285750" indent="-285750">
              <a:buFont typeface="Arial" pitchFamily="34" charset="0"/>
              <a:buChar char="•"/>
            </a:pPr>
            <a:r>
              <a:rPr lang="zh-CN" altLang="en-US" dirty="0"/>
              <a:t>每个节点的度小于等于</a:t>
            </a:r>
            <a:r>
              <a:rPr lang="en-US" altLang="zh-CN" dirty="0"/>
              <a:t>m(</a:t>
            </a:r>
            <a:r>
              <a:rPr lang="zh-CN" altLang="en-US" dirty="0"/>
              <a:t>树叉的数目</a:t>
            </a:r>
            <a:r>
              <a:rPr lang="en-US" altLang="zh-CN" dirty="0"/>
              <a:t>)</a:t>
            </a:r>
          </a:p>
          <a:p>
            <a:pPr marL="285750" indent="-285750">
              <a:buFont typeface="Arial" pitchFamily="34" charset="0"/>
              <a:buChar char="•"/>
            </a:pPr>
            <a:r>
              <a:rPr lang="zh-CN" altLang="en-US" dirty="0"/>
              <a:t>每个节点的键值数小于</a:t>
            </a:r>
            <a:r>
              <a:rPr lang="en-US" altLang="zh-CN" dirty="0"/>
              <a:t>m</a:t>
            </a:r>
          </a:p>
          <a:p>
            <a:pPr marL="285750" indent="-285750">
              <a:buFont typeface="Arial" pitchFamily="34" charset="0"/>
              <a:buChar char="•"/>
            </a:pPr>
            <a:r>
              <a:rPr lang="zh-CN" altLang="en-US" dirty="0"/>
              <a:t>键值按顺序排列</a:t>
            </a:r>
            <a:endParaRPr lang="en-US" altLang="zh-CN" dirty="0"/>
          </a:p>
          <a:p>
            <a:pPr marL="285750" indent="-285750">
              <a:buFont typeface="Arial" pitchFamily="34" charset="0"/>
              <a:buChar char="•"/>
            </a:pPr>
            <a:r>
              <a:rPr lang="zh-CN" altLang="en-US" dirty="0"/>
              <a:t>子树的键值要完全小于或大于或介于父节点之间的键值</a:t>
            </a:r>
          </a:p>
        </p:txBody>
      </p:sp>
      <p:cxnSp>
        <p:nvCxnSpPr>
          <p:cNvPr id="5" name="直接连接符 4"/>
          <p:cNvCxnSpPr/>
          <p:nvPr/>
        </p:nvCxnSpPr>
        <p:spPr>
          <a:xfrm flipH="1">
            <a:off x="2123728" y="4005064"/>
            <a:ext cx="72008" cy="243805"/>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475656" y="4126966"/>
            <a:ext cx="720080" cy="3600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6,x</a:t>
            </a:r>
            <a:endParaRPr lang="zh-CN" altLang="en-US" dirty="0"/>
          </a:p>
        </p:txBody>
      </p:sp>
    </p:spTree>
    <p:extLst>
      <p:ext uri="{BB962C8B-B14F-4D97-AF65-F5344CB8AC3E}">
        <p14:creationId xmlns:p14="http://schemas.microsoft.com/office/powerpoint/2010/main" val="50927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B-tree(m-way)</a:t>
            </a:r>
            <a:r>
              <a:rPr lang="zh-CN" altLang="en-US" dirty="0" smtClean="0"/>
              <a:t>特性</a:t>
            </a:r>
            <a:endParaRPr lang="zh-CN" altLang="en-US" dirty="0"/>
          </a:p>
        </p:txBody>
      </p:sp>
      <p:sp>
        <p:nvSpPr>
          <p:cNvPr id="3" name="内容占位符 2"/>
          <p:cNvSpPr>
            <a:spLocks noGrp="1"/>
          </p:cNvSpPr>
          <p:nvPr>
            <p:ph idx="1"/>
          </p:nvPr>
        </p:nvSpPr>
        <p:spPr/>
        <p:txBody>
          <a:bodyPr>
            <a:normAutofit/>
          </a:bodyPr>
          <a:lstStyle/>
          <a:p>
            <a:r>
              <a:rPr lang="zh-CN" altLang="en-US" dirty="0" smtClean="0"/>
              <a:t>树</a:t>
            </a:r>
            <a:r>
              <a:rPr lang="zh-CN" altLang="en-US" dirty="0"/>
              <a:t>中每个结点至多有</a:t>
            </a:r>
            <a:r>
              <a:rPr lang="en-US" altLang="zh-CN" dirty="0"/>
              <a:t>m</a:t>
            </a:r>
            <a:r>
              <a:rPr lang="zh-CN" altLang="en-US" dirty="0"/>
              <a:t>个孩子；</a:t>
            </a:r>
          </a:p>
          <a:p>
            <a:r>
              <a:rPr lang="zh-CN" altLang="en-US" dirty="0" smtClean="0"/>
              <a:t>除根</a:t>
            </a:r>
            <a:r>
              <a:rPr lang="zh-CN" altLang="en-US" dirty="0"/>
              <a:t>结点和叶子结点外，其它每个结点</a:t>
            </a:r>
            <a:r>
              <a:rPr lang="zh-CN" altLang="en-US" dirty="0" smtClean="0"/>
              <a:t>至少有</a:t>
            </a:r>
            <a:r>
              <a:rPr lang="en-US" altLang="zh-CN" dirty="0"/>
              <a:t>ceil(m / 2)</a:t>
            </a:r>
            <a:r>
              <a:rPr lang="zh-CN" altLang="en-US" dirty="0"/>
              <a:t>个孩子；</a:t>
            </a:r>
          </a:p>
          <a:p>
            <a:r>
              <a:rPr lang="zh-CN" altLang="en-US" dirty="0" smtClean="0"/>
              <a:t>若根结点不是叶子结点，则至少有</a:t>
            </a:r>
            <a:r>
              <a:rPr lang="en-US" altLang="zh-CN" dirty="0" smtClean="0"/>
              <a:t>2</a:t>
            </a:r>
            <a:r>
              <a:rPr lang="zh-CN" altLang="en-US" dirty="0" smtClean="0"/>
              <a:t>个孩子</a:t>
            </a:r>
          </a:p>
          <a:p>
            <a:r>
              <a:rPr lang="zh-CN" altLang="en-US" dirty="0" smtClean="0"/>
              <a:t>关键字的个数</a:t>
            </a:r>
            <a:r>
              <a:rPr lang="en-US" altLang="zh-CN" dirty="0" smtClean="0"/>
              <a:t>n</a:t>
            </a:r>
            <a:r>
              <a:rPr lang="zh-CN" altLang="en-US" dirty="0" smtClean="0"/>
              <a:t>必须满足： </a:t>
            </a:r>
            <a:r>
              <a:rPr lang="en-US" altLang="zh-CN" dirty="0" smtClean="0"/>
              <a:t>ceil(m / 2)-1 &lt;= n &lt;= m-1</a:t>
            </a:r>
          </a:p>
          <a:p>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28266432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lstStyle/>
          <a:p>
            <a:r>
              <a:rPr lang="en-US" altLang="zh-CN" b="1" dirty="0" smtClean="0"/>
              <a:t>B-tree</a:t>
            </a:r>
            <a:r>
              <a:rPr lang="zh-CN" altLang="en-US" dirty="0" smtClean="0"/>
              <a:t>特性</a:t>
            </a:r>
            <a:endParaRPr lang="zh-CN" altLang="en-US" dirty="0"/>
          </a:p>
        </p:txBody>
      </p:sp>
      <p:sp>
        <p:nvSpPr>
          <p:cNvPr id="4" name="矩形 3"/>
          <p:cNvSpPr/>
          <p:nvPr/>
        </p:nvSpPr>
        <p:spPr>
          <a:xfrm>
            <a:off x="1043608" y="5013176"/>
            <a:ext cx="640871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Arial" pitchFamily="34" charset="0"/>
              <a:buChar char="•"/>
            </a:pPr>
            <a:r>
              <a:rPr lang="zh-CN" altLang="en-US" dirty="0"/>
              <a:t>除根结点和叶子结点外，其它每个结点至少有</a:t>
            </a:r>
            <a:r>
              <a:rPr lang="en-US" altLang="zh-CN" dirty="0"/>
              <a:t>ceil(5/2)=3</a:t>
            </a:r>
            <a:r>
              <a:rPr lang="zh-CN" altLang="en-US" dirty="0"/>
              <a:t>个孩子（至少</a:t>
            </a:r>
            <a:r>
              <a:rPr lang="en-US" altLang="zh-CN" dirty="0"/>
              <a:t>2</a:t>
            </a:r>
            <a:r>
              <a:rPr lang="zh-CN" altLang="en-US" dirty="0"/>
              <a:t>个关键字）</a:t>
            </a:r>
            <a:r>
              <a:rPr lang="zh-CN" altLang="en-US" dirty="0" smtClean="0"/>
              <a:t>；</a:t>
            </a:r>
            <a:endParaRPr lang="en-US" altLang="zh-CN" dirty="0" smtClean="0"/>
          </a:p>
          <a:p>
            <a:pPr marL="342900" indent="-342900">
              <a:buFont typeface="Arial" pitchFamily="34" charset="0"/>
              <a:buChar char="•"/>
            </a:pPr>
            <a:r>
              <a:rPr lang="zh-CN" altLang="en-US" dirty="0" smtClean="0"/>
              <a:t>当然</a:t>
            </a:r>
            <a:r>
              <a:rPr lang="zh-CN" altLang="en-US" dirty="0"/>
              <a:t>最多</a:t>
            </a:r>
            <a:r>
              <a:rPr lang="en-US" altLang="zh-CN" dirty="0"/>
              <a:t>5</a:t>
            </a:r>
            <a:r>
              <a:rPr lang="zh-CN" altLang="en-US" dirty="0"/>
              <a:t>个孩子（最多</a:t>
            </a:r>
            <a:r>
              <a:rPr lang="en-US" altLang="zh-CN" dirty="0"/>
              <a:t>4</a:t>
            </a:r>
            <a:r>
              <a:rPr lang="zh-CN" altLang="en-US" dirty="0"/>
              <a:t>个关键字</a:t>
            </a:r>
            <a:r>
              <a:rPr lang="zh-CN" altLang="en-US" dirty="0" smtClean="0"/>
              <a:t>）</a:t>
            </a:r>
            <a:endParaRPr lang="en-US" altLang="zh-CN" dirty="0"/>
          </a:p>
          <a:p>
            <a:pPr marL="342900" indent="-342900">
              <a:buFont typeface="Arial" pitchFamily="34" charset="0"/>
              <a:buChar char="•"/>
            </a:pPr>
            <a:r>
              <a:rPr lang="zh-CN" altLang="en-US" dirty="0" smtClean="0"/>
              <a:t>关键字</a:t>
            </a:r>
            <a:r>
              <a:rPr lang="en-US" altLang="zh-CN" dirty="0" smtClean="0"/>
              <a:t>(</a:t>
            </a:r>
            <a:r>
              <a:rPr lang="zh-CN" altLang="en-US" dirty="0" smtClean="0"/>
              <a:t>键值</a:t>
            </a:r>
            <a:r>
              <a:rPr lang="en-US" altLang="zh-CN" dirty="0" smtClean="0"/>
              <a:t>)</a:t>
            </a:r>
            <a:r>
              <a:rPr lang="zh-CN" altLang="en-US" dirty="0" smtClean="0"/>
              <a:t>为</a:t>
            </a:r>
            <a:r>
              <a:rPr lang="zh-CN" altLang="en-US" dirty="0"/>
              <a:t>大写字母，顺序为字母升序</a:t>
            </a:r>
          </a:p>
        </p:txBody>
      </p:sp>
      <p:pic>
        <p:nvPicPr>
          <p:cNvPr id="1026" name="Picture 2" descr="D:\tarena\project\汇通峰会\slides\result\2016-09-13_2303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82551"/>
            <a:ext cx="7108825" cy="2849563"/>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p:cNvSpPr/>
          <p:nvPr/>
        </p:nvSpPr>
        <p:spPr>
          <a:xfrm>
            <a:off x="1043608" y="1663640"/>
            <a:ext cx="1944216" cy="685240"/>
          </a:xfrm>
          <a:prstGeom prst="round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以</a:t>
            </a:r>
            <a:r>
              <a:rPr lang="en-US" altLang="zh-CN" dirty="0" smtClean="0"/>
              <a:t>m=5</a:t>
            </a:r>
            <a:r>
              <a:rPr lang="zh-CN" altLang="en-US" dirty="0" smtClean="0"/>
              <a:t>为例</a:t>
            </a:r>
            <a:endParaRPr lang="zh-CN" altLang="en-US" dirty="0"/>
          </a:p>
        </p:txBody>
      </p:sp>
      <p:sp>
        <p:nvSpPr>
          <p:cNvPr id="5" name="矩形 4"/>
          <p:cNvSpPr/>
          <p:nvPr/>
        </p:nvSpPr>
        <p:spPr>
          <a:xfrm>
            <a:off x="4251210" y="476672"/>
            <a:ext cx="45720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Arial" pitchFamily="34" charset="0"/>
              <a:buChar char="•"/>
            </a:pPr>
            <a:r>
              <a:rPr lang="en-US" altLang="zh-CN" dirty="0">
                <a:solidFill>
                  <a:schemeClr val="dk1"/>
                </a:solidFill>
              </a:rPr>
              <a:t>B-tree</a:t>
            </a:r>
            <a:r>
              <a:rPr lang="zh-CN" altLang="en-US" dirty="0">
                <a:solidFill>
                  <a:schemeClr val="dk1"/>
                </a:solidFill>
              </a:rPr>
              <a:t>中的每个</a:t>
            </a:r>
            <a:r>
              <a:rPr lang="zh-CN" altLang="en-US" dirty="0" smtClean="0">
                <a:solidFill>
                  <a:schemeClr val="dk1"/>
                </a:solidFill>
              </a:rPr>
              <a:t>结点可以</a:t>
            </a:r>
            <a:r>
              <a:rPr lang="zh-CN" altLang="en-US" dirty="0">
                <a:solidFill>
                  <a:schemeClr val="dk1"/>
                </a:solidFill>
              </a:rPr>
              <a:t>包含大量的关键字信息和</a:t>
            </a:r>
            <a:r>
              <a:rPr lang="zh-CN" altLang="en-US" dirty="0" smtClean="0">
                <a:solidFill>
                  <a:schemeClr val="dk1"/>
                </a:solidFill>
              </a:rPr>
              <a:t>分支</a:t>
            </a:r>
            <a:r>
              <a:rPr lang="zh-CN" altLang="en-US" dirty="0"/>
              <a:t>，</a:t>
            </a:r>
            <a:r>
              <a:rPr lang="zh-CN" altLang="en-US" dirty="0" smtClean="0">
                <a:solidFill>
                  <a:schemeClr val="dk1"/>
                </a:solidFill>
              </a:rPr>
              <a:t>树</a:t>
            </a:r>
            <a:r>
              <a:rPr lang="zh-CN" altLang="en-US" dirty="0">
                <a:solidFill>
                  <a:schemeClr val="dk1"/>
                </a:solidFill>
              </a:rPr>
              <a:t>的深度</a:t>
            </a:r>
            <a:r>
              <a:rPr lang="zh-CN" altLang="en-US" dirty="0" smtClean="0">
                <a:solidFill>
                  <a:schemeClr val="dk1"/>
                </a:solidFill>
              </a:rPr>
              <a:t>降低</a:t>
            </a:r>
            <a:r>
              <a:rPr lang="zh-CN" altLang="en-US" dirty="0" smtClean="0"/>
              <a:t>了</a:t>
            </a:r>
            <a:endParaRPr lang="en-US" altLang="zh-CN" dirty="0">
              <a:solidFill>
                <a:schemeClr val="dk1"/>
              </a:solidFill>
            </a:endParaRPr>
          </a:p>
          <a:p>
            <a:pPr marL="342900" indent="-342900">
              <a:buFont typeface="Arial" pitchFamily="34" charset="0"/>
              <a:buChar char="•"/>
            </a:pPr>
            <a:r>
              <a:rPr lang="zh-CN" altLang="en-US" dirty="0">
                <a:solidFill>
                  <a:schemeClr val="dk1"/>
                </a:solidFill>
              </a:rPr>
              <a:t>查找一个</a:t>
            </a:r>
            <a:r>
              <a:rPr lang="zh-CN" altLang="en-US" dirty="0" smtClean="0">
                <a:solidFill>
                  <a:schemeClr val="dk1"/>
                </a:solidFill>
              </a:rPr>
              <a:t>元素只</a:t>
            </a:r>
            <a:r>
              <a:rPr lang="zh-CN" altLang="en-US" dirty="0" smtClean="0"/>
              <a:t>需</a:t>
            </a:r>
            <a:r>
              <a:rPr lang="zh-CN" altLang="en-US" dirty="0" smtClean="0">
                <a:solidFill>
                  <a:schemeClr val="dk1"/>
                </a:solidFill>
              </a:rPr>
              <a:t>从</a:t>
            </a:r>
            <a:r>
              <a:rPr lang="zh-CN" altLang="en-US" dirty="0"/>
              <a:t>外存</a:t>
            </a:r>
            <a:r>
              <a:rPr lang="zh-CN" altLang="en-US" dirty="0" smtClean="0"/>
              <a:t>磁盘读取很少</a:t>
            </a:r>
            <a:r>
              <a:rPr lang="zh-CN" altLang="en-US" dirty="0" smtClean="0"/>
              <a:t>结点</a:t>
            </a:r>
            <a:endParaRPr lang="zh-CN" altLang="en-US" dirty="0">
              <a:solidFill>
                <a:schemeClr val="dk1"/>
              </a:solidFill>
            </a:endParaRPr>
          </a:p>
        </p:txBody>
      </p:sp>
      <p:cxnSp>
        <p:nvCxnSpPr>
          <p:cNvPr id="9" name="直接箭头连接符 8"/>
          <p:cNvCxnSpPr/>
          <p:nvPr/>
        </p:nvCxnSpPr>
        <p:spPr>
          <a:xfrm>
            <a:off x="8604448" y="2132856"/>
            <a:ext cx="0" cy="223224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7509927" y="2967817"/>
            <a:ext cx="1008112" cy="369332"/>
          </a:xfrm>
          <a:prstGeom prst="rect">
            <a:avLst/>
          </a:prstGeom>
          <a:noFill/>
        </p:spPr>
        <p:txBody>
          <a:bodyPr wrap="square" rtlCol="0">
            <a:spAutoFit/>
          </a:bodyPr>
          <a:lstStyle/>
          <a:p>
            <a:r>
              <a:rPr lang="zh-CN" altLang="en-US" b="1" dirty="0" smtClean="0">
                <a:solidFill>
                  <a:srgbClr val="C00000"/>
                </a:solidFill>
              </a:rPr>
              <a:t>深度为</a:t>
            </a:r>
            <a:r>
              <a:rPr lang="en-US" altLang="zh-CN" b="1" dirty="0" smtClean="0">
                <a:solidFill>
                  <a:srgbClr val="C00000"/>
                </a:solidFill>
              </a:rPr>
              <a:t>3</a:t>
            </a:r>
            <a:endParaRPr lang="zh-CN" altLang="en-US" b="1" dirty="0">
              <a:solidFill>
                <a:srgbClr val="C00000"/>
              </a:solidFill>
            </a:endParaRPr>
          </a:p>
        </p:txBody>
      </p:sp>
      <p:sp>
        <p:nvSpPr>
          <p:cNvPr id="11" name="椭圆 10"/>
          <p:cNvSpPr/>
          <p:nvPr/>
        </p:nvSpPr>
        <p:spPr>
          <a:xfrm>
            <a:off x="5076056" y="2852936"/>
            <a:ext cx="1512168" cy="79208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TextBox 14"/>
          <p:cNvSpPr txBox="1"/>
          <p:nvPr/>
        </p:nvSpPr>
        <p:spPr>
          <a:xfrm>
            <a:off x="6069767" y="1772816"/>
            <a:ext cx="1440160" cy="923330"/>
          </a:xfrm>
          <a:prstGeom prst="rect">
            <a:avLst/>
          </a:prstGeom>
          <a:noFill/>
        </p:spPr>
        <p:txBody>
          <a:bodyPr wrap="square" rtlCol="0">
            <a:spAutoFit/>
          </a:bodyPr>
          <a:lstStyle/>
          <a:p>
            <a:r>
              <a:rPr lang="zh-CN" altLang="en-US" b="1" dirty="0" smtClean="0">
                <a:solidFill>
                  <a:srgbClr val="C00000"/>
                </a:solidFill>
              </a:rPr>
              <a:t>本结点包含：</a:t>
            </a:r>
            <a:endParaRPr lang="en-US" altLang="zh-CN" b="1" dirty="0" smtClean="0">
              <a:solidFill>
                <a:srgbClr val="C00000"/>
              </a:solidFill>
            </a:endParaRPr>
          </a:p>
          <a:p>
            <a:r>
              <a:rPr lang="en-US" altLang="zh-CN" b="1" dirty="0" smtClean="0">
                <a:solidFill>
                  <a:srgbClr val="C00000"/>
                </a:solidFill>
              </a:rPr>
              <a:t>3</a:t>
            </a:r>
            <a:r>
              <a:rPr lang="zh-CN" altLang="en-US" b="1" dirty="0" smtClean="0">
                <a:solidFill>
                  <a:srgbClr val="C00000"/>
                </a:solidFill>
              </a:rPr>
              <a:t>个键值</a:t>
            </a:r>
            <a:endParaRPr lang="en-US" altLang="zh-CN" b="1" dirty="0" smtClean="0">
              <a:solidFill>
                <a:srgbClr val="C00000"/>
              </a:solidFill>
            </a:endParaRPr>
          </a:p>
          <a:p>
            <a:r>
              <a:rPr lang="en-US" altLang="zh-CN" b="1" dirty="0" smtClean="0">
                <a:solidFill>
                  <a:srgbClr val="C00000"/>
                </a:solidFill>
              </a:rPr>
              <a:t>4</a:t>
            </a:r>
            <a:r>
              <a:rPr lang="zh-CN" altLang="en-US" b="1" dirty="0" smtClean="0">
                <a:solidFill>
                  <a:srgbClr val="C00000"/>
                </a:solidFill>
              </a:rPr>
              <a:t>个指针</a:t>
            </a:r>
            <a:endParaRPr lang="zh-CN" altLang="en-US" b="1" dirty="0">
              <a:solidFill>
                <a:srgbClr val="C00000"/>
              </a:solidFill>
            </a:endParaRPr>
          </a:p>
        </p:txBody>
      </p:sp>
    </p:spTree>
    <p:extLst>
      <p:ext uri="{BB962C8B-B14F-4D97-AF65-F5344CB8AC3E}">
        <p14:creationId xmlns:p14="http://schemas.microsoft.com/office/powerpoint/2010/main" val="58745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B-tree</a:t>
            </a:r>
            <a:r>
              <a:rPr lang="zh-CN" altLang="en-US" dirty="0" smtClean="0"/>
              <a:t>索引生成</a:t>
            </a:r>
            <a:r>
              <a:rPr lang="en-US" altLang="zh-CN" dirty="0" smtClean="0"/>
              <a:t>(5-way)</a:t>
            </a:r>
            <a:endParaRPr lang="zh-CN" altLang="en-US" dirty="0"/>
          </a:p>
        </p:txBody>
      </p:sp>
      <p:sp>
        <p:nvSpPr>
          <p:cNvPr id="3" name="内容占位符 2"/>
          <p:cNvSpPr>
            <a:spLocks noGrp="1"/>
          </p:cNvSpPr>
          <p:nvPr>
            <p:ph idx="1"/>
          </p:nvPr>
        </p:nvSpPr>
        <p:spPr/>
        <p:txBody>
          <a:bodyPr/>
          <a:lstStyle/>
          <a:p>
            <a:r>
              <a:rPr lang="zh-CN" altLang="en-US" dirty="0"/>
              <a:t>插入以下字符字母到空的</a:t>
            </a:r>
            <a:r>
              <a:rPr lang="en-US" altLang="zh-CN" dirty="0"/>
              <a:t>5</a:t>
            </a:r>
            <a:r>
              <a:rPr lang="zh-CN" altLang="en-US" dirty="0"/>
              <a:t>阶</a:t>
            </a:r>
            <a:r>
              <a:rPr lang="en-US" altLang="zh-CN" dirty="0"/>
              <a:t>B-tree</a:t>
            </a:r>
            <a:r>
              <a:rPr lang="zh-CN" altLang="en-US" dirty="0"/>
              <a:t>中：</a:t>
            </a:r>
            <a:r>
              <a:rPr lang="en-US" altLang="zh-CN" dirty="0"/>
              <a:t>C N G A H E K Q M F W L T Z D P R X Y </a:t>
            </a:r>
            <a:r>
              <a:rPr lang="en-US" altLang="zh-CN" dirty="0" smtClean="0"/>
              <a:t>S</a:t>
            </a:r>
            <a:endParaRPr lang="zh-CN" altLang="en-US" dirty="0"/>
          </a:p>
        </p:txBody>
      </p:sp>
      <p:pic>
        <p:nvPicPr>
          <p:cNvPr id="2050" name="Picture 2" descr="D:\tarena\project\汇通峰会\slides\result\2016-09-13_2318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212406"/>
            <a:ext cx="2392363" cy="990600"/>
          </a:xfrm>
          <a:prstGeom prst="rect">
            <a:avLst/>
          </a:prstGeom>
          <a:noFill/>
          <a:extLst>
            <a:ext uri="{909E8E84-426E-40DD-AFC4-6F175D3DCCD1}">
              <a14:hiddenFill xmlns:a14="http://schemas.microsoft.com/office/drawing/2010/main">
                <a:solidFill>
                  <a:srgbClr val="FFFFFF"/>
                </a:solidFill>
              </a14:hiddenFill>
            </a:ext>
          </a:extLst>
        </p:spPr>
      </p:pic>
      <p:sp>
        <p:nvSpPr>
          <p:cNvPr id="4" name="流程图: 联系 3"/>
          <p:cNvSpPr/>
          <p:nvPr/>
        </p:nvSpPr>
        <p:spPr>
          <a:xfrm>
            <a:off x="1549185" y="3465078"/>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1</a:t>
            </a:r>
            <a:endParaRPr lang="zh-CN" altLang="en-US" sz="2800" dirty="0"/>
          </a:p>
        </p:txBody>
      </p:sp>
      <p:pic>
        <p:nvPicPr>
          <p:cNvPr id="2052" name="Picture 4" descr="D:\tarena\project\汇通峰会\slides\result\2016-09-13_2319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7" y="4217483"/>
            <a:ext cx="3573463" cy="2574925"/>
          </a:xfrm>
          <a:prstGeom prst="rect">
            <a:avLst/>
          </a:prstGeom>
          <a:noFill/>
          <a:extLst>
            <a:ext uri="{909E8E84-426E-40DD-AFC4-6F175D3DCCD1}">
              <a14:hiddenFill xmlns:a14="http://schemas.microsoft.com/office/drawing/2010/main">
                <a:solidFill>
                  <a:srgbClr val="FFFFFF"/>
                </a:solidFill>
              </a14:hiddenFill>
            </a:ext>
          </a:extLst>
        </p:spPr>
      </p:pic>
      <p:sp>
        <p:nvSpPr>
          <p:cNvPr id="8" name="流程图: 联系 7"/>
          <p:cNvSpPr/>
          <p:nvPr/>
        </p:nvSpPr>
        <p:spPr>
          <a:xfrm>
            <a:off x="5288082" y="3176972"/>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5" name="右箭头 4"/>
          <p:cNvSpPr/>
          <p:nvPr/>
        </p:nvSpPr>
        <p:spPr>
          <a:xfrm rot="5400000">
            <a:off x="6942155" y="4035033"/>
            <a:ext cx="432048" cy="300251"/>
          </a:xfrm>
          <a:prstGeom prst="rightArrow">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rgbClr val="C00000"/>
              </a:solidFill>
            </a:endParaRPr>
          </a:p>
        </p:txBody>
      </p:sp>
      <p:pic>
        <p:nvPicPr>
          <p:cNvPr id="10" name="Picture 2" descr="D:\tarena\project\汇通峰会\slides\result\2016-09-13_2318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044" y="2916797"/>
            <a:ext cx="2392363"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10225" y="2545306"/>
            <a:ext cx="1046166" cy="369332"/>
          </a:xfrm>
          <a:prstGeom prst="rect">
            <a:avLst/>
          </a:prstGeom>
          <a:noFill/>
        </p:spPr>
        <p:txBody>
          <a:bodyPr wrap="square" rtlCol="0">
            <a:spAutoFit/>
          </a:bodyPr>
          <a:lstStyle/>
          <a:p>
            <a:r>
              <a:rPr lang="zh-CN" altLang="en-US" dirty="0" smtClean="0"/>
              <a:t>插入</a:t>
            </a:r>
            <a:r>
              <a:rPr lang="en-US" altLang="zh-CN" dirty="0" smtClean="0"/>
              <a:t>H</a:t>
            </a:r>
            <a:endParaRPr lang="zh-CN" altLang="en-US" dirty="0"/>
          </a:p>
        </p:txBody>
      </p:sp>
      <p:cxnSp>
        <p:nvCxnSpPr>
          <p:cNvPr id="9" name="直接箭头连接符 8"/>
          <p:cNvCxnSpPr/>
          <p:nvPr/>
        </p:nvCxnSpPr>
        <p:spPr>
          <a:xfrm>
            <a:off x="7452320" y="2916797"/>
            <a:ext cx="0" cy="260175"/>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1" name="矩形 10"/>
          <p:cNvSpPr/>
          <p:nvPr/>
        </p:nvSpPr>
        <p:spPr>
          <a:xfrm>
            <a:off x="2205554" y="3250946"/>
            <a:ext cx="1509324" cy="369332"/>
          </a:xfrm>
          <a:prstGeom prst="rect">
            <a:avLst/>
          </a:prstGeom>
        </p:spPr>
        <p:txBody>
          <a:bodyPr wrap="none">
            <a:spAutoFit/>
          </a:bodyPr>
          <a:lstStyle/>
          <a:p>
            <a:r>
              <a:rPr lang="zh-CN" altLang="en-US" dirty="0"/>
              <a:t>插入</a:t>
            </a:r>
            <a:r>
              <a:rPr lang="en-US" altLang="zh-CN" dirty="0" smtClean="0"/>
              <a:t>C </a:t>
            </a:r>
            <a:r>
              <a:rPr lang="en-US" altLang="zh-CN" dirty="0"/>
              <a:t>N G A </a:t>
            </a:r>
            <a:endParaRPr lang="zh-CN" altLang="en-US" dirty="0"/>
          </a:p>
        </p:txBody>
      </p:sp>
      <p:sp>
        <p:nvSpPr>
          <p:cNvPr id="12" name="TextBox 11"/>
          <p:cNvSpPr txBox="1"/>
          <p:nvPr/>
        </p:nvSpPr>
        <p:spPr>
          <a:xfrm>
            <a:off x="7956376" y="3311696"/>
            <a:ext cx="1187624" cy="369332"/>
          </a:xfrm>
          <a:prstGeom prst="rect">
            <a:avLst/>
          </a:prstGeom>
          <a:noFill/>
        </p:spPr>
        <p:txBody>
          <a:bodyPr wrap="square" rtlCol="0">
            <a:spAutoFit/>
          </a:bodyPr>
          <a:lstStyle/>
          <a:p>
            <a:r>
              <a:rPr lang="zh-CN" altLang="en-US" dirty="0" smtClean="0">
                <a:solidFill>
                  <a:srgbClr val="C00000"/>
                </a:solidFill>
              </a:rPr>
              <a:t>结点满了</a:t>
            </a:r>
            <a:endParaRPr lang="zh-CN" altLang="en-US" dirty="0">
              <a:solidFill>
                <a:srgbClr val="C00000"/>
              </a:solidFill>
            </a:endParaRPr>
          </a:p>
        </p:txBody>
      </p:sp>
      <p:sp>
        <p:nvSpPr>
          <p:cNvPr id="16" name="TextBox 15"/>
          <p:cNvSpPr txBox="1"/>
          <p:nvPr/>
        </p:nvSpPr>
        <p:spPr>
          <a:xfrm>
            <a:off x="3792992" y="4833674"/>
            <a:ext cx="1731297" cy="369332"/>
          </a:xfrm>
          <a:prstGeom prst="rect">
            <a:avLst/>
          </a:prstGeom>
          <a:noFill/>
        </p:spPr>
        <p:txBody>
          <a:bodyPr wrap="square" rtlCol="0">
            <a:spAutoFit/>
          </a:bodyPr>
          <a:lstStyle/>
          <a:p>
            <a:r>
              <a:rPr lang="zh-CN" altLang="en-US" dirty="0" smtClean="0">
                <a:solidFill>
                  <a:srgbClr val="C00000"/>
                </a:solidFill>
              </a:rPr>
              <a:t>满足</a:t>
            </a:r>
            <a:r>
              <a:rPr lang="en-US" altLang="zh-CN" dirty="0" smtClean="0">
                <a:solidFill>
                  <a:srgbClr val="C00000"/>
                </a:solidFill>
              </a:rPr>
              <a:t>B-tree</a:t>
            </a:r>
            <a:r>
              <a:rPr lang="zh-CN" altLang="en-US" dirty="0" smtClean="0">
                <a:solidFill>
                  <a:srgbClr val="C00000"/>
                </a:solidFill>
              </a:rPr>
              <a:t>特性</a:t>
            </a:r>
            <a:endParaRPr lang="zh-CN" altLang="en-US" dirty="0">
              <a:solidFill>
                <a:srgbClr val="C00000"/>
              </a:solidFill>
            </a:endParaRPr>
          </a:p>
        </p:txBody>
      </p:sp>
      <p:sp>
        <p:nvSpPr>
          <p:cNvPr id="13" name="TextBox 12"/>
          <p:cNvSpPr txBox="1"/>
          <p:nvPr/>
        </p:nvSpPr>
        <p:spPr>
          <a:xfrm>
            <a:off x="5471470" y="5468633"/>
            <a:ext cx="1080120" cy="369332"/>
          </a:xfrm>
          <a:prstGeom prst="rect">
            <a:avLst/>
          </a:prstGeom>
          <a:noFill/>
        </p:spPr>
        <p:txBody>
          <a:bodyPr wrap="square" rtlCol="0">
            <a:spAutoFit/>
          </a:bodyPr>
          <a:lstStyle/>
          <a:p>
            <a:r>
              <a:rPr lang="zh-CN" altLang="en-US" dirty="0" smtClean="0">
                <a:solidFill>
                  <a:srgbClr val="C00000"/>
                </a:solidFill>
              </a:rPr>
              <a:t>原结点</a:t>
            </a:r>
            <a:endParaRPr lang="zh-CN" altLang="en-US" dirty="0">
              <a:solidFill>
                <a:srgbClr val="C00000"/>
              </a:solidFill>
            </a:endParaRPr>
          </a:p>
        </p:txBody>
      </p:sp>
      <p:sp>
        <p:nvSpPr>
          <p:cNvPr id="19" name="TextBox 18"/>
          <p:cNvSpPr txBox="1"/>
          <p:nvPr/>
        </p:nvSpPr>
        <p:spPr>
          <a:xfrm>
            <a:off x="7761183" y="5419324"/>
            <a:ext cx="1376834" cy="369332"/>
          </a:xfrm>
          <a:prstGeom prst="rect">
            <a:avLst/>
          </a:prstGeom>
          <a:noFill/>
        </p:spPr>
        <p:txBody>
          <a:bodyPr wrap="square" rtlCol="0">
            <a:spAutoFit/>
          </a:bodyPr>
          <a:lstStyle/>
          <a:p>
            <a:r>
              <a:rPr lang="zh-CN" altLang="en-US" dirty="0">
                <a:solidFill>
                  <a:srgbClr val="C00000"/>
                </a:solidFill>
              </a:rPr>
              <a:t>新增</a:t>
            </a:r>
            <a:r>
              <a:rPr lang="zh-CN" altLang="en-US" dirty="0" smtClean="0">
                <a:solidFill>
                  <a:srgbClr val="C00000"/>
                </a:solidFill>
              </a:rPr>
              <a:t>结点</a:t>
            </a:r>
            <a:endParaRPr lang="zh-CN" altLang="en-US" dirty="0">
              <a:solidFill>
                <a:srgbClr val="C00000"/>
              </a:solidFill>
            </a:endParaRPr>
          </a:p>
        </p:txBody>
      </p:sp>
      <p:sp>
        <p:nvSpPr>
          <p:cNvPr id="20" name="TextBox 19"/>
          <p:cNvSpPr txBox="1"/>
          <p:nvPr/>
        </p:nvSpPr>
        <p:spPr>
          <a:xfrm>
            <a:off x="7441975" y="4384540"/>
            <a:ext cx="1685697" cy="646331"/>
          </a:xfrm>
          <a:prstGeom prst="rect">
            <a:avLst/>
          </a:prstGeom>
          <a:noFill/>
        </p:spPr>
        <p:txBody>
          <a:bodyPr wrap="square" rtlCol="0">
            <a:spAutoFit/>
          </a:bodyPr>
          <a:lstStyle/>
          <a:p>
            <a:r>
              <a:rPr lang="zh-CN" altLang="en-US" dirty="0" smtClean="0">
                <a:solidFill>
                  <a:srgbClr val="C00000"/>
                </a:solidFill>
              </a:rPr>
              <a:t>中间的结点提升为父结点</a:t>
            </a:r>
            <a:endParaRPr lang="zh-CN" altLang="en-US" dirty="0">
              <a:solidFill>
                <a:srgbClr val="C00000"/>
              </a:solidFill>
            </a:endParaRPr>
          </a:p>
        </p:txBody>
      </p:sp>
      <p:sp>
        <p:nvSpPr>
          <p:cNvPr id="22" name="TextBox 21"/>
          <p:cNvSpPr txBox="1"/>
          <p:nvPr/>
        </p:nvSpPr>
        <p:spPr>
          <a:xfrm>
            <a:off x="6817229" y="5203006"/>
            <a:ext cx="943954" cy="369332"/>
          </a:xfrm>
          <a:prstGeom prst="rect">
            <a:avLst/>
          </a:prstGeom>
          <a:noFill/>
        </p:spPr>
        <p:txBody>
          <a:bodyPr wrap="square" rtlCol="0">
            <a:spAutoFit/>
          </a:bodyPr>
          <a:lstStyle/>
          <a:p>
            <a:r>
              <a:rPr lang="zh-CN" altLang="en-US" dirty="0">
                <a:solidFill>
                  <a:srgbClr val="C00000"/>
                </a:solidFill>
              </a:rPr>
              <a:t>分裂</a:t>
            </a:r>
          </a:p>
        </p:txBody>
      </p:sp>
      <p:sp>
        <p:nvSpPr>
          <p:cNvPr id="23" name="右箭头 22"/>
          <p:cNvSpPr/>
          <p:nvPr/>
        </p:nvSpPr>
        <p:spPr>
          <a:xfrm rot="10800000">
            <a:off x="5830286" y="4846205"/>
            <a:ext cx="432048" cy="300251"/>
          </a:xfrm>
          <a:prstGeom prst="rightArrow">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336912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nodeType="withEffect">
                                  <p:stCondLst>
                                    <p:cond delay="0"/>
                                  </p:stCondLst>
                                  <p:childTnLst>
                                    <p:set>
                                      <p:cBhvr>
                                        <p:cTn id="37" dur="1" fill="hold">
                                          <p:stCondLst>
                                            <p:cond delay="0"/>
                                          </p:stCondLst>
                                        </p:cTn>
                                        <p:tgtEl>
                                          <p:spTgt spid="2052"/>
                                        </p:tgtEl>
                                        <p:attrNameLst>
                                          <p:attrName>style.visibility</p:attrName>
                                        </p:attrNameLst>
                                      </p:cBhvr>
                                      <p:to>
                                        <p:strVal val="visible"/>
                                      </p:to>
                                    </p:set>
                                    <p:animEffect transition="in" filter="fade">
                                      <p:cBhvr>
                                        <p:cTn id="38" dur="500"/>
                                        <p:tgtEl>
                                          <p:spTgt spid="20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5" grpId="0" animBg="1"/>
      <p:bldP spid="6" grpId="0"/>
      <p:bldP spid="11" grpId="0"/>
      <p:bldP spid="12" grpId="0"/>
      <p:bldP spid="16" grpId="0"/>
      <p:bldP spid="13" grpId="0"/>
      <p:bldP spid="19" grpId="0"/>
      <p:bldP spid="20" grpId="0"/>
      <p:bldP spid="22" grpId="0"/>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B-tree</a:t>
            </a:r>
            <a:r>
              <a:rPr lang="zh-CN" altLang="en-US" dirty="0"/>
              <a:t>索引生成</a:t>
            </a:r>
            <a:r>
              <a:rPr lang="en-US" altLang="zh-CN" dirty="0"/>
              <a:t>(5-way)</a:t>
            </a:r>
            <a:endParaRPr lang="zh-CN" altLang="en-US" dirty="0"/>
          </a:p>
        </p:txBody>
      </p:sp>
      <p:sp>
        <p:nvSpPr>
          <p:cNvPr id="3" name="内容占位符 2"/>
          <p:cNvSpPr>
            <a:spLocks noGrp="1"/>
          </p:cNvSpPr>
          <p:nvPr>
            <p:ph idx="1"/>
          </p:nvPr>
        </p:nvSpPr>
        <p:spPr/>
        <p:txBody>
          <a:bodyPr/>
          <a:lstStyle/>
          <a:p>
            <a:r>
              <a:rPr lang="zh-CN" altLang="en-US" dirty="0" smtClean="0"/>
              <a:t>插入</a:t>
            </a:r>
            <a:r>
              <a:rPr lang="en-US" altLang="zh-CN" dirty="0" smtClean="0"/>
              <a:t>E </a:t>
            </a:r>
            <a:r>
              <a:rPr lang="en-US" altLang="zh-CN" dirty="0"/>
              <a:t>K Q</a:t>
            </a:r>
            <a:endParaRPr lang="zh-CN" altLang="en-US" dirty="0"/>
          </a:p>
        </p:txBody>
      </p:sp>
      <p:pic>
        <p:nvPicPr>
          <p:cNvPr id="4" name="Picture 4" descr="D:\tarena\project\汇通峰会\slides\result\2016-09-13_2319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10" y="3068960"/>
            <a:ext cx="3573463" cy="2574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D:\tarena\project\汇通峰会\slides\result\2016-09-13_2319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3179290"/>
            <a:ext cx="4778375" cy="2354263"/>
          </a:xfrm>
          <a:prstGeom prst="rect">
            <a:avLst/>
          </a:prstGeom>
          <a:noFill/>
          <a:extLst>
            <a:ext uri="{909E8E84-426E-40DD-AFC4-6F175D3DCCD1}">
              <a14:hiddenFill xmlns:a14="http://schemas.microsoft.com/office/drawing/2010/main">
                <a:solidFill>
                  <a:srgbClr val="FFFFFF"/>
                </a:solidFill>
              </a14:hiddenFill>
            </a:ext>
          </a:extLst>
        </p:spPr>
      </p:pic>
      <p:sp>
        <p:nvSpPr>
          <p:cNvPr id="6" name="流程图: 联系 5"/>
          <p:cNvSpPr/>
          <p:nvPr/>
        </p:nvSpPr>
        <p:spPr>
          <a:xfrm>
            <a:off x="1619672" y="2649488"/>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2</a:t>
            </a:r>
            <a:endParaRPr lang="zh-CN" altLang="en-US" sz="2800" dirty="0"/>
          </a:p>
        </p:txBody>
      </p:sp>
      <p:sp>
        <p:nvSpPr>
          <p:cNvPr id="7" name="流程图: 联系 6"/>
          <p:cNvSpPr/>
          <p:nvPr/>
        </p:nvSpPr>
        <p:spPr>
          <a:xfrm>
            <a:off x="6156176" y="2555269"/>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3</a:t>
            </a:r>
            <a:endParaRPr lang="zh-CN" altLang="en-US" sz="2800" dirty="0"/>
          </a:p>
        </p:txBody>
      </p:sp>
      <p:sp>
        <p:nvSpPr>
          <p:cNvPr id="8" name="右箭头 7"/>
          <p:cNvSpPr/>
          <p:nvPr/>
        </p:nvSpPr>
        <p:spPr>
          <a:xfrm>
            <a:off x="3347864" y="3710922"/>
            <a:ext cx="1085152" cy="300251"/>
          </a:xfrm>
          <a:prstGeom prst="rightArrow">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9" name="流程图: 联系 8"/>
          <p:cNvSpPr/>
          <p:nvPr/>
        </p:nvSpPr>
        <p:spPr>
          <a:xfrm>
            <a:off x="5400599" y="4545124"/>
            <a:ext cx="504056" cy="50405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sp>
        <p:nvSpPr>
          <p:cNvPr id="10" name="流程图: 联系 9"/>
          <p:cNvSpPr/>
          <p:nvPr/>
        </p:nvSpPr>
        <p:spPr>
          <a:xfrm>
            <a:off x="7092280" y="4574333"/>
            <a:ext cx="504056" cy="50405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sp>
        <p:nvSpPr>
          <p:cNvPr id="11" name="流程图: 联系 10"/>
          <p:cNvSpPr/>
          <p:nvPr/>
        </p:nvSpPr>
        <p:spPr>
          <a:xfrm>
            <a:off x="8100392" y="4574333"/>
            <a:ext cx="504056" cy="50405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sp>
        <p:nvSpPr>
          <p:cNvPr id="12" name="TextBox 11"/>
          <p:cNvSpPr txBox="1"/>
          <p:nvPr/>
        </p:nvSpPr>
        <p:spPr>
          <a:xfrm>
            <a:off x="5745882" y="5533553"/>
            <a:ext cx="1346398" cy="369332"/>
          </a:xfrm>
          <a:prstGeom prst="rect">
            <a:avLst/>
          </a:prstGeom>
          <a:noFill/>
        </p:spPr>
        <p:txBody>
          <a:bodyPr wrap="square" rtlCol="0">
            <a:spAutoFit/>
          </a:bodyPr>
          <a:lstStyle/>
          <a:p>
            <a:r>
              <a:rPr lang="zh-CN" altLang="en-US" b="1" dirty="0" smtClean="0">
                <a:solidFill>
                  <a:srgbClr val="C00000"/>
                </a:solidFill>
              </a:rPr>
              <a:t>直接插入</a:t>
            </a:r>
            <a:endParaRPr lang="zh-CN" altLang="en-US" b="1" dirty="0">
              <a:solidFill>
                <a:srgbClr val="C00000"/>
              </a:solidFill>
            </a:endParaRPr>
          </a:p>
        </p:txBody>
      </p:sp>
    </p:spTree>
    <p:extLst>
      <p:ext uri="{BB962C8B-B14F-4D97-AF65-F5344CB8AC3E}">
        <p14:creationId xmlns:p14="http://schemas.microsoft.com/office/powerpoint/2010/main" val="154188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B-tree</a:t>
            </a:r>
            <a:r>
              <a:rPr lang="zh-CN" altLang="en-US" dirty="0"/>
              <a:t>索引生成</a:t>
            </a:r>
            <a:r>
              <a:rPr lang="en-US" altLang="zh-CN" dirty="0"/>
              <a:t>(5-way)</a:t>
            </a:r>
            <a:endParaRPr lang="zh-CN" altLang="en-US" dirty="0"/>
          </a:p>
        </p:txBody>
      </p:sp>
      <p:sp>
        <p:nvSpPr>
          <p:cNvPr id="3" name="内容占位符 2"/>
          <p:cNvSpPr>
            <a:spLocks noGrp="1"/>
          </p:cNvSpPr>
          <p:nvPr>
            <p:ph idx="1"/>
          </p:nvPr>
        </p:nvSpPr>
        <p:spPr/>
        <p:txBody>
          <a:bodyPr/>
          <a:lstStyle/>
          <a:p>
            <a:r>
              <a:rPr lang="zh-CN" altLang="en-US" dirty="0" smtClean="0"/>
              <a:t>插入</a:t>
            </a:r>
            <a:r>
              <a:rPr lang="en-US" altLang="zh-CN" dirty="0"/>
              <a:t>M</a:t>
            </a:r>
            <a:endParaRPr lang="zh-CN" altLang="en-US" dirty="0"/>
          </a:p>
        </p:txBody>
      </p:sp>
      <p:pic>
        <p:nvPicPr>
          <p:cNvPr id="4" name="Picture 3" descr="D:\tarena\project\汇通峰会\slides\result\2016-09-13_2319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7" y="3215024"/>
            <a:ext cx="4094807" cy="20174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tarena\project\汇通峰会\slides\result\2016-09-13_2319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620" y="3068960"/>
            <a:ext cx="4374563" cy="2176909"/>
          </a:xfrm>
          <a:prstGeom prst="rect">
            <a:avLst/>
          </a:prstGeom>
          <a:noFill/>
          <a:extLst>
            <a:ext uri="{909E8E84-426E-40DD-AFC4-6F175D3DCCD1}">
              <a14:hiddenFill xmlns:a14="http://schemas.microsoft.com/office/drawing/2010/main">
                <a:solidFill>
                  <a:srgbClr val="FFFFFF"/>
                </a:solidFill>
              </a14:hiddenFill>
            </a:ext>
          </a:extLst>
        </p:spPr>
      </p:pic>
      <p:sp>
        <p:nvSpPr>
          <p:cNvPr id="6" name="流程图: 联系 5"/>
          <p:cNvSpPr/>
          <p:nvPr/>
        </p:nvSpPr>
        <p:spPr>
          <a:xfrm>
            <a:off x="1763688" y="2662996"/>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3</a:t>
            </a:r>
            <a:endParaRPr lang="zh-CN" altLang="en-US" sz="2800" dirty="0"/>
          </a:p>
        </p:txBody>
      </p:sp>
      <p:sp>
        <p:nvSpPr>
          <p:cNvPr id="7" name="流程图: 联系 6"/>
          <p:cNvSpPr/>
          <p:nvPr/>
        </p:nvSpPr>
        <p:spPr>
          <a:xfrm>
            <a:off x="6433873" y="2540785"/>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4</a:t>
            </a:r>
            <a:endParaRPr lang="zh-CN" altLang="en-US" sz="2800" dirty="0"/>
          </a:p>
        </p:txBody>
      </p:sp>
      <p:sp>
        <p:nvSpPr>
          <p:cNvPr id="8" name="右箭头 7"/>
          <p:cNvSpPr/>
          <p:nvPr/>
        </p:nvSpPr>
        <p:spPr>
          <a:xfrm>
            <a:off x="3779912" y="3410671"/>
            <a:ext cx="1085152" cy="300251"/>
          </a:xfrm>
          <a:prstGeom prst="rightArrow">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9" name="TextBox 8"/>
          <p:cNvSpPr txBox="1"/>
          <p:nvPr/>
        </p:nvSpPr>
        <p:spPr>
          <a:xfrm>
            <a:off x="2555776" y="3809602"/>
            <a:ext cx="1046166" cy="369332"/>
          </a:xfrm>
          <a:prstGeom prst="rect">
            <a:avLst/>
          </a:prstGeom>
          <a:noFill/>
        </p:spPr>
        <p:txBody>
          <a:bodyPr wrap="square" rtlCol="0">
            <a:spAutoFit/>
          </a:bodyPr>
          <a:lstStyle/>
          <a:p>
            <a:r>
              <a:rPr lang="zh-CN" altLang="en-US" dirty="0" smtClean="0">
                <a:solidFill>
                  <a:srgbClr val="C00000"/>
                </a:solidFill>
              </a:rPr>
              <a:t>插入</a:t>
            </a:r>
            <a:r>
              <a:rPr lang="en-US" altLang="zh-CN" dirty="0">
                <a:solidFill>
                  <a:srgbClr val="C00000"/>
                </a:solidFill>
              </a:rPr>
              <a:t>M</a:t>
            </a:r>
            <a:endParaRPr lang="zh-CN" altLang="en-US" dirty="0">
              <a:solidFill>
                <a:srgbClr val="C00000"/>
              </a:solidFill>
            </a:endParaRPr>
          </a:p>
        </p:txBody>
      </p:sp>
      <p:cxnSp>
        <p:nvCxnSpPr>
          <p:cNvPr id="10" name="直接箭头连接符 9"/>
          <p:cNvCxnSpPr/>
          <p:nvPr/>
        </p:nvCxnSpPr>
        <p:spPr>
          <a:xfrm>
            <a:off x="2997871" y="4181093"/>
            <a:ext cx="0" cy="260175"/>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167844" y="4126514"/>
            <a:ext cx="1224136" cy="369332"/>
          </a:xfrm>
          <a:prstGeom prst="rect">
            <a:avLst/>
          </a:prstGeom>
          <a:noFill/>
        </p:spPr>
        <p:txBody>
          <a:bodyPr wrap="square" rtlCol="0">
            <a:spAutoFit/>
          </a:bodyPr>
          <a:lstStyle/>
          <a:p>
            <a:r>
              <a:rPr lang="zh-CN" altLang="en-US" dirty="0" smtClean="0">
                <a:solidFill>
                  <a:srgbClr val="C00000"/>
                </a:solidFill>
              </a:rPr>
              <a:t>结点满了</a:t>
            </a:r>
            <a:endParaRPr lang="zh-CN" altLang="en-US" dirty="0">
              <a:solidFill>
                <a:srgbClr val="C00000"/>
              </a:solidFill>
            </a:endParaRPr>
          </a:p>
        </p:txBody>
      </p:sp>
      <p:sp>
        <p:nvSpPr>
          <p:cNvPr id="12" name="流程图: 联系 11"/>
          <p:cNvSpPr/>
          <p:nvPr/>
        </p:nvSpPr>
        <p:spPr>
          <a:xfrm>
            <a:off x="6685901" y="3270557"/>
            <a:ext cx="504056" cy="50405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sp>
        <p:nvSpPr>
          <p:cNvPr id="13" name="TextBox 12"/>
          <p:cNvSpPr txBox="1"/>
          <p:nvPr/>
        </p:nvSpPr>
        <p:spPr>
          <a:xfrm>
            <a:off x="7189957" y="2926882"/>
            <a:ext cx="1830452" cy="369332"/>
          </a:xfrm>
          <a:prstGeom prst="rect">
            <a:avLst/>
          </a:prstGeom>
          <a:noFill/>
        </p:spPr>
        <p:txBody>
          <a:bodyPr wrap="square" rtlCol="0">
            <a:spAutoFit/>
          </a:bodyPr>
          <a:lstStyle/>
          <a:p>
            <a:r>
              <a:rPr lang="zh-CN" altLang="en-US" dirty="0" smtClean="0">
                <a:solidFill>
                  <a:srgbClr val="C00000"/>
                </a:solidFill>
              </a:rPr>
              <a:t>提升</a:t>
            </a:r>
            <a:r>
              <a:rPr lang="en-US" altLang="zh-CN" dirty="0" smtClean="0">
                <a:solidFill>
                  <a:srgbClr val="C00000"/>
                </a:solidFill>
              </a:rPr>
              <a:t>M</a:t>
            </a:r>
            <a:r>
              <a:rPr lang="zh-CN" altLang="en-US" dirty="0" smtClean="0">
                <a:solidFill>
                  <a:srgbClr val="C00000"/>
                </a:solidFill>
              </a:rPr>
              <a:t>为父结点</a:t>
            </a:r>
            <a:endParaRPr lang="zh-CN" altLang="en-US" dirty="0">
              <a:solidFill>
                <a:srgbClr val="C00000"/>
              </a:solidFill>
            </a:endParaRPr>
          </a:p>
        </p:txBody>
      </p:sp>
      <p:sp>
        <p:nvSpPr>
          <p:cNvPr id="14" name="TextBox 13"/>
          <p:cNvSpPr txBox="1"/>
          <p:nvPr/>
        </p:nvSpPr>
        <p:spPr>
          <a:xfrm>
            <a:off x="6909735" y="4071936"/>
            <a:ext cx="943954" cy="369332"/>
          </a:xfrm>
          <a:prstGeom prst="rect">
            <a:avLst/>
          </a:prstGeom>
          <a:noFill/>
        </p:spPr>
        <p:txBody>
          <a:bodyPr wrap="square" rtlCol="0">
            <a:spAutoFit/>
          </a:bodyPr>
          <a:lstStyle/>
          <a:p>
            <a:r>
              <a:rPr lang="zh-CN" altLang="en-US" dirty="0">
                <a:solidFill>
                  <a:srgbClr val="C00000"/>
                </a:solidFill>
              </a:rPr>
              <a:t>分裂</a:t>
            </a:r>
          </a:p>
        </p:txBody>
      </p:sp>
      <p:sp>
        <p:nvSpPr>
          <p:cNvPr id="15" name="TextBox 14"/>
          <p:cNvSpPr txBox="1"/>
          <p:nvPr/>
        </p:nvSpPr>
        <p:spPr>
          <a:xfrm>
            <a:off x="6457200" y="5061203"/>
            <a:ext cx="1080120" cy="369332"/>
          </a:xfrm>
          <a:prstGeom prst="rect">
            <a:avLst/>
          </a:prstGeom>
          <a:noFill/>
        </p:spPr>
        <p:txBody>
          <a:bodyPr wrap="square" rtlCol="0">
            <a:spAutoFit/>
          </a:bodyPr>
          <a:lstStyle/>
          <a:p>
            <a:r>
              <a:rPr lang="zh-CN" altLang="en-US" dirty="0" smtClean="0">
                <a:solidFill>
                  <a:srgbClr val="C00000"/>
                </a:solidFill>
              </a:rPr>
              <a:t>原结点</a:t>
            </a:r>
            <a:endParaRPr lang="zh-CN" altLang="en-US" dirty="0">
              <a:solidFill>
                <a:srgbClr val="C00000"/>
              </a:solidFill>
            </a:endParaRPr>
          </a:p>
        </p:txBody>
      </p:sp>
      <p:sp>
        <p:nvSpPr>
          <p:cNvPr id="16" name="TextBox 15"/>
          <p:cNvSpPr txBox="1"/>
          <p:nvPr/>
        </p:nvSpPr>
        <p:spPr>
          <a:xfrm>
            <a:off x="7761183" y="5047833"/>
            <a:ext cx="1376834" cy="369332"/>
          </a:xfrm>
          <a:prstGeom prst="rect">
            <a:avLst/>
          </a:prstGeom>
          <a:noFill/>
        </p:spPr>
        <p:txBody>
          <a:bodyPr wrap="square" rtlCol="0">
            <a:spAutoFit/>
          </a:bodyPr>
          <a:lstStyle/>
          <a:p>
            <a:r>
              <a:rPr lang="zh-CN" altLang="en-US" dirty="0">
                <a:solidFill>
                  <a:srgbClr val="C00000"/>
                </a:solidFill>
              </a:rPr>
              <a:t>新增</a:t>
            </a:r>
            <a:r>
              <a:rPr lang="zh-CN" altLang="en-US" dirty="0" smtClean="0">
                <a:solidFill>
                  <a:srgbClr val="C00000"/>
                </a:solidFill>
              </a:rPr>
              <a:t>结点</a:t>
            </a:r>
            <a:endParaRPr lang="zh-CN" altLang="en-US" dirty="0">
              <a:solidFill>
                <a:srgbClr val="C00000"/>
              </a:solidFill>
            </a:endParaRPr>
          </a:p>
        </p:txBody>
      </p:sp>
    </p:spTree>
    <p:extLst>
      <p:ext uri="{BB962C8B-B14F-4D97-AF65-F5344CB8AC3E}">
        <p14:creationId xmlns:p14="http://schemas.microsoft.com/office/powerpoint/2010/main" val="165615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 calcmode="lin" valueType="num">
                                      <p:cBhvr additive="base">
                                        <p:cTn id="15" dur="500" fill="hold"/>
                                        <p:tgtEl>
                                          <p:spTgt spid="3074"/>
                                        </p:tgtEl>
                                        <p:attrNameLst>
                                          <p:attrName>ppt_x</p:attrName>
                                        </p:attrNameLst>
                                      </p:cBhvr>
                                      <p:tavLst>
                                        <p:tav tm="0">
                                          <p:val>
                                            <p:strVal val="#ppt_x"/>
                                          </p:val>
                                        </p:tav>
                                        <p:tav tm="100000">
                                          <p:val>
                                            <p:strVal val="#ppt_x"/>
                                          </p:val>
                                        </p:tav>
                                      </p:tavLst>
                                    </p:anim>
                                    <p:anim calcmode="lin" valueType="num">
                                      <p:cBhvr additive="base">
                                        <p:cTn id="16" dur="500" fill="hold"/>
                                        <p:tgtEl>
                                          <p:spTgt spid="307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1" grpId="0"/>
      <p:bldP spid="12" grpId="0" animBg="1"/>
      <p:bldP spid="13" grpId="0"/>
      <p:bldP spid="14" grpId="0"/>
      <p:bldP spid="15"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en-US" altLang="zh-CN" dirty="0"/>
              <a:t>B-tree</a:t>
            </a:r>
            <a:r>
              <a:rPr lang="zh-CN" altLang="en-US" dirty="0"/>
              <a:t>索引生成</a:t>
            </a:r>
            <a:r>
              <a:rPr lang="en-US" altLang="zh-CN" dirty="0"/>
              <a:t>(5-way)</a:t>
            </a:r>
            <a:endParaRPr lang="zh-CN" altLang="en-US" dirty="0"/>
          </a:p>
        </p:txBody>
      </p:sp>
      <p:sp>
        <p:nvSpPr>
          <p:cNvPr id="3" name="内容占位符 2"/>
          <p:cNvSpPr>
            <a:spLocks noGrp="1"/>
          </p:cNvSpPr>
          <p:nvPr>
            <p:ph idx="1"/>
          </p:nvPr>
        </p:nvSpPr>
        <p:spPr>
          <a:xfrm>
            <a:off x="457200" y="1340768"/>
            <a:ext cx="8229600" cy="4389120"/>
          </a:xfrm>
        </p:spPr>
        <p:txBody>
          <a:bodyPr/>
          <a:lstStyle/>
          <a:p>
            <a:r>
              <a:rPr lang="zh-CN" altLang="en-US" dirty="0"/>
              <a:t>插入</a:t>
            </a:r>
            <a:r>
              <a:rPr lang="en-US" altLang="zh-CN" dirty="0" smtClean="0"/>
              <a:t>F,W,L,T</a:t>
            </a:r>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endParaRPr lang="en-US" altLang="zh-CN" dirty="0" smtClean="0"/>
          </a:p>
        </p:txBody>
      </p:sp>
      <p:pic>
        <p:nvPicPr>
          <p:cNvPr id="4098" name="Picture 2" descr="D:\tarena\project\汇通峰会\slides\result\2016-09-13_2320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828279"/>
            <a:ext cx="6607175" cy="2536825"/>
          </a:xfrm>
          <a:prstGeom prst="rect">
            <a:avLst/>
          </a:prstGeom>
          <a:noFill/>
          <a:extLst>
            <a:ext uri="{909E8E84-426E-40DD-AFC4-6F175D3DCCD1}">
              <a14:hiddenFill xmlns:a14="http://schemas.microsoft.com/office/drawing/2010/main">
                <a:solidFill>
                  <a:srgbClr val="FFFFFF"/>
                </a:solidFill>
              </a14:hiddenFill>
            </a:ext>
          </a:extLst>
        </p:spPr>
      </p:pic>
      <p:sp>
        <p:nvSpPr>
          <p:cNvPr id="5" name="流程图: 联系 4"/>
          <p:cNvSpPr/>
          <p:nvPr/>
        </p:nvSpPr>
        <p:spPr>
          <a:xfrm>
            <a:off x="1582350" y="2132856"/>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5</a:t>
            </a:r>
            <a:endParaRPr lang="zh-CN" altLang="en-US" sz="2800" dirty="0"/>
          </a:p>
        </p:txBody>
      </p:sp>
      <p:sp>
        <p:nvSpPr>
          <p:cNvPr id="6" name="流程图: 联系 5"/>
          <p:cNvSpPr/>
          <p:nvPr/>
        </p:nvSpPr>
        <p:spPr>
          <a:xfrm>
            <a:off x="2843808" y="3374639"/>
            <a:ext cx="504056" cy="50405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sp>
        <p:nvSpPr>
          <p:cNvPr id="7" name="流程图: 联系 6"/>
          <p:cNvSpPr/>
          <p:nvPr/>
        </p:nvSpPr>
        <p:spPr>
          <a:xfrm>
            <a:off x="7092280" y="3370481"/>
            <a:ext cx="504056" cy="50405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sp>
        <p:nvSpPr>
          <p:cNvPr id="8" name="流程图: 联系 7"/>
          <p:cNvSpPr/>
          <p:nvPr/>
        </p:nvSpPr>
        <p:spPr>
          <a:xfrm>
            <a:off x="4788024" y="3356992"/>
            <a:ext cx="504056" cy="50405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sp>
        <p:nvSpPr>
          <p:cNvPr id="9" name="流程图: 联系 8"/>
          <p:cNvSpPr/>
          <p:nvPr/>
        </p:nvSpPr>
        <p:spPr>
          <a:xfrm>
            <a:off x="6543194" y="3390156"/>
            <a:ext cx="504056" cy="50405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pic>
        <p:nvPicPr>
          <p:cNvPr id="10" name="Picture 2" descr="D:\tarena\project\汇通峰会\slides\result\2016-09-13_232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350703"/>
            <a:ext cx="6872769" cy="2376264"/>
          </a:xfrm>
          <a:prstGeom prst="rect">
            <a:avLst/>
          </a:prstGeom>
          <a:noFill/>
          <a:extLst>
            <a:ext uri="{909E8E84-426E-40DD-AFC4-6F175D3DCCD1}">
              <a14:hiddenFill xmlns:a14="http://schemas.microsoft.com/office/drawing/2010/main">
                <a:solidFill>
                  <a:srgbClr val="FFFFFF"/>
                </a:solidFill>
              </a14:hiddenFill>
            </a:ext>
          </a:extLst>
        </p:spPr>
      </p:pic>
      <p:sp>
        <p:nvSpPr>
          <p:cNvPr id="11" name="流程图: 联系 10"/>
          <p:cNvSpPr/>
          <p:nvPr/>
        </p:nvSpPr>
        <p:spPr>
          <a:xfrm>
            <a:off x="1619672" y="5157192"/>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2" name="TextBox 11"/>
          <p:cNvSpPr txBox="1"/>
          <p:nvPr/>
        </p:nvSpPr>
        <p:spPr>
          <a:xfrm>
            <a:off x="7092280" y="2727359"/>
            <a:ext cx="1046166" cy="369332"/>
          </a:xfrm>
          <a:prstGeom prst="rect">
            <a:avLst/>
          </a:prstGeom>
          <a:noFill/>
        </p:spPr>
        <p:txBody>
          <a:bodyPr wrap="square" rtlCol="0">
            <a:spAutoFit/>
          </a:bodyPr>
          <a:lstStyle/>
          <a:p>
            <a:r>
              <a:rPr lang="zh-CN" altLang="en-US" dirty="0" smtClean="0">
                <a:solidFill>
                  <a:srgbClr val="C00000"/>
                </a:solidFill>
              </a:rPr>
              <a:t>插入</a:t>
            </a:r>
            <a:r>
              <a:rPr lang="en-US" altLang="zh-CN" dirty="0" smtClean="0">
                <a:solidFill>
                  <a:srgbClr val="C00000"/>
                </a:solidFill>
              </a:rPr>
              <a:t>Z</a:t>
            </a:r>
            <a:endParaRPr lang="zh-CN" altLang="en-US" dirty="0">
              <a:solidFill>
                <a:srgbClr val="C00000"/>
              </a:solidFill>
            </a:endParaRPr>
          </a:p>
        </p:txBody>
      </p:sp>
      <p:cxnSp>
        <p:nvCxnSpPr>
          <p:cNvPr id="13" name="直接箭头连接符 12"/>
          <p:cNvCxnSpPr/>
          <p:nvPr/>
        </p:nvCxnSpPr>
        <p:spPr>
          <a:xfrm>
            <a:off x="7534375" y="3098850"/>
            <a:ext cx="0" cy="260175"/>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6307994" y="4392101"/>
            <a:ext cx="1830452" cy="369332"/>
          </a:xfrm>
          <a:prstGeom prst="rect">
            <a:avLst/>
          </a:prstGeom>
          <a:noFill/>
        </p:spPr>
        <p:txBody>
          <a:bodyPr wrap="square" rtlCol="0">
            <a:spAutoFit/>
          </a:bodyPr>
          <a:lstStyle/>
          <a:p>
            <a:r>
              <a:rPr lang="zh-CN" altLang="en-US" dirty="0" smtClean="0">
                <a:solidFill>
                  <a:srgbClr val="C00000"/>
                </a:solidFill>
              </a:rPr>
              <a:t>提升</a:t>
            </a:r>
            <a:r>
              <a:rPr lang="en-US" altLang="zh-CN" dirty="0">
                <a:solidFill>
                  <a:srgbClr val="C00000"/>
                </a:solidFill>
              </a:rPr>
              <a:t>T</a:t>
            </a:r>
            <a:r>
              <a:rPr lang="zh-CN" altLang="en-US" dirty="0" smtClean="0">
                <a:solidFill>
                  <a:srgbClr val="C00000"/>
                </a:solidFill>
              </a:rPr>
              <a:t>为父结点</a:t>
            </a:r>
            <a:endParaRPr lang="zh-CN" altLang="en-US" dirty="0">
              <a:solidFill>
                <a:srgbClr val="C00000"/>
              </a:solidFill>
            </a:endParaRPr>
          </a:p>
        </p:txBody>
      </p:sp>
      <p:sp>
        <p:nvSpPr>
          <p:cNvPr id="4" name="右弧形箭头 3"/>
          <p:cNvSpPr/>
          <p:nvPr/>
        </p:nvSpPr>
        <p:spPr>
          <a:xfrm>
            <a:off x="7962476" y="3676667"/>
            <a:ext cx="665633" cy="1800200"/>
          </a:xfrm>
          <a:prstGeom prst="curvedLeftArrow">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tx1"/>
              </a:solidFill>
            </a:endParaRPr>
          </a:p>
        </p:txBody>
      </p:sp>
      <p:sp>
        <p:nvSpPr>
          <p:cNvPr id="17" name="TextBox 16"/>
          <p:cNvSpPr txBox="1"/>
          <p:nvPr/>
        </p:nvSpPr>
        <p:spPr>
          <a:xfrm>
            <a:off x="6916310" y="5409220"/>
            <a:ext cx="1046166" cy="369332"/>
          </a:xfrm>
          <a:prstGeom prst="rect">
            <a:avLst/>
          </a:prstGeom>
          <a:noFill/>
        </p:spPr>
        <p:txBody>
          <a:bodyPr wrap="square" rtlCol="0">
            <a:spAutoFit/>
          </a:bodyPr>
          <a:lstStyle/>
          <a:p>
            <a:r>
              <a:rPr lang="zh-CN" altLang="en-US" dirty="0">
                <a:solidFill>
                  <a:srgbClr val="C00000"/>
                </a:solidFill>
              </a:rPr>
              <a:t>分裂</a:t>
            </a:r>
          </a:p>
        </p:txBody>
      </p:sp>
      <p:sp>
        <p:nvSpPr>
          <p:cNvPr id="14" name="矩形 13"/>
          <p:cNvSpPr/>
          <p:nvPr/>
        </p:nvSpPr>
        <p:spPr>
          <a:xfrm>
            <a:off x="611560" y="4576767"/>
            <a:ext cx="970790" cy="369332"/>
          </a:xfrm>
          <a:prstGeom prst="rect">
            <a:avLst/>
          </a:prstGeom>
        </p:spPr>
        <p:txBody>
          <a:bodyPr wrap="square">
            <a:spAutoFit/>
          </a:bodyPr>
          <a:lstStyle/>
          <a:p>
            <a:r>
              <a:rPr lang="zh-CN" altLang="en-US" dirty="0"/>
              <a:t>插入</a:t>
            </a:r>
            <a:r>
              <a:rPr lang="en-US" altLang="zh-CN" dirty="0"/>
              <a:t>Z</a:t>
            </a:r>
            <a:endParaRPr lang="zh-CN" altLang="en-US" dirty="0"/>
          </a:p>
        </p:txBody>
      </p:sp>
    </p:spTree>
    <p:extLst>
      <p:ext uri="{BB962C8B-B14F-4D97-AF65-F5344CB8AC3E}">
        <p14:creationId xmlns:p14="http://schemas.microsoft.com/office/powerpoint/2010/main" val="14762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5" grpId="0"/>
      <p:bldP spid="4" grpId="0" animBg="1"/>
      <p:bldP spid="17"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优化方法</a:t>
            </a:r>
            <a:r>
              <a:rPr lang="zh-CN" altLang="en-US" dirty="0"/>
              <a:t>阐述</a:t>
            </a:r>
            <a:endParaRPr lang="en-US" altLang="zh-CN" dirty="0"/>
          </a:p>
        </p:txBody>
      </p:sp>
      <p:sp>
        <p:nvSpPr>
          <p:cNvPr id="3" name="内容占位符 2"/>
          <p:cNvSpPr>
            <a:spLocks noGrp="1"/>
          </p:cNvSpPr>
          <p:nvPr>
            <p:ph idx="1"/>
          </p:nvPr>
        </p:nvSpPr>
        <p:spPr/>
        <p:txBody>
          <a:bodyPr/>
          <a:lstStyle/>
          <a:p>
            <a:r>
              <a:rPr lang="zh-CN" altLang="en-US" dirty="0" smtClean="0"/>
              <a:t>索引</a:t>
            </a:r>
            <a:r>
              <a:rPr lang="zh-CN" altLang="en-US" dirty="0"/>
              <a:t>设计</a:t>
            </a:r>
            <a:endParaRPr lang="en-US" altLang="zh-CN" dirty="0"/>
          </a:p>
          <a:p>
            <a:r>
              <a:rPr lang="en-US" altLang="zh-CN" dirty="0"/>
              <a:t>SQL</a:t>
            </a:r>
            <a:r>
              <a:rPr lang="zh-CN" altLang="en-US" dirty="0"/>
              <a:t>语句</a:t>
            </a:r>
            <a:r>
              <a:rPr lang="zh-CN" altLang="en-US" dirty="0" smtClean="0"/>
              <a:t>优化</a:t>
            </a:r>
            <a:endParaRPr lang="en-US" altLang="zh-CN" dirty="0" smtClean="0"/>
          </a:p>
          <a:p>
            <a:r>
              <a:rPr lang="zh-CN" altLang="en-US" dirty="0"/>
              <a:t>表对象</a:t>
            </a:r>
            <a:r>
              <a:rPr lang="zh-CN" altLang="en-US" dirty="0" smtClean="0"/>
              <a:t>设计</a:t>
            </a:r>
            <a:endParaRPr lang="en-US" altLang="zh-CN" dirty="0"/>
          </a:p>
          <a:p>
            <a:r>
              <a:rPr lang="zh-CN" altLang="en-US" dirty="0" smtClean="0"/>
              <a:t>分表分区</a:t>
            </a:r>
            <a:endParaRPr lang="en-US" altLang="zh-CN" dirty="0" smtClean="0"/>
          </a:p>
          <a:p>
            <a:endParaRPr lang="zh-CN" altLang="en-US" dirty="0"/>
          </a:p>
        </p:txBody>
      </p:sp>
    </p:spTree>
    <p:extLst>
      <p:ext uri="{BB962C8B-B14F-4D97-AF65-F5344CB8AC3E}">
        <p14:creationId xmlns:p14="http://schemas.microsoft.com/office/powerpoint/2010/main" val="20599835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en-US" altLang="zh-CN" dirty="0"/>
              <a:t>B-tree</a:t>
            </a:r>
            <a:r>
              <a:rPr lang="zh-CN" altLang="en-US" dirty="0"/>
              <a:t>索引生成</a:t>
            </a:r>
            <a:r>
              <a:rPr lang="en-US" altLang="zh-CN" dirty="0"/>
              <a:t>(5-way)</a:t>
            </a:r>
            <a:endParaRPr lang="zh-CN" altLang="en-US" dirty="0"/>
          </a:p>
        </p:txBody>
      </p:sp>
      <p:sp>
        <p:nvSpPr>
          <p:cNvPr id="3" name="内容占位符 2"/>
          <p:cNvSpPr>
            <a:spLocks noGrp="1"/>
          </p:cNvSpPr>
          <p:nvPr>
            <p:ph idx="1"/>
          </p:nvPr>
        </p:nvSpPr>
        <p:spPr>
          <a:xfrm>
            <a:off x="457200" y="1416144"/>
            <a:ext cx="8229600" cy="4389120"/>
          </a:xfrm>
        </p:spPr>
        <p:txBody>
          <a:bodyPr/>
          <a:lstStyle/>
          <a:p>
            <a:r>
              <a:rPr lang="zh-CN" altLang="en-US" dirty="0" smtClean="0"/>
              <a:t>插入</a:t>
            </a:r>
            <a:r>
              <a:rPr lang="en-US" altLang="zh-CN" dirty="0"/>
              <a:t>D</a:t>
            </a:r>
            <a:r>
              <a:rPr lang="zh-CN" altLang="en-US" dirty="0" smtClean="0"/>
              <a:t>时</a:t>
            </a:r>
            <a:endParaRPr lang="zh-CN" altLang="en-US" dirty="0"/>
          </a:p>
        </p:txBody>
      </p:sp>
      <p:pic>
        <p:nvPicPr>
          <p:cNvPr id="5123" name="Picture 3" descr="D:\tarena\project\汇通峰会\slides\result\2016-09-13_2320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454" y="4365104"/>
            <a:ext cx="7064375" cy="21637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tarena\project\汇通峰会\slides\result\2016-09-13_232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98576"/>
            <a:ext cx="6872769" cy="2376264"/>
          </a:xfrm>
          <a:prstGeom prst="rect">
            <a:avLst/>
          </a:prstGeom>
          <a:noFill/>
          <a:extLst>
            <a:ext uri="{909E8E84-426E-40DD-AFC4-6F175D3DCCD1}">
              <a14:hiddenFill xmlns:a14="http://schemas.microsoft.com/office/drawing/2010/main">
                <a:solidFill>
                  <a:srgbClr val="FFFFFF"/>
                </a:solidFill>
              </a14:hiddenFill>
            </a:ext>
          </a:extLst>
        </p:spPr>
      </p:pic>
      <p:sp>
        <p:nvSpPr>
          <p:cNvPr id="9" name="流程图: 联系 8"/>
          <p:cNvSpPr/>
          <p:nvPr/>
        </p:nvSpPr>
        <p:spPr>
          <a:xfrm>
            <a:off x="1359936" y="2060848"/>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6</a:t>
            </a:r>
            <a:endParaRPr lang="zh-CN" altLang="en-US" sz="2800" dirty="0"/>
          </a:p>
        </p:txBody>
      </p:sp>
      <p:sp>
        <p:nvSpPr>
          <p:cNvPr id="10" name="流程图: 联系 9"/>
          <p:cNvSpPr/>
          <p:nvPr/>
        </p:nvSpPr>
        <p:spPr>
          <a:xfrm>
            <a:off x="1367644" y="4869160"/>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7</a:t>
            </a:r>
            <a:endParaRPr lang="zh-CN" altLang="en-US" sz="2800" dirty="0"/>
          </a:p>
        </p:txBody>
      </p:sp>
      <p:sp>
        <p:nvSpPr>
          <p:cNvPr id="4" name="左弧形箭头 3"/>
          <p:cNvSpPr/>
          <p:nvPr/>
        </p:nvSpPr>
        <p:spPr>
          <a:xfrm>
            <a:off x="353952" y="3861048"/>
            <a:ext cx="617647" cy="2016224"/>
          </a:xfrm>
          <a:prstGeom prst="curvedRightArrow">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tx1"/>
              </a:solidFill>
            </a:endParaRPr>
          </a:p>
        </p:txBody>
      </p:sp>
      <p:sp>
        <p:nvSpPr>
          <p:cNvPr id="13" name="TextBox 12"/>
          <p:cNvSpPr txBox="1"/>
          <p:nvPr/>
        </p:nvSpPr>
        <p:spPr>
          <a:xfrm>
            <a:off x="1547664" y="2729518"/>
            <a:ext cx="1046166" cy="369332"/>
          </a:xfrm>
          <a:prstGeom prst="rect">
            <a:avLst/>
          </a:prstGeom>
          <a:noFill/>
        </p:spPr>
        <p:txBody>
          <a:bodyPr wrap="square" rtlCol="0">
            <a:spAutoFit/>
          </a:bodyPr>
          <a:lstStyle/>
          <a:p>
            <a:r>
              <a:rPr lang="zh-CN" altLang="en-US" dirty="0" smtClean="0">
                <a:solidFill>
                  <a:srgbClr val="C00000"/>
                </a:solidFill>
              </a:rPr>
              <a:t>插入</a:t>
            </a:r>
            <a:r>
              <a:rPr lang="en-US" altLang="zh-CN" dirty="0">
                <a:solidFill>
                  <a:srgbClr val="C00000"/>
                </a:solidFill>
              </a:rPr>
              <a:t>D</a:t>
            </a:r>
            <a:endParaRPr lang="zh-CN" altLang="en-US" dirty="0">
              <a:solidFill>
                <a:srgbClr val="C00000"/>
              </a:solidFill>
            </a:endParaRPr>
          </a:p>
        </p:txBody>
      </p:sp>
      <p:cxnSp>
        <p:nvCxnSpPr>
          <p:cNvPr id="14" name="直接箭头连接符 13"/>
          <p:cNvCxnSpPr/>
          <p:nvPr/>
        </p:nvCxnSpPr>
        <p:spPr>
          <a:xfrm>
            <a:off x="1989759" y="3101009"/>
            <a:ext cx="0" cy="260175"/>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2083729" y="4437112"/>
            <a:ext cx="1830452" cy="369332"/>
          </a:xfrm>
          <a:prstGeom prst="rect">
            <a:avLst/>
          </a:prstGeom>
          <a:noFill/>
        </p:spPr>
        <p:txBody>
          <a:bodyPr wrap="square" rtlCol="0">
            <a:spAutoFit/>
          </a:bodyPr>
          <a:lstStyle/>
          <a:p>
            <a:r>
              <a:rPr lang="zh-CN" altLang="en-US" dirty="0" smtClean="0">
                <a:solidFill>
                  <a:srgbClr val="C00000"/>
                </a:solidFill>
              </a:rPr>
              <a:t>提升</a:t>
            </a:r>
            <a:r>
              <a:rPr lang="en-US" altLang="zh-CN" dirty="0" smtClean="0">
                <a:solidFill>
                  <a:srgbClr val="C00000"/>
                </a:solidFill>
              </a:rPr>
              <a:t>D</a:t>
            </a:r>
            <a:r>
              <a:rPr lang="zh-CN" altLang="en-US" dirty="0" smtClean="0">
                <a:solidFill>
                  <a:srgbClr val="C00000"/>
                </a:solidFill>
              </a:rPr>
              <a:t>为父结点</a:t>
            </a:r>
            <a:endParaRPr lang="zh-CN" altLang="en-US" dirty="0">
              <a:solidFill>
                <a:srgbClr val="C00000"/>
              </a:solidFill>
            </a:endParaRPr>
          </a:p>
        </p:txBody>
      </p:sp>
      <p:sp>
        <p:nvSpPr>
          <p:cNvPr id="16" name="TextBox 15"/>
          <p:cNvSpPr txBox="1"/>
          <p:nvPr/>
        </p:nvSpPr>
        <p:spPr>
          <a:xfrm>
            <a:off x="2070747" y="5436317"/>
            <a:ext cx="1046166" cy="369332"/>
          </a:xfrm>
          <a:prstGeom prst="rect">
            <a:avLst/>
          </a:prstGeom>
          <a:noFill/>
        </p:spPr>
        <p:txBody>
          <a:bodyPr wrap="square" rtlCol="0">
            <a:spAutoFit/>
          </a:bodyPr>
          <a:lstStyle/>
          <a:p>
            <a:r>
              <a:rPr lang="zh-CN" altLang="en-US" dirty="0">
                <a:solidFill>
                  <a:srgbClr val="C00000"/>
                </a:solidFill>
              </a:rPr>
              <a:t>分裂</a:t>
            </a:r>
          </a:p>
        </p:txBody>
      </p:sp>
    </p:spTree>
    <p:extLst>
      <p:ext uri="{BB962C8B-B14F-4D97-AF65-F5344CB8AC3E}">
        <p14:creationId xmlns:p14="http://schemas.microsoft.com/office/powerpoint/2010/main" val="34307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3"/>
                                        </p:tgtEl>
                                        <p:attrNameLst>
                                          <p:attrName>style.visibility</p:attrName>
                                        </p:attrNameLst>
                                      </p:cBhvr>
                                      <p:to>
                                        <p:strVal val="visible"/>
                                      </p:to>
                                    </p:set>
                                    <p:anim calcmode="lin" valueType="num">
                                      <p:cBhvr additive="base">
                                        <p:cTn id="23" dur="500" fill="hold"/>
                                        <p:tgtEl>
                                          <p:spTgt spid="5123"/>
                                        </p:tgtEl>
                                        <p:attrNameLst>
                                          <p:attrName>ppt_x</p:attrName>
                                        </p:attrNameLst>
                                      </p:cBhvr>
                                      <p:tavLst>
                                        <p:tav tm="0">
                                          <p:val>
                                            <p:strVal val="#ppt_x"/>
                                          </p:val>
                                        </p:tav>
                                        <p:tav tm="100000">
                                          <p:val>
                                            <p:strVal val="#ppt_x"/>
                                          </p:val>
                                        </p:tav>
                                      </p:tavLst>
                                    </p:anim>
                                    <p:anim calcmode="lin" valueType="num">
                                      <p:cBhvr additive="base">
                                        <p:cTn id="2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15"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en-US" altLang="zh-CN" dirty="0"/>
              <a:t>B-tree</a:t>
            </a:r>
            <a:r>
              <a:rPr lang="zh-CN" altLang="en-US" dirty="0"/>
              <a:t>索引生成</a:t>
            </a:r>
            <a:r>
              <a:rPr lang="en-US" altLang="zh-CN" dirty="0"/>
              <a:t>(5-way)</a:t>
            </a:r>
            <a:endParaRPr lang="zh-CN" altLang="en-US" dirty="0"/>
          </a:p>
        </p:txBody>
      </p:sp>
      <p:sp>
        <p:nvSpPr>
          <p:cNvPr id="3" name="内容占位符 2"/>
          <p:cNvSpPr>
            <a:spLocks noGrp="1"/>
          </p:cNvSpPr>
          <p:nvPr>
            <p:ph idx="1"/>
          </p:nvPr>
        </p:nvSpPr>
        <p:spPr/>
        <p:txBody>
          <a:bodyPr/>
          <a:lstStyle/>
          <a:p>
            <a:r>
              <a:rPr lang="zh-CN" altLang="en-US" dirty="0" smtClean="0"/>
              <a:t>插入</a:t>
            </a:r>
            <a:r>
              <a:rPr lang="en-US" altLang="zh-CN" dirty="0" smtClean="0"/>
              <a:t>S</a:t>
            </a:r>
            <a:endParaRPr lang="zh-CN" altLang="en-US" dirty="0"/>
          </a:p>
        </p:txBody>
      </p:sp>
      <p:pic>
        <p:nvPicPr>
          <p:cNvPr id="6146" name="Picture 2" descr="D:\tarena\project\汇通峰会\slides\result\2016-09-13_2320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528896"/>
            <a:ext cx="6896947" cy="33544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D:\tarena\project\汇通峰会\slides\result\2016-09-13_2320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879" y="1351307"/>
            <a:ext cx="7064375" cy="2163763"/>
          </a:xfrm>
          <a:prstGeom prst="rect">
            <a:avLst/>
          </a:prstGeom>
          <a:noFill/>
          <a:extLst>
            <a:ext uri="{909E8E84-426E-40DD-AFC4-6F175D3DCCD1}">
              <a14:hiddenFill xmlns:a14="http://schemas.microsoft.com/office/drawing/2010/main">
                <a:solidFill>
                  <a:srgbClr val="FFFFFF"/>
                </a:solidFill>
              </a14:hiddenFill>
            </a:ext>
          </a:extLst>
        </p:spPr>
      </p:pic>
      <p:sp>
        <p:nvSpPr>
          <p:cNvPr id="6" name="流程图: 联系 5"/>
          <p:cNvSpPr/>
          <p:nvPr/>
        </p:nvSpPr>
        <p:spPr>
          <a:xfrm>
            <a:off x="2123728" y="1814093"/>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7</a:t>
            </a:r>
            <a:endParaRPr lang="zh-CN" altLang="en-US" sz="2800" dirty="0"/>
          </a:p>
        </p:txBody>
      </p:sp>
      <p:sp>
        <p:nvSpPr>
          <p:cNvPr id="7" name="流程图: 联系 6"/>
          <p:cNvSpPr/>
          <p:nvPr/>
        </p:nvSpPr>
        <p:spPr>
          <a:xfrm>
            <a:off x="1555285" y="4041068"/>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8</a:t>
            </a:r>
            <a:endParaRPr lang="zh-CN" altLang="en-US" sz="2800" dirty="0"/>
          </a:p>
        </p:txBody>
      </p:sp>
      <p:cxnSp>
        <p:nvCxnSpPr>
          <p:cNvPr id="9" name="直接箭头连接符 8"/>
          <p:cNvCxnSpPr/>
          <p:nvPr/>
        </p:nvCxnSpPr>
        <p:spPr>
          <a:xfrm>
            <a:off x="7164288" y="2564904"/>
            <a:ext cx="0" cy="260175"/>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6804248" y="2198392"/>
            <a:ext cx="1046166" cy="369332"/>
          </a:xfrm>
          <a:prstGeom prst="rect">
            <a:avLst/>
          </a:prstGeom>
          <a:noFill/>
        </p:spPr>
        <p:txBody>
          <a:bodyPr wrap="square" rtlCol="0">
            <a:spAutoFit/>
          </a:bodyPr>
          <a:lstStyle/>
          <a:p>
            <a:r>
              <a:rPr lang="zh-CN" altLang="en-US" dirty="0" smtClean="0">
                <a:solidFill>
                  <a:srgbClr val="C00000"/>
                </a:solidFill>
              </a:rPr>
              <a:t>插入</a:t>
            </a:r>
            <a:r>
              <a:rPr lang="en-US" altLang="zh-CN" dirty="0">
                <a:solidFill>
                  <a:srgbClr val="C00000"/>
                </a:solidFill>
              </a:rPr>
              <a:t>S</a:t>
            </a:r>
            <a:endParaRPr lang="zh-CN" altLang="en-US" dirty="0">
              <a:solidFill>
                <a:srgbClr val="C00000"/>
              </a:solidFill>
            </a:endParaRPr>
          </a:p>
        </p:txBody>
      </p:sp>
      <p:sp>
        <p:nvSpPr>
          <p:cNvPr id="11" name="流程图: 联系 10"/>
          <p:cNvSpPr/>
          <p:nvPr/>
        </p:nvSpPr>
        <p:spPr>
          <a:xfrm>
            <a:off x="6304452" y="2729743"/>
            <a:ext cx="504056" cy="50405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cxnSp>
        <p:nvCxnSpPr>
          <p:cNvPr id="12" name="曲线连接符 11"/>
          <p:cNvCxnSpPr>
            <a:stCxn id="11" idx="0"/>
          </p:cNvCxnSpPr>
          <p:nvPr/>
        </p:nvCxnSpPr>
        <p:spPr>
          <a:xfrm rot="16200000" flipV="1">
            <a:off x="5769853" y="1943116"/>
            <a:ext cx="668895" cy="90436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8824" y="1394819"/>
            <a:ext cx="1868198" cy="923330"/>
          </a:xfrm>
          <a:prstGeom prst="rect">
            <a:avLst/>
          </a:prstGeom>
          <a:noFill/>
        </p:spPr>
        <p:txBody>
          <a:bodyPr wrap="square" rtlCol="0">
            <a:spAutoFit/>
          </a:bodyPr>
          <a:lstStyle/>
          <a:p>
            <a:r>
              <a:rPr lang="zh-CN" altLang="en-US" dirty="0" smtClean="0">
                <a:solidFill>
                  <a:srgbClr val="C00000"/>
                </a:solidFill>
              </a:rPr>
              <a:t>父结点已满</a:t>
            </a:r>
            <a:endParaRPr lang="en-US" altLang="zh-CN" dirty="0" smtClean="0">
              <a:solidFill>
                <a:srgbClr val="C00000"/>
              </a:solidFill>
            </a:endParaRPr>
          </a:p>
          <a:p>
            <a:r>
              <a:rPr lang="zh-CN" altLang="en-US" dirty="0" smtClean="0">
                <a:solidFill>
                  <a:srgbClr val="C00000"/>
                </a:solidFill>
              </a:rPr>
              <a:t>提升</a:t>
            </a:r>
            <a:r>
              <a:rPr lang="en-US" altLang="zh-CN" dirty="0" smtClean="0">
                <a:solidFill>
                  <a:srgbClr val="C00000"/>
                </a:solidFill>
              </a:rPr>
              <a:t>M</a:t>
            </a:r>
            <a:r>
              <a:rPr lang="zh-CN" altLang="en-US" dirty="0" smtClean="0">
                <a:solidFill>
                  <a:srgbClr val="C00000"/>
                </a:solidFill>
              </a:rPr>
              <a:t>为</a:t>
            </a:r>
            <a:r>
              <a:rPr lang="zh-CN" altLang="en-US" dirty="0">
                <a:solidFill>
                  <a:srgbClr val="C00000"/>
                </a:solidFill>
              </a:rPr>
              <a:t>父结点</a:t>
            </a:r>
          </a:p>
          <a:p>
            <a:endParaRPr lang="zh-CN" altLang="en-US" dirty="0">
              <a:solidFill>
                <a:srgbClr val="C00000"/>
              </a:solidFill>
            </a:endParaRPr>
          </a:p>
        </p:txBody>
      </p:sp>
      <p:sp>
        <p:nvSpPr>
          <p:cNvPr id="17" name="TextBox 16"/>
          <p:cNvSpPr txBox="1"/>
          <p:nvPr/>
        </p:nvSpPr>
        <p:spPr>
          <a:xfrm>
            <a:off x="5496879" y="3344230"/>
            <a:ext cx="1830452" cy="369332"/>
          </a:xfrm>
          <a:prstGeom prst="rect">
            <a:avLst/>
          </a:prstGeom>
          <a:noFill/>
        </p:spPr>
        <p:txBody>
          <a:bodyPr wrap="square" rtlCol="0">
            <a:spAutoFit/>
          </a:bodyPr>
          <a:lstStyle/>
          <a:p>
            <a:r>
              <a:rPr lang="zh-CN" altLang="en-US" dirty="0" smtClean="0">
                <a:solidFill>
                  <a:srgbClr val="C00000"/>
                </a:solidFill>
              </a:rPr>
              <a:t>提升</a:t>
            </a:r>
            <a:r>
              <a:rPr lang="en-US" altLang="zh-CN" dirty="0">
                <a:solidFill>
                  <a:srgbClr val="C00000"/>
                </a:solidFill>
              </a:rPr>
              <a:t>Q</a:t>
            </a:r>
            <a:r>
              <a:rPr lang="zh-CN" altLang="en-US" dirty="0" smtClean="0">
                <a:solidFill>
                  <a:srgbClr val="C00000"/>
                </a:solidFill>
              </a:rPr>
              <a:t>为父结点</a:t>
            </a:r>
            <a:endParaRPr lang="zh-CN" altLang="en-US" dirty="0">
              <a:solidFill>
                <a:srgbClr val="C00000"/>
              </a:solidFill>
            </a:endParaRPr>
          </a:p>
        </p:txBody>
      </p:sp>
    </p:spTree>
    <p:extLst>
      <p:ext uri="{BB962C8B-B14F-4D97-AF65-F5344CB8AC3E}">
        <p14:creationId xmlns:p14="http://schemas.microsoft.com/office/powerpoint/2010/main" val="127792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6"/>
                                        </p:tgtEl>
                                        <p:attrNameLst>
                                          <p:attrName>style.visibility</p:attrName>
                                        </p:attrNameLst>
                                      </p:cBhvr>
                                      <p:to>
                                        <p:strVal val="visible"/>
                                      </p:to>
                                    </p:set>
                                    <p:anim calcmode="lin" valueType="num">
                                      <p:cBhvr additive="base">
                                        <p:cTn id="25" dur="500" fill="hold"/>
                                        <p:tgtEl>
                                          <p:spTgt spid="6146"/>
                                        </p:tgtEl>
                                        <p:attrNameLst>
                                          <p:attrName>ppt_x</p:attrName>
                                        </p:attrNameLst>
                                      </p:cBhvr>
                                      <p:tavLst>
                                        <p:tav tm="0">
                                          <p:val>
                                            <p:strVal val="#ppt_x"/>
                                          </p:val>
                                        </p:tav>
                                        <p:tav tm="100000">
                                          <p:val>
                                            <p:strVal val="#ppt_x"/>
                                          </p:val>
                                        </p:tav>
                                      </p:tavLst>
                                    </p:anim>
                                    <p:anim calcmode="lin" valueType="num">
                                      <p:cBhvr additive="base">
                                        <p:cTn id="26" dur="500" fill="hold"/>
                                        <p:tgtEl>
                                          <p:spTgt spid="614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lstStyle/>
          <a:p>
            <a:r>
              <a:rPr lang="en-US" altLang="zh-CN" dirty="0"/>
              <a:t>B-tree</a:t>
            </a:r>
            <a:r>
              <a:rPr lang="zh-CN" altLang="en-US" dirty="0" smtClean="0"/>
              <a:t>索引</a:t>
            </a:r>
            <a:r>
              <a:rPr lang="zh-CN" altLang="en-US" dirty="0"/>
              <a:t>删除</a:t>
            </a:r>
          </a:p>
        </p:txBody>
      </p:sp>
      <p:sp>
        <p:nvSpPr>
          <p:cNvPr id="3" name="内容占位符 2"/>
          <p:cNvSpPr>
            <a:spLocks noGrp="1"/>
          </p:cNvSpPr>
          <p:nvPr>
            <p:ph idx="1"/>
          </p:nvPr>
        </p:nvSpPr>
        <p:spPr>
          <a:xfrm>
            <a:off x="457200" y="1628800"/>
            <a:ext cx="8229600" cy="4389120"/>
          </a:xfrm>
        </p:spPr>
        <p:txBody>
          <a:bodyPr/>
          <a:lstStyle/>
          <a:p>
            <a:r>
              <a:rPr lang="zh-CN" altLang="en-US" dirty="0" smtClean="0"/>
              <a:t>仍以</a:t>
            </a:r>
            <a:r>
              <a:rPr lang="en-US" altLang="zh-CN" dirty="0" smtClean="0"/>
              <a:t>5</a:t>
            </a:r>
            <a:r>
              <a:rPr lang="zh-CN" altLang="en-US" dirty="0"/>
              <a:t>阶</a:t>
            </a:r>
            <a:r>
              <a:rPr lang="en-US" altLang="zh-CN" dirty="0"/>
              <a:t>B-tree</a:t>
            </a:r>
            <a:r>
              <a:rPr lang="zh-CN" altLang="en-US" dirty="0"/>
              <a:t>为例，依次删除</a:t>
            </a:r>
            <a:r>
              <a:rPr lang="en-US" altLang="zh-CN" dirty="0"/>
              <a:t>H,T,R,E</a:t>
            </a:r>
            <a:endParaRPr lang="zh-CN" altLang="en-US" dirty="0"/>
          </a:p>
        </p:txBody>
      </p:sp>
      <p:pic>
        <p:nvPicPr>
          <p:cNvPr id="7170" name="Picture 2" descr="D:\tarena\project\汇通峰会\slides\result\2016-09-13_2320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805957"/>
            <a:ext cx="4702845" cy="2287339"/>
          </a:xfrm>
          <a:prstGeom prst="rect">
            <a:avLst/>
          </a:prstGeom>
          <a:noFill/>
          <a:extLst>
            <a:ext uri="{909E8E84-426E-40DD-AFC4-6F175D3DCCD1}">
              <a14:hiddenFill xmlns:a14="http://schemas.microsoft.com/office/drawing/2010/main">
                <a:solidFill>
                  <a:srgbClr val="FFFFFF"/>
                </a:solidFill>
              </a14:hiddenFill>
            </a:ext>
          </a:extLst>
        </p:spPr>
      </p:pic>
      <p:sp>
        <p:nvSpPr>
          <p:cNvPr id="5" name="流程图: 联系 4"/>
          <p:cNvSpPr/>
          <p:nvPr/>
        </p:nvSpPr>
        <p:spPr>
          <a:xfrm>
            <a:off x="1290666" y="2852936"/>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1</a:t>
            </a:r>
            <a:endParaRPr lang="zh-CN" altLang="en-US" sz="2800" dirty="0"/>
          </a:p>
        </p:txBody>
      </p:sp>
      <p:sp>
        <p:nvSpPr>
          <p:cNvPr id="6" name="TextBox 5"/>
          <p:cNvSpPr txBox="1"/>
          <p:nvPr/>
        </p:nvSpPr>
        <p:spPr>
          <a:xfrm>
            <a:off x="1449174" y="5908630"/>
            <a:ext cx="1046166" cy="338554"/>
          </a:xfrm>
          <a:prstGeom prst="rect">
            <a:avLst/>
          </a:prstGeom>
          <a:noFill/>
        </p:spPr>
        <p:txBody>
          <a:bodyPr wrap="square" rtlCol="0">
            <a:spAutoFit/>
          </a:bodyPr>
          <a:lstStyle/>
          <a:p>
            <a:r>
              <a:rPr lang="zh-CN" altLang="en-US" sz="1600" dirty="0" smtClean="0">
                <a:solidFill>
                  <a:srgbClr val="C00000"/>
                </a:solidFill>
              </a:rPr>
              <a:t>删除</a:t>
            </a:r>
            <a:r>
              <a:rPr lang="en-US" altLang="zh-CN" sz="1600" dirty="0">
                <a:solidFill>
                  <a:srgbClr val="C00000"/>
                </a:solidFill>
              </a:rPr>
              <a:t>H</a:t>
            </a:r>
            <a:endParaRPr lang="zh-CN" altLang="en-US" sz="1600" dirty="0">
              <a:solidFill>
                <a:srgbClr val="C00000"/>
              </a:solidFill>
            </a:endParaRPr>
          </a:p>
        </p:txBody>
      </p:sp>
      <p:sp>
        <p:nvSpPr>
          <p:cNvPr id="7" name="流程图: 联系 6"/>
          <p:cNvSpPr/>
          <p:nvPr/>
        </p:nvSpPr>
        <p:spPr>
          <a:xfrm>
            <a:off x="1408618" y="5426766"/>
            <a:ext cx="355070" cy="35760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cxnSp>
        <p:nvCxnSpPr>
          <p:cNvPr id="8" name="直接箭头连接符 7"/>
          <p:cNvCxnSpPr/>
          <p:nvPr/>
        </p:nvCxnSpPr>
        <p:spPr>
          <a:xfrm flipH="1">
            <a:off x="1612218" y="5373216"/>
            <a:ext cx="72007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67721" y="6228929"/>
            <a:ext cx="2454002" cy="584775"/>
          </a:xfrm>
          <a:prstGeom prst="rect">
            <a:avLst/>
          </a:prstGeom>
          <a:noFill/>
        </p:spPr>
        <p:txBody>
          <a:bodyPr wrap="square" rtlCol="0">
            <a:spAutoFit/>
          </a:bodyPr>
          <a:lstStyle/>
          <a:p>
            <a:r>
              <a:rPr lang="zh-CN" altLang="en-US" sz="1600" dirty="0">
                <a:solidFill>
                  <a:srgbClr val="C00000"/>
                </a:solidFill>
              </a:rPr>
              <a:t>移动</a:t>
            </a:r>
            <a:r>
              <a:rPr lang="en-US" altLang="zh-CN" sz="1600" dirty="0">
                <a:solidFill>
                  <a:srgbClr val="C00000"/>
                </a:solidFill>
              </a:rPr>
              <a:t>K</a:t>
            </a:r>
            <a:r>
              <a:rPr lang="zh-CN" altLang="en-US" sz="1600" dirty="0">
                <a:solidFill>
                  <a:srgbClr val="C00000"/>
                </a:solidFill>
              </a:rPr>
              <a:t>至原来</a:t>
            </a:r>
            <a:r>
              <a:rPr lang="en-US" altLang="zh-CN" sz="1600" dirty="0">
                <a:solidFill>
                  <a:srgbClr val="C00000"/>
                </a:solidFill>
              </a:rPr>
              <a:t>H</a:t>
            </a:r>
            <a:r>
              <a:rPr lang="zh-CN" altLang="en-US" sz="1600" dirty="0">
                <a:solidFill>
                  <a:srgbClr val="C00000"/>
                </a:solidFill>
              </a:rPr>
              <a:t>的</a:t>
            </a:r>
            <a:r>
              <a:rPr lang="zh-CN" altLang="en-US" sz="1600" dirty="0" smtClean="0">
                <a:solidFill>
                  <a:srgbClr val="C00000"/>
                </a:solidFill>
              </a:rPr>
              <a:t>位置</a:t>
            </a:r>
            <a:endParaRPr lang="en-US" altLang="zh-CN" sz="1600" dirty="0" smtClean="0">
              <a:solidFill>
                <a:srgbClr val="C00000"/>
              </a:solidFill>
            </a:endParaRPr>
          </a:p>
          <a:p>
            <a:r>
              <a:rPr lang="zh-CN" altLang="en-US" sz="1600" dirty="0" smtClean="0">
                <a:solidFill>
                  <a:srgbClr val="C00000"/>
                </a:solidFill>
              </a:rPr>
              <a:t>移动</a:t>
            </a:r>
            <a:r>
              <a:rPr lang="en-US" altLang="zh-CN" sz="1600" dirty="0">
                <a:solidFill>
                  <a:srgbClr val="C00000"/>
                </a:solidFill>
              </a:rPr>
              <a:t>L</a:t>
            </a:r>
            <a:r>
              <a:rPr lang="zh-CN" altLang="en-US" sz="1600" dirty="0">
                <a:solidFill>
                  <a:srgbClr val="C00000"/>
                </a:solidFill>
              </a:rPr>
              <a:t>至</a:t>
            </a:r>
            <a:r>
              <a:rPr lang="en-US" altLang="zh-CN" sz="1600" dirty="0">
                <a:solidFill>
                  <a:srgbClr val="C00000"/>
                </a:solidFill>
              </a:rPr>
              <a:t>K</a:t>
            </a:r>
            <a:r>
              <a:rPr lang="zh-CN" altLang="en-US" sz="1600" dirty="0">
                <a:solidFill>
                  <a:srgbClr val="C00000"/>
                </a:solidFill>
              </a:rPr>
              <a:t>的位置</a:t>
            </a:r>
            <a:r>
              <a:rPr lang="en-US" altLang="zh-CN" sz="1600" dirty="0" smtClean="0">
                <a:solidFill>
                  <a:srgbClr val="C00000"/>
                </a:solidFill>
              </a:rPr>
              <a:t>K</a:t>
            </a:r>
            <a:endParaRPr lang="zh-CN" altLang="en-US" sz="1600" dirty="0">
              <a:solidFill>
                <a:srgbClr val="C00000"/>
              </a:solidFill>
            </a:endParaRPr>
          </a:p>
        </p:txBody>
      </p:sp>
      <p:pic>
        <p:nvPicPr>
          <p:cNvPr id="15" name="Picture 3" descr="D:\tarena\project\汇通峰会\slides\result\2016-09-13_2354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979955"/>
            <a:ext cx="4804569" cy="2348637"/>
          </a:xfrm>
          <a:prstGeom prst="rect">
            <a:avLst/>
          </a:prstGeom>
          <a:noFill/>
          <a:extLst>
            <a:ext uri="{909E8E84-426E-40DD-AFC4-6F175D3DCCD1}">
              <a14:hiddenFill xmlns:a14="http://schemas.microsoft.com/office/drawing/2010/main">
                <a:solidFill>
                  <a:srgbClr val="FFFFFF"/>
                </a:solidFill>
              </a14:hiddenFill>
            </a:ext>
          </a:extLst>
        </p:spPr>
      </p:pic>
      <p:sp>
        <p:nvSpPr>
          <p:cNvPr id="17" name="流程图: 联系 16"/>
          <p:cNvSpPr/>
          <p:nvPr/>
        </p:nvSpPr>
        <p:spPr>
          <a:xfrm>
            <a:off x="4738341" y="2860137"/>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2</a:t>
            </a:r>
            <a:endParaRPr lang="zh-CN" altLang="en-US" sz="2800" dirty="0"/>
          </a:p>
        </p:txBody>
      </p:sp>
      <p:sp>
        <p:nvSpPr>
          <p:cNvPr id="12" name="上弧形箭头 11"/>
          <p:cNvSpPr/>
          <p:nvPr/>
        </p:nvSpPr>
        <p:spPr>
          <a:xfrm>
            <a:off x="3419872" y="3899648"/>
            <a:ext cx="1440160" cy="509249"/>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TextBox 18"/>
          <p:cNvSpPr txBox="1"/>
          <p:nvPr/>
        </p:nvSpPr>
        <p:spPr>
          <a:xfrm>
            <a:off x="1975557" y="3018438"/>
            <a:ext cx="1046166" cy="338554"/>
          </a:xfrm>
          <a:prstGeom prst="rect">
            <a:avLst/>
          </a:prstGeom>
          <a:noFill/>
        </p:spPr>
        <p:txBody>
          <a:bodyPr wrap="square" rtlCol="0">
            <a:spAutoFit/>
          </a:bodyPr>
          <a:lstStyle/>
          <a:p>
            <a:r>
              <a:rPr lang="zh-CN" altLang="en-US" sz="1600" b="1" dirty="0" smtClean="0"/>
              <a:t>删除</a:t>
            </a:r>
            <a:r>
              <a:rPr lang="en-US" altLang="zh-CN" sz="1600" b="1" dirty="0"/>
              <a:t>H</a:t>
            </a:r>
            <a:endParaRPr lang="zh-CN" altLang="en-US" sz="1600" b="1" dirty="0"/>
          </a:p>
        </p:txBody>
      </p:sp>
    </p:spTree>
    <p:extLst>
      <p:ext uri="{BB962C8B-B14F-4D97-AF65-F5344CB8AC3E}">
        <p14:creationId xmlns:p14="http://schemas.microsoft.com/office/powerpoint/2010/main" val="250967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4" grpId="0"/>
      <p:bldP spid="17" grpId="0" animBg="1"/>
      <p:bldP spid="12" grpId="0" animBg="1"/>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lstStyle/>
          <a:p>
            <a:r>
              <a:rPr lang="en-US" altLang="zh-CN" dirty="0"/>
              <a:t>B-tree</a:t>
            </a:r>
            <a:r>
              <a:rPr lang="zh-CN" altLang="en-US" dirty="0"/>
              <a:t>索引删除</a:t>
            </a:r>
          </a:p>
        </p:txBody>
      </p:sp>
      <p:sp>
        <p:nvSpPr>
          <p:cNvPr id="3" name="内容占位符 2"/>
          <p:cNvSpPr>
            <a:spLocks noGrp="1"/>
          </p:cNvSpPr>
          <p:nvPr>
            <p:ph idx="1"/>
          </p:nvPr>
        </p:nvSpPr>
        <p:spPr>
          <a:xfrm>
            <a:off x="457200" y="1488152"/>
            <a:ext cx="8229600" cy="4389120"/>
          </a:xfrm>
        </p:spPr>
        <p:txBody>
          <a:bodyPr/>
          <a:lstStyle/>
          <a:p>
            <a:r>
              <a:rPr lang="zh-CN" altLang="en-US" sz="2800" b="1" dirty="0" smtClean="0"/>
              <a:t>删除</a:t>
            </a:r>
            <a:r>
              <a:rPr lang="en-US" altLang="zh-CN" sz="2800" b="1" dirty="0"/>
              <a:t>T</a:t>
            </a:r>
            <a:endParaRPr lang="zh-CN" altLang="en-US" sz="2800" b="1" dirty="0"/>
          </a:p>
        </p:txBody>
      </p:sp>
      <p:sp>
        <p:nvSpPr>
          <p:cNvPr id="5" name="流程图: 联系 4"/>
          <p:cNvSpPr/>
          <p:nvPr/>
        </p:nvSpPr>
        <p:spPr>
          <a:xfrm>
            <a:off x="683568" y="3573016"/>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2</a:t>
            </a:r>
            <a:endParaRPr lang="zh-CN" altLang="en-US" sz="2800" dirty="0"/>
          </a:p>
        </p:txBody>
      </p:sp>
      <p:pic>
        <p:nvPicPr>
          <p:cNvPr id="8194" name="Picture 2" descr="D:\tarena\project\汇通峰会\slides\result\2016-09-13_2354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623728"/>
            <a:ext cx="5288382" cy="25253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tarena\project\汇通峰会\slides\result\2016-09-13_2354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03" y="4221088"/>
            <a:ext cx="5394289" cy="2636912"/>
          </a:xfrm>
          <a:prstGeom prst="rect">
            <a:avLst/>
          </a:prstGeom>
          <a:noFill/>
          <a:extLst>
            <a:ext uri="{909E8E84-426E-40DD-AFC4-6F175D3DCCD1}">
              <a14:hiddenFill xmlns:a14="http://schemas.microsoft.com/office/drawing/2010/main">
                <a:solidFill>
                  <a:srgbClr val="FFFFFF"/>
                </a:solidFill>
              </a14:hiddenFill>
            </a:ext>
          </a:extLst>
        </p:spPr>
      </p:pic>
      <p:sp>
        <p:nvSpPr>
          <p:cNvPr id="8" name="流程图: 联系 7"/>
          <p:cNvSpPr/>
          <p:nvPr/>
        </p:nvSpPr>
        <p:spPr>
          <a:xfrm>
            <a:off x="3642320" y="1628800"/>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9" name="流程图: 联系 8"/>
          <p:cNvSpPr/>
          <p:nvPr/>
        </p:nvSpPr>
        <p:spPr>
          <a:xfrm>
            <a:off x="3352834" y="5231634"/>
            <a:ext cx="355070" cy="35760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sp>
        <p:nvSpPr>
          <p:cNvPr id="6" name="TextBox 5"/>
          <p:cNvSpPr txBox="1"/>
          <p:nvPr/>
        </p:nvSpPr>
        <p:spPr>
          <a:xfrm>
            <a:off x="4716016" y="5215060"/>
            <a:ext cx="2952328" cy="646331"/>
          </a:xfrm>
          <a:prstGeom prst="rect">
            <a:avLst/>
          </a:prstGeom>
          <a:noFill/>
        </p:spPr>
        <p:txBody>
          <a:bodyPr wrap="square" rtlCol="0">
            <a:spAutoFit/>
          </a:bodyPr>
          <a:lstStyle/>
          <a:p>
            <a:r>
              <a:rPr lang="zh-CN" altLang="en-US" dirty="0" smtClean="0">
                <a:solidFill>
                  <a:srgbClr val="C00000"/>
                </a:solidFill>
              </a:rPr>
              <a:t>本结点有孩子结点</a:t>
            </a:r>
            <a:endParaRPr lang="en-US" altLang="zh-CN" dirty="0" smtClean="0">
              <a:solidFill>
                <a:srgbClr val="C00000"/>
              </a:solidFill>
            </a:endParaRPr>
          </a:p>
          <a:p>
            <a:r>
              <a:rPr lang="zh-CN" altLang="en-US" dirty="0" smtClean="0">
                <a:solidFill>
                  <a:srgbClr val="C00000"/>
                </a:solidFill>
              </a:rPr>
              <a:t>上移后继结点</a:t>
            </a:r>
            <a:r>
              <a:rPr lang="en-US" altLang="zh-CN" dirty="0" smtClean="0">
                <a:solidFill>
                  <a:srgbClr val="C00000"/>
                </a:solidFill>
              </a:rPr>
              <a:t>W</a:t>
            </a:r>
            <a:r>
              <a:rPr lang="zh-CN" altLang="en-US" dirty="0" smtClean="0">
                <a:solidFill>
                  <a:srgbClr val="C00000"/>
                </a:solidFill>
              </a:rPr>
              <a:t>至</a:t>
            </a:r>
            <a:r>
              <a:rPr lang="en-US" altLang="zh-CN" dirty="0" smtClean="0">
                <a:solidFill>
                  <a:srgbClr val="C00000"/>
                </a:solidFill>
              </a:rPr>
              <a:t>T</a:t>
            </a:r>
            <a:r>
              <a:rPr lang="zh-CN" altLang="en-US" dirty="0" smtClean="0">
                <a:solidFill>
                  <a:srgbClr val="C00000"/>
                </a:solidFill>
              </a:rPr>
              <a:t>的位置</a:t>
            </a:r>
            <a:endParaRPr lang="zh-CN" altLang="en-US" dirty="0">
              <a:solidFill>
                <a:srgbClr val="C00000"/>
              </a:solidFill>
            </a:endParaRPr>
          </a:p>
        </p:txBody>
      </p:sp>
      <p:sp>
        <p:nvSpPr>
          <p:cNvPr id="12" name="上弧形箭头 11"/>
          <p:cNvSpPr/>
          <p:nvPr/>
        </p:nvSpPr>
        <p:spPr>
          <a:xfrm rot="19184915">
            <a:off x="2345731" y="3473943"/>
            <a:ext cx="1440160" cy="509249"/>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43706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8194"/>
                                        </p:tgtEl>
                                        <p:attrNameLst>
                                          <p:attrName>style.visibility</p:attrName>
                                        </p:attrNameLst>
                                      </p:cBhvr>
                                      <p:to>
                                        <p:strVal val="visible"/>
                                      </p:to>
                                    </p:set>
                                    <p:animEffect transition="in" filter="fade">
                                      <p:cBhvr>
                                        <p:cTn id="21"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lstStyle/>
          <a:p>
            <a:r>
              <a:rPr lang="en-US" altLang="zh-CN" dirty="0"/>
              <a:t>B-tree</a:t>
            </a:r>
            <a:r>
              <a:rPr lang="zh-CN" altLang="en-US" dirty="0"/>
              <a:t>索引删除</a:t>
            </a:r>
          </a:p>
        </p:txBody>
      </p:sp>
      <p:sp>
        <p:nvSpPr>
          <p:cNvPr id="3" name="内容占位符 2"/>
          <p:cNvSpPr>
            <a:spLocks noGrp="1"/>
          </p:cNvSpPr>
          <p:nvPr>
            <p:ph idx="1"/>
          </p:nvPr>
        </p:nvSpPr>
        <p:spPr>
          <a:xfrm>
            <a:off x="457200" y="1340768"/>
            <a:ext cx="8229600" cy="4389120"/>
          </a:xfrm>
        </p:spPr>
        <p:txBody>
          <a:bodyPr/>
          <a:lstStyle/>
          <a:p>
            <a:r>
              <a:rPr lang="zh-CN" altLang="en-US" dirty="0" smtClean="0"/>
              <a:t>删除</a:t>
            </a:r>
            <a:r>
              <a:rPr lang="en-US" altLang="zh-CN" dirty="0" smtClean="0"/>
              <a:t>R</a:t>
            </a:r>
            <a:endParaRPr lang="zh-CN" altLang="en-US" dirty="0"/>
          </a:p>
        </p:txBody>
      </p:sp>
      <p:pic>
        <p:nvPicPr>
          <p:cNvPr id="9218" name="Picture 2" descr="D:\tarena\project\汇通峰会\slides\result\2016-09-13_2354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1396954"/>
            <a:ext cx="5316116" cy="26314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tarena\project\汇通峰会\slides\result\2016-09-13_2354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9" y="4149080"/>
            <a:ext cx="5288382" cy="2525351"/>
          </a:xfrm>
          <a:prstGeom prst="rect">
            <a:avLst/>
          </a:prstGeom>
          <a:noFill/>
          <a:extLst>
            <a:ext uri="{909E8E84-426E-40DD-AFC4-6F175D3DCCD1}">
              <a14:hiddenFill xmlns:a14="http://schemas.microsoft.com/office/drawing/2010/main">
                <a:solidFill>
                  <a:srgbClr val="FFFFFF"/>
                </a:solidFill>
              </a14:hiddenFill>
            </a:ext>
          </a:extLst>
        </p:spPr>
      </p:pic>
      <p:sp>
        <p:nvSpPr>
          <p:cNvPr id="6" name="上弧形箭头 5"/>
          <p:cNvSpPr/>
          <p:nvPr/>
        </p:nvSpPr>
        <p:spPr>
          <a:xfrm rot="19184915">
            <a:off x="2381229" y="3545952"/>
            <a:ext cx="1440160" cy="509249"/>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流程图: 联系 6"/>
          <p:cNvSpPr/>
          <p:nvPr/>
        </p:nvSpPr>
        <p:spPr>
          <a:xfrm>
            <a:off x="467544" y="4028383"/>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3</a:t>
            </a:r>
            <a:endParaRPr lang="zh-CN" altLang="en-US" sz="2800" dirty="0"/>
          </a:p>
        </p:txBody>
      </p:sp>
      <p:sp>
        <p:nvSpPr>
          <p:cNvPr id="8" name="流程图: 联系 7"/>
          <p:cNvSpPr/>
          <p:nvPr/>
        </p:nvSpPr>
        <p:spPr>
          <a:xfrm>
            <a:off x="3352834" y="6021288"/>
            <a:ext cx="355070" cy="35760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sp>
        <p:nvSpPr>
          <p:cNvPr id="9" name="TextBox 8"/>
          <p:cNvSpPr txBox="1"/>
          <p:nvPr/>
        </p:nvSpPr>
        <p:spPr>
          <a:xfrm>
            <a:off x="4716016" y="4543960"/>
            <a:ext cx="4320480" cy="1477328"/>
          </a:xfrm>
          <a:prstGeom prst="rect">
            <a:avLst/>
          </a:prstGeom>
          <a:noFill/>
        </p:spPr>
        <p:txBody>
          <a:bodyPr wrap="square" rtlCol="0">
            <a:spAutoFit/>
          </a:bodyPr>
          <a:lstStyle/>
          <a:p>
            <a:pPr marL="342900" indent="-342900">
              <a:buFont typeface="+mj-lt"/>
              <a:buAutoNum type="arabicPeriod"/>
            </a:pPr>
            <a:r>
              <a:rPr lang="en-US" altLang="zh-CN" dirty="0" smtClean="0">
                <a:solidFill>
                  <a:srgbClr val="C00000"/>
                </a:solidFill>
              </a:rPr>
              <a:t>R</a:t>
            </a:r>
            <a:r>
              <a:rPr lang="zh-CN" altLang="en-US" dirty="0" smtClean="0">
                <a:solidFill>
                  <a:srgbClr val="C00000"/>
                </a:solidFill>
              </a:rPr>
              <a:t>删除后，此结点键值数小于</a:t>
            </a:r>
            <a:r>
              <a:rPr lang="en-US" altLang="zh-CN" dirty="0" smtClean="0">
                <a:solidFill>
                  <a:srgbClr val="C00000"/>
                </a:solidFill>
              </a:rPr>
              <a:t>2</a:t>
            </a:r>
          </a:p>
          <a:p>
            <a:pPr marL="342900" indent="-342900">
              <a:buFont typeface="+mj-lt"/>
              <a:buAutoNum type="arabicPeriod"/>
            </a:pPr>
            <a:r>
              <a:rPr lang="zh-CN" altLang="en-US" dirty="0" smtClean="0">
                <a:solidFill>
                  <a:srgbClr val="C00000"/>
                </a:solidFill>
              </a:rPr>
              <a:t>观察相邻结点是否富足</a:t>
            </a:r>
            <a:r>
              <a:rPr lang="en-US" altLang="zh-CN" dirty="0" smtClean="0">
                <a:solidFill>
                  <a:srgbClr val="C00000"/>
                </a:solidFill>
              </a:rPr>
              <a:t>(</a:t>
            </a:r>
            <a:r>
              <a:rPr lang="zh-CN" altLang="en-US" dirty="0" smtClean="0">
                <a:solidFill>
                  <a:srgbClr val="C00000"/>
                </a:solidFill>
              </a:rPr>
              <a:t>键值数</a:t>
            </a:r>
            <a:r>
              <a:rPr lang="en-US" altLang="zh-CN" dirty="0" smtClean="0">
                <a:solidFill>
                  <a:srgbClr val="C00000"/>
                </a:solidFill>
              </a:rPr>
              <a:t>&gt;</a:t>
            </a:r>
            <a:r>
              <a:rPr lang="en-US" altLang="zh-CN" dirty="0">
                <a:solidFill>
                  <a:srgbClr val="C00000"/>
                </a:solidFill>
              </a:rPr>
              <a:t>2) </a:t>
            </a:r>
            <a:r>
              <a:rPr lang="zh-CN" altLang="en-US" dirty="0" smtClean="0">
                <a:solidFill>
                  <a:srgbClr val="C00000"/>
                </a:solidFill>
              </a:rPr>
              <a:t>？右结点富足</a:t>
            </a:r>
            <a:endParaRPr lang="en-US" altLang="zh-CN" dirty="0" smtClean="0">
              <a:solidFill>
                <a:srgbClr val="C00000"/>
              </a:solidFill>
            </a:endParaRPr>
          </a:p>
          <a:p>
            <a:pPr marL="342900" indent="-342900">
              <a:buFont typeface="+mj-lt"/>
              <a:buAutoNum type="arabicPeriod"/>
            </a:pPr>
            <a:r>
              <a:rPr lang="zh-CN" altLang="en-US" dirty="0" smtClean="0">
                <a:solidFill>
                  <a:srgbClr val="C00000"/>
                </a:solidFill>
              </a:rPr>
              <a:t>向父结点借一个元素</a:t>
            </a:r>
            <a:r>
              <a:rPr lang="en-US" altLang="zh-CN" dirty="0" smtClean="0">
                <a:solidFill>
                  <a:srgbClr val="C00000"/>
                </a:solidFill>
              </a:rPr>
              <a:t>W</a:t>
            </a:r>
            <a:r>
              <a:rPr lang="zh-CN" altLang="en-US" dirty="0" smtClean="0">
                <a:solidFill>
                  <a:srgbClr val="C00000"/>
                </a:solidFill>
              </a:rPr>
              <a:t>放到</a:t>
            </a:r>
            <a:r>
              <a:rPr lang="en-US" altLang="zh-CN" dirty="0" smtClean="0">
                <a:solidFill>
                  <a:srgbClr val="C00000"/>
                </a:solidFill>
              </a:rPr>
              <a:t>S</a:t>
            </a:r>
            <a:r>
              <a:rPr lang="zh-CN" altLang="en-US" dirty="0" smtClean="0">
                <a:solidFill>
                  <a:srgbClr val="C00000"/>
                </a:solidFill>
              </a:rPr>
              <a:t>右边</a:t>
            </a:r>
            <a:endParaRPr lang="en-US" altLang="zh-CN" dirty="0" smtClean="0">
              <a:solidFill>
                <a:srgbClr val="C00000"/>
              </a:solidFill>
            </a:endParaRPr>
          </a:p>
          <a:p>
            <a:pPr marL="342900" indent="-342900">
              <a:buFont typeface="+mj-lt"/>
              <a:buAutoNum type="arabicPeriod"/>
            </a:pPr>
            <a:r>
              <a:rPr lang="en-US" altLang="zh-CN" dirty="0" smtClean="0">
                <a:solidFill>
                  <a:srgbClr val="C00000"/>
                </a:solidFill>
              </a:rPr>
              <a:t>X</a:t>
            </a:r>
            <a:r>
              <a:rPr lang="zh-CN" altLang="en-US" dirty="0" smtClean="0">
                <a:solidFill>
                  <a:srgbClr val="C00000"/>
                </a:solidFill>
              </a:rPr>
              <a:t>提升为父结点，占据原来</a:t>
            </a:r>
            <a:r>
              <a:rPr lang="en-US" altLang="zh-CN" dirty="0" smtClean="0">
                <a:solidFill>
                  <a:srgbClr val="C00000"/>
                </a:solidFill>
              </a:rPr>
              <a:t>W</a:t>
            </a:r>
            <a:r>
              <a:rPr lang="zh-CN" altLang="en-US" dirty="0" smtClean="0">
                <a:solidFill>
                  <a:srgbClr val="C00000"/>
                </a:solidFill>
              </a:rPr>
              <a:t>的位置</a:t>
            </a:r>
            <a:endParaRPr lang="en-US" altLang="zh-CN" dirty="0" smtClean="0">
              <a:solidFill>
                <a:srgbClr val="C00000"/>
              </a:solidFill>
            </a:endParaRPr>
          </a:p>
        </p:txBody>
      </p:sp>
      <p:sp>
        <p:nvSpPr>
          <p:cNvPr id="10" name="流程图: 联系 9"/>
          <p:cNvSpPr/>
          <p:nvPr/>
        </p:nvSpPr>
        <p:spPr>
          <a:xfrm>
            <a:off x="3745024" y="2208612"/>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4</a:t>
            </a:r>
            <a:endParaRPr lang="zh-CN" altLang="en-US" sz="2800" dirty="0"/>
          </a:p>
        </p:txBody>
      </p:sp>
    </p:spTree>
    <p:extLst>
      <p:ext uri="{BB962C8B-B14F-4D97-AF65-F5344CB8AC3E}">
        <p14:creationId xmlns:p14="http://schemas.microsoft.com/office/powerpoint/2010/main" val="104484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218"/>
                                        </p:tgtEl>
                                        <p:attrNameLst>
                                          <p:attrName>style.visibility</p:attrName>
                                        </p:attrNameLst>
                                      </p:cBhvr>
                                      <p:to>
                                        <p:strVal val="visible"/>
                                      </p:to>
                                    </p:set>
                                    <p:anim calcmode="lin" valueType="num">
                                      <p:cBhvr additive="base">
                                        <p:cTn id="25" dur="500" fill="hold"/>
                                        <p:tgtEl>
                                          <p:spTgt spid="9218"/>
                                        </p:tgtEl>
                                        <p:attrNameLst>
                                          <p:attrName>ppt_x</p:attrName>
                                        </p:attrNameLst>
                                      </p:cBhvr>
                                      <p:tavLst>
                                        <p:tav tm="0">
                                          <p:val>
                                            <p:strVal val="#ppt_x"/>
                                          </p:val>
                                        </p:tav>
                                        <p:tav tm="100000">
                                          <p:val>
                                            <p:strVal val="#ppt_x"/>
                                          </p:val>
                                        </p:tav>
                                      </p:tavLst>
                                    </p:anim>
                                    <p:anim calcmode="lin" valueType="num">
                                      <p:cBhvr additive="base">
                                        <p:cTn id="26"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9776"/>
            <a:ext cx="8229600" cy="1143000"/>
          </a:xfrm>
        </p:spPr>
        <p:txBody>
          <a:bodyPr/>
          <a:lstStyle/>
          <a:p>
            <a:r>
              <a:rPr lang="en-US" altLang="zh-CN" dirty="0"/>
              <a:t>B-tree</a:t>
            </a:r>
            <a:r>
              <a:rPr lang="zh-CN" altLang="en-US" dirty="0"/>
              <a:t>索引删除</a:t>
            </a:r>
          </a:p>
        </p:txBody>
      </p:sp>
      <p:sp>
        <p:nvSpPr>
          <p:cNvPr id="3" name="内容占位符 2"/>
          <p:cNvSpPr>
            <a:spLocks noGrp="1"/>
          </p:cNvSpPr>
          <p:nvPr>
            <p:ph idx="1"/>
          </p:nvPr>
        </p:nvSpPr>
        <p:spPr>
          <a:xfrm>
            <a:off x="457200" y="1560160"/>
            <a:ext cx="8229600" cy="4389120"/>
          </a:xfrm>
        </p:spPr>
        <p:txBody>
          <a:bodyPr/>
          <a:lstStyle/>
          <a:p>
            <a:r>
              <a:rPr lang="zh-CN" altLang="en-US" dirty="0" smtClean="0"/>
              <a:t>删除</a:t>
            </a:r>
            <a:r>
              <a:rPr lang="en-US" altLang="zh-CN" dirty="0" smtClean="0"/>
              <a:t>E</a:t>
            </a:r>
            <a:endParaRPr lang="zh-CN" altLang="en-US" dirty="0"/>
          </a:p>
        </p:txBody>
      </p:sp>
      <p:pic>
        <p:nvPicPr>
          <p:cNvPr id="10242" name="Picture 2" descr="D:\tarena\project\汇通峰会\slides\result\2016-09-13_2355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112" y="1484783"/>
            <a:ext cx="5128950" cy="2522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tarena\project\汇通峰会\slides\result\2016-09-13_2354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221088"/>
            <a:ext cx="4651340" cy="2302371"/>
          </a:xfrm>
          <a:prstGeom prst="rect">
            <a:avLst/>
          </a:prstGeom>
          <a:noFill/>
          <a:extLst>
            <a:ext uri="{909E8E84-426E-40DD-AFC4-6F175D3DCCD1}">
              <a14:hiddenFill xmlns:a14="http://schemas.microsoft.com/office/drawing/2010/main">
                <a:solidFill>
                  <a:srgbClr val="FFFFFF"/>
                </a:solidFill>
              </a14:hiddenFill>
            </a:ext>
          </a:extLst>
        </p:spPr>
      </p:pic>
      <p:sp>
        <p:nvSpPr>
          <p:cNvPr id="6" name="流程图: 联系 5"/>
          <p:cNvSpPr/>
          <p:nvPr/>
        </p:nvSpPr>
        <p:spPr>
          <a:xfrm>
            <a:off x="827584" y="5833561"/>
            <a:ext cx="355070" cy="357606"/>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sp>
        <p:nvSpPr>
          <p:cNvPr id="7" name="TextBox 6"/>
          <p:cNvSpPr txBox="1"/>
          <p:nvPr/>
        </p:nvSpPr>
        <p:spPr>
          <a:xfrm>
            <a:off x="4572000" y="4356610"/>
            <a:ext cx="4320480" cy="1754326"/>
          </a:xfrm>
          <a:prstGeom prst="rect">
            <a:avLst/>
          </a:prstGeom>
          <a:noFill/>
        </p:spPr>
        <p:txBody>
          <a:bodyPr wrap="square" rtlCol="0">
            <a:spAutoFit/>
          </a:bodyPr>
          <a:lstStyle/>
          <a:p>
            <a:pPr marL="342900" indent="-342900">
              <a:buFont typeface="+mj-lt"/>
              <a:buAutoNum type="arabicPeriod"/>
            </a:pPr>
            <a:r>
              <a:rPr lang="en-US" altLang="zh-CN" dirty="0">
                <a:solidFill>
                  <a:srgbClr val="C00000"/>
                </a:solidFill>
              </a:rPr>
              <a:t>E</a:t>
            </a:r>
            <a:r>
              <a:rPr lang="zh-CN" altLang="en-US" dirty="0" smtClean="0">
                <a:solidFill>
                  <a:srgbClr val="C00000"/>
                </a:solidFill>
              </a:rPr>
              <a:t>删除后，此结点键值数小于</a:t>
            </a:r>
            <a:r>
              <a:rPr lang="en-US" altLang="zh-CN" dirty="0" smtClean="0">
                <a:solidFill>
                  <a:srgbClr val="C00000"/>
                </a:solidFill>
              </a:rPr>
              <a:t>2</a:t>
            </a:r>
          </a:p>
          <a:p>
            <a:pPr marL="342900" indent="-342900">
              <a:buFont typeface="+mj-lt"/>
              <a:buAutoNum type="arabicPeriod"/>
            </a:pPr>
            <a:r>
              <a:rPr lang="zh-CN" altLang="en-US" dirty="0" smtClean="0">
                <a:solidFill>
                  <a:srgbClr val="C00000"/>
                </a:solidFill>
              </a:rPr>
              <a:t>观察相邻结点是否富足</a:t>
            </a:r>
            <a:r>
              <a:rPr lang="en-US" altLang="zh-CN" dirty="0" smtClean="0">
                <a:solidFill>
                  <a:srgbClr val="C00000"/>
                </a:solidFill>
              </a:rPr>
              <a:t>(</a:t>
            </a:r>
            <a:r>
              <a:rPr lang="zh-CN" altLang="en-US" dirty="0" smtClean="0">
                <a:solidFill>
                  <a:srgbClr val="C00000"/>
                </a:solidFill>
              </a:rPr>
              <a:t>键值数</a:t>
            </a:r>
            <a:r>
              <a:rPr lang="en-US" altLang="zh-CN" dirty="0" smtClean="0">
                <a:solidFill>
                  <a:srgbClr val="C00000"/>
                </a:solidFill>
              </a:rPr>
              <a:t>&gt;</a:t>
            </a:r>
            <a:r>
              <a:rPr lang="en-US" altLang="zh-CN" dirty="0">
                <a:solidFill>
                  <a:srgbClr val="C00000"/>
                </a:solidFill>
              </a:rPr>
              <a:t>2) </a:t>
            </a:r>
            <a:r>
              <a:rPr lang="en-US" altLang="zh-CN" dirty="0" smtClean="0">
                <a:solidFill>
                  <a:srgbClr val="C00000"/>
                </a:solidFill>
              </a:rPr>
              <a:t>?</a:t>
            </a:r>
            <a:r>
              <a:rPr lang="zh-CN" altLang="en-US" dirty="0" smtClean="0">
                <a:solidFill>
                  <a:srgbClr val="C00000"/>
                </a:solidFill>
              </a:rPr>
              <a:t>都是刚刚脱贫</a:t>
            </a:r>
            <a:endParaRPr lang="en-US" altLang="zh-CN" dirty="0" smtClean="0">
              <a:solidFill>
                <a:srgbClr val="C00000"/>
              </a:solidFill>
            </a:endParaRPr>
          </a:p>
          <a:p>
            <a:pPr marL="342900" indent="-342900">
              <a:buFont typeface="+mj-lt"/>
              <a:buAutoNum type="arabicPeriod"/>
            </a:pPr>
            <a:r>
              <a:rPr lang="zh-CN" altLang="en-US" dirty="0" smtClean="0">
                <a:solidFill>
                  <a:srgbClr val="C00000"/>
                </a:solidFill>
              </a:rPr>
              <a:t>选取的策略是和相邻结点合并</a:t>
            </a:r>
            <a:endParaRPr lang="en-US" altLang="zh-CN" dirty="0" smtClean="0">
              <a:solidFill>
                <a:srgbClr val="C00000"/>
              </a:solidFill>
            </a:endParaRPr>
          </a:p>
          <a:p>
            <a:pPr marL="342900" indent="-342900">
              <a:buFont typeface="+mj-lt"/>
              <a:buAutoNum type="arabicPeriod"/>
            </a:pPr>
            <a:r>
              <a:rPr lang="zh-CN" altLang="en-US" dirty="0">
                <a:solidFill>
                  <a:srgbClr val="C00000"/>
                </a:solidFill>
              </a:rPr>
              <a:t>将</a:t>
            </a:r>
            <a:r>
              <a:rPr lang="zh-CN" altLang="en-US" dirty="0" smtClean="0">
                <a:solidFill>
                  <a:srgbClr val="C00000"/>
                </a:solidFill>
              </a:rPr>
              <a:t>父结点的</a:t>
            </a:r>
            <a:r>
              <a:rPr lang="en-US" altLang="zh-CN" dirty="0" smtClean="0">
                <a:solidFill>
                  <a:srgbClr val="C00000"/>
                </a:solidFill>
              </a:rPr>
              <a:t>D</a:t>
            </a:r>
            <a:r>
              <a:rPr lang="zh-CN" altLang="en-US" dirty="0" smtClean="0">
                <a:solidFill>
                  <a:srgbClr val="C00000"/>
                </a:solidFill>
              </a:rPr>
              <a:t>下移到</a:t>
            </a:r>
            <a:r>
              <a:rPr lang="en-US" altLang="zh-CN" dirty="0" smtClean="0">
                <a:solidFill>
                  <a:srgbClr val="C00000"/>
                </a:solidFill>
              </a:rPr>
              <a:t>C</a:t>
            </a:r>
            <a:r>
              <a:rPr lang="zh-CN" altLang="en-US" dirty="0" smtClean="0">
                <a:solidFill>
                  <a:srgbClr val="C00000"/>
                </a:solidFill>
              </a:rPr>
              <a:t>后然后合并为一个结点</a:t>
            </a:r>
            <a:r>
              <a:rPr lang="en-US" altLang="zh-CN" dirty="0" smtClean="0">
                <a:solidFill>
                  <a:srgbClr val="C00000"/>
                </a:solidFill>
              </a:rPr>
              <a:t>(ACDF</a:t>
            </a:r>
            <a:r>
              <a:rPr lang="en-US" altLang="zh-CN" dirty="0" smtClean="0">
                <a:solidFill>
                  <a:srgbClr val="C00000"/>
                </a:solidFill>
              </a:rPr>
              <a:t>)</a:t>
            </a:r>
            <a:endParaRPr lang="en-US" altLang="zh-CN" dirty="0">
              <a:solidFill>
                <a:srgbClr val="C00000"/>
              </a:solidFill>
            </a:endParaRPr>
          </a:p>
        </p:txBody>
      </p:sp>
      <p:sp>
        <p:nvSpPr>
          <p:cNvPr id="8" name="流程图: 联系 7"/>
          <p:cNvSpPr/>
          <p:nvPr/>
        </p:nvSpPr>
        <p:spPr>
          <a:xfrm>
            <a:off x="5209728" y="2326394"/>
            <a:ext cx="576064" cy="670558"/>
          </a:xfrm>
          <a:prstGeom prst="flowChartConnector">
            <a:avLst/>
          </a:prstGeom>
          <a:solidFill>
            <a:schemeClr val="lt1">
              <a:alpha val="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800" dirty="0"/>
          </a:p>
        </p:txBody>
      </p:sp>
      <p:cxnSp>
        <p:nvCxnSpPr>
          <p:cNvPr id="9" name="曲线连接符 8"/>
          <p:cNvCxnSpPr>
            <a:stCxn id="8" idx="2"/>
          </p:cNvCxnSpPr>
          <p:nvPr/>
        </p:nvCxnSpPr>
        <p:spPr>
          <a:xfrm rot="10800000">
            <a:off x="4129608" y="1988841"/>
            <a:ext cx="1080120" cy="672833"/>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87824" y="1680063"/>
            <a:ext cx="1152128" cy="646331"/>
          </a:xfrm>
          <a:prstGeom prst="rect">
            <a:avLst/>
          </a:prstGeom>
          <a:noFill/>
        </p:spPr>
        <p:txBody>
          <a:bodyPr wrap="square" rtlCol="0">
            <a:spAutoFit/>
          </a:bodyPr>
          <a:lstStyle/>
          <a:p>
            <a:r>
              <a:rPr lang="zh-CN" altLang="en-US" b="1" dirty="0" smtClean="0">
                <a:solidFill>
                  <a:srgbClr val="C00000"/>
                </a:solidFill>
              </a:rPr>
              <a:t>不满足</a:t>
            </a:r>
            <a:r>
              <a:rPr lang="en-US" altLang="zh-CN" b="1" dirty="0" smtClean="0">
                <a:solidFill>
                  <a:srgbClr val="C00000"/>
                </a:solidFill>
              </a:rPr>
              <a:t>B-tree</a:t>
            </a:r>
            <a:r>
              <a:rPr lang="zh-CN" altLang="en-US" b="1" dirty="0" smtClean="0">
                <a:solidFill>
                  <a:srgbClr val="C00000"/>
                </a:solidFill>
              </a:rPr>
              <a:t>条件</a:t>
            </a:r>
            <a:endParaRPr lang="zh-CN" altLang="en-US" b="1" dirty="0">
              <a:solidFill>
                <a:srgbClr val="C00000"/>
              </a:solidFill>
            </a:endParaRPr>
          </a:p>
        </p:txBody>
      </p:sp>
      <p:pic>
        <p:nvPicPr>
          <p:cNvPr id="10243" name="Picture 3" descr="D:\tarena\project\汇通峰会\slides\result\2016-09-13_23552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 y="2492896"/>
            <a:ext cx="3698882" cy="117220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05119" y="2004649"/>
            <a:ext cx="1152128" cy="369332"/>
          </a:xfrm>
          <a:prstGeom prst="rect">
            <a:avLst/>
          </a:prstGeom>
          <a:noFill/>
        </p:spPr>
        <p:txBody>
          <a:bodyPr wrap="square" rtlCol="0">
            <a:spAutoFit/>
          </a:bodyPr>
          <a:lstStyle/>
          <a:p>
            <a:r>
              <a:rPr lang="zh-CN" altLang="en-US" b="1" dirty="0" smtClean="0">
                <a:solidFill>
                  <a:srgbClr val="C00000"/>
                </a:solidFill>
              </a:rPr>
              <a:t>继续合并</a:t>
            </a:r>
            <a:endParaRPr lang="zh-CN" altLang="en-US" b="1" dirty="0">
              <a:solidFill>
                <a:srgbClr val="C00000"/>
              </a:solidFill>
            </a:endParaRPr>
          </a:p>
        </p:txBody>
      </p:sp>
      <p:sp>
        <p:nvSpPr>
          <p:cNvPr id="15" name="流程图: 联系 14"/>
          <p:cNvSpPr/>
          <p:nvPr/>
        </p:nvSpPr>
        <p:spPr>
          <a:xfrm>
            <a:off x="753091" y="4377207"/>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5</a:t>
            </a:r>
            <a:endParaRPr lang="zh-CN" altLang="en-US" sz="2800" dirty="0"/>
          </a:p>
        </p:txBody>
      </p:sp>
      <p:sp>
        <p:nvSpPr>
          <p:cNvPr id="12" name="右箭头 11"/>
          <p:cNvSpPr/>
          <p:nvPr/>
        </p:nvSpPr>
        <p:spPr>
          <a:xfrm rot="19606767">
            <a:off x="3039281" y="4197187"/>
            <a:ext cx="1196784" cy="36004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rot="10800000">
            <a:off x="3098258" y="2636912"/>
            <a:ext cx="1196784" cy="36004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联系 18"/>
          <p:cNvSpPr/>
          <p:nvPr/>
        </p:nvSpPr>
        <p:spPr>
          <a:xfrm>
            <a:off x="6804248" y="1428035"/>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6</a:t>
            </a:r>
            <a:endParaRPr lang="zh-CN" altLang="en-US" sz="2800" dirty="0"/>
          </a:p>
        </p:txBody>
      </p:sp>
      <p:sp>
        <p:nvSpPr>
          <p:cNvPr id="20" name="流程图: 联系 19"/>
          <p:cNvSpPr/>
          <p:nvPr/>
        </p:nvSpPr>
        <p:spPr>
          <a:xfrm>
            <a:off x="179512" y="2085044"/>
            <a:ext cx="504056" cy="504056"/>
          </a:xfrm>
          <a:prstGeom prst="flowChartConnector">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7</a:t>
            </a:r>
            <a:endParaRPr lang="zh-CN" altLang="en-US" sz="2800" dirty="0"/>
          </a:p>
        </p:txBody>
      </p:sp>
      <p:sp>
        <p:nvSpPr>
          <p:cNvPr id="4" name="TextBox 3"/>
          <p:cNvSpPr txBox="1"/>
          <p:nvPr/>
        </p:nvSpPr>
        <p:spPr>
          <a:xfrm>
            <a:off x="5934980" y="999674"/>
            <a:ext cx="1661356" cy="369332"/>
          </a:xfrm>
          <a:prstGeom prst="rect">
            <a:avLst/>
          </a:prstGeom>
          <a:noFill/>
        </p:spPr>
        <p:txBody>
          <a:bodyPr wrap="square" rtlCol="0">
            <a:spAutoFit/>
          </a:bodyPr>
          <a:lstStyle/>
          <a:p>
            <a:r>
              <a:rPr lang="zh-CN" altLang="en-US" b="1" i="1" u="sng" dirty="0" smtClean="0"/>
              <a:t>结束了吗？</a:t>
            </a:r>
            <a:endParaRPr lang="zh-CN" altLang="en-US" b="1" i="1" u="sng" dirty="0"/>
          </a:p>
        </p:txBody>
      </p:sp>
    </p:spTree>
    <p:extLst>
      <p:ext uri="{BB962C8B-B14F-4D97-AF65-F5344CB8AC3E}">
        <p14:creationId xmlns:p14="http://schemas.microsoft.com/office/powerpoint/2010/main" val="349558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2"/>
                                        </p:tgtEl>
                                        <p:attrNameLst>
                                          <p:attrName>style.visibility</p:attrName>
                                        </p:attrNameLst>
                                      </p:cBhvr>
                                      <p:to>
                                        <p:strVal val="visible"/>
                                      </p:to>
                                    </p:set>
                                    <p:anim calcmode="lin" valueType="num">
                                      <p:cBhvr additive="base">
                                        <p:cTn id="21" dur="500" fill="hold"/>
                                        <p:tgtEl>
                                          <p:spTgt spid="10242"/>
                                        </p:tgtEl>
                                        <p:attrNameLst>
                                          <p:attrName>ppt_x</p:attrName>
                                        </p:attrNameLst>
                                      </p:cBhvr>
                                      <p:tavLst>
                                        <p:tav tm="0">
                                          <p:val>
                                            <p:strVal val="#ppt_x"/>
                                          </p:val>
                                        </p:tav>
                                        <p:tav tm="100000">
                                          <p:val>
                                            <p:strVal val="#ppt_x"/>
                                          </p:val>
                                        </p:tav>
                                      </p:tavLst>
                                    </p:anim>
                                    <p:anim calcmode="lin" valueType="num">
                                      <p:cBhvr additive="base">
                                        <p:cTn id="22" dur="500" fill="hold"/>
                                        <p:tgtEl>
                                          <p:spTgt spid="1024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nodeType="withEffect">
                                  <p:stCondLst>
                                    <p:cond delay="0"/>
                                  </p:stCondLst>
                                  <p:childTnLst>
                                    <p:set>
                                      <p:cBhvr>
                                        <p:cTn id="52" dur="1" fill="hold">
                                          <p:stCondLst>
                                            <p:cond delay="0"/>
                                          </p:stCondLst>
                                        </p:cTn>
                                        <p:tgtEl>
                                          <p:spTgt spid="10243"/>
                                        </p:tgtEl>
                                        <p:attrNameLst>
                                          <p:attrName>style.visibility</p:attrName>
                                        </p:attrNameLst>
                                      </p:cBhvr>
                                      <p:to>
                                        <p:strVal val="visible"/>
                                      </p:to>
                                    </p:set>
                                    <p:animEffect transition="in" filter="fade">
                                      <p:cBhvr>
                                        <p:cTn id="53" dur="500"/>
                                        <p:tgtEl>
                                          <p:spTgt spid="102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11" grpId="0"/>
      <p:bldP spid="14" grpId="0"/>
      <p:bldP spid="12" grpId="0" animBg="1"/>
      <p:bldP spid="18" grpId="0" animBg="1"/>
      <p:bldP spid="19" grpId="0" animBg="1"/>
      <p:bldP spid="20" grpId="0" animBg="1"/>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75000"/>
                  </a:schemeClr>
                </a:solidFill>
              </a:rPr>
              <a:t>需求</a:t>
            </a:r>
            <a:r>
              <a:rPr lang="zh-CN" altLang="en-US" dirty="0" smtClean="0">
                <a:solidFill>
                  <a:schemeClr val="bg1">
                    <a:lumMod val="75000"/>
                  </a:schemeClr>
                </a:solidFill>
              </a:rPr>
              <a:t>场景</a:t>
            </a:r>
            <a:endParaRPr lang="en-US" altLang="zh-CN" dirty="0">
              <a:solidFill>
                <a:schemeClr val="bg1">
                  <a:lumMod val="75000"/>
                </a:schemeClr>
              </a:solidFill>
            </a:endParaRPr>
          </a:p>
          <a:p>
            <a:r>
              <a:rPr lang="zh-CN" altLang="en-US" dirty="0" smtClean="0">
                <a:solidFill>
                  <a:schemeClr val="bg1">
                    <a:lumMod val="75000"/>
                  </a:schemeClr>
                </a:solidFill>
              </a:rPr>
              <a:t>优化方法阐述</a:t>
            </a:r>
            <a:endParaRPr lang="en-US" altLang="zh-CN" dirty="0" smtClean="0">
              <a:solidFill>
                <a:schemeClr val="bg1">
                  <a:lumMod val="75000"/>
                </a:schemeClr>
              </a:solidFill>
            </a:endParaRPr>
          </a:p>
          <a:p>
            <a:r>
              <a:rPr lang="zh-CN" altLang="en-US" dirty="0" smtClean="0">
                <a:solidFill>
                  <a:schemeClr val="bg1">
                    <a:lumMod val="75000"/>
                  </a:schemeClr>
                </a:solidFill>
              </a:rPr>
              <a:t>数据库优化思路</a:t>
            </a:r>
            <a:endParaRPr lang="en-US" altLang="zh-CN" dirty="0" smtClean="0">
              <a:solidFill>
                <a:schemeClr val="bg1">
                  <a:lumMod val="75000"/>
                </a:schemeClr>
              </a:solidFill>
            </a:endParaRPr>
          </a:p>
          <a:p>
            <a:r>
              <a:rPr lang="zh-CN" altLang="en-US" dirty="0" smtClean="0"/>
              <a:t>技术深度剖析</a:t>
            </a:r>
            <a:endParaRPr lang="en-US" altLang="zh-CN" dirty="0" smtClean="0"/>
          </a:p>
          <a:p>
            <a:pPr lvl="1"/>
            <a:r>
              <a:rPr lang="en-US" altLang="zh-CN" dirty="0" smtClean="0">
                <a:solidFill>
                  <a:schemeClr val="bg1">
                    <a:lumMod val="85000"/>
                  </a:schemeClr>
                </a:solidFill>
              </a:rPr>
              <a:t>B-tree</a:t>
            </a:r>
            <a:r>
              <a:rPr lang="zh-CN" altLang="en-US" dirty="0" smtClean="0">
                <a:solidFill>
                  <a:schemeClr val="bg1">
                    <a:lumMod val="85000"/>
                  </a:schemeClr>
                </a:solidFill>
              </a:rPr>
              <a:t>索引原理</a:t>
            </a:r>
            <a:endParaRPr lang="en-US" altLang="zh-CN" dirty="0" smtClean="0">
              <a:solidFill>
                <a:schemeClr val="bg1">
                  <a:lumMod val="85000"/>
                </a:schemeClr>
              </a:solidFill>
            </a:endParaRPr>
          </a:p>
          <a:p>
            <a:pPr lvl="1"/>
            <a:r>
              <a:rPr lang="zh-CN" altLang="en-US" dirty="0" smtClean="0"/>
              <a:t>锁设计</a:t>
            </a:r>
            <a:endParaRPr lang="en-US" altLang="zh-CN" dirty="0" smtClean="0"/>
          </a:p>
          <a:p>
            <a:r>
              <a:rPr lang="zh-CN" altLang="en-US" dirty="0" smtClean="0">
                <a:solidFill>
                  <a:schemeClr val="bg1">
                    <a:lumMod val="75000"/>
                  </a:schemeClr>
                </a:solidFill>
              </a:rPr>
              <a:t>项目信息</a:t>
            </a:r>
            <a:endParaRPr lang="en-US" altLang="zh-CN" dirty="0" smtClean="0">
              <a:solidFill>
                <a:schemeClr val="bg1">
                  <a:lumMod val="75000"/>
                </a:schemeClr>
              </a:solidFill>
            </a:endParaRPr>
          </a:p>
          <a:p>
            <a:r>
              <a:rPr lang="zh-CN" altLang="en-US" dirty="0">
                <a:solidFill>
                  <a:schemeClr val="bg1">
                    <a:lumMod val="75000"/>
                  </a:schemeClr>
                </a:solidFill>
              </a:rPr>
              <a:t>总结</a:t>
            </a:r>
            <a:endParaRPr lang="en-US" altLang="zh-CN" dirty="0">
              <a:solidFill>
                <a:schemeClr val="bg1">
                  <a:lumMod val="75000"/>
                </a:schemeClr>
              </a:solidFill>
            </a:endParaRPr>
          </a:p>
          <a:p>
            <a:endParaRPr lang="en-US" altLang="zh-CN" dirty="0" smtClean="0"/>
          </a:p>
        </p:txBody>
      </p:sp>
    </p:spTree>
    <p:extLst>
      <p:ext uri="{BB962C8B-B14F-4D97-AF65-F5344CB8AC3E}">
        <p14:creationId xmlns:p14="http://schemas.microsoft.com/office/powerpoint/2010/main" val="17864511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MySQL</a:t>
            </a:r>
            <a:r>
              <a:rPr lang="zh-CN" altLang="en-US" dirty="0" smtClean="0"/>
              <a:t>锁设计</a:t>
            </a:r>
            <a:endParaRPr lang="zh-CN" altLang="en-US" dirty="0"/>
          </a:p>
        </p:txBody>
      </p:sp>
      <p:sp>
        <p:nvSpPr>
          <p:cNvPr id="5" name="内容占位符 4"/>
          <p:cNvSpPr>
            <a:spLocks noGrp="1"/>
          </p:cNvSpPr>
          <p:nvPr>
            <p:ph idx="1"/>
          </p:nvPr>
        </p:nvSpPr>
        <p:spPr/>
        <p:txBody>
          <a:bodyPr>
            <a:normAutofit/>
          </a:bodyPr>
          <a:lstStyle/>
          <a:p>
            <a:r>
              <a:rPr lang="zh-CN" altLang="en-US" dirty="0" smtClean="0"/>
              <a:t>概览</a:t>
            </a:r>
            <a:endParaRPr lang="en-US" altLang="zh-CN" dirty="0" smtClean="0"/>
          </a:p>
          <a:p>
            <a:r>
              <a:rPr lang="en-US" altLang="zh-CN" dirty="0" err="1"/>
              <a:t>MyISAM</a:t>
            </a:r>
            <a:r>
              <a:rPr lang="en-US" altLang="zh-CN" dirty="0"/>
              <a:t> </a:t>
            </a:r>
            <a:r>
              <a:rPr lang="zh-CN" altLang="en-US" dirty="0"/>
              <a:t>表</a:t>
            </a:r>
            <a:r>
              <a:rPr lang="zh-CN" altLang="en-US" dirty="0" smtClean="0"/>
              <a:t>锁</a:t>
            </a:r>
            <a:endParaRPr lang="en-US" altLang="zh-CN" dirty="0" smtClean="0"/>
          </a:p>
          <a:p>
            <a:pPr lvl="1"/>
            <a:r>
              <a:rPr lang="zh-CN" altLang="en-US" dirty="0"/>
              <a:t>查询表级锁争用情况</a:t>
            </a:r>
            <a:endParaRPr lang="en-US" altLang="zh-CN" dirty="0" smtClean="0"/>
          </a:p>
          <a:p>
            <a:pPr lvl="1"/>
            <a:r>
              <a:rPr lang="en-US" altLang="zh-CN" dirty="0" smtClean="0"/>
              <a:t>MySQL </a:t>
            </a:r>
            <a:r>
              <a:rPr lang="zh-CN" altLang="en-US" dirty="0"/>
              <a:t>表级锁的锁模式</a:t>
            </a:r>
            <a:endParaRPr lang="en-US" altLang="zh-CN" dirty="0" smtClean="0"/>
          </a:p>
          <a:p>
            <a:pPr lvl="1"/>
            <a:r>
              <a:rPr lang="zh-CN" altLang="en-US" dirty="0"/>
              <a:t>如何加表锁</a:t>
            </a:r>
            <a:endParaRPr lang="en-US" altLang="zh-CN" dirty="0" smtClean="0"/>
          </a:p>
          <a:p>
            <a:pPr lvl="1"/>
            <a:r>
              <a:rPr lang="zh-CN" altLang="en-US" dirty="0"/>
              <a:t>并发</a:t>
            </a:r>
            <a:r>
              <a:rPr lang="zh-CN" altLang="en-US" dirty="0" smtClean="0"/>
              <a:t>插入</a:t>
            </a:r>
            <a:r>
              <a:rPr lang="en-US" altLang="zh-CN" dirty="0" smtClean="0"/>
              <a:t>(Concurrent Inserts)</a:t>
            </a:r>
          </a:p>
          <a:p>
            <a:pPr lvl="1"/>
            <a:r>
              <a:rPr lang="en-US" altLang="zh-CN" dirty="0" err="1"/>
              <a:t>MyISAM</a:t>
            </a:r>
            <a:r>
              <a:rPr lang="en-US" altLang="zh-CN" dirty="0"/>
              <a:t> </a:t>
            </a:r>
            <a:r>
              <a:rPr lang="zh-CN" altLang="en-US" dirty="0"/>
              <a:t>的锁</a:t>
            </a:r>
            <a:r>
              <a:rPr lang="zh-CN" altLang="en-US" dirty="0" smtClean="0"/>
              <a:t>调度</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3245289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概览</a:t>
            </a:r>
            <a:endParaRPr lang="zh-CN" altLang="en-US" dirty="0"/>
          </a:p>
        </p:txBody>
      </p:sp>
      <p:sp>
        <p:nvSpPr>
          <p:cNvPr id="3" name="内容占位符 2"/>
          <p:cNvSpPr>
            <a:spLocks noGrp="1"/>
          </p:cNvSpPr>
          <p:nvPr>
            <p:ph idx="1"/>
          </p:nvPr>
        </p:nvSpPr>
        <p:spPr/>
        <p:txBody>
          <a:bodyPr/>
          <a:lstStyle/>
          <a:p>
            <a:r>
              <a:rPr lang="zh-CN" altLang="en-US" dirty="0" smtClean="0"/>
              <a:t>概览</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2246740073"/>
              </p:ext>
            </p:extLst>
          </p:nvPr>
        </p:nvGraphicFramePr>
        <p:xfrm>
          <a:off x="755576" y="2852936"/>
          <a:ext cx="7498783" cy="2453888"/>
        </p:xfrm>
        <a:graphic>
          <a:graphicData uri="http://schemas.openxmlformats.org/drawingml/2006/table">
            <a:tbl>
              <a:tblPr firstRow="1" bandRow="1">
                <a:tableStyleId>{5C22544A-7EE6-4342-B048-85BDC9FD1C3A}</a:tableStyleId>
              </a:tblPr>
              <a:tblGrid>
                <a:gridCol w="925830"/>
                <a:gridCol w="3322642"/>
                <a:gridCol w="3250311"/>
              </a:tblGrid>
              <a:tr h="802888">
                <a:tc>
                  <a:txBody>
                    <a:bodyPr/>
                    <a:lstStyle/>
                    <a:p>
                      <a:endParaRPr lang="zh-CN" altLang="en-US" dirty="0"/>
                    </a:p>
                  </a:txBody>
                  <a:tcPr/>
                </a:tc>
                <a:tc>
                  <a:txBody>
                    <a:bodyPr/>
                    <a:lstStyle/>
                    <a:p>
                      <a:r>
                        <a:rPr lang="zh-CN" altLang="en-US" dirty="0" smtClean="0"/>
                        <a:t>特点</a:t>
                      </a:r>
                      <a:endParaRPr lang="zh-CN" altLang="en-US" dirty="0"/>
                    </a:p>
                  </a:txBody>
                  <a:tcPr/>
                </a:tc>
                <a:tc>
                  <a:txBody>
                    <a:bodyPr/>
                    <a:lstStyle/>
                    <a:p>
                      <a:r>
                        <a:rPr lang="zh-CN" altLang="en-US" dirty="0" smtClean="0"/>
                        <a:t>存储引擎</a:t>
                      </a:r>
                      <a:endParaRPr lang="zh-CN" altLang="en-US" dirty="0"/>
                    </a:p>
                  </a:txBody>
                  <a:tcPr/>
                </a:tc>
              </a:tr>
              <a:tr h="370840">
                <a:tc>
                  <a:txBody>
                    <a:bodyPr/>
                    <a:lstStyle/>
                    <a:p>
                      <a:r>
                        <a:rPr lang="zh-CN" altLang="en-US" dirty="0" smtClean="0"/>
                        <a:t>表级锁</a:t>
                      </a:r>
                      <a:endParaRPr lang="zh-CN" altLang="en-US" dirty="0"/>
                    </a:p>
                  </a:txBody>
                  <a:tcPr/>
                </a:tc>
                <a:tc>
                  <a:txBody>
                    <a:bodyPr/>
                    <a:lstStyle/>
                    <a:p>
                      <a:r>
                        <a:rPr lang="zh-CN" altLang="en-US" dirty="0" smtClean="0"/>
                        <a:t>开销小，加锁快，粒度大，并发度最低，无死锁</a:t>
                      </a:r>
                      <a:endParaRPr lang="zh-CN"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MyISAM</a:t>
                      </a:r>
                      <a:r>
                        <a:rPr lang="zh-CN" altLang="en-US" dirty="0" smtClean="0"/>
                        <a:t>和</a:t>
                      </a:r>
                      <a:r>
                        <a:rPr lang="en-US" altLang="zh-CN" dirty="0" smtClean="0"/>
                        <a:t>MEMORY</a:t>
                      </a:r>
                      <a:r>
                        <a:rPr lang="zh-CN" altLang="en-US" dirty="0" smtClean="0"/>
                        <a:t>存储引擎</a:t>
                      </a:r>
                      <a:endParaRPr lang="en-US" altLang="zh-CN" dirty="0" smtClean="0"/>
                    </a:p>
                  </a:txBody>
                  <a:tcPr/>
                </a:tc>
              </a:tr>
              <a:tr h="370840">
                <a:tc>
                  <a:txBody>
                    <a:bodyPr/>
                    <a:lstStyle/>
                    <a:p>
                      <a:r>
                        <a:rPr lang="zh-CN" altLang="en-US" dirty="0" smtClean="0"/>
                        <a:t>行级锁</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开销大，加锁慢，粒度小，并发度高，会死锁</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InnoDB</a:t>
                      </a:r>
                      <a:endParaRPr lang="zh-CN" altLang="en-US" dirty="0" smtClean="0"/>
                    </a:p>
                    <a:p>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页面锁</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介于两者之间，会死锁</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b="0" i="0" kern="1200" dirty="0" err="1" smtClean="0">
                          <a:solidFill>
                            <a:schemeClr val="dk1"/>
                          </a:solidFill>
                          <a:effectLst/>
                          <a:latin typeface="+mn-lt"/>
                          <a:ea typeface="+mn-ea"/>
                          <a:cs typeface="+mn-cs"/>
                        </a:rPr>
                        <a:t>BerkeleyDB</a:t>
                      </a:r>
                      <a:endParaRPr lang="zh-CN" altLang="en-US" dirty="0" smtClean="0"/>
                    </a:p>
                  </a:txBody>
                  <a:tcPr/>
                </a:tc>
              </a:tr>
            </a:tbl>
          </a:graphicData>
        </a:graphic>
      </p:graphicFrame>
    </p:spTree>
    <p:extLst>
      <p:ext uri="{BB962C8B-B14F-4D97-AF65-F5344CB8AC3E}">
        <p14:creationId xmlns:p14="http://schemas.microsoft.com/office/powerpoint/2010/main" val="18205404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MyISAM</a:t>
            </a:r>
            <a:r>
              <a:rPr lang="en-US" altLang="zh-CN" dirty="0" smtClean="0"/>
              <a:t> </a:t>
            </a:r>
            <a:r>
              <a:rPr lang="zh-CN" altLang="en-US" dirty="0" smtClean="0"/>
              <a:t>表锁</a:t>
            </a:r>
            <a:endParaRPr lang="zh-CN" altLang="en-US" dirty="0"/>
          </a:p>
        </p:txBody>
      </p:sp>
      <p:sp>
        <p:nvSpPr>
          <p:cNvPr id="3" name="内容占位符 2"/>
          <p:cNvSpPr>
            <a:spLocks noGrp="1"/>
          </p:cNvSpPr>
          <p:nvPr>
            <p:ph idx="1"/>
          </p:nvPr>
        </p:nvSpPr>
        <p:spPr/>
        <p:txBody>
          <a:bodyPr/>
          <a:lstStyle/>
          <a:p>
            <a:pPr marL="274320" lvl="1" indent="-274320">
              <a:buClr>
                <a:schemeClr val="accent3"/>
              </a:buClr>
              <a:buSzPct val="95000"/>
            </a:pPr>
            <a:r>
              <a:rPr lang="zh-CN" altLang="en-US" dirty="0"/>
              <a:t>查询表级锁争用</a:t>
            </a:r>
            <a:r>
              <a:rPr lang="zh-CN" altLang="en-US" dirty="0" smtClean="0"/>
              <a:t>情况</a:t>
            </a:r>
            <a:endParaRPr lang="en-US" altLang="zh-CN" dirty="0"/>
          </a:p>
        </p:txBody>
      </p:sp>
      <p:pic>
        <p:nvPicPr>
          <p:cNvPr id="4" name="Picture 2" descr="D:\tarena\project\汇通峰会\slides\result\2016-09-13_0148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761" y="2960077"/>
            <a:ext cx="4244157" cy="2088232"/>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 4"/>
          <p:cNvSpPr/>
          <p:nvPr/>
        </p:nvSpPr>
        <p:spPr>
          <a:xfrm>
            <a:off x="3203848" y="4194487"/>
            <a:ext cx="1800200" cy="355675"/>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cxnSp>
        <p:nvCxnSpPr>
          <p:cNvPr id="6" name="曲线连接符 5"/>
          <p:cNvCxnSpPr>
            <a:stCxn id="5" idx="1"/>
            <a:endCxn id="7" idx="2"/>
          </p:cNvCxnSpPr>
          <p:nvPr/>
        </p:nvCxnSpPr>
        <p:spPr>
          <a:xfrm rot="10800000">
            <a:off x="1691680" y="3283243"/>
            <a:ext cx="1512168" cy="108908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9592" y="2636912"/>
            <a:ext cx="1584176" cy="646331"/>
          </a:xfrm>
          <a:prstGeom prst="rect">
            <a:avLst/>
          </a:prstGeom>
          <a:noFill/>
        </p:spPr>
        <p:txBody>
          <a:bodyPr wrap="square" rtlCol="0">
            <a:spAutoFit/>
          </a:bodyPr>
          <a:lstStyle/>
          <a:p>
            <a:r>
              <a:rPr lang="zh-CN" altLang="en-US" b="1" dirty="0" smtClean="0"/>
              <a:t>值越大说明竞争越激烈</a:t>
            </a:r>
            <a:endParaRPr lang="zh-CN" altLang="en-US" b="1" dirty="0"/>
          </a:p>
        </p:txBody>
      </p:sp>
      <p:sp>
        <p:nvSpPr>
          <p:cNvPr id="8" name="矩形 7"/>
          <p:cNvSpPr/>
          <p:nvPr/>
        </p:nvSpPr>
        <p:spPr>
          <a:xfrm>
            <a:off x="1403648" y="5373216"/>
            <a:ext cx="6336704" cy="646331"/>
          </a:xfrm>
          <a:prstGeom prst="rect">
            <a:avLst/>
          </a:prstGeom>
        </p:spPr>
        <p:txBody>
          <a:bodyPr wrap="square">
            <a:spAutoFit/>
          </a:bodyPr>
          <a:lstStyle/>
          <a:p>
            <a:r>
              <a:rPr lang="en-US" altLang="zh-CN" dirty="0" err="1"/>
              <a:t>Table_locks_immediate</a:t>
            </a:r>
            <a:r>
              <a:rPr lang="zh-CN" altLang="en-US" dirty="0"/>
              <a:t>：产生表级锁定的次数；</a:t>
            </a:r>
          </a:p>
          <a:p>
            <a:r>
              <a:rPr lang="en-US" altLang="zh-CN" dirty="0" err="1"/>
              <a:t>Table_locks_waited</a:t>
            </a:r>
            <a:r>
              <a:rPr lang="zh-CN" altLang="en-US" dirty="0"/>
              <a:t>：出现表级锁定争用而发生等待的次数</a:t>
            </a:r>
          </a:p>
        </p:txBody>
      </p:sp>
    </p:spTree>
    <p:extLst>
      <p:ext uri="{BB962C8B-B14F-4D97-AF65-F5344CB8AC3E}">
        <p14:creationId xmlns:p14="http://schemas.microsoft.com/office/powerpoint/2010/main" val="3489071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索引设计</a:t>
            </a:r>
            <a:endParaRPr lang="zh-CN" altLang="en-US" dirty="0"/>
          </a:p>
        </p:txBody>
      </p:sp>
      <p:sp>
        <p:nvSpPr>
          <p:cNvPr id="3" name="内容占位符 2"/>
          <p:cNvSpPr>
            <a:spLocks noGrp="1"/>
          </p:cNvSpPr>
          <p:nvPr>
            <p:ph idx="1"/>
          </p:nvPr>
        </p:nvSpPr>
        <p:spPr/>
        <p:txBody>
          <a:bodyPr/>
          <a:lstStyle/>
          <a:p>
            <a:r>
              <a:rPr lang="zh-CN" altLang="en-US" b="1" dirty="0" smtClean="0">
                <a:solidFill>
                  <a:srgbClr val="C00000"/>
                </a:solidFill>
              </a:rPr>
              <a:t>主</a:t>
            </a:r>
            <a:r>
              <a:rPr lang="zh-CN" altLang="en-US" b="1" dirty="0">
                <a:solidFill>
                  <a:srgbClr val="C00000"/>
                </a:solidFill>
              </a:rPr>
              <a:t>键</a:t>
            </a:r>
            <a:r>
              <a:rPr lang="zh-CN" altLang="en-US" b="1" dirty="0" smtClean="0">
                <a:solidFill>
                  <a:srgbClr val="C00000"/>
                </a:solidFill>
              </a:rPr>
              <a:t>索引</a:t>
            </a:r>
            <a:endParaRPr lang="en-US" altLang="zh-CN" b="1" dirty="0" smtClean="0">
              <a:solidFill>
                <a:srgbClr val="C00000"/>
              </a:solidFill>
            </a:endParaRPr>
          </a:p>
          <a:p>
            <a:r>
              <a:rPr lang="zh-CN" altLang="en-US" b="1" dirty="0" smtClean="0">
                <a:solidFill>
                  <a:srgbClr val="C00000"/>
                </a:solidFill>
              </a:rPr>
              <a:t>普通索引</a:t>
            </a:r>
            <a:endParaRPr lang="en-US" altLang="zh-CN" b="1" dirty="0" smtClean="0">
              <a:solidFill>
                <a:srgbClr val="C00000"/>
              </a:solidFill>
            </a:endParaRPr>
          </a:p>
          <a:p>
            <a:r>
              <a:rPr lang="zh-CN" altLang="en-US" b="1" dirty="0" smtClean="0"/>
              <a:t>唯一索引</a:t>
            </a:r>
            <a:endParaRPr lang="en-US" altLang="zh-CN" b="1" dirty="0" smtClean="0"/>
          </a:p>
          <a:p>
            <a:r>
              <a:rPr lang="zh-CN" altLang="en-US" b="1" dirty="0" smtClean="0"/>
              <a:t>全文索引</a:t>
            </a:r>
            <a:endParaRPr lang="en-US" altLang="zh-CN" b="1" dirty="0" smtClean="0"/>
          </a:p>
          <a:p>
            <a:r>
              <a:rPr lang="zh-CN" altLang="en-US" b="1" dirty="0" smtClean="0"/>
              <a:t>复合</a:t>
            </a:r>
            <a:r>
              <a:rPr lang="zh-CN" altLang="en-US" b="1" dirty="0"/>
              <a:t>索引</a:t>
            </a:r>
            <a:endParaRPr lang="zh-CN" altLang="en-US" dirty="0"/>
          </a:p>
        </p:txBody>
      </p:sp>
    </p:spTree>
    <p:extLst>
      <p:ext uri="{BB962C8B-B14F-4D97-AF65-F5344CB8AC3E}">
        <p14:creationId xmlns:p14="http://schemas.microsoft.com/office/powerpoint/2010/main" val="15744201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MyISAM</a:t>
            </a:r>
            <a:r>
              <a:rPr lang="en-US" altLang="zh-CN" dirty="0"/>
              <a:t> </a:t>
            </a:r>
            <a:r>
              <a:rPr lang="zh-CN" altLang="en-US" dirty="0"/>
              <a:t>表锁</a:t>
            </a:r>
          </a:p>
        </p:txBody>
      </p:sp>
      <p:sp>
        <p:nvSpPr>
          <p:cNvPr id="3" name="内容占位符 2"/>
          <p:cNvSpPr>
            <a:spLocks noGrp="1"/>
          </p:cNvSpPr>
          <p:nvPr>
            <p:ph idx="1"/>
          </p:nvPr>
        </p:nvSpPr>
        <p:spPr/>
        <p:txBody>
          <a:bodyPr/>
          <a:lstStyle/>
          <a:p>
            <a:pPr marL="274320" lvl="1" indent="-274320">
              <a:buClr>
                <a:schemeClr val="accent3"/>
              </a:buClr>
              <a:buSzPct val="95000"/>
            </a:pPr>
            <a:r>
              <a:rPr lang="en-US" altLang="zh-CN" dirty="0"/>
              <a:t>MySQL </a:t>
            </a:r>
            <a:r>
              <a:rPr lang="zh-CN" altLang="en-US" dirty="0"/>
              <a:t>表级锁的锁模</a:t>
            </a:r>
            <a:r>
              <a:rPr lang="zh-CN" altLang="en-US" dirty="0" smtClean="0"/>
              <a:t>式</a:t>
            </a:r>
            <a:endParaRPr lang="en-US" altLang="zh-CN" dirty="0"/>
          </a:p>
        </p:txBody>
      </p:sp>
      <p:pic>
        <p:nvPicPr>
          <p:cNvPr id="5" name="Picture 2" descr="D:\tarena\project\汇通峰会\slides\result\2016-09-13_0142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5" y="2852936"/>
            <a:ext cx="9037637" cy="309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306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MyISAM</a:t>
            </a:r>
            <a:r>
              <a:rPr lang="en-US" altLang="zh-CN" dirty="0"/>
              <a:t> </a:t>
            </a:r>
            <a:r>
              <a:rPr lang="zh-CN" altLang="en-US" dirty="0"/>
              <a:t>表锁</a:t>
            </a:r>
          </a:p>
        </p:txBody>
      </p:sp>
      <p:sp>
        <p:nvSpPr>
          <p:cNvPr id="3" name="内容占位符 2"/>
          <p:cNvSpPr>
            <a:spLocks noGrp="1"/>
          </p:cNvSpPr>
          <p:nvPr>
            <p:ph idx="1"/>
          </p:nvPr>
        </p:nvSpPr>
        <p:spPr/>
        <p:txBody>
          <a:bodyPr/>
          <a:lstStyle/>
          <a:p>
            <a:pPr marL="274320" lvl="1" indent="-274320">
              <a:buClr>
                <a:schemeClr val="accent3"/>
              </a:buClr>
              <a:buSzPct val="95000"/>
            </a:pPr>
            <a:r>
              <a:rPr lang="zh-CN" altLang="en-US" dirty="0"/>
              <a:t>如何加表</a:t>
            </a:r>
            <a:r>
              <a:rPr lang="zh-CN" altLang="en-US" dirty="0" smtClean="0"/>
              <a:t>锁</a:t>
            </a:r>
            <a:endParaRPr lang="en-US" altLang="zh-CN" dirty="0" smtClean="0"/>
          </a:p>
          <a:p>
            <a:pPr marL="548640" lvl="2" indent="-274320">
              <a:buClr>
                <a:schemeClr val="accent3"/>
              </a:buClr>
              <a:buSzPct val="95000"/>
            </a:pPr>
            <a:r>
              <a:rPr lang="zh-CN" altLang="en-US" dirty="0" smtClean="0"/>
              <a:t>查询</a:t>
            </a:r>
            <a:r>
              <a:rPr lang="en-US" altLang="zh-CN" dirty="0" smtClean="0"/>
              <a:t>SELECT</a:t>
            </a:r>
            <a:r>
              <a:rPr lang="zh-CN" altLang="en-US" dirty="0" smtClean="0"/>
              <a:t>，自动</a:t>
            </a:r>
            <a:r>
              <a:rPr lang="zh-CN" altLang="en-US" dirty="0"/>
              <a:t>给涉及的所有表加</a:t>
            </a:r>
            <a:r>
              <a:rPr lang="zh-CN" altLang="en-US" dirty="0" smtClean="0"/>
              <a:t>读锁</a:t>
            </a:r>
            <a:endParaRPr lang="en-US" altLang="zh-CN" dirty="0" smtClean="0"/>
          </a:p>
          <a:p>
            <a:pPr marL="548640" lvl="2" indent="-274320">
              <a:buClr>
                <a:schemeClr val="accent3"/>
              </a:buClr>
              <a:buSzPct val="95000"/>
            </a:pPr>
            <a:r>
              <a:rPr lang="zh-CN" altLang="en-US" dirty="0" smtClean="0"/>
              <a:t>在</a:t>
            </a:r>
            <a:r>
              <a:rPr lang="zh-CN" altLang="en-US" dirty="0"/>
              <a:t>执行更新</a:t>
            </a:r>
            <a:r>
              <a:rPr lang="zh-CN" altLang="en-US" dirty="0" smtClean="0"/>
              <a:t>操作</a:t>
            </a:r>
            <a:r>
              <a:rPr lang="en-US" altLang="zh-CN" dirty="0" smtClean="0"/>
              <a:t>UPDATE</a:t>
            </a:r>
            <a:r>
              <a:rPr lang="zh-CN" altLang="en-US" dirty="0"/>
              <a:t>、</a:t>
            </a:r>
            <a:r>
              <a:rPr lang="en-US" altLang="zh-CN" dirty="0"/>
              <a:t>DELETE</a:t>
            </a:r>
            <a:r>
              <a:rPr lang="zh-CN" altLang="en-US" dirty="0"/>
              <a:t>、</a:t>
            </a:r>
            <a:r>
              <a:rPr lang="en-US" altLang="zh-CN" dirty="0"/>
              <a:t>INSERT </a:t>
            </a:r>
            <a:r>
              <a:rPr lang="zh-CN" altLang="en-US" dirty="0" smtClean="0"/>
              <a:t>前</a:t>
            </a:r>
            <a:r>
              <a:rPr lang="zh-CN" altLang="en-US" dirty="0"/>
              <a:t>，会自动给涉及的表加</a:t>
            </a:r>
            <a:r>
              <a:rPr lang="zh-CN" altLang="en-US" dirty="0" smtClean="0"/>
              <a:t>写锁</a:t>
            </a:r>
            <a:endParaRPr lang="en-US" altLang="zh-CN" dirty="0" smtClean="0"/>
          </a:p>
          <a:p>
            <a:pPr marL="548640" lvl="2" indent="-274320">
              <a:buClr>
                <a:schemeClr val="accent3"/>
              </a:buClr>
              <a:buSzPct val="95000"/>
            </a:pPr>
            <a:r>
              <a:rPr lang="en-US" altLang="zh-CN" dirty="0"/>
              <a:t> </a:t>
            </a:r>
            <a:r>
              <a:rPr lang="zh-CN" altLang="en-US" dirty="0" smtClean="0"/>
              <a:t>一</a:t>
            </a:r>
            <a:r>
              <a:rPr lang="zh-CN" altLang="en-US" dirty="0"/>
              <a:t>次获得 </a:t>
            </a:r>
            <a:r>
              <a:rPr lang="en-US" altLang="zh-CN" dirty="0"/>
              <a:t>SQL </a:t>
            </a:r>
            <a:r>
              <a:rPr lang="zh-CN" altLang="en-US" dirty="0"/>
              <a:t>语句所需要的全部</a:t>
            </a:r>
            <a:r>
              <a:rPr lang="zh-CN" altLang="en-US" dirty="0" smtClean="0"/>
              <a:t>锁</a:t>
            </a:r>
            <a:endParaRPr lang="en-US" altLang="zh-CN" dirty="0" smtClean="0"/>
          </a:p>
          <a:p>
            <a:pPr marL="548640" lvl="2" indent="-274320">
              <a:buClr>
                <a:schemeClr val="accent3"/>
              </a:buClr>
              <a:buSzPct val="95000"/>
            </a:pPr>
            <a:r>
              <a:rPr lang="zh-CN" altLang="en-US" dirty="0" smtClean="0"/>
              <a:t>不会</a:t>
            </a:r>
            <a:r>
              <a:rPr lang="zh-CN" altLang="en-US" dirty="0"/>
              <a:t>出现死锁（</a:t>
            </a:r>
            <a:r>
              <a:rPr lang="en-US" altLang="zh-CN" dirty="0"/>
              <a:t>Deadlock </a:t>
            </a:r>
            <a:r>
              <a:rPr lang="en-US" altLang="zh-CN" dirty="0" smtClean="0"/>
              <a:t>Free</a:t>
            </a:r>
            <a:r>
              <a:rPr lang="zh-CN" altLang="en-US" dirty="0" smtClean="0"/>
              <a:t>）</a:t>
            </a:r>
            <a:endParaRPr lang="en-US" altLang="zh-CN" dirty="0"/>
          </a:p>
        </p:txBody>
      </p:sp>
    </p:spTree>
    <p:extLst>
      <p:ext uri="{BB962C8B-B14F-4D97-AF65-F5344CB8AC3E}">
        <p14:creationId xmlns:p14="http://schemas.microsoft.com/office/powerpoint/2010/main" val="23869946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altLang="zh-CN" dirty="0" err="1"/>
              <a:t>MyISAM</a:t>
            </a:r>
            <a:r>
              <a:rPr lang="en-US" altLang="zh-CN" dirty="0"/>
              <a:t> </a:t>
            </a:r>
            <a:r>
              <a:rPr lang="zh-CN" altLang="en-US" dirty="0"/>
              <a:t>表锁</a:t>
            </a:r>
          </a:p>
        </p:txBody>
      </p:sp>
      <p:sp>
        <p:nvSpPr>
          <p:cNvPr id="3" name="内容占位符 2"/>
          <p:cNvSpPr>
            <a:spLocks noGrp="1"/>
          </p:cNvSpPr>
          <p:nvPr>
            <p:ph idx="1"/>
          </p:nvPr>
        </p:nvSpPr>
        <p:spPr>
          <a:xfrm>
            <a:off x="323528" y="980728"/>
            <a:ext cx="8229600" cy="4389120"/>
          </a:xfrm>
        </p:spPr>
        <p:txBody>
          <a:bodyPr/>
          <a:lstStyle/>
          <a:p>
            <a:r>
              <a:rPr lang="en-US" altLang="zh-CN" dirty="0" err="1"/>
              <a:t>MyISAM</a:t>
            </a:r>
            <a:r>
              <a:rPr lang="en-US" altLang="zh-CN" dirty="0"/>
              <a:t> </a:t>
            </a:r>
            <a:r>
              <a:rPr lang="zh-CN" altLang="en-US" dirty="0"/>
              <a:t>存储引擎</a:t>
            </a:r>
            <a:r>
              <a:rPr lang="zh-CN" altLang="en-US" dirty="0" smtClean="0"/>
              <a:t>的 </a:t>
            </a:r>
            <a:r>
              <a:rPr lang="zh-CN" altLang="en-US" b="1" dirty="0" smtClean="0">
                <a:solidFill>
                  <a:srgbClr val="FF0000"/>
                </a:solidFill>
              </a:rPr>
              <a:t>读</a:t>
            </a:r>
            <a:r>
              <a:rPr lang="zh-CN" altLang="en-US" b="1" dirty="0">
                <a:solidFill>
                  <a:srgbClr val="FF0000"/>
                </a:solidFill>
              </a:rPr>
              <a:t>阻塞</a:t>
            </a:r>
            <a:r>
              <a:rPr lang="zh-CN" altLang="en-US" b="1" dirty="0" smtClean="0">
                <a:solidFill>
                  <a:srgbClr val="FF0000"/>
                </a:solidFill>
              </a:rPr>
              <a:t>写 </a:t>
            </a:r>
            <a:r>
              <a:rPr lang="zh-CN" altLang="en-US" dirty="0" smtClean="0"/>
              <a:t>例子</a:t>
            </a:r>
            <a:endParaRPr lang="zh-CN" altLang="en-US" dirty="0"/>
          </a:p>
        </p:txBody>
      </p:sp>
      <p:pic>
        <p:nvPicPr>
          <p:cNvPr id="5124" name="Picture 4" descr="D:\tarena\project\汇通峰会\slides\result\2016-09-13_0201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82108"/>
            <a:ext cx="4259337" cy="2434863"/>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D:\tarena\project\汇通峰会\slides\result\2016-09-13_020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601" y="2348880"/>
            <a:ext cx="3435326" cy="2347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67744" y="1380510"/>
            <a:ext cx="1296144" cy="369332"/>
          </a:xfrm>
          <a:prstGeom prst="rect">
            <a:avLst/>
          </a:prstGeom>
          <a:noFill/>
        </p:spPr>
        <p:txBody>
          <a:bodyPr wrap="square" rtlCol="0">
            <a:spAutoFit/>
          </a:bodyPr>
          <a:lstStyle/>
          <a:p>
            <a:r>
              <a:rPr lang="en-US" altLang="zh-CN" b="1" dirty="0" smtClean="0">
                <a:solidFill>
                  <a:srgbClr val="C00000"/>
                </a:solidFill>
              </a:rPr>
              <a:t>Session 1</a:t>
            </a:r>
            <a:endParaRPr lang="zh-CN" altLang="en-US" b="1" dirty="0">
              <a:solidFill>
                <a:srgbClr val="C00000"/>
              </a:solidFill>
            </a:endParaRPr>
          </a:p>
        </p:txBody>
      </p:sp>
      <p:sp>
        <p:nvSpPr>
          <p:cNvPr id="9" name="TextBox 8"/>
          <p:cNvSpPr txBox="1"/>
          <p:nvPr/>
        </p:nvSpPr>
        <p:spPr>
          <a:xfrm>
            <a:off x="6311247" y="1268760"/>
            <a:ext cx="1296144" cy="369332"/>
          </a:xfrm>
          <a:prstGeom prst="rect">
            <a:avLst/>
          </a:prstGeom>
          <a:noFill/>
        </p:spPr>
        <p:txBody>
          <a:bodyPr wrap="square" rtlCol="0">
            <a:spAutoFit/>
          </a:bodyPr>
          <a:lstStyle/>
          <a:p>
            <a:r>
              <a:rPr lang="en-US" altLang="zh-CN" b="1" dirty="0" smtClean="0">
                <a:solidFill>
                  <a:srgbClr val="C00000"/>
                </a:solidFill>
              </a:rPr>
              <a:t>Session 2</a:t>
            </a:r>
            <a:endParaRPr lang="zh-CN" altLang="en-US" b="1" dirty="0">
              <a:solidFill>
                <a:srgbClr val="C00000"/>
              </a:solidFill>
            </a:endParaRPr>
          </a:p>
        </p:txBody>
      </p:sp>
      <p:cxnSp>
        <p:nvCxnSpPr>
          <p:cNvPr id="6" name="直接箭头连接符 5"/>
          <p:cNvCxnSpPr/>
          <p:nvPr/>
        </p:nvCxnSpPr>
        <p:spPr>
          <a:xfrm>
            <a:off x="251520" y="1565176"/>
            <a:ext cx="0" cy="49601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95536" y="6373431"/>
            <a:ext cx="288032" cy="369332"/>
          </a:xfrm>
          <a:prstGeom prst="rect">
            <a:avLst/>
          </a:prstGeom>
          <a:noFill/>
        </p:spPr>
        <p:txBody>
          <a:bodyPr wrap="square" rtlCol="0">
            <a:spAutoFit/>
          </a:bodyPr>
          <a:lstStyle/>
          <a:p>
            <a:r>
              <a:rPr lang="en-US" altLang="zh-CN" dirty="0" smtClean="0"/>
              <a:t>t</a:t>
            </a:r>
            <a:endParaRPr lang="zh-CN" altLang="en-US" dirty="0"/>
          </a:p>
        </p:txBody>
      </p:sp>
      <p:pic>
        <p:nvPicPr>
          <p:cNvPr id="5126" name="Picture 6" descr="D:\tarena\project\汇通峰会\slides\result\2016-09-13_0221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2711" y="5002157"/>
            <a:ext cx="3413216" cy="54264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9"/>
          <p:cNvCxnSpPr/>
          <p:nvPr/>
        </p:nvCxnSpPr>
        <p:spPr>
          <a:xfrm>
            <a:off x="395536" y="2238807"/>
            <a:ext cx="8424936" cy="0"/>
          </a:xfrm>
          <a:prstGeom prst="line">
            <a:avLst/>
          </a:prstGeom>
        </p:spPr>
        <p:style>
          <a:lnRef idx="3">
            <a:schemeClr val="accent1"/>
          </a:lnRef>
          <a:fillRef idx="0">
            <a:schemeClr val="accent1"/>
          </a:fillRef>
          <a:effectRef idx="2">
            <a:schemeClr val="accent1"/>
          </a:effectRef>
          <a:fontRef idx="minor">
            <a:schemeClr val="tx1"/>
          </a:fontRef>
        </p:style>
      </p:cxnSp>
      <p:pic>
        <p:nvPicPr>
          <p:cNvPr id="5127" name="Picture 7" descr="D:\tarena\project\汇通峰会\slides\result\2016-09-13_02240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071" y="4880178"/>
            <a:ext cx="4194834" cy="63214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D:\tarena\project\汇通峰会\slides\result\2016-09-13_02165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071" y="5847718"/>
            <a:ext cx="3924436" cy="558759"/>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D:\tarena\project\汇通峰会\slides\result\2016-09-13_02164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2712" y="5923454"/>
            <a:ext cx="3413216" cy="6018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483769" y="2708920"/>
            <a:ext cx="2124236" cy="646331"/>
          </a:xfrm>
          <a:prstGeom prst="rect">
            <a:avLst/>
          </a:prstGeom>
          <a:noFill/>
        </p:spPr>
        <p:txBody>
          <a:bodyPr wrap="square" rtlCol="0">
            <a:spAutoFit/>
          </a:bodyPr>
          <a:lstStyle/>
          <a:p>
            <a:r>
              <a:rPr lang="zh-CN" altLang="en-US" dirty="0" smtClean="0">
                <a:solidFill>
                  <a:srgbClr val="C00000"/>
                </a:solidFill>
              </a:rPr>
              <a:t>能读锁定表</a:t>
            </a:r>
            <a:endParaRPr lang="en-US" altLang="zh-CN" dirty="0" smtClean="0">
              <a:solidFill>
                <a:srgbClr val="C00000"/>
              </a:solidFill>
            </a:endParaRPr>
          </a:p>
          <a:p>
            <a:r>
              <a:rPr lang="zh-CN" altLang="en-US" dirty="0" smtClean="0">
                <a:solidFill>
                  <a:srgbClr val="C00000"/>
                </a:solidFill>
              </a:rPr>
              <a:t>不能读写未锁定表</a:t>
            </a:r>
            <a:endParaRPr lang="zh-CN" altLang="en-US" dirty="0">
              <a:solidFill>
                <a:srgbClr val="C00000"/>
              </a:solidFill>
            </a:endParaRPr>
          </a:p>
        </p:txBody>
      </p:sp>
      <p:sp>
        <p:nvSpPr>
          <p:cNvPr id="21" name="TextBox 20"/>
          <p:cNvSpPr txBox="1"/>
          <p:nvPr/>
        </p:nvSpPr>
        <p:spPr>
          <a:xfrm>
            <a:off x="6960232" y="2893586"/>
            <a:ext cx="1788232" cy="646331"/>
          </a:xfrm>
          <a:prstGeom prst="rect">
            <a:avLst/>
          </a:prstGeom>
          <a:noFill/>
        </p:spPr>
        <p:txBody>
          <a:bodyPr wrap="square" rtlCol="0">
            <a:spAutoFit/>
          </a:bodyPr>
          <a:lstStyle/>
          <a:p>
            <a:r>
              <a:rPr lang="zh-CN" altLang="en-US" dirty="0" smtClean="0">
                <a:solidFill>
                  <a:srgbClr val="C00000"/>
                </a:solidFill>
              </a:rPr>
              <a:t>能读锁定表</a:t>
            </a:r>
            <a:endParaRPr lang="en-US" altLang="zh-CN" dirty="0" smtClean="0">
              <a:solidFill>
                <a:srgbClr val="C00000"/>
              </a:solidFill>
            </a:endParaRPr>
          </a:p>
          <a:p>
            <a:r>
              <a:rPr lang="zh-CN" altLang="en-US" dirty="0" smtClean="0">
                <a:solidFill>
                  <a:srgbClr val="C00000"/>
                </a:solidFill>
              </a:rPr>
              <a:t>能读写未锁定表</a:t>
            </a:r>
            <a:endParaRPr lang="zh-CN" altLang="en-US" dirty="0">
              <a:solidFill>
                <a:srgbClr val="C00000"/>
              </a:solidFill>
            </a:endParaRPr>
          </a:p>
        </p:txBody>
      </p:sp>
      <p:sp>
        <p:nvSpPr>
          <p:cNvPr id="22" name="TextBox 21"/>
          <p:cNvSpPr txBox="1"/>
          <p:nvPr/>
        </p:nvSpPr>
        <p:spPr>
          <a:xfrm>
            <a:off x="2676820" y="4499885"/>
            <a:ext cx="2124236" cy="369332"/>
          </a:xfrm>
          <a:prstGeom prst="rect">
            <a:avLst/>
          </a:prstGeom>
          <a:noFill/>
        </p:spPr>
        <p:txBody>
          <a:bodyPr wrap="square" rtlCol="0">
            <a:spAutoFit/>
          </a:bodyPr>
          <a:lstStyle/>
          <a:p>
            <a:r>
              <a:rPr lang="zh-CN" altLang="en-US" dirty="0" smtClean="0">
                <a:solidFill>
                  <a:srgbClr val="C00000"/>
                </a:solidFill>
              </a:rPr>
              <a:t>不能写锁定表</a:t>
            </a:r>
            <a:endParaRPr lang="zh-CN" altLang="en-US" dirty="0">
              <a:solidFill>
                <a:srgbClr val="C00000"/>
              </a:solidFill>
            </a:endParaRPr>
          </a:p>
        </p:txBody>
      </p:sp>
      <p:sp>
        <p:nvSpPr>
          <p:cNvPr id="23" name="TextBox 22"/>
          <p:cNvSpPr txBox="1"/>
          <p:nvPr/>
        </p:nvSpPr>
        <p:spPr>
          <a:xfrm>
            <a:off x="6541691" y="5211221"/>
            <a:ext cx="2124236" cy="369332"/>
          </a:xfrm>
          <a:prstGeom prst="rect">
            <a:avLst/>
          </a:prstGeom>
          <a:noFill/>
        </p:spPr>
        <p:txBody>
          <a:bodyPr wrap="square" rtlCol="0">
            <a:spAutoFit/>
          </a:bodyPr>
          <a:lstStyle/>
          <a:p>
            <a:r>
              <a:rPr lang="zh-CN" altLang="en-US" dirty="0" smtClean="0">
                <a:solidFill>
                  <a:srgbClr val="C00000"/>
                </a:solidFill>
              </a:rPr>
              <a:t>写锁定表需等待</a:t>
            </a:r>
            <a:endParaRPr lang="zh-CN" altLang="en-US" dirty="0">
              <a:solidFill>
                <a:srgbClr val="C00000"/>
              </a:solidFill>
            </a:endParaRPr>
          </a:p>
        </p:txBody>
      </p:sp>
      <p:sp>
        <p:nvSpPr>
          <p:cNvPr id="24" name="TextBox 23"/>
          <p:cNvSpPr txBox="1"/>
          <p:nvPr/>
        </p:nvSpPr>
        <p:spPr>
          <a:xfrm>
            <a:off x="3162527" y="1745529"/>
            <a:ext cx="1152821" cy="369332"/>
          </a:xfrm>
          <a:prstGeom prst="rect">
            <a:avLst/>
          </a:prstGeom>
          <a:noFill/>
        </p:spPr>
        <p:txBody>
          <a:bodyPr wrap="square" rtlCol="0">
            <a:spAutoFit/>
          </a:bodyPr>
          <a:lstStyle/>
          <a:p>
            <a:r>
              <a:rPr lang="zh-CN" altLang="en-US" dirty="0" smtClean="0">
                <a:solidFill>
                  <a:srgbClr val="C00000"/>
                </a:solidFill>
              </a:rPr>
              <a:t>加</a:t>
            </a:r>
            <a:r>
              <a:rPr lang="zh-CN" altLang="en-US" dirty="0">
                <a:solidFill>
                  <a:srgbClr val="C00000"/>
                </a:solidFill>
              </a:rPr>
              <a:t>读</a:t>
            </a:r>
            <a:r>
              <a:rPr lang="zh-CN" altLang="en-US" dirty="0" smtClean="0">
                <a:solidFill>
                  <a:srgbClr val="C00000"/>
                </a:solidFill>
              </a:rPr>
              <a:t>锁</a:t>
            </a:r>
            <a:endParaRPr lang="zh-CN" altLang="en-US" dirty="0">
              <a:solidFill>
                <a:srgbClr val="C00000"/>
              </a:solidFill>
            </a:endParaRPr>
          </a:p>
        </p:txBody>
      </p:sp>
      <p:sp>
        <p:nvSpPr>
          <p:cNvPr id="25" name="TextBox 24"/>
          <p:cNvSpPr txBox="1"/>
          <p:nvPr/>
        </p:nvSpPr>
        <p:spPr>
          <a:xfrm>
            <a:off x="2938624" y="5605701"/>
            <a:ext cx="1391125" cy="369332"/>
          </a:xfrm>
          <a:prstGeom prst="rect">
            <a:avLst/>
          </a:prstGeom>
          <a:noFill/>
        </p:spPr>
        <p:txBody>
          <a:bodyPr wrap="square" rtlCol="0">
            <a:spAutoFit/>
          </a:bodyPr>
          <a:lstStyle/>
          <a:p>
            <a:r>
              <a:rPr lang="zh-CN" altLang="en-US" dirty="0" smtClean="0">
                <a:solidFill>
                  <a:srgbClr val="C00000"/>
                </a:solidFill>
              </a:rPr>
              <a:t>解开读锁</a:t>
            </a:r>
            <a:endParaRPr lang="zh-CN" altLang="en-US" dirty="0">
              <a:solidFill>
                <a:srgbClr val="C00000"/>
              </a:solidFill>
            </a:endParaRPr>
          </a:p>
        </p:txBody>
      </p:sp>
      <p:sp>
        <p:nvSpPr>
          <p:cNvPr id="26" name="TextBox 25"/>
          <p:cNvSpPr txBox="1"/>
          <p:nvPr/>
        </p:nvSpPr>
        <p:spPr>
          <a:xfrm>
            <a:off x="6541691" y="5625475"/>
            <a:ext cx="2278781" cy="369332"/>
          </a:xfrm>
          <a:prstGeom prst="rect">
            <a:avLst/>
          </a:prstGeom>
          <a:noFill/>
        </p:spPr>
        <p:txBody>
          <a:bodyPr wrap="square" rtlCol="0">
            <a:spAutoFit/>
          </a:bodyPr>
          <a:lstStyle/>
          <a:p>
            <a:r>
              <a:rPr lang="zh-CN" altLang="en-US" dirty="0">
                <a:solidFill>
                  <a:srgbClr val="C00000"/>
                </a:solidFill>
              </a:rPr>
              <a:t>获得</a:t>
            </a:r>
            <a:r>
              <a:rPr lang="zh-CN" altLang="en-US" dirty="0" smtClean="0">
                <a:solidFill>
                  <a:srgbClr val="C00000"/>
                </a:solidFill>
              </a:rPr>
              <a:t>锁，完成更新</a:t>
            </a:r>
            <a:endParaRPr lang="zh-CN" altLang="en-US" dirty="0">
              <a:solidFill>
                <a:srgbClr val="C00000"/>
              </a:solidFill>
            </a:endParaRPr>
          </a:p>
        </p:txBody>
      </p:sp>
      <p:sp>
        <p:nvSpPr>
          <p:cNvPr id="27" name="流程图: 联系 26"/>
          <p:cNvSpPr/>
          <p:nvPr/>
        </p:nvSpPr>
        <p:spPr>
          <a:xfrm>
            <a:off x="4093454" y="1773135"/>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a</a:t>
            </a:r>
            <a:endParaRPr lang="zh-CN" altLang="en-US" sz="2000" dirty="0"/>
          </a:p>
        </p:txBody>
      </p:sp>
      <p:sp>
        <p:nvSpPr>
          <p:cNvPr id="28" name="流程图: 联系 27"/>
          <p:cNvSpPr/>
          <p:nvPr/>
        </p:nvSpPr>
        <p:spPr>
          <a:xfrm>
            <a:off x="3879195" y="2595647"/>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b</a:t>
            </a:r>
            <a:endParaRPr lang="zh-CN" altLang="en-US" sz="2000" dirty="0"/>
          </a:p>
        </p:txBody>
      </p:sp>
      <p:sp>
        <p:nvSpPr>
          <p:cNvPr id="29" name="流程图: 联系 28"/>
          <p:cNvSpPr/>
          <p:nvPr/>
        </p:nvSpPr>
        <p:spPr>
          <a:xfrm>
            <a:off x="7681081" y="2512263"/>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c</a:t>
            </a:r>
            <a:endParaRPr lang="zh-CN" altLang="en-US" sz="2000" dirty="0"/>
          </a:p>
        </p:txBody>
      </p:sp>
      <p:sp>
        <p:nvSpPr>
          <p:cNvPr id="30" name="流程图: 联系 29"/>
          <p:cNvSpPr/>
          <p:nvPr/>
        </p:nvSpPr>
        <p:spPr>
          <a:xfrm>
            <a:off x="4199917" y="4432779"/>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d</a:t>
            </a:r>
            <a:endParaRPr lang="zh-CN" altLang="en-US" sz="2000" dirty="0"/>
          </a:p>
        </p:txBody>
      </p:sp>
      <p:sp>
        <p:nvSpPr>
          <p:cNvPr id="31" name="流程图: 联系 30"/>
          <p:cNvSpPr/>
          <p:nvPr/>
        </p:nvSpPr>
        <p:spPr>
          <a:xfrm>
            <a:off x="8347882" y="5055260"/>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e</a:t>
            </a:r>
            <a:endParaRPr lang="zh-CN" altLang="en-US" sz="2000" dirty="0"/>
          </a:p>
        </p:txBody>
      </p:sp>
      <p:sp>
        <p:nvSpPr>
          <p:cNvPr id="32" name="流程图: 联系 31"/>
          <p:cNvSpPr/>
          <p:nvPr/>
        </p:nvSpPr>
        <p:spPr>
          <a:xfrm>
            <a:off x="4016429" y="5664478"/>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f</a:t>
            </a:r>
            <a:endParaRPr lang="zh-CN" altLang="en-US" sz="2000" dirty="0"/>
          </a:p>
        </p:txBody>
      </p:sp>
      <p:sp>
        <p:nvSpPr>
          <p:cNvPr id="33" name="流程图: 联系 32"/>
          <p:cNvSpPr/>
          <p:nvPr/>
        </p:nvSpPr>
        <p:spPr>
          <a:xfrm>
            <a:off x="8512169" y="5690659"/>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g</a:t>
            </a:r>
            <a:endParaRPr lang="zh-CN" altLang="en-US" sz="2000" dirty="0"/>
          </a:p>
        </p:txBody>
      </p:sp>
    </p:spTree>
    <p:extLst>
      <p:ext uri="{BB962C8B-B14F-4D97-AF65-F5344CB8AC3E}">
        <p14:creationId xmlns:p14="http://schemas.microsoft.com/office/powerpoint/2010/main" val="393513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2" grpId="0"/>
      <p:bldP spid="23" grpId="0"/>
      <p:bldP spid="24" grpId="0"/>
      <p:bldP spid="25" grpId="0"/>
      <p:bldP spid="26" grpId="0"/>
      <p:bldP spid="27" grpId="0" animBg="1"/>
      <p:bldP spid="28" grpId="0" animBg="1"/>
      <p:bldP spid="29" grpId="0" animBg="1"/>
      <p:bldP spid="30" grpId="0" animBg="1"/>
      <p:bldP spid="31" grpId="0" animBg="1"/>
      <p:bldP spid="32" grpId="0" animBg="1"/>
      <p:bldP spid="3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MyISAM</a:t>
            </a:r>
            <a:r>
              <a:rPr lang="en-US" altLang="zh-CN" dirty="0"/>
              <a:t> </a:t>
            </a:r>
            <a:r>
              <a:rPr lang="zh-CN" altLang="en-US" dirty="0"/>
              <a:t>表锁</a:t>
            </a:r>
          </a:p>
        </p:txBody>
      </p:sp>
      <p:sp>
        <p:nvSpPr>
          <p:cNvPr id="3" name="内容占位符 2"/>
          <p:cNvSpPr>
            <a:spLocks noGrp="1"/>
          </p:cNvSpPr>
          <p:nvPr>
            <p:ph idx="1"/>
          </p:nvPr>
        </p:nvSpPr>
        <p:spPr/>
        <p:txBody>
          <a:bodyPr>
            <a:normAutofit/>
          </a:bodyPr>
          <a:lstStyle/>
          <a:p>
            <a:r>
              <a:rPr lang="zh-CN" altLang="en-US" dirty="0"/>
              <a:t>并发</a:t>
            </a:r>
            <a:r>
              <a:rPr lang="zh-CN" altLang="en-US" dirty="0" smtClean="0"/>
              <a:t>插入</a:t>
            </a:r>
            <a:endParaRPr lang="en-US" altLang="zh-CN" dirty="0" smtClean="0"/>
          </a:p>
        </p:txBody>
      </p:sp>
      <p:sp>
        <p:nvSpPr>
          <p:cNvPr id="4" name="圆角矩形 3"/>
          <p:cNvSpPr/>
          <p:nvPr/>
        </p:nvSpPr>
        <p:spPr>
          <a:xfrm>
            <a:off x="5832140" y="2320815"/>
            <a:ext cx="1512168" cy="28956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TextBox 4"/>
          <p:cNvSpPr txBox="1"/>
          <p:nvPr/>
        </p:nvSpPr>
        <p:spPr>
          <a:xfrm>
            <a:off x="4283968" y="3430741"/>
            <a:ext cx="756084" cy="646331"/>
          </a:xfrm>
          <a:prstGeom prst="rect">
            <a:avLst/>
          </a:prstGeom>
          <a:noFill/>
        </p:spPr>
        <p:txBody>
          <a:bodyPr wrap="square" rtlCol="0">
            <a:spAutoFit/>
          </a:bodyPr>
          <a:lstStyle/>
          <a:p>
            <a:r>
              <a:rPr lang="zh-CN" altLang="en-US" dirty="0"/>
              <a:t>进程</a:t>
            </a:r>
            <a:r>
              <a:rPr lang="en-US" altLang="zh-CN" dirty="0" smtClean="0"/>
              <a:t>1</a:t>
            </a:r>
          </a:p>
          <a:p>
            <a:r>
              <a:rPr lang="en-US" altLang="zh-CN" dirty="0"/>
              <a:t>select</a:t>
            </a:r>
            <a:endParaRPr lang="zh-CN" altLang="en-US" dirty="0"/>
          </a:p>
        </p:txBody>
      </p:sp>
      <p:sp>
        <p:nvSpPr>
          <p:cNvPr id="6" name="TextBox 5"/>
          <p:cNvSpPr txBox="1"/>
          <p:nvPr/>
        </p:nvSpPr>
        <p:spPr>
          <a:xfrm>
            <a:off x="7668344" y="3501008"/>
            <a:ext cx="933974" cy="646331"/>
          </a:xfrm>
          <a:prstGeom prst="rect">
            <a:avLst/>
          </a:prstGeom>
          <a:noFill/>
        </p:spPr>
        <p:txBody>
          <a:bodyPr wrap="square" rtlCol="0">
            <a:spAutoFit/>
          </a:bodyPr>
          <a:lstStyle/>
          <a:p>
            <a:r>
              <a:rPr lang="zh-CN" altLang="en-US" dirty="0" smtClean="0"/>
              <a:t>进程</a:t>
            </a:r>
            <a:r>
              <a:rPr lang="en-US" altLang="zh-CN" dirty="0" smtClean="0"/>
              <a:t>2</a:t>
            </a:r>
          </a:p>
          <a:p>
            <a:r>
              <a:rPr lang="en-US" altLang="zh-CN" dirty="0"/>
              <a:t>insert</a:t>
            </a:r>
            <a:endParaRPr lang="zh-CN" altLang="en-US" dirty="0"/>
          </a:p>
        </p:txBody>
      </p:sp>
      <p:sp>
        <p:nvSpPr>
          <p:cNvPr id="7" name="圆角矩形 6"/>
          <p:cNvSpPr/>
          <p:nvPr/>
        </p:nvSpPr>
        <p:spPr>
          <a:xfrm>
            <a:off x="827584" y="3082476"/>
            <a:ext cx="2016224" cy="143734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表</a:t>
            </a:r>
            <a:r>
              <a:rPr lang="zh-CN" altLang="en-US" dirty="0" smtClean="0"/>
              <a:t>锁并发性太差，有办法吗？</a:t>
            </a:r>
            <a:endParaRPr lang="zh-CN" altLang="en-US" dirty="0"/>
          </a:p>
        </p:txBody>
      </p:sp>
      <p:sp>
        <p:nvSpPr>
          <p:cNvPr id="8" name="右箭头 7"/>
          <p:cNvSpPr/>
          <p:nvPr/>
        </p:nvSpPr>
        <p:spPr>
          <a:xfrm>
            <a:off x="3203848" y="3517406"/>
            <a:ext cx="936104" cy="46261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300192" y="3379383"/>
            <a:ext cx="864096" cy="369332"/>
          </a:xfrm>
          <a:prstGeom prst="rect">
            <a:avLst/>
          </a:prstGeom>
          <a:noFill/>
        </p:spPr>
        <p:txBody>
          <a:bodyPr wrap="square" rtlCol="0">
            <a:spAutoFit/>
          </a:bodyPr>
          <a:lstStyle/>
          <a:p>
            <a:r>
              <a:rPr lang="zh-CN" altLang="en-US" dirty="0" smtClean="0"/>
              <a:t>表</a:t>
            </a:r>
            <a:endParaRPr lang="zh-CN" altLang="en-US" dirty="0"/>
          </a:p>
        </p:txBody>
      </p:sp>
      <p:sp>
        <p:nvSpPr>
          <p:cNvPr id="14" name="左大括号 13"/>
          <p:cNvSpPr/>
          <p:nvPr/>
        </p:nvSpPr>
        <p:spPr>
          <a:xfrm>
            <a:off x="5184068" y="2420888"/>
            <a:ext cx="468052" cy="273630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4644008" y="3999926"/>
            <a:ext cx="1080120" cy="369332"/>
          </a:xfrm>
          <a:prstGeom prst="rect">
            <a:avLst/>
          </a:prstGeom>
          <a:noFill/>
        </p:spPr>
        <p:txBody>
          <a:bodyPr wrap="square" rtlCol="0">
            <a:spAutoFit/>
          </a:bodyPr>
          <a:lstStyle/>
          <a:p>
            <a:r>
              <a:rPr lang="zh-CN" altLang="en-US" dirty="0" smtClean="0"/>
              <a:t>加读锁</a:t>
            </a:r>
            <a:endParaRPr lang="zh-CN" altLang="en-US" dirty="0"/>
          </a:p>
        </p:txBody>
      </p:sp>
      <p:cxnSp>
        <p:nvCxnSpPr>
          <p:cNvPr id="17" name="曲线连接符 16"/>
          <p:cNvCxnSpPr>
            <a:endCxn id="19" idx="2"/>
          </p:cNvCxnSpPr>
          <p:nvPr/>
        </p:nvCxnSpPr>
        <p:spPr>
          <a:xfrm rot="10800000" flipV="1">
            <a:off x="6623167" y="4184592"/>
            <a:ext cx="1547109" cy="1260632"/>
          </a:xfrm>
          <a:prstGeom prst="curvedConnector4">
            <a:avLst>
              <a:gd name="adj1" fmla="val 25565"/>
              <a:gd name="adj2" fmla="val 118134"/>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5867082" y="5216420"/>
            <a:ext cx="1512168" cy="2288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新的表记录</a:t>
            </a:r>
            <a:endParaRPr lang="zh-CN" altLang="en-US" dirty="0"/>
          </a:p>
        </p:txBody>
      </p:sp>
      <p:sp>
        <p:nvSpPr>
          <p:cNvPr id="21" name="TextBox 20"/>
          <p:cNvSpPr txBox="1"/>
          <p:nvPr/>
        </p:nvSpPr>
        <p:spPr>
          <a:xfrm>
            <a:off x="5724128" y="5733256"/>
            <a:ext cx="2904153" cy="369332"/>
          </a:xfrm>
          <a:prstGeom prst="rect">
            <a:avLst/>
          </a:prstGeom>
          <a:noFill/>
        </p:spPr>
        <p:txBody>
          <a:bodyPr wrap="square" rtlCol="0">
            <a:spAutoFit/>
          </a:bodyPr>
          <a:lstStyle/>
          <a:p>
            <a:r>
              <a:rPr lang="en-US" altLang="zh-CN" b="1" dirty="0" err="1" smtClean="0">
                <a:solidFill>
                  <a:srgbClr val="C00000"/>
                </a:solidFill>
              </a:rPr>
              <a:t>concurrent_insert</a:t>
            </a:r>
            <a:r>
              <a:rPr lang="en-US" altLang="zh-CN" b="1" dirty="0" smtClean="0">
                <a:solidFill>
                  <a:srgbClr val="C00000"/>
                </a:solidFill>
              </a:rPr>
              <a:t>=1 or 2</a:t>
            </a:r>
            <a:endParaRPr lang="zh-CN" altLang="en-US" b="1" dirty="0">
              <a:solidFill>
                <a:srgbClr val="C00000"/>
              </a:solidFill>
            </a:endParaRPr>
          </a:p>
        </p:txBody>
      </p:sp>
      <p:sp>
        <p:nvSpPr>
          <p:cNvPr id="10" name="矩形 9"/>
          <p:cNvSpPr/>
          <p:nvPr/>
        </p:nvSpPr>
        <p:spPr>
          <a:xfrm>
            <a:off x="165033" y="5085184"/>
            <a:ext cx="5072179" cy="1477328"/>
          </a:xfrm>
          <a:prstGeom prst="rect">
            <a:avLst/>
          </a:prstGeom>
        </p:spPr>
        <p:txBody>
          <a:bodyPr wrap="square">
            <a:spAutoFit/>
          </a:bodyPr>
          <a:lstStyle/>
          <a:p>
            <a:pPr marL="342900" indent="-342900">
              <a:buFont typeface="Arial" pitchFamily="34" charset="0"/>
              <a:buChar char="•"/>
            </a:pPr>
            <a:r>
              <a:rPr lang="en-US" altLang="zh-CN" dirty="0" err="1" smtClean="0"/>
              <a:t>concurrent_insert</a:t>
            </a:r>
            <a:r>
              <a:rPr lang="en-US" altLang="zh-CN" dirty="0"/>
              <a:t>=</a:t>
            </a:r>
            <a:r>
              <a:rPr lang="en-US" altLang="zh-CN" dirty="0" smtClean="0"/>
              <a:t>0</a:t>
            </a:r>
            <a:r>
              <a:rPr lang="zh-CN" altLang="en-US" dirty="0"/>
              <a:t>时，不允许并发</a:t>
            </a:r>
            <a:r>
              <a:rPr lang="zh-CN" altLang="en-US" dirty="0" smtClean="0"/>
              <a:t>插入</a:t>
            </a:r>
            <a:endParaRPr lang="en-US" altLang="zh-CN" dirty="0" smtClean="0"/>
          </a:p>
          <a:p>
            <a:pPr marL="342900" indent="-342900">
              <a:buFont typeface="Arial" pitchFamily="34" charset="0"/>
              <a:buChar char="•"/>
            </a:pPr>
            <a:r>
              <a:rPr lang="en-US" altLang="zh-CN" dirty="0" err="1" smtClean="0"/>
              <a:t>concurrent_insert</a:t>
            </a:r>
            <a:r>
              <a:rPr lang="en-US" altLang="zh-CN" dirty="0" smtClean="0"/>
              <a:t>=1</a:t>
            </a:r>
            <a:r>
              <a:rPr lang="zh-CN" altLang="en-US" dirty="0" smtClean="0"/>
              <a:t>时</a:t>
            </a:r>
            <a:r>
              <a:rPr lang="zh-CN" altLang="en-US" dirty="0"/>
              <a:t>，如果</a:t>
            </a:r>
            <a:r>
              <a:rPr lang="en-US" altLang="zh-CN" dirty="0" err="1"/>
              <a:t>MyISAM</a:t>
            </a:r>
            <a:r>
              <a:rPr lang="zh-CN" altLang="en-US" dirty="0"/>
              <a:t>表中没有</a:t>
            </a:r>
            <a:r>
              <a:rPr lang="zh-CN" altLang="en-US" dirty="0" smtClean="0"/>
              <a:t>空洞，允许插入（</a:t>
            </a:r>
            <a:r>
              <a:rPr lang="en-US" altLang="zh-CN" dirty="0" err="1" smtClean="0">
                <a:solidFill>
                  <a:srgbClr val="FF0000"/>
                </a:solidFill>
              </a:rPr>
              <a:t>Mysql</a:t>
            </a:r>
            <a:r>
              <a:rPr lang="zh-CN" altLang="en-US" dirty="0" smtClean="0">
                <a:solidFill>
                  <a:srgbClr val="FF0000"/>
                </a:solidFill>
              </a:rPr>
              <a:t>默认设置</a:t>
            </a:r>
            <a:r>
              <a:rPr lang="en-US" altLang="zh-CN" dirty="0" smtClean="0"/>
              <a:t>)</a:t>
            </a:r>
          </a:p>
          <a:p>
            <a:pPr marL="342900" indent="-342900">
              <a:buFont typeface="Arial" pitchFamily="34" charset="0"/>
              <a:buChar char="•"/>
            </a:pPr>
            <a:r>
              <a:rPr lang="en-US" altLang="zh-CN" dirty="0" err="1" smtClean="0"/>
              <a:t>concurrent_insert</a:t>
            </a:r>
            <a:r>
              <a:rPr lang="en-US" altLang="zh-CN" dirty="0" smtClean="0"/>
              <a:t>=2</a:t>
            </a:r>
            <a:r>
              <a:rPr lang="zh-CN" altLang="en-US" dirty="0" smtClean="0"/>
              <a:t>时，无论</a:t>
            </a:r>
            <a:r>
              <a:rPr lang="en-US" altLang="zh-CN" dirty="0" err="1"/>
              <a:t>MyISAM</a:t>
            </a:r>
            <a:r>
              <a:rPr lang="zh-CN" altLang="en-US" dirty="0"/>
              <a:t>表中有没有空洞，都允许在表尾并发</a:t>
            </a:r>
            <a:r>
              <a:rPr lang="zh-CN" altLang="en-US" dirty="0" smtClean="0"/>
              <a:t>插入记录</a:t>
            </a:r>
            <a:r>
              <a:rPr lang="zh-CN" altLang="en-US" dirty="0"/>
              <a:t>。</a:t>
            </a:r>
          </a:p>
        </p:txBody>
      </p:sp>
    </p:spTree>
    <p:extLst>
      <p:ext uri="{BB962C8B-B14F-4D97-AF65-F5344CB8AC3E}">
        <p14:creationId xmlns:p14="http://schemas.microsoft.com/office/powerpoint/2010/main" val="165400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8" grpId="0" animBg="1"/>
      <p:bldP spid="9" grpId="0"/>
      <p:bldP spid="14" grpId="0" animBg="1"/>
      <p:bldP spid="15" grpId="0"/>
      <p:bldP spid="19" grpId="0" animBg="1"/>
      <p:bldP spid="21"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392"/>
            <a:ext cx="8229600" cy="1143000"/>
          </a:xfrm>
        </p:spPr>
        <p:txBody>
          <a:bodyPr/>
          <a:lstStyle/>
          <a:p>
            <a:r>
              <a:rPr lang="en-US" altLang="zh-CN" dirty="0" err="1"/>
              <a:t>MyISAM</a:t>
            </a:r>
            <a:r>
              <a:rPr lang="en-US" altLang="zh-CN" dirty="0"/>
              <a:t> </a:t>
            </a:r>
            <a:r>
              <a:rPr lang="zh-CN" altLang="en-US" dirty="0"/>
              <a:t>表锁</a:t>
            </a:r>
          </a:p>
        </p:txBody>
      </p:sp>
      <p:pic>
        <p:nvPicPr>
          <p:cNvPr id="1026" name="Picture 2" descr="D:\tarena\project\汇通峰会\slides\result\2016-09-14_06095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575" y="1169789"/>
            <a:ext cx="4940499" cy="45779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tarena\project\汇通峰会\slides\result\2016-09-14_0608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627585"/>
            <a:ext cx="4656211" cy="5203032"/>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p:cNvSpPr/>
          <p:nvPr/>
        </p:nvSpPr>
        <p:spPr>
          <a:xfrm>
            <a:off x="4283968" y="2132856"/>
            <a:ext cx="2566106" cy="648072"/>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7" name="圆角矩形 6"/>
          <p:cNvSpPr/>
          <p:nvPr/>
        </p:nvSpPr>
        <p:spPr>
          <a:xfrm>
            <a:off x="1878338" y="3905065"/>
            <a:ext cx="2566106" cy="648072"/>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4" name="TextBox 3"/>
          <p:cNvSpPr txBox="1"/>
          <p:nvPr/>
        </p:nvSpPr>
        <p:spPr>
          <a:xfrm>
            <a:off x="251520" y="3629807"/>
            <a:ext cx="1512168" cy="923330"/>
          </a:xfrm>
          <a:prstGeom prst="rect">
            <a:avLst/>
          </a:prstGeom>
          <a:noFill/>
        </p:spPr>
        <p:txBody>
          <a:bodyPr wrap="square" rtlCol="0">
            <a:spAutoFit/>
          </a:bodyPr>
          <a:lstStyle/>
          <a:p>
            <a:r>
              <a:rPr lang="zh-CN" altLang="en-US" dirty="0" smtClean="0"/>
              <a:t>不能访问</a:t>
            </a:r>
            <a:r>
              <a:rPr lang="en-US" altLang="zh-CN" dirty="0" smtClean="0"/>
              <a:t>session2</a:t>
            </a:r>
            <a:r>
              <a:rPr lang="zh-CN" altLang="en-US" dirty="0" smtClean="0"/>
              <a:t>新插入的记录</a:t>
            </a:r>
            <a:endParaRPr lang="zh-CN" altLang="en-US" dirty="0"/>
          </a:p>
        </p:txBody>
      </p:sp>
      <p:sp>
        <p:nvSpPr>
          <p:cNvPr id="9" name="TextBox 8"/>
          <p:cNvSpPr txBox="1"/>
          <p:nvPr/>
        </p:nvSpPr>
        <p:spPr>
          <a:xfrm>
            <a:off x="6948264" y="1772816"/>
            <a:ext cx="1512168" cy="923330"/>
          </a:xfrm>
          <a:prstGeom prst="rect">
            <a:avLst/>
          </a:prstGeom>
          <a:noFill/>
        </p:spPr>
        <p:txBody>
          <a:bodyPr wrap="square" rtlCol="0">
            <a:spAutoFit/>
          </a:bodyPr>
          <a:lstStyle/>
          <a:p>
            <a:r>
              <a:rPr lang="en-US" altLang="zh-CN" dirty="0" smtClean="0"/>
              <a:t>Session2</a:t>
            </a:r>
            <a:r>
              <a:rPr lang="zh-CN" altLang="en-US" dirty="0" smtClean="0"/>
              <a:t>可以在表尾插入新数据</a:t>
            </a:r>
            <a:endParaRPr lang="zh-CN" altLang="en-US" dirty="0"/>
          </a:p>
        </p:txBody>
      </p:sp>
      <p:sp>
        <p:nvSpPr>
          <p:cNvPr id="11" name="圆角矩形 10"/>
          <p:cNvSpPr/>
          <p:nvPr/>
        </p:nvSpPr>
        <p:spPr>
          <a:xfrm>
            <a:off x="1893551" y="5373215"/>
            <a:ext cx="2566106" cy="1457401"/>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12" name="TextBox 11"/>
          <p:cNvSpPr txBox="1"/>
          <p:nvPr/>
        </p:nvSpPr>
        <p:spPr>
          <a:xfrm>
            <a:off x="251520" y="5517232"/>
            <a:ext cx="1512168" cy="1200329"/>
          </a:xfrm>
          <a:prstGeom prst="rect">
            <a:avLst/>
          </a:prstGeom>
          <a:noFill/>
        </p:spPr>
        <p:txBody>
          <a:bodyPr wrap="square" rtlCol="0">
            <a:spAutoFit/>
          </a:bodyPr>
          <a:lstStyle/>
          <a:p>
            <a:r>
              <a:rPr lang="zh-CN" altLang="en-US" dirty="0" smtClean="0"/>
              <a:t>解锁后可以访问</a:t>
            </a:r>
            <a:r>
              <a:rPr lang="en-US" altLang="zh-CN" dirty="0" smtClean="0"/>
              <a:t>session2</a:t>
            </a:r>
            <a:r>
              <a:rPr lang="zh-CN" altLang="en-US" dirty="0" smtClean="0"/>
              <a:t>新插入的记录</a:t>
            </a:r>
            <a:endParaRPr lang="zh-CN" altLang="en-US" dirty="0"/>
          </a:p>
        </p:txBody>
      </p:sp>
      <p:sp>
        <p:nvSpPr>
          <p:cNvPr id="13" name="圆角矩形 12"/>
          <p:cNvSpPr/>
          <p:nvPr/>
        </p:nvSpPr>
        <p:spPr>
          <a:xfrm>
            <a:off x="251520" y="1586409"/>
            <a:ext cx="1283053" cy="648072"/>
          </a:xfrm>
          <a:prstGeom prst="roundRect">
            <a:avLst/>
          </a:prstGeom>
          <a:noFill/>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并发插入例子</a:t>
            </a:r>
            <a:endParaRPr lang="zh-CN" altLang="en-US" dirty="0"/>
          </a:p>
        </p:txBody>
      </p:sp>
      <p:sp>
        <p:nvSpPr>
          <p:cNvPr id="15" name="流程图: 联系 14"/>
          <p:cNvSpPr/>
          <p:nvPr/>
        </p:nvSpPr>
        <p:spPr>
          <a:xfrm>
            <a:off x="1642043" y="1711225"/>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a</a:t>
            </a:r>
            <a:endParaRPr lang="zh-CN" altLang="en-US" sz="2000" dirty="0"/>
          </a:p>
        </p:txBody>
      </p:sp>
      <p:sp>
        <p:nvSpPr>
          <p:cNvPr id="16" name="流程图: 联系 15"/>
          <p:cNvSpPr/>
          <p:nvPr/>
        </p:nvSpPr>
        <p:spPr>
          <a:xfrm>
            <a:off x="1642043" y="2696146"/>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b</a:t>
            </a:r>
            <a:endParaRPr lang="zh-CN" altLang="en-US" sz="2000" dirty="0"/>
          </a:p>
        </p:txBody>
      </p:sp>
      <p:sp>
        <p:nvSpPr>
          <p:cNvPr id="17" name="流程图: 联系 16"/>
          <p:cNvSpPr/>
          <p:nvPr/>
        </p:nvSpPr>
        <p:spPr>
          <a:xfrm>
            <a:off x="6475674" y="1710716"/>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c</a:t>
            </a:r>
            <a:endParaRPr lang="zh-CN" altLang="en-US" sz="2000" dirty="0"/>
          </a:p>
        </p:txBody>
      </p:sp>
      <p:sp>
        <p:nvSpPr>
          <p:cNvPr id="18" name="流程图: 联系 17"/>
          <p:cNvSpPr/>
          <p:nvPr/>
        </p:nvSpPr>
        <p:spPr>
          <a:xfrm>
            <a:off x="1579130" y="3458440"/>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d</a:t>
            </a:r>
            <a:endParaRPr lang="zh-CN" altLang="en-US" sz="2000" dirty="0"/>
          </a:p>
        </p:txBody>
      </p:sp>
      <p:sp>
        <p:nvSpPr>
          <p:cNvPr id="19" name="流程图: 联系 18"/>
          <p:cNvSpPr/>
          <p:nvPr/>
        </p:nvSpPr>
        <p:spPr>
          <a:xfrm>
            <a:off x="1436985" y="5084242"/>
            <a:ext cx="472590" cy="436438"/>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000" dirty="0"/>
              <a:t>e</a:t>
            </a:r>
            <a:endParaRPr lang="zh-CN" altLang="en-US" sz="2000" dirty="0"/>
          </a:p>
        </p:txBody>
      </p:sp>
    </p:spTree>
    <p:extLst>
      <p:ext uri="{BB962C8B-B14F-4D97-AF65-F5344CB8AC3E}">
        <p14:creationId xmlns:p14="http://schemas.microsoft.com/office/powerpoint/2010/main" val="7606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 grpId="0"/>
      <p:bldP spid="9" grpId="0"/>
      <p:bldP spid="11" grpId="0" animBg="1"/>
      <p:bldP spid="12" grpId="0"/>
      <p:bldP spid="15" grpId="0" animBg="1"/>
      <p:bldP spid="16" grpId="0" animBg="1"/>
      <p:bldP spid="17" grpId="0" animBg="1"/>
      <p:bldP spid="18" grpId="0" animBg="1"/>
      <p:bldP spid="1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MyISAM</a:t>
            </a:r>
            <a:r>
              <a:rPr lang="en-US" altLang="zh-CN" dirty="0" smtClean="0"/>
              <a:t> </a:t>
            </a:r>
            <a:r>
              <a:rPr lang="zh-CN" altLang="en-US" dirty="0" smtClean="0"/>
              <a:t>表锁</a:t>
            </a:r>
            <a:endParaRPr lang="zh-CN" altLang="en-US" dirty="0"/>
          </a:p>
        </p:txBody>
      </p:sp>
      <p:sp>
        <p:nvSpPr>
          <p:cNvPr id="3" name="内容占位符 2"/>
          <p:cNvSpPr>
            <a:spLocks noGrp="1"/>
          </p:cNvSpPr>
          <p:nvPr>
            <p:ph idx="1"/>
          </p:nvPr>
        </p:nvSpPr>
        <p:spPr/>
        <p:txBody>
          <a:bodyPr>
            <a:normAutofit/>
          </a:bodyPr>
          <a:lstStyle/>
          <a:p>
            <a:pPr marL="274320" lvl="1" indent="-274320">
              <a:buClr>
                <a:schemeClr val="accent3"/>
              </a:buClr>
              <a:buSzPct val="95000"/>
            </a:pPr>
            <a:r>
              <a:rPr lang="en-US" altLang="zh-CN" dirty="0" err="1" smtClean="0"/>
              <a:t>MyISAM</a:t>
            </a:r>
            <a:r>
              <a:rPr lang="en-US" altLang="zh-CN" dirty="0" smtClean="0"/>
              <a:t> </a:t>
            </a:r>
            <a:r>
              <a:rPr lang="zh-CN" altLang="en-US" dirty="0" smtClean="0"/>
              <a:t>的锁调度</a:t>
            </a:r>
            <a:endParaRPr lang="en-US" altLang="zh-CN" dirty="0" smtClean="0"/>
          </a:p>
          <a:p>
            <a:pPr marL="548640" lvl="2" indent="-274320">
              <a:buClr>
                <a:schemeClr val="accent3"/>
              </a:buClr>
              <a:buSzPct val="95000"/>
            </a:pPr>
            <a:r>
              <a:rPr lang="zh-CN" altLang="en-US" dirty="0" smtClean="0"/>
              <a:t>一</a:t>
            </a:r>
            <a:r>
              <a:rPr lang="zh-CN" altLang="en-US" dirty="0"/>
              <a:t>个</a:t>
            </a:r>
            <a:r>
              <a:rPr lang="zh-CN" altLang="en-US" dirty="0" smtClean="0"/>
              <a:t>进程请求</a:t>
            </a:r>
            <a:r>
              <a:rPr lang="zh-CN" altLang="en-US" dirty="0"/>
              <a:t>某个 </a:t>
            </a:r>
            <a:r>
              <a:rPr lang="en-US" altLang="zh-CN" dirty="0" err="1"/>
              <a:t>MyISAM</a:t>
            </a:r>
            <a:r>
              <a:rPr lang="en-US" altLang="zh-CN" dirty="0"/>
              <a:t> </a:t>
            </a:r>
            <a:r>
              <a:rPr lang="zh-CN" altLang="en-US" dirty="0"/>
              <a:t>表的读锁，同时另一个进程也请求同一表的写锁，</a:t>
            </a:r>
            <a:r>
              <a:rPr lang="en-US" altLang="zh-CN" dirty="0"/>
              <a:t>MySQL </a:t>
            </a:r>
            <a:r>
              <a:rPr lang="zh-CN" altLang="en-US" dirty="0"/>
              <a:t>如何处理呢</a:t>
            </a:r>
            <a:r>
              <a:rPr lang="zh-CN" altLang="en-US" dirty="0" smtClean="0"/>
              <a:t>？答案是写进程先获得锁</a:t>
            </a:r>
            <a:endParaRPr lang="en-US" altLang="zh-CN" dirty="0"/>
          </a:p>
          <a:p>
            <a:pPr marL="548640" lvl="2" indent="-274320">
              <a:buClr>
                <a:schemeClr val="accent3"/>
              </a:buClr>
              <a:buSzPct val="95000"/>
            </a:pPr>
            <a:r>
              <a:rPr lang="zh-CN" altLang="en-US" dirty="0" smtClean="0"/>
              <a:t>如何改变这一默认情况？</a:t>
            </a:r>
            <a:endParaRPr lang="en-US" altLang="zh-CN" dirty="0" smtClean="0"/>
          </a:p>
          <a:p>
            <a:pPr marL="891540" lvl="3" indent="-342900">
              <a:buSzPct val="95000"/>
              <a:buFont typeface="Wingdings" pitchFamily="2" charset="2"/>
              <a:buChar char="p"/>
            </a:pPr>
            <a:r>
              <a:rPr lang="zh-CN" altLang="en-US" dirty="0" smtClean="0"/>
              <a:t>通过</a:t>
            </a:r>
            <a:r>
              <a:rPr lang="zh-CN" altLang="en-US" dirty="0"/>
              <a:t>指定启动参数</a:t>
            </a:r>
            <a:r>
              <a:rPr lang="en-US" altLang="zh-CN" dirty="0"/>
              <a:t>low-priority-updates</a:t>
            </a:r>
            <a:r>
              <a:rPr lang="zh-CN" altLang="en-US" dirty="0"/>
              <a:t>，使</a:t>
            </a:r>
            <a:r>
              <a:rPr lang="en-US" altLang="zh-CN" dirty="0" err="1"/>
              <a:t>MyISAM</a:t>
            </a:r>
            <a:r>
              <a:rPr lang="zh-CN" altLang="en-US" dirty="0"/>
              <a:t>引擎默认给予读请求以优先的权利</a:t>
            </a:r>
            <a:r>
              <a:rPr lang="zh-CN" altLang="en-US" dirty="0" smtClean="0"/>
              <a:t>。</a:t>
            </a:r>
            <a:endParaRPr lang="en-US" altLang="zh-CN" dirty="0"/>
          </a:p>
          <a:p>
            <a:pPr marL="891540" lvl="3" indent="-342900">
              <a:buSzPct val="95000"/>
              <a:buFont typeface="Wingdings" pitchFamily="2" charset="2"/>
              <a:buChar char="p"/>
            </a:pPr>
            <a:r>
              <a:rPr lang="zh-CN" altLang="en-US" dirty="0" smtClean="0"/>
              <a:t>通过</a:t>
            </a:r>
            <a:r>
              <a:rPr lang="zh-CN" altLang="en-US" dirty="0"/>
              <a:t>执行命令</a:t>
            </a:r>
            <a:r>
              <a:rPr lang="en-US" altLang="zh-CN" dirty="0"/>
              <a:t>SET LOW_PRIORITY_UPDATES=1</a:t>
            </a:r>
            <a:r>
              <a:rPr lang="zh-CN" altLang="en-US" dirty="0"/>
              <a:t>，使该连接发出的更新请求优先级降低</a:t>
            </a:r>
            <a:r>
              <a:rPr lang="zh-CN" altLang="en-US" dirty="0" smtClean="0"/>
              <a:t>。</a:t>
            </a:r>
            <a:endParaRPr lang="en-US" altLang="zh-CN" dirty="0"/>
          </a:p>
          <a:p>
            <a:pPr marL="891540" lvl="3" indent="-342900">
              <a:buSzPct val="95000"/>
              <a:buFont typeface="Wingdings" pitchFamily="2" charset="2"/>
              <a:buChar char="p"/>
            </a:pPr>
            <a:r>
              <a:rPr lang="zh-CN" altLang="en-US" dirty="0" smtClean="0"/>
              <a:t>通过</a:t>
            </a:r>
            <a:r>
              <a:rPr lang="zh-CN" altLang="en-US" dirty="0"/>
              <a:t>指定</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语句的</a:t>
            </a:r>
            <a:r>
              <a:rPr lang="en-US" altLang="zh-CN" dirty="0"/>
              <a:t>LOW_PRIORITY</a:t>
            </a:r>
            <a:r>
              <a:rPr lang="zh-CN" altLang="en-US" dirty="0"/>
              <a:t>属性，降低该语句的优先级。</a:t>
            </a:r>
          </a:p>
        </p:txBody>
      </p:sp>
    </p:spTree>
    <p:extLst>
      <p:ext uri="{BB962C8B-B14F-4D97-AF65-F5344CB8AC3E}">
        <p14:creationId xmlns:p14="http://schemas.microsoft.com/office/powerpoint/2010/main" val="95823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75000"/>
                  </a:schemeClr>
                </a:solidFill>
              </a:rPr>
              <a:t>需求</a:t>
            </a:r>
            <a:r>
              <a:rPr lang="zh-CN" altLang="en-US" dirty="0" smtClean="0">
                <a:solidFill>
                  <a:schemeClr val="bg1">
                    <a:lumMod val="75000"/>
                  </a:schemeClr>
                </a:solidFill>
              </a:rPr>
              <a:t>场景</a:t>
            </a:r>
            <a:endParaRPr lang="en-US" altLang="zh-CN" dirty="0">
              <a:solidFill>
                <a:schemeClr val="bg1">
                  <a:lumMod val="75000"/>
                </a:schemeClr>
              </a:solidFill>
            </a:endParaRPr>
          </a:p>
          <a:p>
            <a:r>
              <a:rPr lang="zh-CN" altLang="en-US" dirty="0" smtClean="0">
                <a:solidFill>
                  <a:schemeClr val="bg1">
                    <a:lumMod val="75000"/>
                  </a:schemeClr>
                </a:solidFill>
              </a:rPr>
              <a:t>数据库优化思路</a:t>
            </a:r>
            <a:endParaRPr lang="en-US" altLang="zh-CN" dirty="0" smtClean="0">
              <a:solidFill>
                <a:schemeClr val="bg1">
                  <a:lumMod val="75000"/>
                </a:schemeClr>
              </a:solidFill>
            </a:endParaRPr>
          </a:p>
          <a:p>
            <a:r>
              <a:rPr lang="zh-CN" altLang="en-US" dirty="0" smtClean="0">
                <a:solidFill>
                  <a:schemeClr val="bg1">
                    <a:lumMod val="75000"/>
                  </a:schemeClr>
                </a:solidFill>
              </a:rPr>
              <a:t>优化方法阐述</a:t>
            </a:r>
            <a:endParaRPr lang="en-US" altLang="zh-CN" dirty="0" smtClean="0">
              <a:solidFill>
                <a:schemeClr val="bg1">
                  <a:lumMod val="75000"/>
                </a:schemeClr>
              </a:solidFill>
            </a:endParaRPr>
          </a:p>
          <a:p>
            <a:r>
              <a:rPr lang="zh-CN" altLang="en-US" dirty="0" smtClean="0">
                <a:solidFill>
                  <a:schemeClr val="bg1">
                    <a:lumMod val="75000"/>
                  </a:schemeClr>
                </a:solidFill>
              </a:rPr>
              <a:t>技术深度剖析</a:t>
            </a:r>
            <a:endParaRPr lang="en-US" altLang="zh-CN" dirty="0" smtClean="0">
              <a:solidFill>
                <a:schemeClr val="bg1">
                  <a:lumMod val="75000"/>
                </a:schemeClr>
              </a:solidFill>
            </a:endParaRPr>
          </a:p>
          <a:p>
            <a:r>
              <a:rPr lang="zh-CN" altLang="en-US" dirty="0" smtClean="0"/>
              <a:t>项目信息</a:t>
            </a:r>
            <a:endParaRPr lang="en-US" altLang="zh-CN" dirty="0" smtClean="0"/>
          </a:p>
          <a:p>
            <a:r>
              <a:rPr lang="zh-CN" altLang="en-US" dirty="0">
                <a:solidFill>
                  <a:schemeClr val="bg1">
                    <a:lumMod val="75000"/>
                  </a:schemeClr>
                </a:solidFill>
              </a:rPr>
              <a:t>总结</a:t>
            </a:r>
            <a:endParaRPr lang="en-US" altLang="zh-CN" dirty="0">
              <a:solidFill>
                <a:schemeClr val="bg1">
                  <a:lumMod val="75000"/>
                </a:schemeClr>
              </a:solidFill>
            </a:endParaRPr>
          </a:p>
          <a:p>
            <a:endParaRPr lang="en-US" altLang="zh-CN" dirty="0" smtClean="0"/>
          </a:p>
        </p:txBody>
      </p:sp>
    </p:spTree>
    <p:extLst>
      <p:ext uri="{BB962C8B-B14F-4D97-AF65-F5344CB8AC3E}">
        <p14:creationId xmlns:p14="http://schemas.microsoft.com/office/powerpoint/2010/main" val="15232859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项目信息</a:t>
            </a:r>
            <a:endParaRPr lang="zh-CN" altLang="en-US" dirty="0"/>
          </a:p>
        </p:txBody>
      </p:sp>
      <p:sp>
        <p:nvSpPr>
          <p:cNvPr id="3" name="内容占位符 2"/>
          <p:cNvSpPr>
            <a:spLocks noGrp="1"/>
          </p:cNvSpPr>
          <p:nvPr>
            <p:ph idx="1"/>
          </p:nvPr>
        </p:nvSpPr>
        <p:spPr/>
        <p:txBody>
          <a:bodyPr/>
          <a:lstStyle/>
          <a:p>
            <a:r>
              <a:rPr lang="zh-CN" altLang="en-US" dirty="0" smtClean="0"/>
              <a:t>项目难度扩展</a:t>
            </a:r>
            <a:endParaRPr lang="zh-CN" altLang="en-US" dirty="0"/>
          </a:p>
        </p:txBody>
      </p:sp>
      <p:sp>
        <p:nvSpPr>
          <p:cNvPr id="6" name="圆角矩形 5"/>
          <p:cNvSpPr/>
          <p:nvPr/>
        </p:nvSpPr>
        <p:spPr>
          <a:xfrm>
            <a:off x="1187624" y="3068960"/>
            <a:ext cx="2088232" cy="156957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3</a:t>
            </a:r>
            <a:r>
              <a:rPr lang="zh-CN" altLang="en-US" dirty="0" smtClean="0"/>
              <a:t>种优化技术</a:t>
            </a:r>
            <a:endParaRPr lang="en-US" altLang="zh-CN" dirty="0" smtClean="0"/>
          </a:p>
          <a:p>
            <a:pPr algn="ctr"/>
            <a:r>
              <a:rPr lang="zh-CN" altLang="en-US" dirty="0" smtClean="0"/>
              <a:t>深入剖析</a:t>
            </a:r>
            <a:r>
              <a:rPr lang="en-US" altLang="zh-CN" dirty="0" smtClean="0"/>
              <a:t>1</a:t>
            </a:r>
            <a:r>
              <a:rPr lang="zh-CN" altLang="en-US" dirty="0" smtClean="0"/>
              <a:t>种</a:t>
            </a:r>
            <a:endParaRPr lang="zh-CN" altLang="en-US" dirty="0"/>
          </a:p>
        </p:txBody>
      </p:sp>
      <p:sp>
        <p:nvSpPr>
          <p:cNvPr id="7" name="圆角矩形 6"/>
          <p:cNvSpPr/>
          <p:nvPr/>
        </p:nvSpPr>
        <p:spPr>
          <a:xfrm>
            <a:off x="5364088" y="2636912"/>
            <a:ext cx="2088232" cy="26642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5~6</a:t>
            </a:r>
            <a:r>
              <a:rPr lang="zh-CN" altLang="en-US" dirty="0" smtClean="0"/>
              <a:t>种优化技术</a:t>
            </a:r>
            <a:endParaRPr lang="en-US" altLang="zh-CN" dirty="0" smtClean="0"/>
          </a:p>
          <a:p>
            <a:pPr algn="ctr"/>
            <a:r>
              <a:rPr lang="zh-CN" altLang="en-US" dirty="0" smtClean="0"/>
              <a:t>深入剖析</a:t>
            </a:r>
            <a:r>
              <a:rPr lang="en-US" altLang="zh-CN" dirty="0"/>
              <a:t>2</a:t>
            </a:r>
            <a:r>
              <a:rPr lang="zh-CN" altLang="en-US" dirty="0" smtClean="0"/>
              <a:t>种</a:t>
            </a:r>
            <a:endParaRPr lang="zh-CN" altLang="en-US" dirty="0"/>
          </a:p>
        </p:txBody>
      </p:sp>
      <p:sp>
        <p:nvSpPr>
          <p:cNvPr id="8" name="右箭头 7"/>
          <p:cNvSpPr/>
          <p:nvPr/>
        </p:nvSpPr>
        <p:spPr>
          <a:xfrm>
            <a:off x="3779912" y="3609527"/>
            <a:ext cx="1008112" cy="50405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148064" y="2060848"/>
            <a:ext cx="2736304" cy="369332"/>
          </a:xfrm>
          <a:prstGeom prst="rect">
            <a:avLst/>
          </a:prstGeom>
          <a:noFill/>
        </p:spPr>
        <p:txBody>
          <a:bodyPr wrap="square" rtlCol="0">
            <a:spAutoFit/>
          </a:bodyPr>
          <a:lstStyle/>
          <a:p>
            <a:r>
              <a:rPr lang="zh-CN" altLang="en-US" b="1" dirty="0" smtClean="0"/>
              <a:t>总体完成情况：</a:t>
            </a:r>
            <a:r>
              <a:rPr lang="en-US" altLang="zh-CN" b="1" dirty="0" smtClean="0"/>
              <a:t>&gt;100%</a:t>
            </a:r>
            <a:endParaRPr lang="zh-CN" altLang="en-US" b="1" dirty="0"/>
          </a:p>
        </p:txBody>
      </p:sp>
    </p:spTree>
    <p:extLst>
      <p:ext uri="{BB962C8B-B14F-4D97-AF65-F5344CB8AC3E}">
        <p14:creationId xmlns:p14="http://schemas.microsoft.com/office/powerpoint/2010/main" val="25901717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项目信息</a:t>
            </a:r>
            <a:endParaRPr lang="zh-CN" altLang="en-US" dirty="0"/>
          </a:p>
        </p:txBody>
      </p:sp>
      <p:sp>
        <p:nvSpPr>
          <p:cNvPr id="3" name="内容占位符 2"/>
          <p:cNvSpPr>
            <a:spLocks noGrp="1"/>
          </p:cNvSpPr>
          <p:nvPr>
            <p:ph idx="1"/>
          </p:nvPr>
        </p:nvSpPr>
        <p:spPr/>
        <p:txBody>
          <a:bodyPr/>
          <a:lstStyle/>
          <a:p>
            <a:r>
              <a:rPr lang="zh-CN" altLang="en-US" dirty="0" smtClean="0"/>
              <a:t>团队成员</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75104035"/>
              </p:ext>
            </p:extLst>
          </p:nvPr>
        </p:nvGraphicFramePr>
        <p:xfrm>
          <a:off x="1619672" y="2924944"/>
          <a:ext cx="5531168" cy="1483360"/>
        </p:xfrm>
        <a:graphic>
          <a:graphicData uri="http://schemas.openxmlformats.org/drawingml/2006/table">
            <a:tbl>
              <a:tblPr firstRow="1" bandRow="1">
                <a:tableStyleId>{5C22544A-7EE6-4342-B048-85BDC9FD1C3A}</a:tableStyleId>
              </a:tblPr>
              <a:tblGrid>
                <a:gridCol w="2032000"/>
                <a:gridCol w="3499168"/>
              </a:tblGrid>
              <a:tr h="370840">
                <a:tc>
                  <a:txBody>
                    <a:bodyPr/>
                    <a:lstStyle/>
                    <a:p>
                      <a:r>
                        <a:rPr lang="zh-CN" altLang="en-US" dirty="0" smtClean="0"/>
                        <a:t>成员</a:t>
                      </a:r>
                      <a:endParaRPr lang="zh-CN" altLang="en-US" dirty="0"/>
                    </a:p>
                  </a:txBody>
                  <a:tcPr/>
                </a:tc>
                <a:tc>
                  <a:txBody>
                    <a:bodyPr/>
                    <a:lstStyle/>
                    <a:p>
                      <a:r>
                        <a:rPr lang="zh-CN" altLang="en-US" dirty="0" smtClean="0"/>
                        <a:t>负责内容</a:t>
                      </a:r>
                      <a:endParaRPr lang="zh-CN" altLang="en-US" dirty="0"/>
                    </a:p>
                  </a:txBody>
                  <a:tcPr/>
                </a:tc>
              </a:tr>
              <a:tr h="370840">
                <a:tc>
                  <a:txBody>
                    <a:bodyPr/>
                    <a:lstStyle/>
                    <a:p>
                      <a:r>
                        <a:rPr lang="zh-CN" altLang="en-US" dirty="0" smtClean="0"/>
                        <a:t>周鹏</a:t>
                      </a:r>
                      <a:endParaRPr lang="zh-CN" altLang="en-US" dirty="0"/>
                    </a:p>
                  </a:txBody>
                  <a:tcPr/>
                </a:tc>
                <a:tc>
                  <a:txBody>
                    <a:bodyPr/>
                    <a:lstStyle/>
                    <a:p>
                      <a:r>
                        <a:rPr lang="zh-CN" altLang="en-US" dirty="0" smtClean="0"/>
                        <a:t>索引设计</a:t>
                      </a:r>
                      <a:endParaRPr lang="zh-CN" altLang="en-US" dirty="0"/>
                    </a:p>
                  </a:txBody>
                  <a:tcPr/>
                </a:tc>
              </a:tr>
              <a:tr h="370840">
                <a:tc>
                  <a:txBody>
                    <a:bodyPr/>
                    <a:lstStyle/>
                    <a:p>
                      <a:r>
                        <a:rPr lang="zh-CN" altLang="en-US" dirty="0" smtClean="0"/>
                        <a:t>周铭立</a:t>
                      </a:r>
                      <a:endParaRPr lang="zh-CN" altLang="en-US" dirty="0"/>
                    </a:p>
                  </a:txBody>
                  <a:tcPr/>
                </a:tc>
                <a:tc>
                  <a:txBody>
                    <a:bodyPr/>
                    <a:lstStyle/>
                    <a:p>
                      <a:r>
                        <a:rPr lang="en-US" altLang="zh-CN" dirty="0" smtClean="0"/>
                        <a:t>SQL</a:t>
                      </a:r>
                      <a:r>
                        <a:rPr lang="zh-CN" altLang="en-US" dirty="0" smtClean="0"/>
                        <a:t>语句优化</a:t>
                      </a:r>
                      <a:endParaRPr lang="zh-CN" altLang="en-US" dirty="0"/>
                    </a:p>
                  </a:txBody>
                  <a:tcPr/>
                </a:tc>
              </a:tr>
              <a:tr h="370840">
                <a:tc>
                  <a:txBody>
                    <a:bodyPr/>
                    <a:lstStyle/>
                    <a:p>
                      <a:r>
                        <a:rPr lang="zh-CN" altLang="en-US" dirty="0" smtClean="0"/>
                        <a:t>郭义武</a:t>
                      </a:r>
                      <a:endParaRPr lang="zh-CN" altLang="en-US" dirty="0"/>
                    </a:p>
                  </a:txBody>
                  <a:tcPr/>
                </a:tc>
                <a:tc>
                  <a:txBody>
                    <a:bodyPr/>
                    <a:lstStyle/>
                    <a:p>
                      <a:r>
                        <a:rPr lang="zh-CN" altLang="en-US" dirty="0" smtClean="0"/>
                        <a:t>表对象设计</a:t>
                      </a:r>
                      <a:r>
                        <a:rPr lang="en-US" altLang="zh-CN" dirty="0" smtClean="0"/>
                        <a:t>,</a:t>
                      </a:r>
                      <a:r>
                        <a:rPr lang="zh-CN" altLang="en-US" dirty="0" smtClean="0"/>
                        <a:t>分区分表，锁设计等</a:t>
                      </a:r>
                      <a:endParaRPr lang="zh-CN" altLang="en-US" dirty="0"/>
                    </a:p>
                  </a:txBody>
                  <a:tcPr/>
                </a:tc>
              </a:tr>
            </a:tbl>
          </a:graphicData>
        </a:graphic>
      </p:graphicFrame>
    </p:spTree>
    <p:extLst>
      <p:ext uri="{BB962C8B-B14F-4D97-AF65-F5344CB8AC3E}">
        <p14:creationId xmlns:p14="http://schemas.microsoft.com/office/powerpoint/2010/main" val="17897585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项目信息</a:t>
            </a:r>
            <a:endParaRPr lang="zh-CN" altLang="en-US" dirty="0"/>
          </a:p>
        </p:txBody>
      </p:sp>
      <p:sp>
        <p:nvSpPr>
          <p:cNvPr id="3" name="内容占位符 2"/>
          <p:cNvSpPr>
            <a:spLocks noGrp="1"/>
          </p:cNvSpPr>
          <p:nvPr>
            <p:ph idx="1"/>
          </p:nvPr>
        </p:nvSpPr>
        <p:spPr/>
        <p:txBody>
          <a:bodyPr/>
          <a:lstStyle/>
          <a:p>
            <a:r>
              <a:rPr lang="zh-CN" altLang="en-US" dirty="0" smtClean="0"/>
              <a:t>项目执行</a:t>
            </a:r>
            <a:r>
              <a:rPr lang="en-US" altLang="zh-CN" dirty="0" smtClean="0"/>
              <a:t>bubble chart</a:t>
            </a:r>
            <a:endParaRPr lang="zh-CN" altLang="en-US" dirty="0"/>
          </a:p>
        </p:txBody>
      </p:sp>
      <p:sp>
        <p:nvSpPr>
          <p:cNvPr id="7" name="椭圆 6"/>
          <p:cNvSpPr/>
          <p:nvPr/>
        </p:nvSpPr>
        <p:spPr>
          <a:xfrm>
            <a:off x="107504" y="3334215"/>
            <a:ext cx="2304256" cy="100811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搜集资料</a:t>
            </a:r>
          </a:p>
        </p:txBody>
      </p:sp>
      <p:sp>
        <p:nvSpPr>
          <p:cNvPr id="8" name="椭圆 7"/>
          <p:cNvSpPr/>
          <p:nvPr/>
        </p:nvSpPr>
        <p:spPr>
          <a:xfrm>
            <a:off x="1475656" y="4837059"/>
            <a:ext cx="2585589" cy="100811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学习索引设计和</a:t>
            </a:r>
            <a:r>
              <a:rPr lang="en-US" altLang="zh-CN" dirty="0" smtClean="0"/>
              <a:t>SQL</a:t>
            </a:r>
            <a:r>
              <a:rPr lang="zh-CN" altLang="en-US" dirty="0" smtClean="0"/>
              <a:t>语句优化</a:t>
            </a:r>
            <a:endParaRPr lang="zh-CN" altLang="en-US" dirty="0"/>
          </a:p>
        </p:txBody>
      </p:sp>
      <p:sp>
        <p:nvSpPr>
          <p:cNvPr id="9" name="椭圆 8"/>
          <p:cNvSpPr/>
          <p:nvPr/>
        </p:nvSpPr>
        <p:spPr>
          <a:xfrm>
            <a:off x="2517784" y="2663169"/>
            <a:ext cx="2232248" cy="1008112"/>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建立大批量数据库</a:t>
            </a:r>
          </a:p>
        </p:txBody>
      </p:sp>
      <p:sp>
        <p:nvSpPr>
          <p:cNvPr id="10" name="椭圆 9"/>
          <p:cNvSpPr/>
          <p:nvPr/>
        </p:nvSpPr>
        <p:spPr>
          <a:xfrm>
            <a:off x="4407311" y="3741977"/>
            <a:ext cx="1944215" cy="100811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验证并优化数据库</a:t>
            </a:r>
            <a:endParaRPr lang="zh-CN" altLang="en-US" dirty="0"/>
          </a:p>
        </p:txBody>
      </p:sp>
      <p:cxnSp>
        <p:nvCxnSpPr>
          <p:cNvPr id="12" name="曲线连接符 11"/>
          <p:cNvCxnSpPr>
            <a:stCxn id="7" idx="4"/>
            <a:endCxn id="8" idx="1"/>
          </p:cNvCxnSpPr>
          <p:nvPr/>
        </p:nvCxnSpPr>
        <p:spPr>
          <a:xfrm rot="16200000" flipH="1">
            <a:off x="1235786" y="4366172"/>
            <a:ext cx="642367" cy="594675"/>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8" idx="7"/>
            <a:endCxn id="10" idx="2"/>
          </p:cNvCxnSpPr>
          <p:nvPr/>
        </p:nvCxnSpPr>
        <p:spPr>
          <a:xfrm rot="5400000" flipH="1" flipV="1">
            <a:off x="3675622" y="4253006"/>
            <a:ext cx="738661" cy="72471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7" idx="6"/>
            <a:endCxn id="9" idx="2"/>
          </p:cNvCxnSpPr>
          <p:nvPr/>
        </p:nvCxnSpPr>
        <p:spPr>
          <a:xfrm flipV="1">
            <a:off x="2411760" y="3167225"/>
            <a:ext cx="106024" cy="67104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9" idx="4"/>
            <a:endCxn id="10" idx="1"/>
          </p:cNvCxnSpPr>
          <p:nvPr/>
        </p:nvCxnSpPr>
        <p:spPr>
          <a:xfrm rot="16200000" flipH="1">
            <a:off x="4053806" y="3251382"/>
            <a:ext cx="218331" cy="105812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10" idx="0"/>
            <a:endCxn id="9" idx="6"/>
          </p:cNvCxnSpPr>
          <p:nvPr/>
        </p:nvCxnSpPr>
        <p:spPr>
          <a:xfrm rot="16200000" flipV="1">
            <a:off x="4777350" y="3139907"/>
            <a:ext cx="574752" cy="6293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08806" y="2257765"/>
            <a:ext cx="850201" cy="369332"/>
          </a:xfrm>
          <a:prstGeom prst="rect">
            <a:avLst/>
          </a:prstGeom>
          <a:noFill/>
        </p:spPr>
        <p:txBody>
          <a:bodyPr wrap="square" rtlCol="0">
            <a:spAutoFit/>
          </a:bodyPr>
          <a:lstStyle/>
          <a:p>
            <a:r>
              <a:rPr lang="en-US" altLang="zh-CN" dirty="0" smtClean="0"/>
              <a:t>9/10</a:t>
            </a:r>
            <a:endParaRPr lang="zh-CN" altLang="en-US" dirty="0"/>
          </a:p>
        </p:txBody>
      </p:sp>
      <p:sp>
        <p:nvSpPr>
          <p:cNvPr id="37" name="TextBox 36"/>
          <p:cNvSpPr txBox="1"/>
          <p:nvPr/>
        </p:nvSpPr>
        <p:spPr>
          <a:xfrm>
            <a:off x="683569" y="2982559"/>
            <a:ext cx="1153564" cy="369332"/>
          </a:xfrm>
          <a:prstGeom prst="rect">
            <a:avLst/>
          </a:prstGeom>
          <a:noFill/>
        </p:spPr>
        <p:txBody>
          <a:bodyPr wrap="square" rtlCol="0">
            <a:spAutoFit/>
          </a:bodyPr>
          <a:lstStyle/>
          <a:p>
            <a:r>
              <a:rPr lang="en-US" altLang="zh-CN" dirty="0" smtClean="0"/>
              <a:t>9/10 am</a:t>
            </a:r>
            <a:endParaRPr lang="zh-CN" altLang="en-US" dirty="0"/>
          </a:p>
        </p:txBody>
      </p:sp>
      <p:sp>
        <p:nvSpPr>
          <p:cNvPr id="38" name="TextBox 37"/>
          <p:cNvSpPr txBox="1"/>
          <p:nvPr/>
        </p:nvSpPr>
        <p:spPr>
          <a:xfrm>
            <a:off x="2627784" y="4368349"/>
            <a:ext cx="850201" cy="369332"/>
          </a:xfrm>
          <a:prstGeom prst="rect">
            <a:avLst/>
          </a:prstGeom>
          <a:noFill/>
        </p:spPr>
        <p:txBody>
          <a:bodyPr wrap="square" rtlCol="0">
            <a:spAutoFit/>
          </a:bodyPr>
          <a:lstStyle/>
          <a:p>
            <a:r>
              <a:rPr lang="en-US" altLang="zh-CN" dirty="0" smtClean="0"/>
              <a:t>9/10</a:t>
            </a:r>
            <a:endParaRPr lang="zh-CN" altLang="en-US" dirty="0"/>
          </a:p>
        </p:txBody>
      </p:sp>
      <p:sp>
        <p:nvSpPr>
          <p:cNvPr id="39" name="TextBox 38"/>
          <p:cNvSpPr txBox="1"/>
          <p:nvPr/>
        </p:nvSpPr>
        <p:spPr>
          <a:xfrm>
            <a:off x="5067892" y="4955270"/>
            <a:ext cx="850201" cy="369332"/>
          </a:xfrm>
          <a:prstGeom prst="rect">
            <a:avLst/>
          </a:prstGeom>
          <a:noFill/>
        </p:spPr>
        <p:txBody>
          <a:bodyPr wrap="square" rtlCol="0">
            <a:spAutoFit/>
          </a:bodyPr>
          <a:lstStyle/>
          <a:p>
            <a:r>
              <a:rPr lang="en-US" altLang="zh-CN" dirty="0" smtClean="0"/>
              <a:t>9/12</a:t>
            </a:r>
            <a:endParaRPr lang="zh-CN" altLang="en-US" dirty="0"/>
          </a:p>
        </p:txBody>
      </p:sp>
      <p:sp>
        <p:nvSpPr>
          <p:cNvPr id="44" name="TextBox 43"/>
          <p:cNvSpPr txBox="1"/>
          <p:nvPr/>
        </p:nvSpPr>
        <p:spPr>
          <a:xfrm>
            <a:off x="5412909" y="3355280"/>
            <a:ext cx="850201" cy="369332"/>
          </a:xfrm>
          <a:prstGeom prst="rect">
            <a:avLst/>
          </a:prstGeom>
          <a:noFill/>
        </p:spPr>
        <p:txBody>
          <a:bodyPr wrap="square" rtlCol="0">
            <a:spAutoFit/>
          </a:bodyPr>
          <a:lstStyle/>
          <a:p>
            <a:r>
              <a:rPr lang="en-US" altLang="zh-CN" dirty="0" smtClean="0"/>
              <a:t>9/11</a:t>
            </a:r>
            <a:endParaRPr lang="zh-CN" altLang="en-US" dirty="0"/>
          </a:p>
        </p:txBody>
      </p:sp>
      <p:cxnSp>
        <p:nvCxnSpPr>
          <p:cNvPr id="45" name="曲线连接符 44"/>
          <p:cNvCxnSpPr>
            <a:stCxn id="10" idx="7"/>
            <a:endCxn id="46" idx="1"/>
          </p:cNvCxnSpPr>
          <p:nvPr/>
        </p:nvCxnSpPr>
        <p:spPr>
          <a:xfrm rot="16200000" flipH="1">
            <a:off x="6484074" y="3472339"/>
            <a:ext cx="78041" cy="912587"/>
          </a:xfrm>
          <a:prstGeom prst="curvedConnector3">
            <a:avLst>
              <a:gd name="adj1" fmla="val -482099"/>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6735593" y="3820018"/>
            <a:ext cx="1664740" cy="100811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准备</a:t>
            </a:r>
            <a:r>
              <a:rPr lang="en-US" altLang="zh-CN" dirty="0" smtClean="0"/>
              <a:t>PPT</a:t>
            </a:r>
            <a:endParaRPr lang="zh-CN" altLang="en-US" dirty="0"/>
          </a:p>
        </p:txBody>
      </p:sp>
      <p:cxnSp>
        <p:nvCxnSpPr>
          <p:cNvPr id="66" name="曲线连接符 65"/>
          <p:cNvCxnSpPr>
            <a:stCxn id="46" idx="0"/>
            <a:endCxn id="53" idx="4"/>
          </p:cNvCxnSpPr>
          <p:nvPr/>
        </p:nvCxnSpPr>
        <p:spPr>
          <a:xfrm rot="5400000" flipH="1" flipV="1">
            <a:off x="7629376" y="3425203"/>
            <a:ext cx="333403" cy="45622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28" idx="7"/>
            <a:endCxn id="46" idx="3"/>
          </p:cNvCxnSpPr>
          <p:nvPr/>
        </p:nvCxnSpPr>
        <p:spPr>
          <a:xfrm rot="5400000" flipH="1" flipV="1">
            <a:off x="6180613" y="4651836"/>
            <a:ext cx="770116" cy="82743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960831" y="2155479"/>
            <a:ext cx="850201" cy="369332"/>
          </a:xfrm>
          <a:prstGeom prst="rect">
            <a:avLst/>
          </a:prstGeom>
          <a:noFill/>
        </p:spPr>
        <p:txBody>
          <a:bodyPr wrap="square" rtlCol="0">
            <a:spAutoFit/>
          </a:bodyPr>
          <a:lstStyle/>
          <a:p>
            <a:r>
              <a:rPr lang="en-US" altLang="zh-CN" dirty="0" smtClean="0"/>
              <a:t>9/13</a:t>
            </a:r>
            <a:endParaRPr lang="zh-CN" altLang="en-US" dirty="0"/>
          </a:p>
        </p:txBody>
      </p:sp>
      <p:sp>
        <p:nvSpPr>
          <p:cNvPr id="28" name="椭圆 27"/>
          <p:cNvSpPr/>
          <p:nvPr/>
        </p:nvSpPr>
        <p:spPr>
          <a:xfrm>
            <a:off x="4561081" y="5302976"/>
            <a:ext cx="1863824" cy="1008112"/>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调研并研究其它优化策略</a:t>
            </a:r>
            <a:endParaRPr lang="zh-CN" altLang="en-US" dirty="0"/>
          </a:p>
        </p:txBody>
      </p:sp>
      <p:cxnSp>
        <p:nvCxnSpPr>
          <p:cNvPr id="29" name="曲线连接符 28"/>
          <p:cNvCxnSpPr>
            <a:stCxn id="8" idx="6"/>
            <a:endCxn id="28" idx="2"/>
          </p:cNvCxnSpPr>
          <p:nvPr/>
        </p:nvCxnSpPr>
        <p:spPr>
          <a:xfrm>
            <a:off x="4061245" y="5341115"/>
            <a:ext cx="499836" cy="46591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115564" y="1618026"/>
            <a:ext cx="1863824" cy="1008112"/>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深入剖析索引和锁设计</a:t>
            </a:r>
            <a:endParaRPr lang="zh-CN" altLang="en-US" dirty="0"/>
          </a:p>
        </p:txBody>
      </p:sp>
      <p:sp>
        <p:nvSpPr>
          <p:cNvPr id="53" name="椭圆 52"/>
          <p:cNvSpPr/>
          <p:nvPr/>
        </p:nvSpPr>
        <p:spPr>
          <a:xfrm>
            <a:off x="7092280" y="2478503"/>
            <a:ext cx="1863824" cy="100811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预赛</a:t>
            </a:r>
            <a:endParaRPr lang="zh-CN" altLang="en-US" dirty="0"/>
          </a:p>
        </p:txBody>
      </p:sp>
      <p:sp>
        <p:nvSpPr>
          <p:cNvPr id="60" name="椭圆 59"/>
          <p:cNvSpPr/>
          <p:nvPr/>
        </p:nvSpPr>
        <p:spPr>
          <a:xfrm>
            <a:off x="6961609" y="838480"/>
            <a:ext cx="1863824" cy="100811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修改</a:t>
            </a:r>
            <a:r>
              <a:rPr lang="en-US" altLang="zh-CN" dirty="0" smtClean="0"/>
              <a:t>PPT</a:t>
            </a:r>
            <a:endParaRPr lang="zh-CN" altLang="en-US" dirty="0"/>
          </a:p>
        </p:txBody>
      </p:sp>
      <p:cxnSp>
        <p:nvCxnSpPr>
          <p:cNvPr id="61" name="曲线连接符 60"/>
          <p:cNvCxnSpPr>
            <a:stCxn id="53" idx="1"/>
            <a:endCxn id="52" idx="5"/>
          </p:cNvCxnSpPr>
          <p:nvPr/>
        </p:nvCxnSpPr>
        <p:spPr>
          <a:xfrm rot="16200000" flipV="1">
            <a:off x="6962017" y="2222924"/>
            <a:ext cx="147635" cy="658794"/>
          </a:xfrm>
          <a:prstGeom prst="curvedConnector5">
            <a:avLst>
              <a:gd name="adj1" fmla="val 154841"/>
              <a:gd name="adj2" fmla="val 50000"/>
              <a:gd name="adj3" fmla="val -5484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2" idx="0"/>
            <a:endCxn id="75" idx="4"/>
          </p:cNvCxnSpPr>
          <p:nvPr/>
        </p:nvCxnSpPr>
        <p:spPr>
          <a:xfrm rot="16200000" flipV="1">
            <a:off x="5596563" y="1167112"/>
            <a:ext cx="347344" cy="55448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3" idx="7"/>
            <a:endCxn id="60" idx="4"/>
          </p:cNvCxnSpPr>
          <p:nvPr/>
        </p:nvCxnSpPr>
        <p:spPr>
          <a:xfrm rot="16200000" flipV="1">
            <a:off x="7898564" y="1841549"/>
            <a:ext cx="779546" cy="78963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曲线连接符 73"/>
          <p:cNvCxnSpPr>
            <a:stCxn id="60" idx="0"/>
            <a:endCxn id="75" idx="6"/>
          </p:cNvCxnSpPr>
          <p:nvPr/>
        </p:nvCxnSpPr>
        <p:spPr>
          <a:xfrm rot="16200000" flipV="1">
            <a:off x="7123286" y="68245"/>
            <a:ext cx="71854" cy="146861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561081" y="262570"/>
            <a:ext cx="1863824" cy="100811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决赛</a:t>
            </a:r>
            <a:endParaRPr lang="zh-CN" altLang="en-US" dirty="0"/>
          </a:p>
        </p:txBody>
      </p:sp>
      <p:sp>
        <p:nvSpPr>
          <p:cNvPr id="81" name="TextBox 80"/>
          <p:cNvSpPr txBox="1"/>
          <p:nvPr/>
        </p:nvSpPr>
        <p:spPr>
          <a:xfrm>
            <a:off x="4291766" y="1057234"/>
            <a:ext cx="850201" cy="369332"/>
          </a:xfrm>
          <a:prstGeom prst="rect">
            <a:avLst/>
          </a:prstGeom>
          <a:noFill/>
        </p:spPr>
        <p:txBody>
          <a:bodyPr wrap="square" rtlCol="0">
            <a:spAutoFit/>
          </a:bodyPr>
          <a:lstStyle/>
          <a:p>
            <a:r>
              <a:rPr lang="en-US" altLang="zh-CN" dirty="0" smtClean="0"/>
              <a:t>9/14</a:t>
            </a:r>
            <a:endParaRPr lang="zh-CN" altLang="en-US" dirty="0"/>
          </a:p>
        </p:txBody>
      </p:sp>
      <p:sp>
        <p:nvSpPr>
          <p:cNvPr id="82" name="TextBox 81"/>
          <p:cNvSpPr txBox="1"/>
          <p:nvPr/>
        </p:nvSpPr>
        <p:spPr>
          <a:xfrm>
            <a:off x="7438136" y="4880887"/>
            <a:ext cx="850201" cy="369332"/>
          </a:xfrm>
          <a:prstGeom prst="rect">
            <a:avLst/>
          </a:prstGeom>
          <a:noFill/>
        </p:spPr>
        <p:txBody>
          <a:bodyPr wrap="square" rtlCol="0">
            <a:spAutoFit/>
          </a:bodyPr>
          <a:lstStyle/>
          <a:p>
            <a:r>
              <a:rPr lang="en-US" altLang="zh-CN" dirty="0" smtClean="0"/>
              <a:t>9/13</a:t>
            </a:r>
            <a:endParaRPr lang="zh-CN" altLang="en-US" dirty="0"/>
          </a:p>
        </p:txBody>
      </p:sp>
      <p:sp>
        <p:nvSpPr>
          <p:cNvPr id="83" name="TextBox 82"/>
          <p:cNvSpPr txBox="1"/>
          <p:nvPr/>
        </p:nvSpPr>
        <p:spPr>
          <a:xfrm>
            <a:off x="7649481" y="450244"/>
            <a:ext cx="850201" cy="369332"/>
          </a:xfrm>
          <a:prstGeom prst="rect">
            <a:avLst/>
          </a:prstGeom>
          <a:noFill/>
        </p:spPr>
        <p:txBody>
          <a:bodyPr wrap="square" rtlCol="0">
            <a:spAutoFit/>
          </a:bodyPr>
          <a:lstStyle/>
          <a:p>
            <a:r>
              <a:rPr lang="en-US" altLang="zh-CN" dirty="0" smtClean="0"/>
              <a:t>9/13</a:t>
            </a:r>
            <a:endParaRPr lang="zh-CN" altLang="en-US" dirty="0"/>
          </a:p>
        </p:txBody>
      </p:sp>
      <p:sp>
        <p:nvSpPr>
          <p:cNvPr id="84" name="TextBox 83"/>
          <p:cNvSpPr txBox="1"/>
          <p:nvPr/>
        </p:nvSpPr>
        <p:spPr>
          <a:xfrm>
            <a:off x="4281060" y="1867033"/>
            <a:ext cx="850201" cy="369332"/>
          </a:xfrm>
          <a:prstGeom prst="rect">
            <a:avLst/>
          </a:prstGeom>
          <a:noFill/>
        </p:spPr>
        <p:txBody>
          <a:bodyPr wrap="square" rtlCol="0">
            <a:spAutoFit/>
          </a:bodyPr>
          <a:lstStyle/>
          <a:p>
            <a:r>
              <a:rPr lang="en-US" altLang="zh-CN" dirty="0" smtClean="0"/>
              <a:t>9/13</a:t>
            </a:r>
            <a:endParaRPr lang="zh-CN" altLang="en-US" dirty="0"/>
          </a:p>
        </p:txBody>
      </p:sp>
    </p:spTree>
    <p:extLst>
      <p:ext uri="{BB962C8B-B14F-4D97-AF65-F5344CB8AC3E}">
        <p14:creationId xmlns:p14="http://schemas.microsoft.com/office/powerpoint/2010/main" val="1009875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zh-CN" altLang="en-US" dirty="0" smtClean="0"/>
              <a:t>索引设计</a:t>
            </a:r>
            <a:r>
              <a:rPr lang="en-US" altLang="zh-CN" dirty="0" smtClean="0"/>
              <a:t>—</a:t>
            </a:r>
            <a:r>
              <a:rPr lang="zh-CN" altLang="en-US" dirty="0" smtClean="0"/>
              <a:t>何为索引</a:t>
            </a:r>
            <a:r>
              <a:rPr lang="en-US" altLang="zh-CN" dirty="0" smtClean="0"/>
              <a:t>?</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994609312"/>
              </p:ext>
            </p:extLst>
          </p:nvPr>
        </p:nvGraphicFramePr>
        <p:xfrm>
          <a:off x="1907704" y="1540768"/>
          <a:ext cx="936104" cy="2926080"/>
        </p:xfrm>
        <a:graphic>
          <a:graphicData uri="http://schemas.openxmlformats.org/drawingml/2006/table">
            <a:tbl>
              <a:tblPr firstRow="1" bandRow="1">
                <a:tableStyleId>{5C22544A-7EE6-4342-B048-85BDC9FD1C3A}</a:tableStyleId>
              </a:tblPr>
              <a:tblGrid>
                <a:gridCol w="936104"/>
              </a:tblGrid>
              <a:tr h="293752">
                <a:tc>
                  <a:txBody>
                    <a:bodyPr/>
                    <a:lstStyle/>
                    <a:p>
                      <a:pPr algn="ctr"/>
                      <a:r>
                        <a:rPr lang="en-US" altLang="zh-CN" dirty="0" smtClean="0"/>
                        <a:t>id</a:t>
                      </a:r>
                      <a:endParaRPr lang="zh-CN" altLang="en-US" dirty="0"/>
                    </a:p>
                  </a:txBody>
                  <a:tcPr/>
                </a:tc>
              </a:tr>
              <a:tr h="365760">
                <a:tc>
                  <a:txBody>
                    <a:bodyPr/>
                    <a:lstStyle/>
                    <a:p>
                      <a:pPr algn="ctr"/>
                      <a:r>
                        <a:rPr lang="en-US" altLang="zh-CN" dirty="0" smtClean="0"/>
                        <a:t>3</a:t>
                      </a:r>
                      <a:endParaRPr lang="zh-CN" altLang="en-US" dirty="0"/>
                    </a:p>
                  </a:txBody>
                  <a:tcPr/>
                </a:tc>
              </a:tr>
              <a:tr h="365760">
                <a:tc>
                  <a:txBody>
                    <a:bodyPr/>
                    <a:lstStyle/>
                    <a:p>
                      <a:pPr algn="ctr"/>
                      <a:r>
                        <a:rPr lang="en-US" altLang="zh-CN" dirty="0" smtClean="0"/>
                        <a:t>1</a:t>
                      </a:r>
                      <a:endParaRPr lang="zh-CN" altLang="en-US" dirty="0"/>
                    </a:p>
                  </a:txBody>
                  <a:tcPr/>
                </a:tc>
              </a:tr>
              <a:tr h="365760">
                <a:tc>
                  <a:txBody>
                    <a:bodyPr/>
                    <a:lstStyle/>
                    <a:p>
                      <a:pPr algn="ctr"/>
                      <a:r>
                        <a:rPr lang="en-US" altLang="zh-CN" dirty="0" smtClean="0"/>
                        <a:t>5</a:t>
                      </a:r>
                      <a:endParaRPr lang="zh-CN" altLang="en-US" dirty="0"/>
                    </a:p>
                  </a:txBody>
                  <a:tcPr/>
                </a:tc>
              </a:tr>
              <a:tr h="365760">
                <a:tc>
                  <a:txBody>
                    <a:bodyPr/>
                    <a:lstStyle/>
                    <a:p>
                      <a:pPr algn="ctr"/>
                      <a:r>
                        <a:rPr lang="en-US" altLang="zh-CN" dirty="0" smtClean="0"/>
                        <a:t>4</a:t>
                      </a:r>
                      <a:endParaRPr lang="zh-CN" altLang="en-US" dirty="0"/>
                    </a:p>
                  </a:txBody>
                  <a:tcPr/>
                </a:tc>
              </a:tr>
              <a:tr h="365760">
                <a:tc>
                  <a:txBody>
                    <a:bodyPr/>
                    <a:lstStyle/>
                    <a:p>
                      <a:pPr algn="ctr"/>
                      <a:r>
                        <a:rPr lang="en-US" altLang="zh-CN" dirty="0" smtClean="0"/>
                        <a:t>2</a:t>
                      </a:r>
                      <a:endParaRPr lang="zh-CN" altLang="en-US" dirty="0"/>
                    </a:p>
                  </a:txBody>
                  <a:tcPr/>
                </a:tc>
              </a:tr>
              <a:tr h="365760">
                <a:tc>
                  <a:txBody>
                    <a:bodyPr/>
                    <a:lstStyle/>
                    <a:p>
                      <a:pPr algn="ctr"/>
                      <a:r>
                        <a:rPr lang="en-US" altLang="zh-CN" dirty="0" smtClean="0"/>
                        <a:t>6</a:t>
                      </a:r>
                      <a:endParaRPr lang="zh-CN" altLang="en-US" dirty="0"/>
                    </a:p>
                  </a:txBody>
                  <a:tcPr/>
                </a:tc>
              </a:tr>
              <a:tr h="365760">
                <a:tc>
                  <a:txBody>
                    <a:bodyPr/>
                    <a:lstStyle/>
                    <a:p>
                      <a:pPr algn="ctr"/>
                      <a:r>
                        <a:rPr lang="en-US" altLang="zh-CN" dirty="0" smtClean="0"/>
                        <a:t>7</a:t>
                      </a:r>
                      <a:endParaRPr lang="zh-CN" altLang="en-US" dirty="0"/>
                    </a:p>
                  </a:txBody>
                  <a:tcPr/>
                </a:tc>
              </a:tr>
            </a:tbl>
          </a:graphicData>
        </a:graphic>
      </p:graphicFrame>
      <p:sp>
        <p:nvSpPr>
          <p:cNvPr id="7" name="右箭头 6"/>
          <p:cNvSpPr/>
          <p:nvPr/>
        </p:nvSpPr>
        <p:spPr>
          <a:xfrm>
            <a:off x="3707904" y="2908920"/>
            <a:ext cx="792088" cy="4320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内容占位符 5"/>
          <p:cNvGraphicFramePr>
            <a:graphicFrameLocks/>
          </p:cNvGraphicFramePr>
          <p:nvPr>
            <p:extLst>
              <p:ext uri="{D42A27DB-BD31-4B8C-83A1-F6EECF244321}">
                <p14:modId xmlns:p14="http://schemas.microsoft.com/office/powerpoint/2010/main" val="2713079845"/>
              </p:ext>
            </p:extLst>
          </p:nvPr>
        </p:nvGraphicFramePr>
        <p:xfrm>
          <a:off x="5148064" y="1540768"/>
          <a:ext cx="1008112" cy="3024336"/>
        </p:xfrm>
        <a:graphic>
          <a:graphicData uri="http://schemas.openxmlformats.org/drawingml/2006/table">
            <a:tbl>
              <a:tblPr firstRow="1" bandRow="1">
                <a:tableStyleId>{00A15C55-8517-42AA-B614-E9B94910E393}</a:tableStyleId>
              </a:tblPr>
              <a:tblGrid>
                <a:gridCol w="1008112"/>
              </a:tblGrid>
              <a:tr h="378042">
                <a:tc>
                  <a:txBody>
                    <a:bodyPr/>
                    <a:lstStyle/>
                    <a:p>
                      <a:pPr algn="ctr"/>
                      <a:r>
                        <a:rPr lang="en-US" altLang="zh-CN" dirty="0" smtClean="0"/>
                        <a:t>id</a:t>
                      </a:r>
                      <a:endParaRPr lang="zh-CN" altLang="en-US" dirty="0"/>
                    </a:p>
                  </a:txBody>
                  <a:tcPr/>
                </a:tc>
              </a:tr>
              <a:tr h="378042">
                <a:tc>
                  <a:txBody>
                    <a:bodyPr/>
                    <a:lstStyle/>
                    <a:p>
                      <a:pPr algn="ctr"/>
                      <a:r>
                        <a:rPr lang="en-US" altLang="zh-CN" dirty="0" smtClean="0"/>
                        <a:t>1</a:t>
                      </a:r>
                      <a:endParaRPr lang="zh-CN" altLang="en-US" dirty="0"/>
                    </a:p>
                  </a:txBody>
                  <a:tcPr/>
                </a:tc>
              </a:tr>
              <a:tr h="378042">
                <a:tc>
                  <a:txBody>
                    <a:bodyPr/>
                    <a:lstStyle/>
                    <a:p>
                      <a:pPr algn="ctr"/>
                      <a:r>
                        <a:rPr lang="en-US" altLang="zh-CN" dirty="0" smtClean="0"/>
                        <a:t>2</a:t>
                      </a:r>
                      <a:endParaRPr lang="zh-CN" altLang="en-US" dirty="0"/>
                    </a:p>
                  </a:txBody>
                  <a:tcPr/>
                </a:tc>
              </a:tr>
              <a:tr h="378042">
                <a:tc>
                  <a:txBody>
                    <a:bodyPr/>
                    <a:lstStyle/>
                    <a:p>
                      <a:pPr algn="ctr"/>
                      <a:r>
                        <a:rPr lang="en-US" altLang="zh-CN" dirty="0" smtClean="0"/>
                        <a:t>3</a:t>
                      </a:r>
                      <a:endParaRPr lang="zh-CN" altLang="en-US" dirty="0"/>
                    </a:p>
                  </a:txBody>
                  <a:tcPr/>
                </a:tc>
              </a:tr>
              <a:tr h="378042">
                <a:tc>
                  <a:txBody>
                    <a:bodyPr/>
                    <a:lstStyle/>
                    <a:p>
                      <a:pPr algn="ctr"/>
                      <a:r>
                        <a:rPr lang="en-US" altLang="zh-CN" dirty="0" smtClean="0"/>
                        <a:t>4</a:t>
                      </a:r>
                      <a:endParaRPr lang="zh-CN" altLang="en-US" dirty="0"/>
                    </a:p>
                  </a:txBody>
                  <a:tcPr/>
                </a:tc>
              </a:tr>
              <a:tr h="378042">
                <a:tc>
                  <a:txBody>
                    <a:bodyPr/>
                    <a:lstStyle/>
                    <a:p>
                      <a:pPr algn="ctr"/>
                      <a:r>
                        <a:rPr lang="en-US" altLang="zh-CN" dirty="0" smtClean="0"/>
                        <a:t>5</a:t>
                      </a:r>
                      <a:endParaRPr lang="zh-CN" altLang="en-US" dirty="0"/>
                    </a:p>
                  </a:txBody>
                  <a:tcPr/>
                </a:tc>
              </a:tr>
              <a:tr h="378042">
                <a:tc>
                  <a:txBody>
                    <a:bodyPr/>
                    <a:lstStyle/>
                    <a:p>
                      <a:pPr algn="ctr"/>
                      <a:r>
                        <a:rPr lang="en-US" altLang="zh-CN" dirty="0" smtClean="0"/>
                        <a:t>6</a:t>
                      </a:r>
                      <a:endParaRPr lang="zh-CN" altLang="en-US" dirty="0"/>
                    </a:p>
                  </a:txBody>
                  <a:tcPr/>
                </a:tc>
              </a:tr>
              <a:tr h="378042">
                <a:tc>
                  <a:txBody>
                    <a:bodyPr/>
                    <a:lstStyle/>
                    <a:p>
                      <a:pPr algn="ctr"/>
                      <a:r>
                        <a:rPr lang="en-US" altLang="zh-CN" dirty="0" smtClean="0"/>
                        <a:t>7</a:t>
                      </a:r>
                      <a:endParaRPr lang="zh-CN" altLang="en-US" dirty="0"/>
                    </a:p>
                  </a:txBody>
                  <a:tcPr/>
                </a:tc>
              </a:tr>
            </a:tbl>
          </a:graphicData>
        </a:graphic>
      </p:graphicFrame>
      <p:sp>
        <p:nvSpPr>
          <p:cNvPr id="9" name="TextBox 8"/>
          <p:cNvSpPr txBox="1"/>
          <p:nvPr/>
        </p:nvSpPr>
        <p:spPr>
          <a:xfrm>
            <a:off x="3611352" y="2391766"/>
            <a:ext cx="1152128" cy="369332"/>
          </a:xfrm>
          <a:prstGeom prst="rect">
            <a:avLst/>
          </a:prstGeom>
          <a:noFill/>
        </p:spPr>
        <p:txBody>
          <a:bodyPr wrap="square" rtlCol="0">
            <a:spAutoFit/>
          </a:bodyPr>
          <a:lstStyle/>
          <a:p>
            <a:r>
              <a:rPr lang="zh-CN" altLang="en-US" dirty="0" smtClean="0"/>
              <a:t>加索引</a:t>
            </a:r>
            <a:endParaRPr lang="zh-CN" altLang="en-US" dirty="0"/>
          </a:p>
        </p:txBody>
      </p:sp>
      <p:sp>
        <p:nvSpPr>
          <p:cNvPr id="10" name="TextBox 9"/>
          <p:cNvSpPr txBox="1"/>
          <p:nvPr/>
        </p:nvSpPr>
        <p:spPr>
          <a:xfrm>
            <a:off x="2219062" y="4760714"/>
            <a:ext cx="3672408" cy="369332"/>
          </a:xfrm>
          <a:prstGeom prst="rect">
            <a:avLst/>
          </a:prstGeom>
          <a:noFill/>
        </p:spPr>
        <p:txBody>
          <a:bodyPr wrap="square" rtlCol="0">
            <a:spAutoFit/>
          </a:bodyPr>
          <a:lstStyle/>
          <a:p>
            <a:r>
              <a:rPr lang="zh-CN" altLang="en-US" dirty="0" smtClean="0"/>
              <a:t>执行</a:t>
            </a:r>
            <a:r>
              <a:rPr lang="en-US" altLang="zh-CN" dirty="0" smtClean="0"/>
              <a:t>Select * from T where id = 6 </a:t>
            </a:r>
            <a:endParaRPr lang="zh-CN" altLang="en-US" dirty="0"/>
          </a:p>
        </p:txBody>
      </p:sp>
      <p:sp>
        <p:nvSpPr>
          <p:cNvPr id="11" name="TextBox 10"/>
          <p:cNvSpPr txBox="1"/>
          <p:nvPr/>
        </p:nvSpPr>
        <p:spPr>
          <a:xfrm>
            <a:off x="2195736" y="1052736"/>
            <a:ext cx="576064" cy="369332"/>
          </a:xfrm>
          <a:prstGeom prst="rect">
            <a:avLst/>
          </a:prstGeom>
          <a:noFill/>
        </p:spPr>
        <p:txBody>
          <a:bodyPr wrap="square" rtlCol="0">
            <a:spAutoFit/>
          </a:bodyPr>
          <a:lstStyle/>
          <a:p>
            <a:r>
              <a:rPr lang="en-US" altLang="zh-CN" dirty="0" smtClean="0"/>
              <a:t>T</a:t>
            </a:r>
            <a:endParaRPr lang="zh-CN" altLang="en-US" dirty="0"/>
          </a:p>
        </p:txBody>
      </p:sp>
      <p:sp>
        <p:nvSpPr>
          <p:cNvPr id="13" name="TextBox 12"/>
          <p:cNvSpPr txBox="1"/>
          <p:nvPr/>
        </p:nvSpPr>
        <p:spPr>
          <a:xfrm>
            <a:off x="3611352" y="3412976"/>
            <a:ext cx="1506489" cy="369332"/>
          </a:xfrm>
          <a:prstGeom prst="rect">
            <a:avLst/>
          </a:prstGeom>
          <a:noFill/>
        </p:spPr>
        <p:txBody>
          <a:bodyPr wrap="square" rtlCol="0">
            <a:spAutoFit/>
          </a:bodyPr>
          <a:lstStyle/>
          <a:p>
            <a:r>
              <a:rPr lang="zh-CN" altLang="en-US" dirty="0" smtClean="0"/>
              <a:t>索引即排序</a:t>
            </a:r>
            <a:endParaRPr lang="zh-CN" altLang="en-US" dirty="0"/>
          </a:p>
        </p:txBody>
      </p:sp>
      <p:sp>
        <p:nvSpPr>
          <p:cNvPr id="14" name="TextBox 13"/>
          <p:cNvSpPr txBox="1"/>
          <p:nvPr/>
        </p:nvSpPr>
        <p:spPr>
          <a:xfrm>
            <a:off x="6444208" y="2694637"/>
            <a:ext cx="2088232" cy="646331"/>
          </a:xfrm>
          <a:prstGeom prst="rect">
            <a:avLst/>
          </a:prstGeom>
          <a:noFill/>
        </p:spPr>
        <p:txBody>
          <a:bodyPr wrap="square" rtlCol="0">
            <a:spAutoFit/>
          </a:bodyPr>
          <a:lstStyle/>
          <a:p>
            <a:r>
              <a:rPr lang="zh-CN" altLang="en-US" dirty="0" smtClean="0"/>
              <a:t>假设索引按线性结构存储并且连续</a:t>
            </a:r>
            <a:endParaRPr lang="zh-CN" altLang="en-US" dirty="0"/>
          </a:p>
        </p:txBody>
      </p:sp>
      <p:sp>
        <p:nvSpPr>
          <p:cNvPr id="15" name="圆角矩形 14"/>
          <p:cNvSpPr/>
          <p:nvPr/>
        </p:nvSpPr>
        <p:spPr>
          <a:xfrm>
            <a:off x="1475656" y="5373216"/>
            <a:ext cx="2016224"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需遍历表，找</a:t>
            </a:r>
            <a:r>
              <a:rPr lang="en-US" altLang="zh-CN" dirty="0" smtClean="0"/>
              <a:t>7</a:t>
            </a:r>
            <a:r>
              <a:rPr lang="zh-CN" altLang="en-US" dirty="0" smtClean="0"/>
              <a:t>次</a:t>
            </a:r>
            <a:endParaRPr lang="zh-CN" altLang="en-US" dirty="0"/>
          </a:p>
        </p:txBody>
      </p:sp>
      <p:sp>
        <p:nvSpPr>
          <p:cNvPr id="16" name="圆角矩形 15"/>
          <p:cNvSpPr/>
          <p:nvPr/>
        </p:nvSpPr>
        <p:spPr>
          <a:xfrm>
            <a:off x="4932040" y="5308578"/>
            <a:ext cx="2016224" cy="7200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根据地址</a:t>
            </a:r>
            <a:r>
              <a:rPr lang="en-US" altLang="zh-CN" dirty="0" smtClean="0"/>
              <a:t>1</a:t>
            </a:r>
            <a:r>
              <a:rPr lang="zh-CN" altLang="en-US" dirty="0" smtClean="0"/>
              <a:t>次找到</a:t>
            </a:r>
            <a:endParaRPr lang="zh-CN" altLang="en-US" dirty="0"/>
          </a:p>
        </p:txBody>
      </p:sp>
    </p:spTree>
    <p:extLst>
      <p:ext uri="{BB962C8B-B14F-4D97-AF65-F5344CB8AC3E}">
        <p14:creationId xmlns:p14="http://schemas.microsoft.com/office/powerpoint/2010/main" val="305855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3" grpId="0"/>
      <p:bldP spid="14" grpId="0"/>
      <p:bldP spid="15" grpId="0" animBg="1"/>
      <p:bldP spid="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项目信息</a:t>
            </a:r>
          </a:p>
        </p:txBody>
      </p:sp>
      <p:sp>
        <p:nvSpPr>
          <p:cNvPr id="3" name="内容占位符 2"/>
          <p:cNvSpPr>
            <a:spLocks noGrp="1"/>
          </p:cNvSpPr>
          <p:nvPr>
            <p:ph idx="1"/>
          </p:nvPr>
        </p:nvSpPr>
        <p:spPr/>
        <p:txBody>
          <a:bodyPr/>
          <a:lstStyle/>
          <a:p>
            <a:r>
              <a:rPr lang="zh-CN" altLang="en-US" dirty="0" smtClean="0"/>
              <a:t>遇到的问题</a:t>
            </a:r>
            <a:endParaRPr lang="en-US" altLang="zh-CN" dirty="0" smtClean="0"/>
          </a:p>
          <a:p>
            <a:pPr lvl="1"/>
            <a:r>
              <a:rPr lang="zh-CN" altLang="en-US" dirty="0"/>
              <a:t>百万级</a:t>
            </a:r>
            <a:r>
              <a:rPr lang="zh-CN" altLang="en-US" dirty="0" smtClean="0"/>
              <a:t>数据库建立</a:t>
            </a:r>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调研和剖析</a:t>
            </a:r>
            <a:endParaRPr lang="en-US" altLang="zh-CN" dirty="0" smtClean="0"/>
          </a:p>
          <a:p>
            <a:pPr lvl="2"/>
            <a:r>
              <a:rPr lang="zh-CN" altLang="en-US" dirty="0" smtClean="0"/>
              <a:t>在难度升级后决定要做的范围</a:t>
            </a:r>
            <a:endParaRPr lang="en-US" altLang="zh-CN" dirty="0" smtClean="0"/>
          </a:p>
          <a:p>
            <a:pPr lvl="2"/>
            <a:r>
              <a:rPr lang="zh-CN" altLang="en-US" dirty="0" smtClean="0"/>
              <a:t>索引和锁理论在</a:t>
            </a:r>
            <a:r>
              <a:rPr lang="en-US" altLang="zh-CN" dirty="0" smtClean="0"/>
              <a:t>1~2</a:t>
            </a:r>
            <a:r>
              <a:rPr lang="zh-CN" altLang="en-US" dirty="0" smtClean="0"/>
              <a:t>天很难掌握</a:t>
            </a:r>
            <a:endParaRPr lang="en-US" altLang="zh-CN" dirty="0" smtClean="0"/>
          </a:p>
          <a:p>
            <a:endParaRPr lang="zh-CN" altLang="en-US" dirty="0"/>
          </a:p>
        </p:txBody>
      </p:sp>
      <p:sp>
        <p:nvSpPr>
          <p:cNvPr id="4" name="圆角矩形 3"/>
          <p:cNvSpPr/>
          <p:nvPr/>
        </p:nvSpPr>
        <p:spPr>
          <a:xfrm>
            <a:off x="1187624" y="2971394"/>
            <a:ext cx="1584176" cy="9361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建立内存表</a:t>
            </a:r>
            <a:endParaRPr lang="zh-CN" altLang="en-US" dirty="0"/>
          </a:p>
        </p:txBody>
      </p:sp>
      <p:sp>
        <p:nvSpPr>
          <p:cNvPr id="5" name="圆角矩形 4"/>
          <p:cNvSpPr/>
          <p:nvPr/>
        </p:nvSpPr>
        <p:spPr>
          <a:xfrm>
            <a:off x="3779912" y="2982145"/>
            <a:ext cx="1584176" cy="9361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循环插入百万条信息到内存表</a:t>
            </a:r>
            <a:endParaRPr lang="zh-CN" altLang="en-US" dirty="0"/>
          </a:p>
        </p:txBody>
      </p:sp>
      <p:sp>
        <p:nvSpPr>
          <p:cNvPr id="6" name="圆角矩形 5"/>
          <p:cNvSpPr/>
          <p:nvPr/>
        </p:nvSpPr>
        <p:spPr>
          <a:xfrm>
            <a:off x="6228184" y="2996952"/>
            <a:ext cx="1584176" cy="9361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一</a:t>
            </a:r>
            <a:r>
              <a:rPr lang="zh-CN" altLang="en-US" dirty="0" smtClean="0"/>
              <a:t>次批量插入到磁盘表</a:t>
            </a:r>
            <a:endParaRPr lang="zh-CN" altLang="en-US" dirty="0"/>
          </a:p>
        </p:txBody>
      </p:sp>
      <p:sp>
        <p:nvSpPr>
          <p:cNvPr id="7" name="右箭头 6"/>
          <p:cNvSpPr/>
          <p:nvPr/>
        </p:nvSpPr>
        <p:spPr>
          <a:xfrm>
            <a:off x="2990360" y="3223422"/>
            <a:ext cx="504056" cy="4320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508104" y="3248980"/>
            <a:ext cx="504056" cy="43204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95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zh-CN" altLang="en-US" dirty="0">
                <a:solidFill>
                  <a:schemeClr val="bg1">
                    <a:lumMod val="75000"/>
                  </a:schemeClr>
                </a:solidFill>
              </a:rPr>
              <a:t>需求</a:t>
            </a:r>
            <a:r>
              <a:rPr lang="zh-CN" altLang="en-US" dirty="0" smtClean="0">
                <a:solidFill>
                  <a:schemeClr val="bg1">
                    <a:lumMod val="75000"/>
                  </a:schemeClr>
                </a:solidFill>
              </a:rPr>
              <a:t>场景</a:t>
            </a:r>
            <a:endParaRPr lang="en-US" altLang="zh-CN" dirty="0">
              <a:solidFill>
                <a:schemeClr val="bg1">
                  <a:lumMod val="75000"/>
                </a:schemeClr>
              </a:solidFill>
            </a:endParaRPr>
          </a:p>
          <a:p>
            <a:r>
              <a:rPr lang="zh-CN" altLang="en-US" dirty="0" smtClean="0">
                <a:solidFill>
                  <a:schemeClr val="bg1">
                    <a:lumMod val="75000"/>
                  </a:schemeClr>
                </a:solidFill>
              </a:rPr>
              <a:t>数据库优化思路</a:t>
            </a:r>
            <a:endParaRPr lang="en-US" altLang="zh-CN" dirty="0" smtClean="0">
              <a:solidFill>
                <a:schemeClr val="bg1">
                  <a:lumMod val="75000"/>
                </a:schemeClr>
              </a:solidFill>
            </a:endParaRPr>
          </a:p>
          <a:p>
            <a:r>
              <a:rPr lang="zh-CN" altLang="en-US" dirty="0" smtClean="0">
                <a:solidFill>
                  <a:schemeClr val="bg1">
                    <a:lumMod val="75000"/>
                  </a:schemeClr>
                </a:solidFill>
              </a:rPr>
              <a:t>优化方法阐述</a:t>
            </a:r>
            <a:endParaRPr lang="en-US" altLang="zh-CN" dirty="0" smtClean="0">
              <a:solidFill>
                <a:schemeClr val="bg1">
                  <a:lumMod val="75000"/>
                </a:schemeClr>
              </a:solidFill>
            </a:endParaRPr>
          </a:p>
          <a:p>
            <a:r>
              <a:rPr lang="zh-CN" altLang="en-US" dirty="0" smtClean="0">
                <a:solidFill>
                  <a:schemeClr val="bg1">
                    <a:lumMod val="75000"/>
                  </a:schemeClr>
                </a:solidFill>
              </a:rPr>
              <a:t>技术深度剖析</a:t>
            </a:r>
            <a:endParaRPr lang="en-US" altLang="zh-CN" dirty="0" smtClean="0">
              <a:solidFill>
                <a:schemeClr val="bg1">
                  <a:lumMod val="75000"/>
                </a:schemeClr>
              </a:solidFill>
            </a:endParaRPr>
          </a:p>
          <a:p>
            <a:r>
              <a:rPr lang="zh-CN" altLang="en-US" dirty="0" smtClean="0">
                <a:solidFill>
                  <a:schemeClr val="bg1">
                    <a:lumMod val="75000"/>
                  </a:schemeClr>
                </a:solidFill>
              </a:rPr>
              <a:t>项目信息</a:t>
            </a:r>
            <a:endParaRPr lang="en-US" altLang="zh-CN" dirty="0" smtClean="0">
              <a:solidFill>
                <a:schemeClr val="bg1">
                  <a:lumMod val="75000"/>
                </a:schemeClr>
              </a:solidFill>
            </a:endParaRPr>
          </a:p>
          <a:p>
            <a:r>
              <a:rPr lang="zh-CN" altLang="en-US" dirty="0"/>
              <a:t>总结</a:t>
            </a:r>
            <a:endParaRPr lang="en-US" altLang="zh-CN" dirty="0"/>
          </a:p>
          <a:p>
            <a:endParaRPr lang="en-US" altLang="zh-CN" dirty="0" smtClean="0"/>
          </a:p>
        </p:txBody>
      </p:sp>
    </p:spTree>
    <p:extLst>
      <p:ext uri="{BB962C8B-B14F-4D97-AF65-F5344CB8AC3E}">
        <p14:creationId xmlns:p14="http://schemas.microsoft.com/office/powerpoint/2010/main" val="17590064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短短</a:t>
            </a:r>
            <a:r>
              <a:rPr lang="en-US" altLang="zh-CN" dirty="0" smtClean="0"/>
              <a:t>5</a:t>
            </a:r>
            <a:r>
              <a:rPr lang="zh-CN" altLang="en-US" dirty="0" smtClean="0"/>
              <a:t>天感觉像过了一个世纪，收获成长和幸福！</a:t>
            </a:r>
            <a:endParaRPr lang="en-US" altLang="zh-CN" dirty="0" smtClean="0"/>
          </a:p>
          <a:p>
            <a:r>
              <a:rPr lang="zh-CN" altLang="en-US" dirty="0" smtClean="0"/>
              <a:t>期待下次峰会！</a:t>
            </a:r>
            <a:endParaRPr lang="en-US" altLang="zh-CN" dirty="0" smtClean="0"/>
          </a:p>
        </p:txBody>
      </p:sp>
      <p:sp>
        <p:nvSpPr>
          <p:cNvPr id="4" name="TextBox 3"/>
          <p:cNvSpPr txBox="1"/>
          <p:nvPr/>
        </p:nvSpPr>
        <p:spPr>
          <a:xfrm>
            <a:off x="2344823" y="3429000"/>
            <a:ext cx="4464496" cy="923330"/>
          </a:xfrm>
          <a:prstGeom prst="rect">
            <a:avLst/>
          </a:prstGeom>
          <a:noFill/>
        </p:spPr>
        <p:txBody>
          <a:bodyPr wrap="square" rtlCol="0">
            <a:spAutoFit/>
          </a:bodyPr>
          <a:lstStyle/>
          <a:p>
            <a:r>
              <a:rPr lang="zh-CN" altLang="en-US" sz="5400" dirty="0" smtClean="0">
                <a:solidFill>
                  <a:srgbClr val="FF0000"/>
                </a:solidFill>
                <a:latin typeface="+mj-ea"/>
                <a:ea typeface="+mj-ea"/>
              </a:rPr>
              <a:t>中秋节快乐</a:t>
            </a:r>
            <a:r>
              <a:rPr lang="zh-CN" altLang="en-US" sz="5400" dirty="0">
                <a:solidFill>
                  <a:srgbClr val="FF0000"/>
                </a:solidFill>
                <a:latin typeface="+mj-ea"/>
                <a:ea typeface="+mj-ea"/>
              </a:rPr>
              <a:t>！</a:t>
            </a:r>
          </a:p>
        </p:txBody>
      </p:sp>
    </p:spTree>
    <p:extLst>
      <p:ext uri="{BB962C8B-B14F-4D97-AF65-F5344CB8AC3E}">
        <p14:creationId xmlns:p14="http://schemas.microsoft.com/office/powerpoint/2010/main" val="213871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1143000"/>
          </a:xfrm>
        </p:spPr>
        <p:txBody>
          <a:bodyPr>
            <a:normAutofit/>
          </a:bodyPr>
          <a:lstStyle/>
          <a:p>
            <a:r>
              <a:rPr lang="zh-CN" altLang="en-US" dirty="0"/>
              <a:t>索引</a:t>
            </a:r>
            <a:r>
              <a:rPr lang="zh-CN" altLang="en-US" dirty="0" smtClean="0"/>
              <a:t>设计</a:t>
            </a:r>
            <a:r>
              <a:rPr lang="en-US" altLang="zh-CN" dirty="0" smtClean="0"/>
              <a:t>--</a:t>
            </a:r>
            <a:r>
              <a:rPr lang="zh-CN" altLang="en-US" dirty="0" smtClean="0"/>
              <a:t>单</a:t>
            </a:r>
            <a:r>
              <a:rPr lang="zh-CN" altLang="en-US" dirty="0"/>
              <a:t>表</a:t>
            </a:r>
            <a:r>
              <a:rPr lang="zh-CN" altLang="en-US" dirty="0" smtClean="0"/>
              <a:t>单列</a:t>
            </a:r>
            <a:endParaRPr lang="zh-CN" altLang="en-US" dirty="0"/>
          </a:p>
        </p:txBody>
      </p:sp>
      <p:pic>
        <p:nvPicPr>
          <p:cNvPr id="4" name="内容占位符 3" descr="但表单咧不加索引"/>
          <p:cNvPicPr>
            <a:picLocks noGrp="1" noChangeAspect="1"/>
          </p:cNvPicPr>
          <p:nvPr>
            <p:ph idx="1"/>
          </p:nvPr>
        </p:nvPicPr>
        <p:blipFill>
          <a:blip r:embed="rId2"/>
          <a:stretch>
            <a:fillRect/>
          </a:stretch>
        </p:blipFill>
        <p:spPr>
          <a:xfrm>
            <a:off x="539552" y="1844824"/>
            <a:ext cx="3817620" cy="1321435"/>
          </a:xfrm>
          <a:prstGeom prst="rect">
            <a:avLst/>
          </a:prstGeom>
        </p:spPr>
      </p:pic>
      <p:pic>
        <p:nvPicPr>
          <p:cNvPr id="5" name="图片 4" descr="但表单咧不加索引2"/>
          <p:cNvPicPr>
            <a:picLocks noChangeAspect="1"/>
          </p:cNvPicPr>
          <p:nvPr/>
        </p:nvPicPr>
        <p:blipFill>
          <a:blip r:embed="rId3"/>
          <a:stretch>
            <a:fillRect/>
          </a:stretch>
        </p:blipFill>
        <p:spPr>
          <a:xfrm>
            <a:off x="574864" y="3229104"/>
            <a:ext cx="6423184" cy="756285"/>
          </a:xfrm>
          <a:prstGeom prst="rect">
            <a:avLst/>
          </a:prstGeom>
        </p:spPr>
      </p:pic>
      <p:pic>
        <p:nvPicPr>
          <p:cNvPr id="8" name="图片 7" descr="单列加索引"/>
          <p:cNvPicPr>
            <a:picLocks noChangeAspect="1"/>
          </p:cNvPicPr>
          <p:nvPr/>
        </p:nvPicPr>
        <p:blipFill>
          <a:blip r:embed="rId4"/>
          <a:stretch>
            <a:fillRect/>
          </a:stretch>
        </p:blipFill>
        <p:spPr>
          <a:xfrm>
            <a:off x="3751144" y="4403725"/>
            <a:ext cx="2379345" cy="895350"/>
          </a:xfrm>
          <a:prstGeom prst="rect">
            <a:avLst/>
          </a:prstGeom>
        </p:spPr>
      </p:pic>
      <p:pic>
        <p:nvPicPr>
          <p:cNvPr id="10" name="图片 9" descr="加索引"/>
          <p:cNvPicPr>
            <a:picLocks noChangeAspect="1"/>
          </p:cNvPicPr>
          <p:nvPr/>
        </p:nvPicPr>
        <p:blipFill>
          <a:blip r:embed="rId5"/>
          <a:stretch>
            <a:fillRect/>
          </a:stretch>
        </p:blipFill>
        <p:spPr>
          <a:xfrm>
            <a:off x="539552" y="4407297"/>
            <a:ext cx="2889409" cy="1115060"/>
          </a:xfrm>
          <a:prstGeom prst="rect">
            <a:avLst/>
          </a:prstGeom>
        </p:spPr>
      </p:pic>
      <p:pic>
        <p:nvPicPr>
          <p:cNvPr id="11" name="图片 10" descr="加索引2"/>
          <p:cNvPicPr>
            <a:picLocks noChangeAspect="1"/>
          </p:cNvPicPr>
          <p:nvPr/>
        </p:nvPicPr>
        <p:blipFill>
          <a:blip r:embed="rId6"/>
          <a:stretch>
            <a:fillRect/>
          </a:stretch>
        </p:blipFill>
        <p:spPr>
          <a:xfrm>
            <a:off x="549112" y="5661248"/>
            <a:ext cx="6158389" cy="814705"/>
          </a:xfrm>
          <a:prstGeom prst="rect">
            <a:avLst/>
          </a:prstGeom>
        </p:spPr>
      </p:pic>
      <p:sp>
        <p:nvSpPr>
          <p:cNvPr id="3" name="圆角矩形 2"/>
          <p:cNvSpPr/>
          <p:nvPr/>
        </p:nvSpPr>
        <p:spPr>
          <a:xfrm>
            <a:off x="539552" y="1340768"/>
            <a:ext cx="952872" cy="369307"/>
          </a:xfrm>
          <a:prstGeom prst="round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a:t>索引前</a:t>
            </a:r>
          </a:p>
        </p:txBody>
      </p:sp>
      <p:sp>
        <p:nvSpPr>
          <p:cNvPr id="14" name="圆角矩形 13"/>
          <p:cNvSpPr/>
          <p:nvPr/>
        </p:nvSpPr>
        <p:spPr>
          <a:xfrm>
            <a:off x="596856" y="3965259"/>
            <a:ext cx="952872" cy="369307"/>
          </a:xfrm>
          <a:prstGeom prst="round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smtClean="0"/>
              <a:t>索引后</a:t>
            </a:r>
            <a:endParaRPr lang="zh-CN" altLang="en-US" b="1" dirty="0"/>
          </a:p>
        </p:txBody>
      </p:sp>
      <p:sp>
        <p:nvSpPr>
          <p:cNvPr id="7" name="圆角矩形 6"/>
          <p:cNvSpPr/>
          <p:nvPr/>
        </p:nvSpPr>
        <p:spPr>
          <a:xfrm>
            <a:off x="4716016" y="1503311"/>
            <a:ext cx="4228392"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添加索引：</a:t>
            </a:r>
            <a:r>
              <a:rPr lang="en-US" altLang="zh-CN" dirty="0"/>
              <a:t>ALTER TABLE  user ADD INDEX (</a:t>
            </a:r>
            <a:r>
              <a:rPr lang="en-US" altLang="zh-CN" dirty="0" err="1">
                <a:solidFill>
                  <a:srgbClr val="FF0000"/>
                </a:solidFill>
              </a:rPr>
              <a:t>dept_id</a:t>
            </a:r>
            <a:r>
              <a:rPr lang="en-US" altLang="zh-CN" dirty="0"/>
              <a:t>) ;</a:t>
            </a:r>
          </a:p>
          <a:p>
            <a:r>
              <a:rPr lang="zh-CN" altLang="en-US" dirty="0"/>
              <a:t>删除索引：</a:t>
            </a:r>
            <a:r>
              <a:rPr lang="en-US" altLang="zh-CN" dirty="0"/>
              <a:t>ALTER TABLE user DROP INDEX </a:t>
            </a:r>
            <a:r>
              <a:rPr lang="en-US" altLang="zh-CN" dirty="0" err="1">
                <a:solidFill>
                  <a:srgbClr val="FF0000"/>
                </a:solidFill>
              </a:rPr>
              <a:t>dept_id</a:t>
            </a:r>
            <a:r>
              <a:rPr lang="en-US" altLang="zh-CN" dirty="0"/>
              <a:t>;</a:t>
            </a:r>
          </a:p>
        </p:txBody>
      </p:sp>
    </p:spTree>
    <p:extLst>
      <p:ext uri="{BB962C8B-B14F-4D97-AF65-F5344CB8AC3E}">
        <p14:creationId xmlns:p14="http://schemas.microsoft.com/office/powerpoint/2010/main" val="3235486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lstStyle/>
          <a:p>
            <a:r>
              <a:rPr lang="zh-CN" altLang="en-US" dirty="0" smtClean="0"/>
              <a:t>索引设计</a:t>
            </a:r>
            <a:r>
              <a:rPr lang="en-US" altLang="zh-CN" dirty="0" smtClean="0"/>
              <a:t>--</a:t>
            </a:r>
            <a:r>
              <a:rPr lang="zh-CN" altLang="en-US" dirty="0"/>
              <a:t>复合</a:t>
            </a:r>
            <a:r>
              <a:rPr lang="zh-CN" altLang="en-US" dirty="0" smtClean="0"/>
              <a:t>索引</a:t>
            </a:r>
            <a:endParaRPr lang="zh-CN" altLang="en-US" dirty="0"/>
          </a:p>
        </p:txBody>
      </p:sp>
      <p:pic>
        <p:nvPicPr>
          <p:cNvPr id="10" name="内容占位符 3" descr="1"/>
          <p:cNvPicPr>
            <a:picLocks noChangeAspect="1"/>
          </p:cNvPicPr>
          <p:nvPr/>
        </p:nvPicPr>
        <p:blipFill>
          <a:blip r:embed="rId2"/>
          <a:stretch>
            <a:fillRect/>
          </a:stretch>
        </p:blipFill>
        <p:spPr>
          <a:xfrm>
            <a:off x="2195736" y="1916832"/>
            <a:ext cx="4152424" cy="1032510"/>
          </a:xfrm>
          <a:prstGeom prst="rect">
            <a:avLst/>
          </a:prstGeom>
          <a:noFill/>
          <a:ln w="9525">
            <a:noFill/>
          </a:ln>
        </p:spPr>
      </p:pic>
      <p:pic>
        <p:nvPicPr>
          <p:cNvPr id="11" name="图片 10" descr="2"/>
          <p:cNvPicPr>
            <a:picLocks noChangeAspect="1"/>
          </p:cNvPicPr>
          <p:nvPr/>
        </p:nvPicPr>
        <p:blipFill>
          <a:blip r:embed="rId3"/>
          <a:stretch>
            <a:fillRect/>
          </a:stretch>
        </p:blipFill>
        <p:spPr>
          <a:xfrm>
            <a:off x="1907704" y="3212976"/>
            <a:ext cx="6895148" cy="698500"/>
          </a:xfrm>
          <a:prstGeom prst="rect">
            <a:avLst/>
          </a:prstGeom>
        </p:spPr>
      </p:pic>
      <p:pic>
        <p:nvPicPr>
          <p:cNvPr id="8" name="图片 7" descr="8"/>
          <p:cNvPicPr>
            <a:picLocks noChangeAspect="1"/>
          </p:cNvPicPr>
          <p:nvPr/>
        </p:nvPicPr>
        <p:blipFill>
          <a:blip r:embed="rId4"/>
          <a:stretch>
            <a:fillRect/>
          </a:stretch>
        </p:blipFill>
        <p:spPr>
          <a:xfrm>
            <a:off x="2231440" y="4221088"/>
            <a:ext cx="3983831" cy="752475"/>
          </a:xfrm>
          <a:prstGeom prst="rect">
            <a:avLst/>
          </a:prstGeom>
        </p:spPr>
      </p:pic>
      <p:pic>
        <p:nvPicPr>
          <p:cNvPr id="9" name="图片 8" descr="9"/>
          <p:cNvPicPr>
            <a:picLocks noChangeAspect="1"/>
          </p:cNvPicPr>
          <p:nvPr/>
        </p:nvPicPr>
        <p:blipFill>
          <a:blip r:embed="rId5"/>
          <a:stretch>
            <a:fillRect/>
          </a:stretch>
        </p:blipFill>
        <p:spPr>
          <a:xfrm>
            <a:off x="1638688" y="5373216"/>
            <a:ext cx="7020148" cy="672441"/>
          </a:xfrm>
          <a:prstGeom prst="rect">
            <a:avLst/>
          </a:prstGeom>
        </p:spPr>
      </p:pic>
      <p:sp>
        <p:nvSpPr>
          <p:cNvPr id="12" name="圆角矩形 11"/>
          <p:cNvSpPr/>
          <p:nvPr/>
        </p:nvSpPr>
        <p:spPr>
          <a:xfrm>
            <a:off x="662152" y="2009572"/>
            <a:ext cx="952872" cy="369307"/>
          </a:xfrm>
          <a:prstGeom prst="round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a:t>索引前</a:t>
            </a:r>
          </a:p>
        </p:txBody>
      </p:sp>
      <p:sp>
        <p:nvSpPr>
          <p:cNvPr id="14" name="圆角矩形 13"/>
          <p:cNvSpPr/>
          <p:nvPr/>
        </p:nvSpPr>
        <p:spPr>
          <a:xfrm>
            <a:off x="685816" y="4122291"/>
            <a:ext cx="952872" cy="369307"/>
          </a:xfrm>
          <a:prstGeom prst="round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smtClean="0"/>
              <a:t>索引后</a:t>
            </a:r>
            <a:endParaRPr lang="zh-CN" altLang="en-US" b="1" dirty="0"/>
          </a:p>
        </p:txBody>
      </p:sp>
      <p:sp>
        <p:nvSpPr>
          <p:cNvPr id="15" name="圆角矩形 14"/>
          <p:cNvSpPr/>
          <p:nvPr/>
        </p:nvSpPr>
        <p:spPr>
          <a:xfrm>
            <a:off x="5292080" y="4491598"/>
            <a:ext cx="3175700" cy="720080"/>
          </a:xfrm>
          <a:prstGeom prst="roundRect">
            <a:avLst/>
          </a:prstGeom>
          <a:ln>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smtClean="0"/>
              <a:t>复合索引（</a:t>
            </a:r>
            <a:r>
              <a:rPr lang="en-US" altLang="zh-CN" b="1" dirty="0" smtClean="0"/>
              <a:t>username , </a:t>
            </a:r>
            <a:r>
              <a:rPr lang="en-US" altLang="zh-CN" b="1" dirty="0" err="1" smtClean="0"/>
              <a:t>pwd</a:t>
            </a:r>
            <a:r>
              <a:rPr lang="en-US" altLang="zh-CN" b="1" dirty="0" smtClean="0"/>
              <a:t>)</a:t>
            </a:r>
            <a:endParaRPr lang="zh-CN" altLang="en-US" b="1" dirty="0"/>
          </a:p>
        </p:txBody>
      </p:sp>
      <p:sp>
        <p:nvSpPr>
          <p:cNvPr id="13" name="圆角矩形 12"/>
          <p:cNvSpPr/>
          <p:nvPr/>
        </p:nvSpPr>
        <p:spPr>
          <a:xfrm>
            <a:off x="5119351" y="2194225"/>
            <a:ext cx="3805029" cy="82963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添加索引：</a:t>
            </a:r>
            <a:r>
              <a:rPr lang="en-US" altLang="zh-CN" dirty="0"/>
              <a:t>ALTER TABLE  user ADD INDEX </a:t>
            </a:r>
            <a:r>
              <a:rPr lang="en-US" altLang="zh-CN" dirty="0" smtClean="0"/>
              <a:t>(</a:t>
            </a:r>
            <a:r>
              <a:rPr lang="en-US" altLang="zh-CN" dirty="0" err="1" smtClean="0">
                <a:solidFill>
                  <a:srgbClr val="FF0000"/>
                </a:solidFill>
              </a:rPr>
              <a:t>userame,pwd</a:t>
            </a:r>
            <a:r>
              <a:rPr lang="en-US" altLang="zh-CN" dirty="0" smtClean="0"/>
              <a:t>) ;</a:t>
            </a:r>
            <a:endParaRPr lang="en-US" altLang="zh-CN" dirty="0"/>
          </a:p>
        </p:txBody>
      </p:sp>
    </p:spTree>
    <p:extLst>
      <p:ext uri="{BB962C8B-B14F-4D97-AF65-F5344CB8AC3E}">
        <p14:creationId xmlns:p14="http://schemas.microsoft.com/office/powerpoint/2010/main" val="3727284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1556</TotalTime>
  <Words>2573</Words>
  <Application>Microsoft Office PowerPoint</Application>
  <PresentationFormat>全屏显示(4:3)</PresentationFormat>
  <Paragraphs>578</Paragraphs>
  <Slides>72</Slides>
  <Notes>0</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流畅</vt:lpstr>
      <vt:lpstr>MySQL数据库优化</vt:lpstr>
      <vt:lpstr>Outline</vt:lpstr>
      <vt:lpstr>需求场景</vt:lpstr>
      <vt:lpstr>数据库优化思路</vt:lpstr>
      <vt:lpstr>优化方法阐述</vt:lpstr>
      <vt:lpstr>索引设计</vt:lpstr>
      <vt:lpstr>索引设计—何为索引?</vt:lpstr>
      <vt:lpstr>索引设计--单表单列</vt:lpstr>
      <vt:lpstr>索引设计--复合索引</vt:lpstr>
      <vt:lpstr>索引设计--复合索引</vt:lpstr>
      <vt:lpstr>索引设计--多表联合查询</vt:lpstr>
      <vt:lpstr>索引设计--多表联合查询</vt:lpstr>
      <vt:lpstr>索引设计--多表联合查询</vt:lpstr>
      <vt:lpstr>索引设计--多表联合查询</vt:lpstr>
      <vt:lpstr>索引设计--多表联合查询</vt:lpstr>
      <vt:lpstr>优化方法阐述</vt:lpstr>
      <vt:lpstr>SQL语句优化</vt:lpstr>
      <vt:lpstr>优化 INSERT 语句</vt:lpstr>
      <vt:lpstr>优化 GROUP BY 语句</vt:lpstr>
      <vt:lpstr>优化嵌套查询</vt:lpstr>
      <vt:lpstr>优化or语句</vt:lpstr>
      <vt:lpstr>联合查询排序优化(待验证）</vt:lpstr>
      <vt:lpstr>优化方法阐述</vt:lpstr>
      <vt:lpstr>表对象设计</vt:lpstr>
      <vt:lpstr>优化表的数据类型</vt:lpstr>
      <vt:lpstr>中间表提高查询表效率</vt:lpstr>
      <vt:lpstr>中间表提高查询表效率</vt:lpstr>
      <vt:lpstr>中间表提高查询表效率</vt:lpstr>
      <vt:lpstr>优化方法阐述</vt:lpstr>
      <vt:lpstr>分表</vt:lpstr>
      <vt:lpstr>利用merge存储引擎分表</vt:lpstr>
      <vt:lpstr>利用merge存储引擎分表</vt:lpstr>
      <vt:lpstr>利用merge存储引擎分表</vt:lpstr>
      <vt:lpstr>分区</vt:lpstr>
      <vt:lpstr>分区</vt:lpstr>
      <vt:lpstr>分区</vt:lpstr>
      <vt:lpstr>RANGE分区</vt:lpstr>
      <vt:lpstr>Outline</vt:lpstr>
      <vt:lpstr>B-tree索引</vt:lpstr>
      <vt:lpstr>背景</vt:lpstr>
      <vt:lpstr>背景</vt:lpstr>
      <vt:lpstr>m-way查找树</vt:lpstr>
      <vt:lpstr>m-way查找树</vt:lpstr>
      <vt:lpstr>B-tree(m-way)特性</vt:lpstr>
      <vt:lpstr>B-tree特性</vt:lpstr>
      <vt:lpstr>B-tree索引生成(5-way)</vt:lpstr>
      <vt:lpstr>B-tree索引生成(5-way)</vt:lpstr>
      <vt:lpstr>B-tree索引生成(5-way)</vt:lpstr>
      <vt:lpstr>B-tree索引生成(5-way)</vt:lpstr>
      <vt:lpstr>B-tree索引生成(5-way)</vt:lpstr>
      <vt:lpstr>B-tree索引生成(5-way)</vt:lpstr>
      <vt:lpstr>B-tree索引删除</vt:lpstr>
      <vt:lpstr>B-tree索引删除</vt:lpstr>
      <vt:lpstr>B-tree索引删除</vt:lpstr>
      <vt:lpstr>B-tree索引删除</vt:lpstr>
      <vt:lpstr>Outline</vt:lpstr>
      <vt:lpstr>MySQL锁设计</vt:lpstr>
      <vt:lpstr>概览</vt:lpstr>
      <vt:lpstr>MyISAM 表锁</vt:lpstr>
      <vt:lpstr>MyISAM 表锁</vt:lpstr>
      <vt:lpstr>MyISAM 表锁</vt:lpstr>
      <vt:lpstr>MyISAM 表锁</vt:lpstr>
      <vt:lpstr>MyISAM 表锁</vt:lpstr>
      <vt:lpstr>MyISAM 表锁</vt:lpstr>
      <vt:lpstr>MyISAM 表锁</vt:lpstr>
      <vt:lpstr>Outline</vt:lpstr>
      <vt:lpstr>项目信息</vt:lpstr>
      <vt:lpstr>项目信息</vt:lpstr>
      <vt:lpstr>项目信息</vt:lpstr>
      <vt:lpstr>项目信息</vt:lpstr>
      <vt:lpstr>Outline</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数据库优化</dc:title>
  <dc:creator>guoyiwu</dc:creator>
  <cp:lastModifiedBy>guoyiwu</cp:lastModifiedBy>
  <cp:revision>969</cp:revision>
  <dcterms:created xsi:type="dcterms:W3CDTF">2016-09-12T06:34:38Z</dcterms:created>
  <dcterms:modified xsi:type="dcterms:W3CDTF">2016-09-14T04:19:17Z</dcterms:modified>
</cp:coreProperties>
</file>