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wma" ContentType="audio/x-ms-wma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metadata/thumbnail" Target="docProps/thumbnail0.jpeg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489" r:id="rId3"/>
    <p:sldId id="492" r:id="rId4"/>
    <p:sldId id="477" r:id="rId5"/>
    <p:sldId id="499" r:id="rId6"/>
    <p:sldId id="441" r:id="rId7"/>
    <p:sldId id="458" r:id="rId8"/>
    <p:sldId id="43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F56A49-026A-4930-B288-5AC4D8FDC7AF}">
          <p14:sldIdLst>
            <p14:sldId id="489"/>
            <p14:sldId id="492"/>
            <p14:sldId id="477"/>
            <p14:sldId id="499"/>
            <p14:sldId id="441"/>
            <p14:sldId id="458"/>
            <p14:sldId id="4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EBEB"/>
    <a:srgbClr val="376092"/>
    <a:srgbClr val="7F7F7F"/>
    <a:srgbClr val="825809"/>
    <a:srgbClr val="FFFFFF"/>
    <a:srgbClr val="4D822A"/>
    <a:srgbClr val="ABB1B0"/>
    <a:srgbClr val="ACACB0"/>
    <a:srgbClr val="A8A9B4"/>
    <a:srgbClr val="87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1808" autoAdjust="0"/>
  </p:normalViewPr>
  <p:slideViewPr>
    <p:cSldViewPr snapToGrid="0">
      <p:cViewPr varScale="1">
        <p:scale>
          <a:sx n="68" d="100"/>
          <a:sy n="68" d="100"/>
        </p:scale>
        <p:origin x="147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2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>
                <a:latin typeface="Arial" pitchFamily="34" charset="0"/>
                <a:cs typeface="Arial" pitchFamily="34" charset="0"/>
              </a:rPr>
              <a:t>© Duarte Design, Inc.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7EAF2-1DE3-4AC2-BC82-3EF63BED91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A8ED9-A90F-43A0-A471-4F79F54F87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© Duarte Design, Inc. 2009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you apply these rules,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634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B52AB05E-043F-5946-8746-4DA3BD3CAA89}" type="slidenum">
              <a:rPr lang="en-US" sz="1200">
                <a:solidFill>
                  <a:srgbClr val="000000"/>
                </a:solidFill>
                <a:latin typeface="Calibri" charset="0"/>
              </a:rPr>
              <a:pPr algn="r"/>
              <a:t>2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last rule is: Cultivate healthy relationships (with</a:t>
            </a:r>
            <a:r>
              <a:rPr lang="en-US" baseline="0"/>
              <a:t> your slides and your audience)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Presentations are a powerful communication medium.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To view this presentation, first, turn up your volume and second,</a:t>
            </a:r>
            <a:r>
              <a:rPr lang="en-US" baseline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second rule</a:t>
            </a:r>
            <a:r>
              <a:rPr lang="en-US" baseline="0"/>
              <a:t> is: Spread ideas and move people.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first rule is:</a:t>
            </a:r>
            <a:r>
              <a:rPr lang="en-US" baseline="0"/>
              <a:t> Treat your audience as king.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024" y="2130425"/>
            <a:ext cx="4067175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1024" y="3886200"/>
            <a:ext cx="338137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emf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gif"/><Relationship Id="rId4" Type="http://schemas.openxmlformats.org/officeDocument/2006/relationships/hyperlink" Target="http://www.duarte.com/?utm_source=FiveRulesPPT&amp;utm_medium=Microsoft+PowerPoint&amp;utm_campaign=FiveRule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audio" Target="../media/media2.wma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microsoft.com/office/2007/relationships/media" Target="../media/media2.wma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4.png"/><Relationship Id="rId11" Type="http://schemas.openxmlformats.org/officeDocument/2006/relationships/image" Target="../media/image31.png"/><Relationship Id="rId5" Type="http://schemas.openxmlformats.org/officeDocument/2006/relationships/image" Target="../media/image26.jpeg"/><Relationship Id="rId10" Type="http://schemas.openxmlformats.org/officeDocument/2006/relationships/image" Target="../media/image30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9.png"/><Relationship Id="rId14" Type="http://schemas.openxmlformats.org/officeDocument/2006/relationships/image" Target="../media/image3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6" Type="http://schemas.openxmlformats.org/officeDocument/2006/relationships/image" Target="../media/image4.png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6" Type="http://schemas.openxmlformats.org/officeDocument/2006/relationships/image" Target="../media/image6.png"/><Relationship Id="rId5" Type="http://schemas.openxmlformats.org/officeDocument/2006/relationships/image" Target="../media/image38.jpe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0" y="-36781"/>
            <a:ext cx="9144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90867" y="2110496"/>
            <a:ext cx="5092280" cy="403187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Dəyişkən,bir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kompüter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proqraminda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müraciət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və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monipilyasiya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ediləcək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məlumatları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saxlamaq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üçün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istifade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olunur.Həmdə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datalarin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başa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düşülən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adla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etiketləmənin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yolunu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göstərir.Dəyişənləri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məlumat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saxlayan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konteyner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kimi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düşünə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bilərik.Variable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esasən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3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növü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vardır:müstəqil,asılı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və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nəzarət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Müstəqil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variable -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Alim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terefinden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deyiştirilən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müstəqil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deyişkəndir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Asılı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variable –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Müstəqil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variable -a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edilən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deyişiklərə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nece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cavab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verəcəyini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müşahidə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edir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Təcrübələrdə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ayrica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nezarət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edilən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variables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vardır.Bunlar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bir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alim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tərəfindən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sabit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qamasını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isdədəyi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miqdarlardir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və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bunlari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asılı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dəyişkən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diqqətlə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müşahidə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edillməlidir</a:t>
            </a:r>
            <a:r>
              <a:rPr lang="en-US" sz="1600" dirty="0">
                <a:solidFill>
                  <a:schemeClr val="bg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   </a:t>
            </a:r>
          </a:p>
        </p:txBody>
      </p:sp>
      <p:sp>
        <p:nvSpPr>
          <p:cNvPr id="14" name="Oval 13"/>
          <p:cNvSpPr/>
          <p:nvPr/>
        </p:nvSpPr>
        <p:spPr>
          <a:xfrm>
            <a:off x="1260109" y="1152502"/>
            <a:ext cx="1838340" cy="183834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6" name="91-95 When You Apply These Rules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64600" y="6972300"/>
            <a:ext cx="304800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5283" y="2098949"/>
            <a:ext cx="184731" cy="1569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endParaRPr lang="en-US" sz="9600" b="1" kern="600" dirty="0">
              <a:solidFill>
                <a:schemeClr val="bg1"/>
              </a:solidFill>
              <a:effectLst>
                <a:outerShdw blurRad="101600" dist="508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10"/>
          <p:cNvSpPr txBox="1">
            <a:spLocks noChangeArrowheads="1"/>
          </p:cNvSpPr>
          <p:nvPr/>
        </p:nvSpPr>
        <p:spPr bwMode="auto">
          <a:xfrm>
            <a:off x="673100" y="559656"/>
            <a:ext cx="34147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13" name="Rectangle 210"/>
          <p:cNvSpPr txBox="1">
            <a:spLocks noChangeArrowheads="1"/>
          </p:cNvSpPr>
          <p:nvPr/>
        </p:nvSpPr>
        <p:spPr bwMode="auto">
          <a:xfrm>
            <a:off x="4087813" y="1517650"/>
            <a:ext cx="34147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Dəyişkən(Variable)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  <a:ea typeface="Arial" charset="0"/>
              <a:cs typeface="Arial" pitchFamily="34" charset="0"/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468" t="22900" r="32994" b="33740"/>
          <a:stretch/>
        </p:blipFill>
        <p:spPr bwMode="auto">
          <a:xfrm>
            <a:off x="1817328" y="1563672"/>
            <a:ext cx="723901" cy="1016000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000359">
            <a:off x="618775" y="828012"/>
            <a:ext cx="1962150" cy="914400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36000"/>
              </a:prstClr>
            </a:outerShdw>
          </a:effectLst>
        </p:spPr>
      </p:pic>
    </p:spTree>
  </p:cSld>
  <p:clrMapOvr>
    <a:masterClrMapping/>
  </p:clrMapOvr>
  <p:transition spd="slow" advClick="0" advTm="1000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2" presetClass="entr" presetSubtype="1" fill="hold" nodeType="afterEffect" p14:presetBounceEnd="7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0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1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numSld="999" showWhenStopped="0">
                    <p:cTn id="12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6"/>
                    </p:tgtEl>
                  </p:cMediaNode>
                </p:audio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2" presetClass="entr" presetSubtype="1" fill="hold" nodeType="after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numSld="999" showWhenStopped="0">
                    <p:cTn id="12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6"/>
                    </p:tgtEl>
                  </p:cMediaNode>
                </p:audio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6" name="Rectangle 210"/>
          <p:cNvSpPr txBox="1">
            <a:spLocks noChangeArrowheads="1"/>
          </p:cNvSpPr>
          <p:nvPr/>
        </p:nvSpPr>
        <p:spPr bwMode="auto">
          <a:xfrm>
            <a:off x="920227" y="2087640"/>
            <a:ext cx="3818057" cy="382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prstTxWarp prst="textNoShape">
              <a:avLst/>
            </a:prstTxWarp>
          </a:bodyPr>
          <a:lstStyle/>
          <a:p>
            <a:pPr marL="228600" indent="-228600">
              <a:spcAft>
                <a:spcPct val="350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İnsanlardan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fərqli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olaraq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bir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computer “1234”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və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“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abcd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”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arasindakı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fərqi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bilmir.Bir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data type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ve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ya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obyekt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computer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proqramçılığında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tuta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biləcəyi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data type-in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sinifləndirilməsidir.data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type C++,C#,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Javascript,visual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studio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demek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olarki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bütün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proqlama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dillərində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vacib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faktordorlardan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biridir.Proqramçılar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computer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proqramları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yaratdığı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zaman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həm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doğru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həm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də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səhfsiz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nəticə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əldə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etmək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üçün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notebook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və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web-based data type-den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referans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alınmalı,düzgün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istifadə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olunmalıdır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63933" cy="1143000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omic Sans MS" panose="030F0702030302020204" pitchFamily="66" charset="0"/>
              </a:rPr>
              <a:t>Ən</a:t>
            </a:r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latin typeface="Comic Sans MS" panose="030F0702030302020204" pitchFamily="66" charset="0"/>
              </a:rPr>
              <a:t>çox</a:t>
            </a:r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latin typeface="Comic Sans MS" panose="030F0702030302020204" pitchFamily="66" charset="0"/>
              </a:rPr>
              <a:t>istifadə</a:t>
            </a:r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latin typeface="Comic Sans MS" panose="030F0702030302020204" pitchFamily="66" charset="0"/>
              </a:rPr>
              <a:t>olunan</a:t>
            </a:r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latin typeface="Comic Sans MS" panose="030F0702030302020204" pitchFamily="66" charset="0"/>
              </a:rPr>
              <a:t>məlumat</a:t>
            </a:r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latin typeface="Comic Sans MS" panose="030F0702030302020204" pitchFamily="66" charset="0"/>
              </a:rPr>
              <a:t>növləri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274" y="6341508"/>
            <a:ext cx="8251452" cy="283447"/>
          </a:xfrm>
          <a:prstGeom prst="rect">
            <a:avLst/>
          </a:prstGeom>
          <a:noFill/>
        </p:spPr>
      </p:pic>
      <p:sp>
        <p:nvSpPr>
          <p:cNvPr id="16" name="Rectangle 15">
            <a:hlinkClick r:id="rId4"/>
          </p:cNvPr>
          <p:cNvSpPr/>
          <p:nvPr/>
        </p:nvSpPr>
        <p:spPr>
          <a:xfrm>
            <a:off x="6834187" y="6341507"/>
            <a:ext cx="1771650" cy="283447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10"/>
          <p:cNvSpPr txBox="1">
            <a:spLocks noChangeArrowheads="1"/>
          </p:cNvSpPr>
          <p:nvPr/>
        </p:nvSpPr>
        <p:spPr bwMode="auto">
          <a:xfrm>
            <a:off x="5739618" y="2059504"/>
            <a:ext cx="2715065" cy="304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prstTxWarp prst="textNoShape">
              <a:avLst/>
            </a:prstTxWarp>
          </a:bodyPr>
          <a:lstStyle/>
          <a:p>
            <a:pPr marL="228600" indent="-228600">
              <a:spcAft>
                <a:spcPct val="35000"/>
              </a:spcAft>
              <a:buClr>
                <a:schemeClr val="accent1"/>
              </a:buClr>
              <a:buFont typeface="Arial" charset="0"/>
              <a:buNone/>
            </a:pPr>
            <a:endParaRPr lang="en-US" sz="1600" dirty="0">
              <a:solidFill>
                <a:schemeClr val="bg1"/>
              </a:solidFill>
              <a:latin typeface="Georgia" panose="02040502050405020303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062" y="2095486"/>
            <a:ext cx="3524250" cy="32670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1109010" y="3866649"/>
            <a:ext cx="2069702" cy="24166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90000"/>
                  <a:alpha val="62000"/>
                </a:sysClr>
              </a:gs>
              <a:gs pos="100000">
                <a:srgbClr val="08CFEE">
                  <a:tint val="23500"/>
                  <a:satMod val="160000"/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1447800" cy="1981200"/>
          </a:xfrm>
          <a:prstGeom prst="rect">
            <a:avLst/>
          </a:prstGeom>
        </p:spPr>
      </p:pic>
      <p:pic>
        <p:nvPicPr>
          <p:cNvPr id="33" name="Picture 1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1219200"/>
            <a:ext cx="457200" cy="838200"/>
          </a:xfrm>
          <a:prstGeom prst="rect">
            <a:avLst/>
          </a:prstGeom>
        </p:spPr>
      </p:pic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1161">
            <a:off x="2209800" y="2286000"/>
            <a:ext cx="1219200" cy="2209800"/>
          </a:xfrm>
          <a:prstGeom prst="rect">
            <a:avLst/>
          </a:prstGeom>
        </p:spPr>
      </p:pic>
      <p:pic>
        <p:nvPicPr>
          <p:cNvPr id="35" name="Picture 14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914400" cy="533400"/>
          </a:xfrm>
          <a:prstGeom prst="rect">
            <a:avLst/>
          </a:prstGeom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3657600"/>
            <a:ext cx="609600" cy="2209800"/>
          </a:xfrm>
          <a:prstGeom prst="rect">
            <a:avLst/>
          </a:prstGeom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838200" cy="2133600"/>
          </a:xfrm>
          <a:prstGeom prst="rect">
            <a:avLst/>
          </a:prstGeom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3581400"/>
            <a:ext cx="1066800" cy="1905000"/>
          </a:xfrm>
          <a:prstGeom prst="rect">
            <a:avLst/>
          </a:prstGeom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2438400" cy="533400"/>
          </a:xfrm>
          <a:prstGeom prst="rect">
            <a:avLst/>
          </a:prstGeom>
        </p:spPr>
      </p:pic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907909" flipH="1">
            <a:off x="1571349" y="2181664"/>
            <a:ext cx="3795932" cy="1676400"/>
          </a:xfrm>
          <a:prstGeom prst="rect">
            <a:avLst/>
          </a:prstGeom>
        </p:spPr>
      </p:pic>
      <p:pic>
        <p:nvPicPr>
          <p:cNvPr id="41" name="Picture 8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03745">
            <a:off x="2698131" y="3251715"/>
            <a:ext cx="762000" cy="457200"/>
          </a:xfrm>
          <a:prstGeom prst="rect">
            <a:avLst/>
          </a:prstGeom>
        </p:spPr>
      </p:pic>
      <p:pic>
        <p:nvPicPr>
          <p:cNvPr id="42" name="Picture 10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1905000" cy="1600200"/>
          </a:xfrm>
          <a:prstGeom prst="rect">
            <a:avLst/>
          </a:prstGeom>
        </p:spPr>
      </p:pic>
      <p:pic>
        <p:nvPicPr>
          <p:cNvPr id="43" name="Picture 16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838200" cy="609600"/>
          </a:xfrm>
          <a:prstGeom prst="rect">
            <a:avLst/>
          </a:prstGeom>
        </p:spPr>
      </p:pic>
      <p:pic>
        <p:nvPicPr>
          <p:cNvPr id="44" name="Picture 17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685800" cy="685800"/>
          </a:xfrm>
          <a:prstGeom prst="rect">
            <a:avLst/>
          </a:prstGeom>
        </p:spPr>
      </p:pic>
      <p:pic>
        <p:nvPicPr>
          <p:cNvPr id="45" name="Picture 18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630300">
            <a:off x="3156136" y="3601213"/>
            <a:ext cx="381000" cy="762000"/>
          </a:xfrm>
          <a:prstGeom prst="rect">
            <a:avLst/>
          </a:prstGeom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113" y="477838"/>
            <a:ext cx="1806575" cy="1558925"/>
          </a:xfrm>
          <a:prstGeom prst="rect">
            <a:avLst/>
          </a:prstGeom>
        </p:spPr>
      </p:pic>
      <p:pic>
        <p:nvPicPr>
          <p:cNvPr id="47" name="Picture 19"/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6125" y="4981575"/>
            <a:ext cx="1149350" cy="1314450"/>
          </a:xfrm>
          <a:prstGeom prst="rect">
            <a:avLst/>
          </a:prstGeom>
        </p:spPr>
      </p:pic>
      <p:pic>
        <p:nvPicPr>
          <p:cNvPr id="48" name="Picture 20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78050" y="790575"/>
            <a:ext cx="901700" cy="1314450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1265238" y="2235200"/>
            <a:ext cx="1755775" cy="17541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73650" y="1109246"/>
            <a:ext cx="18473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76200" dist="76200" dir="6600000" algn="t" rotWithShape="0">
                  <a:prstClr val="black">
                    <a:alpha val="35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240791" y="2160033"/>
            <a:ext cx="1838340" cy="183834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0" name="TextBox 34"/>
          <p:cNvSpPr txBox="1">
            <a:spLocks noChangeArrowheads="1"/>
          </p:cNvSpPr>
          <p:nvPr/>
        </p:nvSpPr>
        <p:spPr bwMode="auto">
          <a:xfrm>
            <a:off x="1727117" y="2363788"/>
            <a:ext cx="805029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7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pic>
        <p:nvPicPr>
          <p:cNvPr id="27" name="77 Rule 5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8839200" y="7124700"/>
            <a:ext cx="304800" cy="3048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 flipH="1">
            <a:off x="5128944" y="1116252"/>
            <a:ext cx="26648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İnt-tam,tam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sayı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5317962" y="1895894"/>
            <a:ext cx="365722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Float-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kəsirli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hissəsi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olan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bir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say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5258380" y="3033840"/>
            <a:ext cx="358081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Double-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ikiqat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deqiq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point value 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deyeri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3733800" y="4843353"/>
            <a:ext cx="368983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Void-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Dəyərsiz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xüsüsi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teyinat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növü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flipH="1">
            <a:off x="4326953" y="4088548"/>
            <a:ext cx="26648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Char-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bir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xarakter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7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 nodePh="1">
                                  <p:stCondLst>
                                    <p:cond delay="23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300"/>
                            </p:stCondLst>
                            <p:childTnLst>
                              <p:par>
                                <p:cTn id="11" presetID="18" presetClass="entr" presetSubtype="9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4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55" dur="100" fill="hold"/>
                                        <p:tgtEl>
                                          <p:spTgt spid="4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18" presetClass="entr" presetSubtype="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4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8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  <p:bldLst>
      <p:bldP spid="3" grpId="0"/>
      <p:bldP spid="28" grpId="0"/>
      <p:bldP spid="29" grpId="0"/>
      <p:bldP spid="30" grpId="0"/>
      <p:bldP spid="31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" name="02_Presentations_Are_A_Powerful_M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39200" y="7086600"/>
            <a:ext cx="304800" cy="3048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49829" y="1132114"/>
            <a:ext cx="6435634" cy="4589417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  <a:alpha val="21000"/>
                </a:schemeClr>
              </a:gs>
              <a:gs pos="39999">
                <a:schemeClr val="bg1">
                  <a:lumMod val="75000"/>
                  <a:alpha val="18000"/>
                </a:schemeClr>
              </a:gs>
              <a:gs pos="70000">
                <a:schemeClr val="bg1">
                  <a:lumMod val="65000"/>
                  <a:alpha val="14000"/>
                </a:schemeClr>
              </a:gs>
              <a:gs pos="100000">
                <a:schemeClr val="bg1">
                  <a:alpha val="14000"/>
                </a:schemeClr>
              </a:gs>
            </a:gsLst>
            <a:lin ang="5400000" scaled="0"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93223" y="1060269"/>
            <a:ext cx="6557554" cy="4737463"/>
          </a:xfrm>
          <a:prstGeom prst="rect">
            <a:avLst/>
          </a:prstGeom>
          <a:noFill/>
          <a:ln w="177800" cap="sq">
            <a:gradFill flip="none" rotWithShape="1">
              <a:gsLst>
                <a:gs pos="0">
                  <a:srgbClr val="FFFFFF">
                    <a:alpha val="57000"/>
                  </a:srgbClr>
                </a:gs>
                <a:gs pos="7001">
                  <a:srgbClr val="E6E6E6">
                    <a:alpha val="74000"/>
                  </a:srgbClr>
                </a:gs>
                <a:gs pos="32001">
                  <a:srgbClr val="7D8496">
                    <a:alpha val="64000"/>
                  </a:srgbClr>
                </a:gs>
                <a:gs pos="47000">
                  <a:srgbClr val="E6E6E6">
                    <a:alpha val="69000"/>
                  </a:srgbClr>
                </a:gs>
                <a:gs pos="85001">
                  <a:srgbClr val="7D8496">
                    <a:alpha val="70000"/>
                  </a:srgbClr>
                </a:gs>
                <a:gs pos="100000">
                  <a:srgbClr val="E6E6E6">
                    <a:alpha val="64000"/>
                  </a:srgbClr>
                </a:gs>
              </a:gsLst>
              <a:lin ang="5400000" scaled="0"/>
              <a:tileRect r="-100000" b="-100000"/>
            </a:gradFill>
            <a:round/>
          </a:ln>
          <a:effectLst>
            <a:glow rad="127000">
              <a:schemeClr val="bg1">
                <a:alpha val="5000"/>
              </a:scheme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4934" y="338365"/>
            <a:ext cx="3401300" cy="493818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grpSp>
        <p:nvGrpSpPr>
          <p:cNvPr id="24" name="Group 23"/>
          <p:cNvGrpSpPr/>
          <p:nvPr/>
        </p:nvGrpSpPr>
        <p:grpSpPr>
          <a:xfrm rot="10800000">
            <a:off x="848180" y="775152"/>
            <a:ext cx="4405990" cy="7309305"/>
            <a:chOff x="848181" y="775152"/>
            <a:chExt cx="4405990" cy="7309305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8"/>
            <a:stretch>
              <a:fillRect/>
            </a:stretch>
          </p:blipFill>
          <p:spPr bwMode="auto">
            <a:xfrm rot="21411500">
              <a:off x="848181" y="775152"/>
              <a:ext cx="2838830" cy="3681942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2322286" y="3686629"/>
              <a:ext cx="2931885" cy="4397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10800000">
            <a:off x="2311400" y="1465490"/>
            <a:ext cx="6832600" cy="5824310"/>
            <a:chOff x="2311400" y="1465490"/>
            <a:chExt cx="6832600" cy="5824310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471362" y="1465490"/>
              <a:ext cx="3672638" cy="2804521"/>
            </a:xfrm>
            <a:prstGeom prst="rect">
              <a:avLst/>
            </a:prstGeom>
            <a:effectLst>
              <a:outerShdw blurRad="165100" dist="279400" dir="21594000" algn="ctr" rotWithShape="0">
                <a:schemeClr val="tx1">
                  <a:alpha val="54000"/>
                </a:schemeClr>
              </a:outerShdw>
            </a:effectLst>
          </p:spPr>
        </p:pic>
        <p:sp>
          <p:nvSpPr>
            <p:cNvPr id="29" name="Rectangle 28"/>
            <p:cNvSpPr/>
            <p:nvPr/>
          </p:nvSpPr>
          <p:spPr>
            <a:xfrm>
              <a:off x="2311400" y="4305300"/>
              <a:ext cx="3848100" cy="2984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67" t="52222" r="833" b="8888"/>
          <a:stretch>
            <a:fillRect/>
          </a:stretch>
        </p:blipFill>
        <p:spPr bwMode="auto">
          <a:xfrm rot="21429537">
            <a:off x="803124" y="3466434"/>
            <a:ext cx="8234680" cy="290031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2700" y="2960914"/>
            <a:ext cx="1384300" cy="3909785"/>
          </a:xfrm>
          <a:prstGeom prst="rect">
            <a:avLst/>
          </a:prstGeom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3"/>
          <a:stretch/>
        </p:blipFill>
        <p:spPr bwMode="auto">
          <a:xfrm>
            <a:off x="-9525" y="5720444"/>
            <a:ext cx="9173029" cy="1137556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724650"/>
            <a:ext cx="9144000" cy="133349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5715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6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2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9" dur="1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22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23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accel="27500" fill="hold" nodeType="withEffect" p14:presetBounceEnd="81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667">
                                          <p:cBhvr additive="base">
                                            <p:cTn id="26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667">
                                          <p:cBhvr additive="base">
                                            <p:cTn id="27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accel="60000" decel="31429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10800000">
                                          <p:cBhvr>
                                            <p:cTn id="32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8" presetClass="emph" presetSubtype="0" accel="60000" decel="31429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37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numSld="999" showWhenStopped="0">
                    <p:cTn id="38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6"/>
                    </p:tgtEl>
                  </p:cMediaNode>
                </p:audio>
              </p:childTnLst>
            </p:cTn>
          </p:par>
        </p:tnLst>
        <p:bldLst>
          <p:bldP spid="19" grpId="0" animBg="1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6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2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9" dur="1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accel="275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accel="60000" decel="31429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10800000">
                                          <p:cBhvr>
                                            <p:cTn id="32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8" presetClass="emph" presetSubtype="0" accel="60000" decel="31429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37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numSld="999" showWhenStopped="0">
                    <p:cTn id="38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6"/>
                    </p:tgtEl>
                  </p:cMediaNode>
                </p:audio>
              </p:childTnLst>
            </p:cTn>
          </p:par>
        </p:tnLst>
        <p:bldLst>
          <p:bldP spid="19" grpId="0" animBg="1"/>
          <p:bldP spid="20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3025" y="3362325"/>
            <a:ext cx="7800975" cy="3495675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3375" y="5248275"/>
            <a:ext cx="4610100" cy="1219200"/>
          </a:xfrm>
          <a:prstGeom prst="rect">
            <a:avLst/>
          </a:prstGeom>
          <a:noFill/>
        </p:spPr>
      </p:pic>
      <p:sp>
        <p:nvSpPr>
          <p:cNvPr id="20" name="Rectangle 210"/>
          <p:cNvSpPr txBox="1">
            <a:spLocks noChangeArrowheads="1"/>
          </p:cNvSpPr>
          <p:nvPr/>
        </p:nvSpPr>
        <p:spPr bwMode="auto">
          <a:xfrm>
            <a:off x="182880" y="1047751"/>
            <a:ext cx="8384345" cy="291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If ,while ,do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və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for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strukturundda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qərar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qəbulunun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davam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edeciyinin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lazimlığını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ve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ya</a:t>
            </a:r>
            <a:endParaRPr lang="en-US" dirty="0">
              <a:solidFill>
                <a:schemeClr val="bg1"/>
              </a:solidFill>
              <a:latin typeface="Calisto MT" panose="02040603050505030304" pitchFamily="18" charset="0"/>
              <a:ea typeface="Arial" charset="0"/>
              <a:cs typeface="Arial" pitchFamily="34" charset="0"/>
            </a:endParaRPr>
          </a:p>
          <a:p>
            <a:pPr>
              <a:buFont typeface="Arial" charset="0"/>
              <a:buNone/>
            </a:pP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dovrün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davam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etmesini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mentiq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operatorlari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təyin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edir.Bunlar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içində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berabər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operatoru</a:t>
            </a:r>
            <a:endParaRPr lang="en-US" dirty="0">
              <a:solidFill>
                <a:schemeClr val="bg1"/>
              </a:solidFill>
              <a:latin typeface="Calisto MT" panose="02040603050505030304" pitchFamily="18" charset="0"/>
              <a:ea typeface="Arial" charset="0"/>
              <a:cs typeface="Arial" pitchFamily="34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-nu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onsuzda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bilirik,bunlar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==(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berabər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),&lt;=(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kicik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ber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),&gt;=(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boyuk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b),&lt; (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kicik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),&gt; (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boyuk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),</a:t>
            </a:r>
          </a:p>
          <a:p>
            <a:pPr>
              <a:buFont typeface="Arial" charset="0"/>
              <a:buNone/>
            </a:pP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! (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beraber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deyil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).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Bunlarla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bir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anda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ancaq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bir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serti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idare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ede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bilirik.Eger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birden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cox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serti</a:t>
            </a:r>
            <a:endParaRPr lang="en-US" dirty="0">
              <a:solidFill>
                <a:schemeClr val="bg1"/>
              </a:solidFill>
              <a:latin typeface="Calisto MT" panose="02040603050505030304" pitchFamily="18" charset="0"/>
              <a:ea typeface="Arial" charset="0"/>
              <a:cs typeface="Arial" pitchFamily="34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idare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etmek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isdesek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bu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operatorla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anca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ic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-ice if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strukturundan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istifade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ederek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elde</a:t>
            </a:r>
            <a:endParaRPr lang="en-US" dirty="0">
              <a:solidFill>
                <a:schemeClr val="bg1"/>
              </a:solidFill>
              <a:latin typeface="Calisto MT" panose="02040603050505030304" pitchFamily="18" charset="0"/>
              <a:ea typeface="Arial" charset="0"/>
              <a:cs typeface="Arial" pitchFamily="34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ederik.Bunu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mentiq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operatorlari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sahesində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edə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bilərik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ea typeface="Arial" charset="0"/>
                <a:cs typeface="Arial" pitchFamily="34" charset="0"/>
              </a:rPr>
              <a:t>.</a:t>
            </a:r>
          </a:p>
        </p:txBody>
      </p:sp>
      <p:sp>
        <p:nvSpPr>
          <p:cNvPr id="26" name="Rectangle 210"/>
          <p:cNvSpPr txBox="1">
            <a:spLocks noChangeArrowheads="1"/>
          </p:cNvSpPr>
          <p:nvPr/>
        </p:nvSpPr>
        <p:spPr bwMode="auto">
          <a:xfrm>
            <a:off x="673100" y="555625"/>
            <a:ext cx="34147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2400" dirty="0" err="1">
                <a:solidFill>
                  <a:schemeClr val="bg1"/>
                </a:solidFill>
                <a:latin typeface="Arial Black" panose="020B0A04020102020204" pitchFamily="34" charset="0"/>
                <a:ea typeface="Arial" charset="0"/>
                <a:cs typeface="Arial" pitchFamily="34" charset="0"/>
              </a:rPr>
              <a:t>Mentiq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ea typeface="Arial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Black" panose="020B0A04020102020204" pitchFamily="34" charset="0"/>
                <a:ea typeface="Arial" charset="0"/>
                <a:cs typeface="Arial" pitchFamily="34" charset="0"/>
              </a:rPr>
              <a:t>operatorları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  <a:ea typeface="Arial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651246" y="1518082"/>
            <a:ext cx="2811447" cy="1012054"/>
            <a:chOff x="1651246" y="1518082"/>
            <a:chExt cx="2811447" cy="101205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793" y="1526911"/>
              <a:ext cx="1485900" cy="981075"/>
            </a:xfrm>
            <a:prstGeom prst="rect">
              <a:avLst/>
            </a:prstGeom>
            <a:noFill/>
            <a:effectLst>
              <a:outerShdw blurRad="76200" dist="76200" dir="6600000" algn="t" rotWithShape="0">
                <a:prstClr val="black">
                  <a:alpha val="35000"/>
                </a:prstClr>
              </a:outerShdw>
            </a:effectLst>
          </p:spPr>
        </p:pic>
        <p:sp>
          <p:nvSpPr>
            <p:cNvPr id="16" name="Rectangle 15"/>
            <p:cNvSpPr/>
            <p:nvPr/>
          </p:nvSpPr>
          <p:spPr>
            <a:xfrm>
              <a:off x="1651246" y="1518082"/>
              <a:ext cx="1491449" cy="10120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flipH="1">
            <a:off x="150919" y="1518082"/>
            <a:ext cx="2811447" cy="1012054"/>
            <a:chOff x="1651246" y="1518082"/>
            <a:chExt cx="2811447" cy="1012054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793" y="1526911"/>
              <a:ext cx="1485900" cy="981075"/>
            </a:xfrm>
            <a:prstGeom prst="rect">
              <a:avLst/>
            </a:prstGeom>
            <a:noFill/>
            <a:effectLst>
              <a:outerShdw blurRad="76200" dist="76200" dir="6600000" algn="t" rotWithShape="0">
                <a:prstClr val="black">
                  <a:alpha val="35000"/>
                </a:prstClr>
              </a:outerShdw>
            </a:effectLst>
          </p:spPr>
        </p:pic>
        <p:sp>
          <p:nvSpPr>
            <p:cNvPr id="42" name="Rectangle 41"/>
            <p:cNvSpPr/>
            <p:nvPr/>
          </p:nvSpPr>
          <p:spPr>
            <a:xfrm>
              <a:off x="1651246" y="1518082"/>
              <a:ext cx="1491449" cy="10120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1315385" y="3371349"/>
            <a:ext cx="2069702" cy="24166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90000"/>
                  <a:alpha val="62000"/>
                </a:sysClr>
              </a:gs>
              <a:gs pos="100000">
                <a:srgbClr val="08CFEE">
                  <a:tint val="23500"/>
                  <a:satMod val="160000"/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1439" y="2351496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76200" dist="76200" dir="6600000" algn="t" rotWithShape="0">
                  <a:prstClr val="black">
                    <a:alpha val="35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04325" y="2606694"/>
            <a:ext cx="482215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&amp;&amp; – 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Şərtlı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 AND (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ve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) operator</a:t>
            </a:r>
          </a:p>
          <a:p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|| – 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Şərtlı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 OR (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veya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) operator</a:t>
            </a:r>
          </a:p>
          <a:p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&amp; – Boolean AND (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ve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) operator</a:t>
            </a:r>
          </a:p>
          <a:p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| – Boolean OR (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veya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) operator</a:t>
            </a:r>
          </a:p>
          <a:p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! – Boolean 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mənfi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beraber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dey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.)</a:t>
            </a:r>
          </a:p>
          <a:p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^ – Boolean 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xususi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və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ya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9" name="32_Second Rul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39200" y="7048500"/>
            <a:ext cx="304800" cy="30480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382917" y="1647181"/>
            <a:ext cx="1838340" cy="1838340"/>
            <a:chOff x="1382917" y="1647181"/>
            <a:chExt cx="1838340" cy="1838340"/>
          </a:xfrm>
        </p:grpSpPr>
        <p:sp>
          <p:nvSpPr>
            <p:cNvPr id="20" name="Oval 19"/>
            <p:cNvSpPr/>
            <p:nvPr/>
          </p:nvSpPr>
          <p:spPr>
            <a:xfrm>
              <a:off x="1382917" y="1647181"/>
              <a:ext cx="1838340" cy="183834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>
              <a:softEdge rad="685800"/>
            </a:effectLst>
            <a:scene3d>
              <a:camera prst="orthographicFront"/>
              <a:lightRig rig="threePt" dir="t"/>
            </a:scene3d>
            <a:sp3d extrusionH="19050" prstMaterial="plastic">
              <a:bevelT w="95250" h="95250"/>
              <a:extrusionClr>
                <a:sysClr val="window" lastClr="FFFFFF"/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endParaRPr>
            </a:p>
          </p:txBody>
        </p:sp>
        <p:grpSp>
          <p:nvGrpSpPr>
            <p:cNvPr id="34" name="Group 4"/>
            <p:cNvGrpSpPr>
              <a:grpSpLocks/>
            </p:cNvGrpSpPr>
            <p:nvPr/>
          </p:nvGrpSpPr>
          <p:grpSpPr bwMode="auto">
            <a:xfrm>
              <a:off x="1417638" y="1676400"/>
              <a:ext cx="1755775" cy="1754188"/>
              <a:chOff x="1265381" y="2235198"/>
              <a:chExt cx="1754909" cy="1754909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65381" y="2235198"/>
                <a:ext cx="1754909" cy="175490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TextBox 20"/>
              <p:cNvSpPr txBox="1">
                <a:spLocks noChangeArrowheads="1"/>
              </p:cNvSpPr>
              <p:nvPr/>
            </p:nvSpPr>
            <p:spPr bwMode="auto">
              <a:xfrm>
                <a:off x="1749333" y="2362200"/>
                <a:ext cx="804632" cy="1431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8700" b="1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800">
        <p:push dir="d"/>
      </p:transition>
    </mc:Choice>
    <mc:Fallback xmlns="">
      <p:transition spd="slow" advClick="0" advTm="5800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00"/>
                            </p:stCondLst>
                            <p:childTnLst>
                              <p:par>
                                <p:cTn id="27" presetID="64" presetClass="path" presetSubtype="0" accel="45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88889E-6 4.44444E-6 L 3.88889E-6 -0.52593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45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38889E-6 -4.07356E-6 L -1.38889E-6 -0.52648 " pathEditMode="relative" rAng="0" ptsTypes="AA">
                                      <p:cBhvr>
                                        <p:cTn id="30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accel="10714" decel="89286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18"/>
                                        </p:tgtEl>
                                      </p:cBhvr>
                                      <p:by x="6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4" presetClass="path" presetSubtype="0" accel="45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38889E-6 -4.07356E-6 L -1.38889E-6 -0.52648 " pathEditMode="relative" rAng="0" ptsTypes="AA">
                                      <p:cBhvr>
                                        <p:cTn id="34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indefinite" accel="10714" decel="89286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6" dur="100" fill="hold"/>
                                        <p:tgtEl>
                                          <p:spTgt spid="40"/>
                                        </p:tgtEl>
                                      </p:cBhvr>
                                      <p:by x="6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4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  <p:bldLst>
      <p:bldP spid="14" grpId="0" animBg="1"/>
      <p:bldP spid="15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27372"/>
            <a:ext cx="9144000" cy="68580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87798" y="3347359"/>
            <a:ext cx="2069702" cy="24166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90000"/>
                  <a:alpha val="62000"/>
                </a:sysClr>
              </a:gs>
              <a:gs pos="100000">
                <a:srgbClr val="08CFEE">
                  <a:tint val="23500"/>
                  <a:satMod val="160000"/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000" y="1526583"/>
            <a:ext cx="163217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b="1" dirty="0" err="1">
                <a:solidFill>
                  <a:schemeClr val="bg1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Şərt</a:t>
            </a:r>
            <a:endParaRPr lang="en-US" sz="5800" b="1" dirty="0">
              <a:solidFill>
                <a:schemeClr val="bg1"/>
              </a:solidFill>
              <a:effectLst>
                <a:outerShdw blurRad="76200" dist="76200" dir="6600000" algn="t" rotWithShape="0">
                  <a:prstClr val="black">
                    <a:alpha val="35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0336" y="1526582"/>
            <a:ext cx="34653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b="1" dirty="0">
                <a:solidFill>
                  <a:schemeClr val="bg1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Operator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6640" y="3943350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800" b="1" dirty="0">
              <a:solidFill>
                <a:schemeClr val="bg1"/>
              </a:solidFill>
              <a:effectLst>
                <a:outerShdw blurRad="76200" dist="76200" dir="6600000" algn="t" rotWithShape="0">
                  <a:prstClr val="black">
                    <a:alpha val="35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5435" y="2700852"/>
            <a:ext cx="63550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Üçlü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bir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operatordur.Şərti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operator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bu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cür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işləyir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: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Birinci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örtük</a:t>
            </a:r>
            <a:endParaRPr lang="en-US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Olarak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boola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çevrilir.Dəyərləndirilir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davam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etmeden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evvel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bütün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yan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təsir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tamamlanir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İlk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öncə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true (1)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olaraq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dəyərlənsə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ikinci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operator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dəyərləndirilir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İlk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öncə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false (0)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olaraq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dəyərlənsə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üçüncü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operator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dəyərlənir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Şərti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operator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nəticəsi,hansı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operator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deyerlendirilirdiyi-iki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və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ya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üç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nəticəsidir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Her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iki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operator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eyni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tipdedirse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nəticə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də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, o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tipdə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olacadır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Hər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iki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operator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boşdursa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ortak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tipdə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boşdur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Operator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işarətçi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tipindədirsə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və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ya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bir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tipi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digəri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0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olarak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dyərləndirilən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sabit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bir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ifadədirsə,bunlari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ortak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tipə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çevirmək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üçün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işarətçi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dəyərləri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aparilir</a:t>
            </a:r>
            <a:endParaRPr lang="en-US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7444" y="1650447"/>
            <a:ext cx="1838340" cy="183834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algn="ctr"/>
            <a:endParaRPr lang="en-US" sz="7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88642">
            <a:off x="462124" y="1093013"/>
            <a:ext cx="1962150" cy="914400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36000"/>
              </a:prstClr>
            </a:outerShdw>
          </a:effectLst>
        </p:spPr>
      </p:pic>
      <p:pic>
        <p:nvPicPr>
          <p:cNvPr id="15" name="19_First Rul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775700" y="6934200"/>
            <a:ext cx="304800" cy="30480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 bwMode="auto">
          <a:xfrm>
            <a:off x="887095" y="1669371"/>
            <a:ext cx="1755775" cy="17541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34"/>
          <p:cNvSpPr txBox="1">
            <a:spLocks noChangeArrowheads="1"/>
          </p:cNvSpPr>
          <p:nvPr/>
        </p:nvSpPr>
        <p:spPr bwMode="auto">
          <a:xfrm>
            <a:off x="1721950" y="1870467"/>
            <a:ext cx="184730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87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1362467" y="1893332"/>
            <a:ext cx="805029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7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</p:spTree>
  </p:cSld>
  <p:clrMapOvr>
    <a:masterClrMapping/>
  </p:clrMapOvr>
  <p:transition spd="slow" advClick="0" advTm="5000">
    <p:cut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9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-1.85185E-6 L 0.96666 -1.85185E-6 " pathEditMode="relative" rAng="0" ptsTypes="AA">
                                          <p:cBhvr>
                                            <p:cTn id="10" dur="2000" spd="-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8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44444E-6 2.96296E-6 L 0.95833 2.96296E-6 " pathEditMode="relative" rAng="0" ptsTypes="AA">
                                          <p:cBhvr>
                                            <p:cTn id="14" dur="2000" spd="-100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7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1" presetClass="entr" presetSubtype="0" fill="hold" grpId="0" nodeType="after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9" presetID="1" presetClass="entr" presetSubtype="0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22" presetID="1" presetClass="entr" presetSubtype="0" fill="hold" grpId="0" nodeType="afterEffect" nodePh="1">
                                      <p:stCondLst>
                                        <p:cond delay="250"/>
                                      </p:stCondLst>
                                      <p:endCondLst>
                                        <p:cond evt="begin" delay="0">
                                          <p:tn val="2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25" presetID="1" presetClass="entr" presetSubtype="0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28" presetID="2" presetClass="entr" presetSubtype="1" fill="hold" nodeType="afterEffect" p14:presetBounceEnd="7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30" dur="4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31" dur="4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numSld="999" showWhenStopped="0">
                    <p:cTn id="32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5"/>
                    </p:tgtEl>
                  </p:cMediaNode>
                </p:audio>
              </p:childTnLst>
            </p:cTn>
          </p:par>
        </p:tnLst>
        <p:bldLst>
          <p:bldP spid="10" grpId="0" animBg="1"/>
          <p:bldP spid="10" grpId="1" animBg="1"/>
          <p:bldP spid="7" grpId="0"/>
          <p:bldP spid="8" grpId="0"/>
          <p:bldP spid="9" grpId="0"/>
          <p:bldP spid="12" grpId="0"/>
          <p:bldP spid="6" grpId="0" animBg="1"/>
          <p:bldP spid="6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9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-1.85185E-6 L 0.96666 -1.85185E-6 " pathEditMode="relative" rAng="0" ptsTypes="AA">
                                          <p:cBhvr>
                                            <p:cTn id="10" dur="2000" spd="-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8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44444E-6 2.96296E-6 L 0.95833 2.96296E-6 " pathEditMode="relative" rAng="0" ptsTypes="AA">
                                          <p:cBhvr>
                                            <p:cTn id="14" dur="2000" spd="-100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7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1" presetClass="entr" presetSubtype="0" fill="hold" grpId="0" nodeType="after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9" presetID="1" presetClass="entr" presetSubtype="0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22" presetID="1" presetClass="entr" presetSubtype="0" fill="hold" grpId="0" nodeType="afterEffect" nodePh="1">
                                      <p:stCondLst>
                                        <p:cond delay="250"/>
                                      </p:stCondLst>
                                      <p:endCondLst>
                                        <p:cond evt="begin" delay="0">
                                          <p:tn val="2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25" presetID="1" presetClass="entr" presetSubtype="0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28" presetID="2" presetClass="entr" presetSubtype="1" fill="hold" nodeType="after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numSld="999" showWhenStopped="0">
                    <p:cTn id="32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5"/>
                    </p:tgtEl>
                  </p:cMediaNode>
                </p:audio>
              </p:childTnLst>
            </p:cTn>
          </p:par>
        </p:tnLst>
        <p:bldLst>
          <p:bldP spid="10" grpId="0" animBg="1"/>
          <p:bldP spid="10" grpId="1" animBg="1"/>
          <p:bldP spid="7" grpId="0"/>
          <p:bldP spid="8" grpId="0"/>
          <p:bldP spid="9" grpId="0"/>
          <p:bldP spid="12" grpId="0"/>
          <p:bldP spid="6" grpId="0" animBg="1"/>
          <p:bldP spid="6" grpId="1" animBg="1"/>
        </p:bldLst>
      </p:timing>
    </mc:Fallback>
  </mc:AlternateContent>
</p:sld>
</file>

<file path=ppt/theme/theme1.xml><?xml version="1.0" encoding="utf-8"?>
<a:theme xmlns:a="http://schemas.openxmlformats.org/drawingml/2006/main" name="Five Rules">
  <a:themeElements>
    <a:clrScheme name="Duarte's Five Rule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8CFEE"/>
      </a:accent1>
      <a:accent2>
        <a:srgbClr val="F0AA26"/>
      </a:accent2>
      <a:accent3>
        <a:srgbClr val="5DA01F"/>
      </a:accent3>
      <a:accent4>
        <a:srgbClr val="F3EACD"/>
      </a:accent4>
      <a:accent5>
        <a:srgbClr val="4BACC6"/>
      </a:accent5>
      <a:accent6>
        <a:srgbClr val="F79646"/>
      </a:accent6>
      <a:hlink>
        <a:srgbClr val="F0AA26"/>
      </a:hlink>
      <a:folHlink>
        <a:srgbClr val="08CFE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F16A7F0-A419-495D-B6E9-AE90F2B54A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Duarte's Five Rules presentation</Template>
  <TotalTime>0</TotalTime>
  <Words>523</Words>
  <Application>Microsoft Office PowerPoint</Application>
  <PresentationFormat>On-screen Show (4:3)</PresentationFormat>
  <Paragraphs>52</Paragraphs>
  <Slides>7</Slides>
  <Notes>7</Notes>
  <HiddenSlides>0</HiddenSlides>
  <MMClips>5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Arial Rounded MT Bold</vt:lpstr>
      <vt:lpstr>Baskerville Old Face</vt:lpstr>
      <vt:lpstr>Calibri</vt:lpstr>
      <vt:lpstr>Calisto MT</vt:lpstr>
      <vt:lpstr>Cambria Math</vt:lpstr>
      <vt:lpstr>Comic Sans MS</vt:lpstr>
      <vt:lpstr>Georgia</vt:lpstr>
      <vt:lpstr>Verdana</vt:lpstr>
      <vt:lpstr>Five Rules</vt:lpstr>
      <vt:lpstr>PowerPoint Presentation</vt:lpstr>
      <vt:lpstr>Ən çox istifadə olunan məlumat növləri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2017-01-25T03:50:38Z</dcterms:created>
  <dcterms:modified xsi:type="dcterms:W3CDTF">2017-01-25T07:19:36Z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TC016745559991</vt:lpwstr>
  </property>
</Properties>
</file>