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18.10.2020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051" y="406457"/>
            <a:ext cx="8678488" cy="2754892"/>
          </a:xfrm>
        </p:spPr>
        <p:txBody>
          <a:bodyPr rtlCol="0">
            <a:noAutofit/>
          </a:bodyPr>
          <a:lstStyle/>
          <a:p>
            <a:pPr algn="ctr"/>
            <a:r>
              <a:rPr lang="ru-RU" altLang="ru-RU" sz="3200" b="1" dirty="0"/>
              <a:t>«</a:t>
            </a:r>
            <a:r>
              <a:rPr lang="ru-RU" altLang="ru-RU" sz="3200" b="1" dirty="0" err="1"/>
              <a:t>Додаток</a:t>
            </a:r>
            <a:r>
              <a:rPr lang="ru-RU" altLang="ru-RU" sz="3200" b="1" dirty="0"/>
              <a:t>  </a:t>
            </a:r>
            <a:r>
              <a:rPr lang="ru-RU" altLang="ru-UA" sz="3200" b="1" dirty="0"/>
              <a:t>для </a:t>
            </a:r>
            <a:r>
              <a:rPr lang="ru-RU" altLang="ru-UA" sz="3200" b="1" dirty="0" smtClean="0"/>
              <a:t>перегляду </a:t>
            </a:r>
            <a:r>
              <a:rPr lang="ru-RU" altLang="ru-UA" sz="3200" b="1" dirty="0" err="1" smtClean="0"/>
              <a:t>фільмів</a:t>
            </a:r>
            <a:r>
              <a:rPr lang="ru-RU" altLang="ru-UA" sz="3200" b="1" dirty="0" smtClean="0"/>
              <a:t> </a:t>
            </a:r>
            <a:r>
              <a:rPr lang="ru-RU" altLang="ru-UA" sz="3200" b="1" dirty="0" smtClean="0"/>
              <a:t>–</a:t>
            </a:r>
            <a:r>
              <a:rPr lang="ru-RU" altLang="ru-RU" sz="3200" b="1" dirty="0" smtClean="0"/>
              <a:t> </a:t>
            </a:r>
            <a:r>
              <a:rPr lang="en-US" altLang="ru-RU" sz="3200" b="1" dirty="0" smtClean="0"/>
              <a:t>ICS - media</a:t>
            </a:r>
            <a:r>
              <a:rPr lang="uk-UA" altLang="ru-RU" sz="3200" b="1" dirty="0" smtClean="0"/>
              <a:t>»</a:t>
            </a:r>
            <a:r>
              <a:rPr lang="ru-RU" altLang="ru-RU" sz="3200" b="1" dirty="0"/>
              <a:t>. </a:t>
            </a:r>
            <a:r>
              <a:rPr lang="ru-RU" altLang="ru-RU" sz="3200" b="1" dirty="0" err="1"/>
              <a:t>Планування</a:t>
            </a:r>
            <a:r>
              <a:rPr lang="ru-RU" altLang="ru-RU" sz="3200" b="1" dirty="0"/>
              <a:t> </a:t>
            </a:r>
            <a:r>
              <a:rPr lang="ru-RU" altLang="ru-RU" sz="3200" b="1" dirty="0" err="1"/>
              <a:t>процесу</a:t>
            </a:r>
            <a:r>
              <a:rPr lang="ru-RU" altLang="ru-RU" sz="3200" b="1" dirty="0"/>
              <a:t> </a:t>
            </a:r>
            <a:r>
              <a:rPr lang="ru-RU" altLang="ru-RU" sz="3200" b="1" dirty="0" err="1"/>
              <a:t>розробки</a:t>
            </a:r>
            <a:r>
              <a:rPr lang="ru-RU" altLang="ru-RU" sz="3200" b="1" dirty="0"/>
              <a:t> </a:t>
            </a:r>
            <a:r>
              <a:rPr lang="ru-RU" altLang="ru-RU" sz="3200" b="1" dirty="0" err="1"/>
              <a:t>програмного</a:t>
            </a:r>
            <a:r>
              <a:rPr lang="ru-RU" altLang="ru-RU" sz="3200" b="1" dirty="0"/>
              <a:t> </a:t>
            </a:r>
            <a:r>
              <a:rPr lang="ru-RU" altLang="ru-RU" sz="3200" b="1" dirty="0" smtClean="0"/>
              <a:t>продукту</a:t>
            </a:r>
            <a:r>
              <a:rPr lang="en-US" altLang="ru-RU" sz="3200" b="1" dirty="0" smtClean="0"/>
              <a:t>.</a:t>
            </a:r>
            <a:endParaRPr lang="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514" y="3319388"/>
            <a:ext cx="6269347" cy="1021498"/>
          </a:xfrm>
        </p:spPr>
        <p:txBody>
          <a:bodyPr rtlCol="0">
            <a:noAutofit/>
          </a:bodyPr>
          <a:lstStyle/>
          <a:p>
            <a:pPr algn="r" defTabSz="457207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ru-RU" altLang="ru-RU" sz="1000" b="1" dirty="0"/>
              <a:t>Команда:</a:t>
            </a:r>
            <a:r>
              <a:rPr lang="en-US" altLang="ru-RU" sz="1000" b="1" dirty="0"/>
              <a:t> </a:t>
            </a:r>
            <a:endParaRPr lang="uk-UA" altLang="ru-RU" sz="1000" b="1" dirty="0"/>
          </a:p>
          <a:p>
            <a:pPr algn="r" defTabSz="457207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ru-RU" altLang="ru-RU" sz="1000" b="1" dirty="0" err="1" smtClean="0"/>
              <a:t>Панібратцев</a:t>
            </a:r>
            <a:r>
              <a:rPr lang="ru-RU" altLang="ru-RU" sz="1000" b="1" dirty="0" smtClean="0"/>
              <a:t> О.Ю</a:t>
            </a:r>
            <a:endParaRPr lang="ru-RU" altLang="ru-RU" sz="1000" b="1" dirty="0"/>
          </a:p>
          <a:p>
            <a:pPr algn="r" defTabSz="457207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uk-UA" altLang="ru-RU" sz="1000" b="1" dirty="0" err="1" smtClean="0"/>
              <a:t>Додон</a:t>
            </a:r>
            <a:r>
              <a:rPr lang="uk-UA" altLang="ru-RU" sz="1000" b="1" dirty="0" smtClean="0"/>
              <a:t> Д.І.</a:t>
            </a:r>
            <a:endParaRPr lang="ru-RU" altLang="ru-RU" sz="1000" b="1" dirty="0"/>
          </a:p>
          <a:p>
            <a:pPr algn="r" defTabSz="457207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ru-RU" altLang="ru-RU" sz="1000" b="1" dirty="0" smtClean="0"/>
              <a:t>(</a:t>
            </a:r>
            <a:r>
              <a:rPr lang="ru-RU" altLang="ru-RU" sz="1000" b="1" dirty="0" err="1"/>
              <a:t>група</a:t>
            </a:r>
            <a:r>
              <a:rPr lang="ru-RU" altLang="ru-RU" sz="1000" b="1" dirty="0"/>
              <a:t> </a:t>
            </a:r>
            <a:r>
              <a:rPr lang="ru-RU" altLang="ru-RU" sz="1000" b="1" dirty="0" smtClean="0"/>
              <a:t>ЕАІ-185</a:t>
            </a:r>
            <a:r>
              <a:rPr lang="ru-RU" altLang="ru-RU" sz="1000" b="1" dirty="0"/>
              <a:t>)</a:t>
            </a:r>
          </a:p>
          <a:p>
            <a:pPr algn="r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ru-RU" altLang="ru-RU" sz="1200" b="1" dirty="0"/>
          </a:p>
          <a:p>
            <a:pPr algn="r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ru-RU" altLang="ru-RU" sz="1200" b="1" dirty="0"/>
              <a:t>Одеса - 2020</a:t>
            </a:r>
            <a:endParaRPr lang="ru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3EC38-DCF1-4D44-85B9-68A735A2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359"/>
            <a:ext cx="10058400" cy="1450757"/>
          </a:xfrm>
        </p:spPr>
        <p:txBody>
          <a:bodyPr/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Ганта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BBE37-1625-4985-931A-7D3E8A0B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13" y="2689774"/>
            <a:ext cx="5522793" cy="30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32E8-9033-48EB-9BEA-DE231B34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/>
              <a:t>Планування ітерацій розробки ПП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D966F58-0318-4EBD-9C3B-AD1B292F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736766"/>
              </p:ext>
            </p:extLst>
          </p:nvPr>
        </p:nvGraphicFramePr>
        <p:xfrm>
          <a:off x="1096963" y="2108200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58">
                  <a:extLst>
                    <a:ext uri="{9D8B030D-6E8A-4147-A177-3AD203B41FA5}">
                      <a16:colId xmlns:a16="http://schemas.microsoft.com/office/drawing/2014/main" val="3789456655"/>
                    </a:ext>
                  </a:extLst>
                </a:gridCol>
                <a:gridCol w="3540154">
                  <a:extLst>
                    <a:ext uri="{9D8B030D-6E8A-4147-A177-3AD203B41FA5}">
                      <a16:colId xmlns:a16="http://schemas.microsoft.com/office/drawing/2014/main" val="19774980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953513591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4043397299"/>
                    </a:ext>
                  </a:extLst>
                </a:gridCol>
                <a:gridCol w="1197631">
                  <a:extLst>
                    <a:ext uri="{9D8B030D-6E8A-4147-A177-3AD203B41FA5}">
                      <a16:colId xmlns:a16="http://schemas.microsoft.com/office/drawing/2014/main" val="53348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Ідентифікатор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функції</a:t>
                      </a:r>
                      <a:endParaRPr lang="ru-U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Назва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функції</a:t>
                      </a:r>
                      <a:endParaRPr lang="ru-U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Функціональні</a:t>
                      </a:r>
                      <a:endParaRPr lang="ru-RU" dirty="0"/>
                    </a:p>
                    <a:p>
                      <a:pPr algn="l"/>
                      <a:r>
                        <a:rPr lang="ru-RU" dirty="0" err="1"/>
                        <a:t>залежності</a:t>
                      </a:r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Вплив</a:t>
                      </a:r>
                      <a:r>
                        <a:rPr lang="ru-RU" dirty="0"/>
                        <a:t> на </a:t>
                      </a:r>
                      <a:r>
                        <a:rPr lang="uk-UA" dirty="0"/>
                        <a:t>д</a:t>
                      </a:r>
                      <a:r>
                        <a:rPr lang="ru-RU" dirty="0" err="1"/>
                        <a:t>осягнення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мети, %</a:t>
                      </a:r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Пріоритет</a:t>
                      </a:r>
                      <a:endParaRPr lang="ru-RU" dirty="0"/>
                    </a:p>
                    <a:p>
                      <a:pPr algn="l"/>
                      <a:r>
                        <a:rPr lang="ru-RU" dirty="0" err="1"/>
                        <a:t>функції</a:t>
                      </a:r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1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FR1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Авторизація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7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Здійснити пошук фільму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0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Відсортувати фільми за жанром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FR2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79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Відсортування фільмів за роком виходу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FR2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4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Пожертвування на фільм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FR1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54602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8A19BFF-1FFF-4B5E-A07C-BB7344F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uk-UA" smtClean="0"/>
              <a:t>18.10.2020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67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9A0AEEE-18CD-4D4A-9734-26B845C0BAB6}"/>
              </a:ext>
            </a:extLst>
          </p:cNvPr>
          <p:cNvCxnSpPr/>
          <p:nvPr/>
        </p:nvCxnSpPr>
        <p:spPr>
          <a:xfrm>
            <a:off x="5598812" y="4127271"/>
            <a:ext cx="722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1BC38-DDDB-41D9-92EE-F7A6BC2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err="1"/>
              <a:t>Архітектура</a:t>
            </a:r>
            <a:r>
              <a:rPr lang="ru-RU" sz="4400" dirty="0"/>
              <a:t> (</a:t>
            </a:r>
            <a:r>
              <a:rPr lang="ru-RU" sz="4400" dirty="0" err="1"/>
              <a:t>концептуальний</a:t>
            </a:r>
            <a:r>
              <a:rPr lang="ru-RU" sz="4400" dirty="0"/>
              <a:t> </a:t>
            </a:r>
            <a:r>
              <a:rPr lang="ru-RU" sz="4400" dirty="0" err="1"/>
              <a:t>опис</a:t>
            </a:r>
            <a:r>
              <a:rPr lang="ru-RU" sz="4400" dirty="0"/>
              <a:t> </a:t>
            </a:r>
            <a:r>
              <a:rPr lang="ru-RU" sz="4400" dirty="0" err="1"/>
              <a:t>структури</a:t>
            </a:r>
            <a:r>
              <a:rPr lang="ru-RU" sz="4400" dirty="0"/>
              <a:t>) ПП</a:t>
            </a:r>
            <a:endParaRPr lang="ru-UA" sz="4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33E36-5DAD-4411-B082-D090618B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4F7C1735-BF87-4B96-9D75-6D144149DD29}"/>
              </a:ext>
            </a:extLst>
          </p:cNvPr>
          <p:cNvSpPr/>
          <p:nvPr/>
        </p:nvSpPr>
        <p:spPr>
          <a:xfrm>
            <a:off x="2889169" y="2617580"/>
            <a:ext cx="2818701" cy="2625754"/>
          </a:xfrm>
          <a:prstGeom prst="cube">
            <a:avLst>
              <a:gd name="adj" fmla="val 35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7" name="Куб 6">
            <a:extLst>
              <a:ext uri="{FF2B5EF4-FFF2-40B4-BE49-F238E27FC236}">
                <a16:creationId xmlns:a16="http://schemas.microsoft.com/office/drawing/2014/main" id="{4A384A2F-F00B-4D0E-BD57-A4ADDFA40134}"/>
              </a:ext>
            </a:extLst>
          </p:cNvPr>
          <p:cNvSpPr/>
          <p:nvPr/>
        </p:nvSpPr>
        <p:spPr>
          <a:xfrm>
            <a:off x="3014303" y="3261480"/>
            <a:ext cx="2450286" cy="1798694"/>
          </a:xfrm>
          <a:prstGeom prst="cube">
            <a:avLst>
              <a:gd name="adj" fmla="val 6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E3DCB766-3594-4A24-BDF4-F0AF5E3D8C59}"/>
              </a:ext>
            </a:extLst>
          </p:cNvPr>
          <p:cNvSpPr/>
          <p:nvPr/>
        </p:nvSpPr>
        <p:spPr>
          <a:xfrm>
            <a:off x="3416955" y="3803703"/>
            <a:ext cx="1568741" cy="1098958"/>
          </a:xfrm>
          <a:prstGeom prst="cube">
            <a:avLst>
              <a:gd name="adj" fmla="val 88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Куб 16">
            <a:extLst>
              <a:ext uri="{FF2B5EF4-FFF2-40B4-BE49-F238E27FC236}">
                <a16:creationId xmlns:a16="http://schemas.microsoft.com/office/drawing/2014/main" id="{F326E040-80B1-4497-AE41-E77813A1681E}"/>
              </a:ext>
            </a:extLst>
          </p:cNvPr>
          <p:cNvSpPr/>
          <p:nvPr/>
        </p:nvSpPr>
        <p:spPr>
          <a:xfrm>
            <a:off x="6246162" y="2686370"/>
            <a:ext cx="2818701" cy="2625754"/>
          </a:xfrm>
          <a:prstGeom prst="cube">
            <a:avLst>
              <a:gd name="adj" fmla="val 35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Куб 18">
            <a:extLst>
              <a:ext uri="{FF2B5EF4-FFF2-40B4-BE49-F238E27FC236}">
                <a16:creationId xmlns:a16="http://schemas.microsoft.com/office/drawing/2014/main" id="{C8535190-B821-4CB4-9749-4425A17B5D60}"/>
              </a:ext>
            </a:extLst>
          </p:cNvPr>
          <p:cNvSpPr/>
          <p:nvPr/>
        </p:nvSpPr>
        <p:spPr>
          <a:xfrm>
            <a:off x="6371296" y="3330270"/>
            <a:ext cx="2450286" cy="1798694"/>
          </a:xfrm>
          <a:prstGeom prst="cube">
            <a:avLst>
              <a:gd name="adj" fmla="val 6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Куб 20">
            <a:extLst>
              <a:ext uri="{FF2B5EF4-FFF2-40B4-BE49-F238E27FC236}">
                <a16:creationId xmlns:a16="http://schemas.microsoft.com/office/drawing/2014/main" id="{D9B0E8F2-D105-4432-AAA1-CC65E8EADEA7}"/>
              </a:ext>
            </a:extLst>
          </p:cNvPr>
          <p:cNvSpPr/>
          <p:nvPr/>
        </p:nvSpPr>
        <p:spPr>
          <a:xfrm>
            <a:off x="6724334" y="3894704"/>
            <a:ext cx="1568741" cy="1098958"/>
          </a:xfrm>
          <a:prstGeom prst="cube">
            <a:avLst>
              <a:gd name="adj" fmla="val 88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E9DF25-1337-4D36-8CCB-AD0F4FB4A074}"/>
              </a:ext>
            </a:extLst>
          </p:cNvPr>
          <p:cNvSpPr/>
          <p:nvPr/>
        </p:nvSpPr>
        <p:spPr>
          <a:xfrm>
            <a:off x="3572871" y="4254830"/>
            <a:ext cx="989901" cy="612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.</a:t>
            </a:r>
            <a:r>
              <a:rPr lang="de-DE" sz="1400" dirty="0" err="1" smtClean="0"/>
              <a:t>php</a:t>
            </a:r>
            <a:endParaRPr lang="de-DE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B4D039B-E008-4D83-B3A6-8649D7FB7960}"/>
              </a:ext>
            </a:extLst>
          </p:cNvPr>
          <p:cNvSpPr/>
          <p:nvPr/>
        </p:nvSpPr>
        <p:spPr>
          <a:xfrm flipV="1">
            <a:off x="3430257" y="4633965"/>
            <a:ext cx="282429" cy="114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EA091A3-DF24-4791-89E5-5061A54E3CCC}"/>
              </a:ext>
            </a:extLst>
          </p:cNvPr>
          <p:cNvSpPr/>
          <p:nvPr/>
        </p:nvSpPr>
        <p:spPr>
          <a:xfrm flipV="1">
            <a:off x="3430256" y="4441294"/>
            <a:ext cx="282429" cy="114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3" name="Блок-схема: магнитный диск 32">
            <a:extLst>
              <a:ext uri="{FF2B5EF4-FFF2-40B4-BE49-F238E27FC236}">
                <a16:creationId xmlns:a16="http://schemas.microsoft.com/office/drawing/2014/main" id="{568E87B9-0F25-4885-BCB6-036A366F14A7}"/>
              </a:ext>
            </a:extLst>
          </p:cNvPr>
          <p:cNvSpPr/>
          <p:nvPr/>
        </p:nvSpPr>
        <p:spPr>
          <a:xfrm>
            <a:off x="6897705" y="4448378"/>
            <a:ext cx="1065402" cy="44313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Relation database</a:t>
            </a:r>
            <a:endParaRPr lang="ru-UA" sz="9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584AC17-1413-4610-86BD-26605618DACF}"/>
              </a:ext>
            </a:extLst>
          </p:cNvPr>
          <p:cNvSpPr/>
          <p:nvPr/>
        </p:nvSpPr>
        <p:spPr>
          <a:xfrm>
            <a:off x="2889169" y="2727212"/>
            <a:ext cx="2709643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&lt;&lt;</a:t>
            </a:r>
            <a:r>
              <a:rPr lang="uk-UA" sz="1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Настільний комп’ютер</a:t>
            </a:r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&gt;&gt;</a:t>
            </a:r>
            <a:endParaRPr lang="ru-UA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6A5DCE6-160B-4782-B278-AE3DE08E369C}"/>
              </a:ext>
            </a:extLst>
          </p:cNvPr>
          <p:cNvSpPr/>
          <p:nvPr/>
        </p:nvSpPr>
        <p:spPr>
          <a:xfrm>
            <a:off x="3399360" y="3352170"/>
            <a:ext cx="1651930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&lt;&lt;</a:t>
            </a:r>
            <a:r>
              <a:rPr lang="en-US" sz="1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OC Windows</a:t>
            </a:r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&gt;&gt;</a:t>
            </a:r>
            <a:endParaRPr lang="ru-UA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1777371-285B-407A-8128-71B0A8EAC223}"/>
              </a:ext>
            </a:extLst>
          </p:cNvPr>
          <p:cNvSpPr/>
          <p:nvPr/>
        </p:nvSpPr>
        <p:spPr>
          <a:xfrm>
            <a:off x="3243819" y="3813564"/>
            <a:ext cx="1767138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&lt;&lt;</a:t>
            </a:r>
            <a:r>
              <a:rPr lang="uk-UA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В</a:t>
            </a:r>
            <a:r>
              <a:rPr lang="uk-UA" sz="12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еб-навігатор</a:t>
            </a:r>
            <a:r>
              <a: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&gt;&gt;</a:t>
            </a:r>
            <a:endParaRPr lang="ru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A3D63151-6CC4-4A21-9DBF-FF29E37D7F9C}"/>
              </a:ext>
            </a:extLst>
          </p:cNvPr>
          <p:cNvSpPr/>
          <p:nvPr/>
        </p:nvSpPr>
        <p:spPr>
          <a:xfrm>
            <a:off x="3406944" y="5460512"/>
            <a:ext cx="329052" cy="32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2253702-11D9-4557-8187-ACF496C80277}"/>
              </a:ext>
            </a:extLst>
          </p:cNvPr>
          <p:cNvSpPr/>
          <p:nvPr/>
        </p:nvSpPr>
        <p:spPr>
          <a:xfrm>
            <a:off x="4722238" y="5466366"/>
            <a:ext cx="329052" cy="32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6F4CD0F-3096-4620-9807-F16784D42141}"/>
              </a:ext>
            </a:extLst>
          </p:cNvPr>
          <p:cNvCxnSpPr>
            <a:stCxn id="39" idx="0"/>
          </p:cNvCxnSpPr>
          <p:nvPr/>
        </p:nvCxnSpPr>
        <p:spPr>
          <a:xfrm flipV="1">
            <a:off x="3571470" y="5243334"/>
            <a:ext cx="0" cy="21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34123278-2E70-4F00-8987-6C60CBEB7193}"/>
              </a:ext>
            </a:extLst>
          </p:cNvPr>
          <p:cNvCxnSpPr/>
          <p:nvPr/>
        </p:nvCxnSpPr>
        <p:spPr>
          <a:xfrm flipV="1">
            <a:off x="4886764" y="5252334"/>
            <a:ext cx="0" cy="21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F6C053BB-6117-4A00-8B24-18E41AA69FC8}"/>
              </a:ext>
            </a:extLst>
          </p:cNvPr>
          <p:cNvSpPr/>
          <p:nvPr/>
        </p:nvSpPr>
        <p:spPr>
          <a:xfrm>
            <a:off x="6195827" y="2825497"/>
            <a:ext cx="2709643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&lt;&lt;</a:t>
            </a:r>
            <a:r>
              <a:rPr lang="uk-UA" sz="1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Виділений </a:t>
            </a:r>
            <a:r>
              <a:rPr lang="uk-UA" sz="14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сервер </a:t>
            </a:r>
            <a:r>
              <a:rPr lang="uk-UA" sz="1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&gt;&gt;</a:t>
            </a:r>
            <a:endParaRPr lang="ru-UA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69818A87-3E93-4D99-B669-A2422196EA46}"/>
              </a:ext>
            </a:extLst>
          </p:cNvPr>
          <p:cNvSpPr/>
          <p:nvPr/>
        </p:nvSpPr>
        <p:spPr>
          <a:xfrm>
            <a:off x="6682739" y="3414558"/>
            <a:ext cx="1651930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&lt;&lt;</a:t>
            </a:r>
            <a:r>
              <a:rPr lang="en-US" sz="1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OC Windows</a:t>
            </a:r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&gt;&gt;</a:t>
            </a:r>
            <a:endParaRPr lang="ru-UA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5565BA6-36BC-42EF-98DD-692A0A9E9936}"/>
              </a:ext>
            </a:extLst>
          </p:cNvPr>
          <p:cNvSpPr/>
          <p:nvPr/>
        </p:nvSpPr>
        <p:spPr>
          <a:xfrm>
            <a:off x="6564734" y="3952165"/>
            <a:ext cx="1767138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&lt;&lt;Database </a:t>
            </a:r>
            <a:r>
              <a:rPr lang="en-US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Server MySQL&gt;&gt;</a:t>
            </a:r>
            <a:endParaRPr lang="ru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F19C9243-1AED-4C56-BB40-D41DC14BC496}"/>
              </a:ext>
            </a:extLst>
          </p:cNvPr>
          <p:cNvCxnSpPr/>
          <p:nvPr/>
        </p:nvCxnSpPr>
        <p:spPr>
          <a:xfrm>
            <a:off x="5960238" y="2069519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2BC32D4-2E65-4782-8631-8E9ADB0BAA76}"/>
              </a:ext>
            </a:extLst>
          </p:cNvPr>
          <p:cNvCxnSpPr>
            <a:cxnSpLocks/>
          </p:cNvCxnSpPr>
          <p:nvPr/>
        </p:nvCxnSpPr>
        <p:spPr>
          <a:xfrm>
            <a:off x="5960238" y="2386612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8CDB01B1-D9F8-4EF9-A570-B0674A4D79C8}"/>
              </a:ext>
            </a:extLst>
          </p:cNvPr>
          <p:cNvCxnSpPr/>
          <p:nvPr/>
        </p:nvCxnSpPr>
        <p:spPr>
          <a:xfrm>
            <a:off x="5960238" y="2700092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287580D5-FFEA-4347-8359-DC520E4DE66C}"/>
              </a:ext>
            </a:extLst>
          </p:cNvPr>
          <p:cNvCxnSpPr>
            <a:cxnSpLocks/>
          </p:cNvCxnSpPr>
          <p:nvPr/>
        </p:nvCxnSpPr>
        <p:spPr>
          <a:xfrm>
            <a:off x="5960238" y="3017185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66F1CA79-FB77-411A-9188-DEC47A5BBC4B}"/>
              </a:ext>
            </a:extLst>
          </p:cNvPr>
          <p:cNvCxnSpPr/>
          <p:nvPr/>
        </p:nvCxnSpPr>
        <p:spPr>
          <a:xfrm>
            <a:off x="5960238" y="3337654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8ABDEAC6-35F7-474B-9501-0E16A5DC9CBF}"/>
              </a:ext>
            </a:extLst>
          </p:cNvPr>
          <p:cNvCxnSpPr>
            <a:cxnSpLocks/>
          </p:cNvCxnSpPr>
          <p:nvPr/>
        </p:nvCxnSpPr>
        <p:spPr>
          <a:xfrm>
            <a:off x="5960238" y="3654747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86B4A9F4-3353-4B8E-A140-04C8B356463C}"/>
              </a:ext>
            </a:extLst>
          </p:cNvPr>
          <p:cNvCxnSpPr/>
          <p:nvPr/>
        </p:nvCxnSpPr>
        <p:spPr>
          <a:xfrm>
            <a:off x="5960238" y="3968227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FA1F90F4-8D8F-4D89-A9DD-F49FB844587B}"/>
              </a:ext>
            </a:extLst>
          </p:cNvPr>
          <p:cNvCxnSpPr>
            <a:cxnSpLocks/>
          </p:cNvCxnSpPr>
          <p:nvPr/>
        </p:nvCxnSpPr>
        <p:spPr>
          <a:xfrm>
            <a:off x="5960238" y="4285320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E2C7155-AA6C-4560-B522-512858AF9411}"/>
              </a:ext>
            </a:extLst>
          </p:cNvPr>
          <p:cNvCxnSpPr>
            <a:cxnSpLocks/>
          </p:cNvCxnSpPr>
          <p:nvPr/>
        </p:nvCxnSpPr>
        <p:spPr>
          <a:xfrm>
            <a:off x="5960238" y="4591639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27455354-BB99-45F1-81C9-5CE98770FAD8}"/>
              </a:ext>
            </a:extLst>
          </p:cNvPr>
          <p:cNvCxnSpPr/>
          <p:nvPr/>
        </p:nvCxnSpPr>
        <p:spPr>
          <a:xfrm>
            <a:off x="5960238" y="4905119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B39043FE-A44C-4CC2-B64D-D578DB6AC85B}"/>
              </a:ext>
            </a:extLst>
          </p:cNvPr>
          <p:cNvCxnSpPr>
            <a:cxnSpLocks/>
          </p:cNvCxnSpPr>
          <p:nvPr/>
        </p:nvCxnSpPr>
        <p:spPr>
          <a:xfrm>
            <a:off x="5960238" y="5222212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14DCBFD6-5E95-4395-877F-D7983772D098}"/>
              </a:ext>
            </a:extLst>
          </p:cNvPr>
          <p:cNvCxnSpPr>
            <a:cxnSpLocks/>
          </p:cNvCxnSpPr>
          <p:nvPr/>
        </p:nvCxnSpPr>
        <p:spPr>
          <a:xfrm>
            <a:off x="5960238" y="5554661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A0D9E607-9D03-4F41-96F5-9F03D3699448}"/>
              </a:ext>
            </a:extLst>
          </p:cNvPr>
          <p:cNvSpPr/>
          <p:nvPr/>
        </p:nvSpPr>
        <p:spPr>
          <a:xfrm>
            <a:off x="2280583" y="5734058"/>
            <a:ext cx="2709643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Клавіатура</a:t>
            </a:r>
            <a:endParaRPr lang="ru-UA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837FC337-BA6B-419B-80E8-C43501CDDB5D}"/>
              </a:ext>
            </a:extLst>
          </p:cNvPr>
          <p:cNvSpPr/>
          <p:nvPr/>
        </p:nvSpPr>
        <p:spPr>
          <a:xfrm>
            <a:off x="3536519" y="5740245"/>
            <a:ext cx="2709643" cy="52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Миша</a:t>
            </a:r>
            <a:endParaRPr lang="ru-UA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425-0F6A-4140-8E15-3746A590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План </a:t>
            </a:r>
            <a:r>
              <a:rPr lang="ru-RU" sz="3200" b="1" dirty="0" err="1"/>
              <a:t>розробки</a:t>
            </a:r>
            <a:r>
              <a:rPr lang="en-US" sz="3200" dirty="0"/>
              <a:t>. </a:t>
            </a:r>
            <a:r>
              <a:rPr lang="ru-RU" sz="3200" dirty="0" err="1"/>
              <a:t>Визначення</a:t>
            </a:r>
            <a:r>
              <a:rPr lang="ru-RU" sz="3200" dirty="0"/>
              <a:t> </a:t>
            </a:r>
            <a:r>
              <a:rPr lang="ru-RU" sz="3200" dirty="0" err="1"/>
              <a:t>нескорегованого</a:t>
            </a:r>
            <a:r>
              <a:rPr lang="ru-RU" sz="3200" dirty="0"/>
              <a:t> </a:t>
            </a:r>
            <a:r>
              <a:rPr lang="ru-RU" sz="3200" dirty="0" err="1"/>
              <a:t>показника</a:t>
            </a:r>
            <a:r>
              <a:rPr lang="ru-RU" sz="3200" dirty="0"/>
              <a:t> </a:t>
            </a:r>
            <a:r>
              <a:rPr lang="en-US" sz="3200" dirty="0"/>
              <a:t>UUCP (Unadjusted Use Case Points)</a:t>
            </a:r>
            <a:endParaRPr lang="ru-UA" sz="32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8C104D9-D9FB-4932-8B9B-48EC184B2E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1514859"/>
              </p:ext>
            </p:extLst>
          </p:nvPr>
        </p:nvGraphicFramePr>
        <p:xfrm>
          <a:off x="434549" y="2120900"/>
          <a:ext cx="464026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905">
                  <a:extLst>
                    <a:ext uri="{9D8B030D-6E8A-4147-A177-3AD203B41FA5}">
                      <a16:colId xmlns:a16="http://schemas.microsoft.com/office/drawing/2014/main" val="1580250707"/>
                    </a:ext>
                  </a:extLst>
                </a:gridCol>
                <a:gridCol w="1375794">
                  <a:extLst>
                    <a:ext uri="{9D8B030D-6E8A-4147-A177-3AD203B41FA5}">
                      <a16:colId xmlns:a16="http://schemas.microsoft.com/office/drawing/2014/main" val="358627682"/>
                    </a:ext>
                  </a:extLst>
                </a:gridCol>
                <a:gridCol w="1517563">
                  <a:extLst>
                    <a:ext uri="{9D8B030D-6E8A-4147-A177-3AD203B41FA5}">
                      <a16:colId xmlns:a16="http://schemas.microsoft.com/office/drawing/2014/main" val="3212475532"/>
                    </a:ext>
                  </a:extLst>
                </a:gridCol>
              </a:tblGrid>
              <a:tr h="226712">
                <a:tc gridSpan="3">
                  <a:txBody>
                    <a:bodyPr/>
                    <a:lstStyle/>
                    <a:p>
                      <a:pPr algn="ctr"/>
                      <a:r>
                        <a:rPr lang="ru-RU" b="1" dirty="0" err="1"/>
                        <a:t>Вагові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коефіцієнти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акторів</a:t>
                      </a:r>
                      <a:endParaRPr lang="ru-UA" b="1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42871"/>
                  </a:ext>
                </a:extLst>
              </a:tr>
              <a:tr h="226712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</a:rPr>
                        <a:t>Назва актора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Тип</a:t>
                      </a:r>
                    </a:p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актора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Ваговий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коефіцієнт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/>
                        <a:t>Користувач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Складний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/>
                        <a:t>Адміністратор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Середній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3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Гість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Середній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43549"/>
                  </a:ext>
                </a:extLst>
              </a:tr>
            </a:tbl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162D949B-8316-424F-86FD-8C3BD379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279E9-B6DA-4AB3-A7CE-B748E56BEA69}" type="datetime1">
              <a:rPr lang="ru-RU" smtClean="0"/>
              <a:t>18.10.2020</a:t>
            </a:fld>
            <a:endParaRPr lang="en-US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988A514C-6E35-4E99-8558-0DFAB18D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3722"/>
              </p:ext>
            </p:extLst>
          </p:nvPr>
        </p:nvGraphicFramePr>
        <p:xfrm>
          <a:off x="5486399" y="2120900"/>
          <a:ext cx="6175125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130">
                  <a:extLst>
                    <a:ext uri="{9D8B030D-6E8A-4147-A177-3AD203B41FA5}">
                      <a16:colId xmlns:a16="http://schemas.microsoft.com/office/drawing/2014/main" val="1712766951"/>
                    </a:ext>
                  </a:extLst>
                </a:gridCol>
                <a:gridCol w="1447885">
                  <a:extLst>
                    <a:ext uri="{9D8B030D-6E8A-4147-A177-3AD203B41FA5}">
                      <a16:colId xmlns:a16="http://schemas.microsoft.com/office/drawing/2014/main" val="3494254597"/>
                    </a:ext>
                  </a:extLst>
                </a:gridCol>
                <a:gridCol w="1335555">
                  <a:extLst>
                    <a:ext uri="{9D8B030D-6E8A-4147-A177-3AD203B41FA5}">
                      <a16:colId xmlns:a16="http://schemas.microsoft.com/office/drawing/2014/main" val="3292440124"/>
                    </a:ext>
                  </a:extLst>
                </a:gridCol>
                <a:gridCol w="1335555">
                  <a:extLst>
                    <a:ext uri="{9D8B030D-6E8A-4147-A177-3AD203B41FA5}">
                      <a16:colId xmlns:a16="http://schemas.microsoft.com/office/drawing/2014/main" val="3180995055"/>
                    </a:ext>
                  </a:extLst>
                </a:gridCol>
              </a:tblGrid>
              <a:tr h="226712">
                <a:tc gridSpan="4">
                  <a:txBody>
                    <a:bodyPr/>
                    <a:lstStyle/>
                    <a:p>
                      <a:pPr algn="ctr"/>
                      <a:r>
                        <a:rPr lang="ru-RU" b="1" dirty="0" err="1"/>
                        <a:t>Вагові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коефіцієнти</a:t>
                      </a:r>
                      <a:r>
                        <a:rPr lang="ru-RU" b="1" dirty="0"/>
                        <a:t> 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прецедента</a:t>
                      </a:r>
                      <a:endParaRPr lang="ru-UA" b="1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b="1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76547"/>
                  </a:ext>
                </a:extLst>
              </a:tr>
              <a:tr h="226712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</a:rPr>
                        <a:t>Назва </a:t>
                      </a:r>
                      <a:r>
                        <a:rPr lang="uk-UA" b="1" dirty="0" err="1">
                          <a:solidFill>
                            <a:schemeClr val="bg1"/>
                          </a:solidFill>
                        </a:rPr>
                        <a:t>прецедента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Тип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прецедента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Кількість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кроків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сценарію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Ваговий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коефіцієнт</a:t>
                      </a:r>
                      <a:endParaRPr lang="ru-U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FR1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Складний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 </a:t>
                      </a:r>
                      <a:r>
                        <a:rPr lang="ru-UA" dirty="0" smtClean="0"/>
                        <a:t>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9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Середній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Простий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dirty="0" smtClean="0"/>
                        <a:t>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5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Простий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5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ru-U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Складний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67453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E800398-BFBB-4735-BE31-32E57505C855}"/>
              </a:ext>
            </a:extLst>
          </p:cNvPr>
          <p:cNvSpPr/>
          <p:nvPr/>
        </p:nvSpPr>
        <p:spPr>
          <a:xfrm>
            <a:off x="434549" y="4404220"/>
            <a:ext cx="4640262" cy="177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Визначення</a:t>
            </a:r>
            <a:r>
              <a:rPr lang="ru-R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UUCP :</a:t>
            </a:r>
          </a:p>
          <a:p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 = 3 + 2 +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</a:t>
            </a:r>
            <a:endParaRPr lang="uk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de-D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UC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=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15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10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+ 5 +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15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0</a:t>
            </a:r>
            <a:endParaRPr lang="uk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uk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de-D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UUCP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=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 + UC =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</a:t>
            </a:r>
            <a:endParaRPr lang="ru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9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78B1A-F61F-4747-B29D-F834340F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Визначення</a:t>
            </a:r>
            <a:r>
              <a:rPr lang="ru-RU" sz="4000" dirty="0"/>
              <a:t> </a:t>
            </a:r>
            <a:r>
              <a:rPr lang="ru-RU" sz="4000" dirty="0" err="1"/>
              <a:t>технічної</a:t>
            </a:r>
            <a:r>
              <a:rPr lang="ru-RU" sz="4000" dirty="0"/>
              <a:t> </a:t>
            </a:r>
            <a:r>
              <a:rPr lang="ru-RU" sz="4000" dirty="0" err="1"/>
              <a:t>складності</a:t>
            </a:r>
            <a:r>
              <a:rPr lang="ru-RU" sz="4000" dirty="0"/>
              <a:t> проекту</a:t>
            </a:r>
            <a:endParaRPr lang="ru-UA" sz="40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A5B5EEF-9007-4B30-A32F-AFB4DA71F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025071"/>
              </p:ext>
            </p:extLst>
          </p:nvPr>
        </p:nvGraphicFramePr>
        <p:xfrm>
          <a:off x="1096963" y="2108200"/>
          <a:ext cx="100583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620">
                  <a:extLst>
                    <a:ext uri="{9D8B030D-6E8A-4147-A177-3AD203B41FA5}">
                      <a16:colId xmlns:a16="http://schemas.microsoft.com/office/drawing/2014/main" val="2206565208"/>
                    </a:ext>
                  </a:extLst>
                </a:gridCol>
                <a:gridCol w="8095377">
                  <a:extLst>
                    <a:ext uri="{9D8B030D-6E8A-4147-A177-3AD203B41FA5}">
                      <a16:colId xmlns:a16="http://schemas.microsoft.com/office/drawing/2014/main" val="2559178433"/>
                    </a:ext>
                  </a:extLst>
                </a:gridCol>
                <a:gridCol w="761400">
                  <a:extLst>
                    <a:ext uri="{9D8B030D-6E8A-4147-A177-3AD203B41FA5}">
                      <a16:colId xmlns:a16="http://schemas.microsoft.com/office/drawing/2014/main" val="267795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Показник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Опис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показника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Вага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3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Распределенная система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 производительность (пропускная способность)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конечных пользователей в режиме онлайн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T4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Сложная обработка данных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8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T5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Повторное использование кода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7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T6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установки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использования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T8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Переносимость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T9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внесения изменений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T10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Параллелизм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11018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C5419354-B507-4FCB-84B5-F2D3062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CD6B3-3F61-4F04-B69B-7DCF1D4F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Визначення</a:t>
            </a:r>
            <a:r>
              <a:rPr lang="ru-RU" sz="4000" dirty="0"/>
              <a:t> </a:t>
            </a:r>
            <a:r>
              <a:rPr lang="ru-RU" sz="4000" dirty="0" err="1"/>
              <a:t>технічної</a:t>
            </a:r>
            <a:r>
              <a:rPr lang="ru-RU" sz="4000" dirty="0"/>
              <a:t> </a:t>
            </a:r>
            <a:r>
              <a:rPr lang="ru-RU" sz="4000" dirty="0" err="1"/>
              <a:t>складності</a:t>
            </a:r>
            <a:r>
              <a:rPr lang="ru-RU" sz="4000" dirty="0"/>
              <a:t> проекту</a:t>
            </a:r>
            <a:endParaRPr lang="ru-UA" sz="4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09B3A5-672D-43F6-A444-7D89865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5F64B31-562E-4F94-9357-B61168254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130466"/>
              </p:ext>
            </p:extLst>
          </p:nvPr>
        </p:nvGraphicFramePr>
        <p:xfrm>
          <a:off x="1096963" y="2108200"/>
          <a:ext cx="10058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620">
                  <a:extLst>
                    <a:ext uri="{9D8B030D-6E8A-4147-A177-3AD203B41FA5}">
                      <a16:colId xmlns:a16="http://schemas.microsoft.com/office/drawing/2014/main" val="3086450844"/>
                    </a:ext>
                  </a:extLst>
                </a:gridCol>
                <a:gridCol w="8095379">
                  <a:extLst>
                    <a:ext uri="{9D8B030D-6E8A-4147-A177-3AD203B41FA5}">
                      <a16:colId xmlns:a16="http://schemas.microsoft.com/office/drawing/2014/main" val="1635606854"/>
                    </a:ext>
                  </a:extLst>
                </a:gridCol>
                <a:gridCol w="761400">
                  <a:extLst>
                    <a:ext uri="{9D8B030D-6E8A-4147-A177-3AD203B41FA5}">
                      <a16:colId xmlns:a16="http://schemas.microsoft.com/office/drawing/2014/main" val="261038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Показник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Опис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показника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Вага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Специальные требования к безопасности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Непосредственный доступ к системе со стороны внешних пользователей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7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T13</a:t>
                      </a:r>
                      <a:endParaRPr lang="ru-U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Специальные требования к обучению пользователей</a:t>
                      </a:r>
                      <a:endParaRPr lang="ru-U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26695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186103-F148-4FCD-A668-4E7AF5B75629}"/>
              </a:ext>
            </a:extLst>
          </p:cNvPr>
          <p:cNvSpPr/>
          <p:nvPr/>
        </p:nvSpPr>
        <p:spPr>
          <a:xfrm>
            <a:off x="1096963" y="3962400"/>
            <a:ext cx="4640262" cy="177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Визначення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TCF :</a:t>
            </a:r>
          </a:p>
          <a:p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da-DK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TCF = 0,6 + (0,01 * (STi * Вага_i))</a:t>
            </a:r>
          </a:p>
          <a:p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da-DK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TCF = 0,6 + (0,01 * </a:t>
            </a:r>
            <a:r>
              <a:rPr lang="da-DK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14,5</a:t>
            </a:r>
            <a:r>
              <a:rPr lang="da-DK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))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0,745</a:t>
            </a:r>
            <a:endParaRPr lang="ru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3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3A9D-2F0E-4B5A-86EE-FB70033B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Визначення</a:t>
            </a:r>
            <a:r>
              <a:rPr lang="ru-RU" sz="4000" dirty="0"/>
              <a:t> </a:t>
            </a:r>
            <a:r>
              <a:rPr lang="ru-RU" sz="4000" dirty="0" err="1"/>
              <a:t>рівня</a:t>
            </a:r>
            <a:r>
              <a:rPr lang="ru-RU" sz="4000" dirty="0"/>
              <a:t> </a:t>
            </a:r>
            <a:r>
              <a:rPr lang="ru-RU" sz="4000" dirty="0" err="1"/>
              <a:t>кваліфікації</a:t>
            </a:r>
            <a:r>
              <a:rPr lang="ru-RU" sz="4000" dirty="0"/>
              <a:t> </a:t>
            </a:r>
            <a:r>
              <a:rPr lang="ru-RU" sz="4000" dirty="0" err="1"/>
              <a:t>розробників</a:t>
            </a:r>
            <a:endParaRPr lang="ru-UA" sz="40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A84E5-E1CF-45C3-8078-B7D0D5133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849164"/>
              </p:ext>
            </p:extLst>
          </p:nvPr>
        </p:nvGraphicFramePr>
        <p:xfrm>
          <a:off x="1096963" y="2108200"/>
          <a:ext cx="10058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9">
                  <a:extLst>
                    <a:ext uri="{9D8B030D-6E8A-4147-A177-3AD203B41FA5}">
                      <a16:colId xmlns:a16="http://schemas.microsoft.com/office/drawing/2014/main" val="2442307461"/>
                    </a:ext>
                  </a:extLst>
                </a:gridCol>
                <a:gridCol w="7826928">
                  <a:extLst>
                    <a:ext uri="{9D8B030D-6E8A-4147-A177-3AD203B41FA5}">
                      <a16:colId xmlns:a16="http://schemas.microsoft.com/office/drawing/2014/main" val="2168250757"/>
                    </a:ext>
                  </a:extLst>
                </a:gridCol>
                <a:gridCol w="1096960">
                  <a:extLst>
                    <a:ext uri="{9D8B030D-6E8A-4147-A177-3AD203B41FA5}">
                      <a16:colId xmlns:a16="http://schemas.microsoft.com/office/drawing/2014/main" val="20920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Показник</a:t>
                      </a:r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Опис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показника</a:t>
                      </a:r>
                      <a:endParaRPr lang="ru-UA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Вага</a:t>
                      </a:r>
                      <a:endParaRPr lang="ru-UA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3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Знакомство с технологией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4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F2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Опыт разработки приложений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8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F3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Опыт использования объектно-ориентированного подхода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9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F4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Наличие ведущего аналитика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71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F5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Мотивация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1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F6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Стабильность требований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17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F7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Частичная занятость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31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F8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Сложные языки программирования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408511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5DC19CE0-FB48-4EC9-9AA4-9CE81E36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43379C-254B-4FCE-B02B-123E985B7453}"/>
              </a:ext>
            </a:extLst>
          </p:cNvPr>
          <p:cNvSpPr/>
          <p:nvPr/>
        </p:nvSpPr>
        <p:spPr>
          <a:xfrm>
            <a:off x="1036640" y="5229137"/>
            <a:ext cx="4640262" cy="177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Визначення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EF :</a:t>
            </a:r>
          </a:p>
          <a:p>
            <a:r>
              <a:rPr lang="ru-R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Е</a:t>
            </a:r>
            <a:r>
              <a:rPr lang="da-DK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 </a:t>
            </a:r>
            <a:r>
              <a:rPr lang="da-DK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1,4 + (-0,03 * (SFi * Вага_i)) = </a:t>
            </a:r>
            <a:r>
              <a:rPr lang="ru-R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84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1B7C4-A140-4C30-B287-1389E95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Остаточне</a:t>
            </a:r>
            <a:r>
              <a:rPr lang="ru-RU" sz="3600" dirty="0"/>
              <a:t> </a:t>
            </a:r>
            <a:r>
              <a:rPr lang="ru-RU" sz="3600" dirty="0" err="1"/>
              <a:t>значення</a:t>
            </a:r>
            <a:r>
              <a:rPr lang="ru-RU" sz="3600" dirty="0"/>
              <a:t> UCP (</a:t>
            </a:r>
            <a:r>
              <a:rPr lang="ru-RU" sz="3600" dirty="0" err="1"/>
              <a:t>Use</a:t>
            </a:r>
            <a:r>
              <a:rPr lang="ru-RU" sz="3600" dirty="0"/>
              <a:t> </a:t>
            </a:r>
            <a:r>
              <a:rPr lang="ru-RU" sz="3600" dirty="0" err="1"/>
              <a:t>Case</a:t>
            </a:r>
            <a:r>
              <a:rPr lang="ru-RU" sz="3600" dirty="0"/>
              <a:t> </a:t>
            </a:r>
            <a:r>
              <a:rPr lang="ru-RU" sz="3600" dirty="0" err="1"/>
              <a:t>Points</a:t>
            </a:r>
            <a:r>
              <a:rPr lang="ru-RU" sz="3600" dirty="0"/>
              <a:t>)</a:t>
            </a:r>
            <a:endParaRPr lang="ru-UA" sz="3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72E2E-31DE-4D77-893A-0C752625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B9893B-1766-4B68-A9F8-6E249AE929E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UUCP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57</a:t>
            </a:r>
            <a:endParaRPr lang="ru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da-DK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TCF </a:t>
            </a:r>
            <a:r>
              <a:rPr lang="uk-UA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uk-UA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0,745</a:t>
            </a:r>
            <a:endParaRPr lang="ru-UA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ru-R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Е</a:t>
            </a:r>
            <a:r>
              <a:rPr lang="da-DK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 </a:t>
            </a:r>
            <a:r>
              <a:rPr lang="da-DK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</a:t>
            </a:r>
            <a:r>
              <a:rPr lang="ru-R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da-DK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UCP = UUCP * TCF * EF = </a:t>
            </a:r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r>
              <a:rPr lang="da-DK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2,</a:t>
            </a:r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465</a:t>
            </a:r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da-DK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09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DEC6630-AB4B-4135-BA79-CBE3A532474D}"/>
              </a:ext>
            </a:extLst>
          </p:cNvPr>
          <p:cNvCxnSpPr>
            <a:cxnSpLocks/>
          </p:cNvCxnSpPr>
          <p:nvPr/>
        </p:nvCxnSpPr>
        <p:spPr>
          <a:xfrm>
            <a:off x="4556828" y="2694704"/>
            <a:ext cx="0" cy="31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D06B-6EAE-4106-B5F3-AD940D0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28" y="395425"/>
            <a:ext cx="10058400" cy="748452"/>
          </a:xfrm>
        </p:spPr>
        <p:txBody>
          <a:bodyPr/>
          <a:lstStyle/>
          <a:p>
            <a:r>
              <a:rPr lang="ru-RU" dirty="0" err="1"/>
              <a:t>Визначення</a:t>
            </a:r>
            <a:r>
              <a:rPr lang="ru-RU" dirty="0"/>
              <a:t> дерева </a:t>
            </a:r>
            <a:r>
              <a:rPr lang="ru-RU" dirty="0" err="1"/>
              <a:t>робіт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933AE-7EAE-4EF1-98C8-CC651CFD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18.10.2020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7AD41A-A3CE-48DA-A004-441E31A97D8D}"/>
              </a:ext>
            </a:extLst>
          </p:cNvPr>
          <p:cNvSpPr/>
          <p:nvPr/>
        </p:nvSpPr>
        <p:spPr>
          <a:xfrm>
            <a:off x="5554911" y="1197515"/>
            <a:ext cx="1549167" cy="595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ПП</a:t>
            </a:r>
            <a:endParaRPr lang="ru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C11F1F-25EF-4D09-8B68-CE6C1D7347E1}"/>
              </a:ext>
            </a:extLst>
          </p:cNvPr>
          <p:cNvSpPr/>
          <p:nvPr/>
        </p:nvSpPr>
        <p:spPr>
          <a:xfrm>
            <a:off x="3793223" y="2202849"/>
            <a:ext cx="1549167" cy="5956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WP1</a:t>
            </a:r>
            <a:endParaRPr lang="ru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2A1677-1185-4861-AAF5-5C29256F9D27}"/>
              </a:ext>
            </a:extLst>
          </p:cNvPr>
          <p:cNvSpPr/>
          <p:nvPr/>
        </p:nvSpPr>
        <p:spPr>
          <a:xfrm>
            <a:off x="5554911" y="2202849"/>
            <a:ext cx="1549167" cy="5956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WP</a:t>
            </a:r>
            <a:r>
              <a:rPr lang="uk-UA" dirty="0"/>
              <a:t>2</a:t>
            </a:r>
            <a:endParaRPr lang="ru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CB3915F-364D-4A55-B199-5C59D977283D}"/>
              </a:ext>
            </a:extLst>
          </p:cNvPr>
          <p:cNvSpPr/>
          <p:nvPr/>
        </p:nvSpPr>
        <p:spPr>
          <a:xfrm>
            <a:off x="7316599" y="2202849"/>
            <a:ext cx="1549167" cy="5956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WP</a:t>
            </a:r>
            <a:r>
              <a:rPr lang="uk-UA" dirty="0"/>
              <a:t>3</a:t>
            </a:r>
            <a:endParaRPr lang="ru-UA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F7D06F-CCDF-41C1-A12B-1369B14B7EEA}"/>
              </a:ext>
            </a:extLst>
          </p:cNvPr>
          <p:cNvSpPr/>
          <p:nvPr/>
        </p:nvSpPr>
        <p:spPr>
          <a:xfrm>
            <a:off x="1819009" y="3328592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WT</a:t>
            </a:r>
            <a:r>
              <a:rPr lang="uk-UA" sz="1200" dirty="0"/>
              <a:t>1.1</a:t>
            </a:r>
            <a:r>
              <a:rPr lang="de-DE" sz="1200" dirty="0"/>
              <a:t> </a:t>
            </a:r>
            <a:r>
              <a:rPr lang="ru-RU" sz="1200" dirty="0"/>
              <a:t>– </a:t>
            </a:r>
            <a:r>
              <a:rPr lang="ru-RU" sz="1200" dirty="0" err="1"/>
              <a:t>створення</a:t>
            </a:r>
            <a:r>
              <a:rPr lang="ru-RU" sz="1200" dirty="0"/>
              <a:t> ПП з </a:t>
            </a:r>
            <a:r>
              <a:rPr lang="ru-RU" sz="1200" dirty="0" err="1"/>
              <a:t>функц</a:t>
            </a:r>
            <a:r>
              <a:rPr lang="uk-UA" sz="1200" dirty="0" err="1"/>
              <a:t>ією</a:t>
            </a:r>
            <a:r>
              <a:rPr lang="en-US" sz="1200" dirty="0"/>
              <a:t> F1.1</a:t>
            </a:r>
            <a:r>
              <a:rPr lang="uk-UA" sz="1200" dirty="0"/>
              <a:t> </a:t>
            </a:r>
            <a:endParaRPr lang="de-DE" sz="12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B4A5BD-E7B4-4DEF-A56C-439046E98BFF}"/>
              </a:ext>
            </a:extLst>
          </p:cNvPr>
          <p:cNvSpPr/>
          <p:nvPr/>
        </p:nvSpPr>
        <p:spPr>
          <a:xfrm>
            <a:off x="1819009" y="4077689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</a:t>
            </a:r>
            <a:r>
              <a:rPr lang="en-US" sz="1100" dirty="0"/>
              <a:t>S</a:t>
            </a:r>
            <a:r>
              <a:rPr lang="de-DE" sz="1100" dirty="0"/>
              <a:t>T</a:t>
            </a:r>
            <a:r>
              <a:rPr lang="uk-UA" sz="1100" dirty="0"/>
              <a:t>1.1</a:t>
            </a:r>
            <a:r>
              <a:rPr lang="en-US" sz="1100" dirty="0"/>
              <a:t>.1 – </a:t>
            </a:r>
            <a:r>
              <a:rPr lang="uk-UA" sz="1100" dirty="0"/>
              <a:t>проектування функції </a:t>
            </a:r>
            <a:r>
              <a:rPr lang="de-DE" sz="1100" dirty="0"/>
              <a:t>F1.1</a:t>
            </a:r>
            <a:endParaRPr lang="ru-UA" sz="11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4C3AF33-86BE-43DC-8E35-E8307DF714DB}"/>
              </a:ext>
            </a:extLst>
          </p:cNvPr>
          <p:cNvSpPr/>
          <p:nvPr/>
        </p:nvSpPr>
        <p:spPr>
          <a:xfrm>
            <a:off x="1819009" y="4826786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</a:t>
            </a:r>
            <a:r>
              <a:rPr lang="en-US" sz="1100" dirty="0"/>
              <a:t>S</a:t>
            </a:r>
            <a:r>
              <a:rPr lang="de-DE" sz="1100" dirty="0"/>
              <a:t>T</a:t>
            </a:r>
            <a:r>
              <a:rPr lang="uk-UA" sz="1100" dirty="0"/>
              <a:t>1.1</a:t>
            </a:r>
            <a:r>
              <a:rPr lang="en-US" sz="1100" dirty="0"/>
              <a:t>.</a:t>
            </a:r>
            <a:r>
              <a:rPr lang="ru-RU" sz="1100" dirty="0"/>
              <a:t>2</a:t>
            </a:r>
            <a:r>
              <a:rPr lang="en-US" sz="1100" dirty="0"/>
              <a:t> – </a:t>
            </a:r>
            <a:r>
              <a:rPr lang="ru-RU" sz="1100" dirty="0" err="1"/>
              <a:t>конструювання</a:t>
            </a:r>
            <a:r>
              <a:rPr lang="uk-UA" sz="1100" dirty="0"/>
              <a:t> функції </a:t>
            </a:r>
            <a:r>
              <a:rPr lang="de-DE" sz="1100" dirty="0"/>
              <a:t>F1.1</a:t>
            </a:r>
            <a:endParaRPr lang="ru-UA" sz="11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99508F-BB66-4D79-A00A-AD579EA7FDED}"/>
              </a:ext>
            </a:extLst>
          </p:cNvPr>
          <p:cNvSpPr/>
          <p:nvPr/>
        </p:nvSpPr>
        <p:spPr>
          <a:xfrm>
            <a:off x="1819008" y="5575883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W</a:t>
            </a:r>
            <a:r>
              <a:rPr lang="en-US" sz="1050" dirty="0" smtClean="0"/>
              <a:t>S</a:t>
            </a:r>
            <a:r>
              <a:rPr lang="de-DE" sz="1050" dirty="0" smtClean="0"/>
              <a:t>T</a:t>
            </a:r>
            <a:r>
              <a:rPr lang="uk-UA" sz="1050" dirty="0" smtClean="0"/>
              <a:t>1.1</a:t>
            </a:r>
            <a:r>
              <a:rPr lang="en-US" sz="1050" dirty="0" smtClean="0"/>
              <a:t>.</a:t>
            </a:r>
            <a:r>
              <a:rPr lang="ru-RU" sz="1050" dirty="0" smtClean="0"/>
              <a:t>3</a:t>
            </a:r>
            <a:r>
              <a:rPr lang="en-US" sz="1050" dirty="0" smtClean="0"/>
              <a:t> – </a:t>
            </a:r>
            <a:r>
              <a:rPr lang="ru-RU" sz="1050" dirty="0" err="1" smtClean="0"/>
              <a:t>модульне</a:t>
            </a:r>
            <a:r>
              <a:rPr lang="ru-RU" sz="1050" dirty="0" smtClean="0"/>
              <a:t> </a:t>
            </a:r>
            <a:r>
              <a:rPr lang="ru-RU" sz="1050" dirty="0" err="1" smtClean="0"/>
              <a:t>тестування</a:t>
            </a:r>
            <a:r>
              <a:rPr lang="uk-UA" sz="1050" dirty="0" smtClean="0"/>
              <a:t> функції </a:t>
            </a:r>
            <a:r>
              <a:rPr lang="de-DE" sz="1050" dirty="0" smtClean="0"/>
              <a:t>F1.1</a:t>
            </a:r>
            <a:endParaRPr lang="ru-UA" sz="105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3DCD8E1-EA9C-4CED-BCB9-E10C906F8031}"/>
              </a:ext>
            </a:extLst>
          </p:cNvPr>
          <p:cNvSpPr/>
          <p:nvPr/>
        </p:nvSpPr>
        <p:spPr>
          <a:xfrm>
            <a:off x="3957504" y="3328592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WT1.2 – </a:t>
            </a:r>
            <a:r>
              <a:rPr lang="ru-RU" sz="1100" dirty="0" err="1"/>
              <a:t>створення</a:t>
            </a:r>
            <a:r>
              <a:rPr lang="ru-RU" sz="1100" dirty="0"/>
              <a:t> ПП з </a:t>
            </a:r>
            <a:r>
              <a:rPr lang="ru-RU" sz="1100" dirty="0" err="1"/>
              <a:t>функцією</a:t>
            </a:r>
            <a:r>
              <a:rPr lang="ru-RU" sz="900" dirty="0"/>
              <a:t> </a:t>
            </a:r>
            <a:r>
              <a:rPr lang="ru-RU" sz="1200" dirty="0"/>
              <a:t>F1.2 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52CBF71-2A8A-4EB3-9DED-2AC3BB469BC0}"/>
              </a:ext>
            </a:extLst>
          </p:cNvPr>
          <p:cNvSpPr/>
          <p:nvPr/>
        </p:nvSpPr>
        <p:spPr>
          <a:xfrm>
            <a:off x="3957504" y="4077689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WST1.</a:t>
            </a:r>
            <a:r>
              <a:rPr lang="ru-RU" sz="1100" dirty="0"/>
              <a:t>2</a:t>
            </a:r>
            <a:r>
              <a:rPr lang="de-DE" sz="1100" dirty="0"/>
              <a:t>.1 – </a:t>
            </a:r>
            <a:r>
              <a:rPr lang="ru-RU" sz="1100" dirty="0" err="1"/>
              <a:t>проектування</a:t>
            </a:r>
            <a:r>
              <a:rPr lang="ru-RU" sz="1100" dirty="0"/>
              <a:t> </a:t>
            </a:r>
            <a:r>
              <a:rPr lang="ru-RU" sz="1100" dirty="0" err="1"/>
              <a:t>функції</a:t>
            </a:r>
            <a:r>
              <a:rPr lang="ru-RU" sz="1100" dirty="0"/>
              <a:t> </a:t>
            </a:r>
            <a:r>
              <a:rPr lang="de-DE" sz="1100" dirty="0"/>
              <a:t>F1.</a:t>
            </a:r>
            <a:r>
              <a:rPr lang="ru-RU" sz="1100" dirty="0"/>
              <a:t>2</a:t>
            </a:r>
            <a:endParaRPr lang="de-DE" sz="11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0FC5EA1-47A2-45F7-993D-001C08F6EBC7}"/>
              </a:ext>
            </a:extLst>
          </p:cNvPr>
          <p:cNvSpPr/>
          <p:nvPr/>
        </p:nvSpPr>
        <p:spPr>
          <a:xfrm>
            <a:off x="3957504" y="4826786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</a:t>
            </a:r>
            <a:r>
              <a:rPr lang="en-US" sz="1100" dirty="0"/>
              <a:t>S</a:t>
            </a:r>
            <a:r>
              <a:rPr lang="de-DE" sz="1100" dirty="0"/>
              <a:t>T</a:t>
            </a:r>
            <a:r>
              <a:rPr lang="uk-UA" sz="1100" dirty="0"/>
              <a:t>1.2</a:t>
            </a:r>
            <a:r>
              <a:rPr lang="en-US" sz="1100" dirty="0"/>
              <a:t>.</a:t>
            </a:r>
            <a:r>
              <a:rPr lang="ru-RU" sz="1100" dirty="0"/>
              <a:t>2</a:t>
            </a:r>
            <a:r>
              <a:rPr lang="en-US" sz="1100" dirty="0"/>
              <a:t> – </a:t>
            </a:r>
            <a:r>
              <a:rPr lang="ru-RU" sz="1100" dirty="0" err="1"/>
              <a:t>конструювання</a:t>
            </a:r>
            <a:r>
              <a:rPr lang="uk-UA" sz="1100" dirty="0"/>
              <a:t> функції </a:t>
            </a:r>
            <a:r>
              <a:rPr lang="de-DE" sz="1100" dirty="0"/>
              <a:t>F1.</a:t>
            </a:r>
            <a:r>
              <a:rPr lang="ru-RU" sz="1100" dirty="0"/>
              <a:t>2</a:t>
            </a:r>
            <a:endParaRPr lang="ru-UA" sz="11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55C39B5-80C6-49E2-8A0B-06E1E672F029}"/>
              </a:ext>
            </a:extLst>
          </p:cNvPr>
          <p:cNvSpPr/>
          <p:nvPr/>
        </p:nvSpPr>
        <p:spPr>
          <a:xfrm>
            <a:off x="3957503" y="5575883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</a:t>
            </a:r>
            <a:r>
              <a:rPr lang="en-US" sz="1100" dirty="0"/>
              <a:t>S</a:t>
            </a:r>
            <a:r>
              <a:rPr lang="de-DE" sz="1100" dirty="0"/>
              <a:t>T</a:t>
            </a:r>
            <a:r>
              <a:rPr lang="uk-UA" sz="1100" dirty="0"/>
              <a:t>1.2</a:t>
            </a:r>
            <a:r>
              <a:rPr lang="en-US" sz="1100" dirty="0"/>
              <a:t>.</a:t>
            </a:r>
            <a:r>
              <a:rPr lang="ru-RU" sz="1100" dirty="0"/>
              <a:t>3</a:t>
            </a:r>
            <a:r>
              <a:rPr lang="en-US" sz="1100" dirty="0"/>
              <a:t> – </a:t>
            </a:r>
            <a:r>
              <a:rPr lang="ru-RU" sz="1100" dirty="0" err="1"/>
              <a:t>модульне</a:t>
            </a:r>
            <a:r>
              <a:rPr lang="ru-RU" sz="1100" dirty="0"/>
              <a:t> </a:t>
            </a:r>
            <a:r>
              <a:rPr lang="ru-RU" sz="1100" dirty="0" err="1"/>
              <a:t>тестування</a:t>
            </a:r>
            <a:r>
              <a:rPr lang="uk-UA" sz="1100" dirty="0"/>
              <a:t> функції </a:t>
            </a:r>
            <a:r>
              <a:rPr lang="de-DE" sz="1100" dirty="0"/>
              <a:t>F1.</a:t>
            </a:r>
            <a:r>
              <a:rPr lang="ru-RU" sz="1100" dirty="0"/>
              <a:t>2</a:t>
            </a:r>
            <a:endParaRPr lang="ru-UA" sz="11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B5EC522-FA44-45D1-BB2D-C1A8A670BD4A}"/>
              </a:ext>
            </a:extLst>
          </p:cNvPr>
          <p:cNvSpPr/>
          <p:nvPr/>
        </p:nvSpPr>
        <p:spPr>
          <a:xfrm>
            <a:off x="6096000" y="3328592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WT1.3 – </a:t>
            </a:r>
            <a:r>
              <a:rPr lang="ru-RU" sz="1050" dirty="0" err="1"/>
              <a:t>створення</a:t>
            </a:r>
            <a:r>
              <a:rPr lang="ru-RU" sz="1050" dirty="0"/>
              <a:t> ПП з </a:t>
            </a:r>
            <a:r>
              <a:rPr lang="ru-RU" sz="1050" dirty="0" err="1"/>
              <a:t>функцією</a:t>
            </a:r>
            <a:r>
              <a:rPr lang="ru-RU" sz="800" dirty="0"/>
              <a:t> </a:t>
            </a:r>
            <a:r>
              <a:rPr lang="ru-RU" sz="1100" dirty="0"/>
              <a:t>F1.3 </a:t>
            </a:r>
            <a:endParaRPr lang="ru-RU" sz="105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585010F-BF96-4371-AE9E-378F732862DF}"/>
              </a:ext>
            </a:extLst>
          </p:cNvPr>
          <p:cNvSpPr/>
          <p:nvPr/>
        </p:nvSpPr>
        <p:spPr>
          <a:xfrm>
            <a:off x="6096000" y="4077689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WST1.</a:t>
            </a:r>
            <a:r>
              <a:rPr lang="ru-RU" sz="1100" dirty="0"/>
              <a:t>3</a:t>
            </a:r>
            <a:r>
              <a:rPr lang="de-DE" sz="1100" dirty="0"/>
              <a:t>.1 – </a:t>
            </a:r>
            <a:r>
              <a:rPr lang="ru-RU" sz="1100" dirty="0" err="1"/>
              <a:t>проектування</a:t>
            </a:r>
            <a:r>
              <a:rPr lang="ru-RU" sz="1100" dirty="0"/>
              <a:t> </a:t>
            </a:r>
            <a:r>
              <a:rPr lang="ru-RU" sz="1100" dirty="0" err="1"/>
              <a:t>функції</a:t>
            </a:r>
            <a:r>
              <a:rPr lang="ru-RU" sz="1100" dirty="0"/>
              <a:t> </a:t>
            </a:r>
            <a:r>
              <a:rPr lang="de-DE" sz="1100" dirty="0"/>
              <a:t>F1.</a:t>
            </a:r>
            <a:r>
              <a:rPr lang="ru-RU" sz="1100" dirty="0"/>
              <a:t>3</a:t>
            </a:r>
            <a:endParaRPr lang="de-DE" sz="11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66999B2-6DB5-40F2-AAEF-A1689902D3BA}"/>
              </a:ext>
            </a:extLst>
          </p:cNvPr>
          <p:cNvSpPr/>
          <p:nvPr/>
        </p:nvSpPr>
        <p:spPr>
          <a:xfrm>
            <a:off x="6096000" y="4826786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WST1.</a:t>
            </a:r>
            <a:r>
              <a:rPr lang="ru-RU" sz="1200" dirty="0"/>
              <a:t>3</a:t>
            </a:r>
            <a:r>
              <a:rPr lang="de-DE" sz="1200" dirty="0"/>
              <a:t>.2 – </a:t>
            </a:r>
            <a:r>
              <a:rPr lang="ru-RU" sz="1200" dirty="0" err="1"/>
              <a:t>конструювання</a:t>
            </a:r>
            <a:r>
              <a:rPr lang="ru-RU" sz="1200" dirty="0"/>
              <a:t> </a:t>
            </a:r>
            <a:r>
              <a:rPr lang="ru-RU" sz="1200" dirty="0" err="1"/>
              <a:t>функції</a:t>
            </a:r>
            <a:r>
              <a:rPr lang="ru-RU" sz="1200" dirty="0"/>
              <a:t> </a:t>
            </a:r>
            <a:r>
              <a:rPr lang="de-DE" sz="1200" dirty="0"/>
              <a:t>F1.</a:t>
            </a:r>
            <a:r>
              <a:rPr lang="ru-RU" sz="1200" dirty="0"/>
              <a:t>3</a:t>
            </a:r>
            <a:endParaRPr lang="de-DE" sz="12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584E5A6-A1B1-47CF-8332-C31C4AA99D91}"/>
              </a:ext>
            </a:extLst>
          </p:cNvPr>
          <p:cNvSpPr/>
          <p:nvPr/>
        </p:nvSpPr>
        <p:spPr>
          <a:xfrm>
            <a:off x="6095999" y="5575883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WST1.3.3 – </a:t>
            </a:r>
            <a:r>
              <a:rPr lang="ru-RU" sz="1100" dirty="0" err="1"/>
              <a:t>модульне</a:t>
            </a:r>
            <a:r>
              <a:rPr lang="ru-RU" sz="1100" dirty="0"/>
              <a:t> </a:t>
            </a:r>
            <a:r>
              <a:rPr lang="ru-RU" sz="1100" dirty="0" err="1"/>
              <a:t>тестування</a:t>
            </a:r>
            <a:r>
              <a:rPr lang="ru-RU" sz="1100" dirty="0"/>
              <a:t> </a:t>
            </a:r>
            <a:r>
              <a:rPr lang="ru-RU" sz="1100" dirty="0" err="1"/>
              <a:t>функції</a:t>
            </a:r>
            <a:r>
              <a:rPr lang="ru-RU" sz="1100" dirty="0"/>
              <a:t> F1.3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6AF14CE-9BFA-4748-9C6F-3B2DA5A0933D}"/>
              </a:ext>
            </a:extLst>
          </p:cNvPr>
          <p:cNvSpPr/>
          <p:nvPr/>
        </p:nvSpPr>
        <p:spPr>
          <a:xfrm>
            <a:off x="8362426" y="3328592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WT1.4</a:t>
            </a:r>
            <a:endParaRPr lang="ru-UA" sz="105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0C0CF68-676E-487E-B58D-E783FA16F5A6}"/>
              </a:ext>
            </a:extLst>
          </p:cNvPr>
          <p:cNvSpPr/>
          <p:nvPr/>
        </p:nvSpPr>
        <p:spPr>
          <a:xfrm>
            <a:off x="8362426" y="4077689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WST1.</a:t>
            </a:r>
            <a:r>
              <a:rPr lang="ru-RU" sz="1100" dirty="0"/>
              <a:t>4</a:t>
            </a:r>
            <a:r>
              <a:rPr lang="de-DE" sz="1100" dirty="0"/>
              <a:t>.1 –</a:t>
            </a:r>
            <a:r>
              <a:rPr lang="ru-RU" sz="1100" dirty="0"/>
              <a:t> </a:t>
            </a:r>
            <a:r>
              <a:rPr lang="ru-RU" sz="1100" dirty="0" err="1"/>
              <a:t>збірка</a:t>
            </a:r>
            <a:r>
              <a:rPr lang="ru-RU" sz="1100" dirty="0"/>
              <a:t> ПП з </a:t>
            </a:r>
            <a:r>
              <a:rPr lang="ru-RU" sz="1100" dirty="0" err="1"/>
              <a:t>функц</a:t>
            </a:r>
            <a:r>
              <a:rPr lang="uk-UA" sz="1100" dirty="0" err="1"/>
              <a:t>іями</a:t>
            </a:r>
            <a:r>
              <a:rPr lang="uk-UA" sz="1100" dirty="0"/>
              <a:t> </a:t>
            </a:r>
            <a:r>
              <a:rPr lang="en-US" sz="1100" dirty="0"/>
              <a:t>F1.1</a:t>
            </a:r>
            <a:r>
              <a:rPr lang="uk-UA" sz="1100" dirty="0"/>
              <a:t>, </a:t>
            </a:r>
            <a:r>
              <a:rPr lang="en-US" sz="1100" dirty="0"/>
              <a:t>F1.</a:t>
            </a:r>
            <a:r>
              <a:rPr lang="uk-UA" sz="1100" dirty="0"/>
              <a:t>2, </a:t>
            </a:r>
            <a:r>
              <a:rPr lang="en-US" sz="1100" dirty="0"/>
              <a:t>F1.</a:t>
            </a:r>
            <a:r>
              <a:rPr lang="uk-UA" sz="1100" dirty="0"/>
              <a:t>3 </a:t>
            </a:r>
            <a:r>
              <a:rPr lang="de-DE" sz="1100" dirty="0"/>
              <a:t> </a:t>
            </a:r>
            <a:endParaRPr lang="ru-UA" sz="11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35B4ADC-AC48-4366-BB4F-01171B5C7C8C}"/>
              </a:ext>
            </a:extLst>
          </p:cNvPr>
          <p:cNvSpPr/>
          <p:nvPr/>
        </p:nvSpPr>
        <p:spPr>
          <a:xfrm>
            <a:off x="8362426" y="4826786"/>
            <a:ext cx="1549167" cy="595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WST1.</a:t>
            </a:r>
            <a:r>
              <a:rPr lang="ru-RU" sz="1050" dirty="0"/>
              <a:t>4</a:t>
            </a:r>
            <a:r>
              <a:rPr lang="de-DE" sz="1050" dirty="0"/>
              <a:t>.</a:t>
            </a:r>
            <a:r>
              <a:rPr lang="uk-UA" sz="1050" dirty="0"/>
              <a:t>2</a:t>
            </a:r>
            <a:r>
              <a:rPr lang="de-DE" sz="1050" dirty="0"/>
              <a:t> –</a:t>
            </a:r>
            <a:r>
              <a:rPr lang="ru-RU" sz="1050" dirty="0"/>
              <a:t> </a:t>
            </a:r>
            <a:r>
              <a:rPr lang="ru-RU" sz="1050" dirty="0" err="1"/>
              <a:t>тестування</a:t>
            </a:r>
            <a:r>
              <a:rPr lang="ru-RU" sz="1050" dirty="0"/>
              <a:t> ПП з </a:t>
            </a:r>
            <a:r>
              <a:rPr lang="ru-RU" sz="1050" dirty="0" err="1"/>
              <a:t>функц</a:t>
            </a:r>
            <a:r>
              <a:rPr lang="uk-UA" sz="1050" dirty="0" err="1"/>
              <a:t>іями</a:t>
            </a:r>
            <a:r>
              <a:rPr lang="uk-UA" sz="1050" dirty="0"/>
              <a:t> </a:t>
            </a:r>
            <a:r>
              <a:rPr lang="en-US" sz="1050" dirty="0"/>
              <a:t>F1.1</a:t>
            </a:r>
            <a:r>
              <a:rPr lang="uk-UA" sz="1050" dirty="0"/>
              <a:t>, </a:t>
            </a:r>
            <a:r>
              <a:rPr lang="en-US" sz="1050" dirty="0"/>
              <a:t>F1.</a:t>
            </a:r>
            <a:r>
              <a:rPr lang="uk-UA" sz="1050" dirty="0"/>
              <a:t>2, </a:t>
            </a:r>
            <a:r>
              <a:rPr lang="en-US" sz="1050" dirty="0"/>
              <a:t>F1.</a:t>
            </a:r>
            <a:r>
              <a:rPr lang="uk-UA" sz="1050" dirty="0"/>
              <a:t>3 </a:t>
            </a:r>
            <a:r>
              <a:rPr lang="de-DE" sz="1050" dirty="0"/>
              <a:t> </a:t>
            </a:r>
            <a:endParaRPr lang="ru-UA" sz="1050" dirty="0"/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82397115-74D5-4A42-9214-861C6FD5B6DD}"/>
              </a:ext>
            </a:extLst>
          </p:cNvPr>
          <p:cNvCxnSpPr>
            <a:cxnSpLocks/>
          </p:cNvCxnSpPr>
          <p:nvPr/>
        </p:nvCxnSpPr>
        <p:spPr>
          <a:xfrm>
            <a:off x="2593593" y="3011648"/>
            <a:ext cx="654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D9AE0D9-6298-472D-8751-797C72C3C98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593593" y="3011648"/>
            <a:ext cx="0" cy="31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7542F3C-5668-4D2D-9ED9-0E2B8FF9CB3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9137010" y="3011648"/>
            <a:ext cx="0" cy="31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56EBD97-BB6A-4AFC-9B33-045BCED9200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732088" y="3011648"/>
            <a:ext cx="0" cy="31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931169E-D680-4540-83D0-D9F76340444B}"/>
              </a:ext>
            </a:extLst>
          </p:cNvPr>
          <p:cNvCxnSpPr>
            <a:cxnSpLocks/>
          </p:cNvCxnSpPr>
          <p:nvPr/>
        </p:nvCxnSpPr>
        <p:spPr>
          <a:xfrm>
            <a:off x="6896168" y="3011648"/>
            <a:ext cx="0" cy="31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7BD0CA7-CA73-41AB-9ED9-4156998B2F9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29493" y="1786707"/>
            <a:ext cx="2" cy="416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8201948-D7C6-403B-B448-83882FA0CD80}"/>
              </a:ext>
            </a:extLst>
          </p:cNvPr>
          <p:cNvCxnSpPr>
            <a:cxnSpLocks/>
          </p:cNvCxnSpPr>
          <p:nvPr/>
        </p:nvCxnSpPr>
        <p:spPr>
          <a:xfrm>
            <a:off x="1435353" y="3626401"/>
            <a:ext cx="0" cy="224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467FEE85-46A5-458B-B838-FBD11D0502D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435353" y="3626402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93E12A1-0801-4D72-8646-E9D51BE3FF45}"/>
              </a:ext>
            </a:extLst>
          </p:cNvPr>
          <p:cNvCxnSpPr>
            <a:cxnSpLocks/>
          </p:cNvCxnSpPr>
          <p:nvPr/>
        </p:nvCxnSpPr>
        <p:spPr>
          <a:xfrm flipH="1">
            <a:off x="1435353" y="5873692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29DF98D1-105A-46E8-BEA2-8B62CB286704}"/>
              </a:ext>
            </a:extLst>
          </p:cNvPr>
          <p:cNvCxnSpPr>
            <a:cxnSpLocks/>
          </p:cNvCxnSpPr>
          <p:nvPr/>
        </p:nvCxnSpPr>
        <p:spPr>
          <a:xfrm flipH="1">
            <a:off x="1435353" y="4397640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41A5EE9A-83E3-4FC3-8EEB-9341D04A3362}"/>
              </a:ext>
            </a:extLst>
          </p:cNvPr>
          <p:cNvCxnSpPr>
            <a:cxnSpLocks/>
          </p:cNvCxnSpPr>
          <p:nvPr/>
        </p:nvCxnSpPr>
        <p:spPr>
          <a:xfrm flipH="1">
            <a:off x="1435352" y="5124595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D36F662C-9406-48F2-9658-0F2B80AD4F91}"/>
              </a:ext>
            </a:extLst>
          </p:cNvPr>
          <p:cNvCxnSpPr>
            <a:cxnSpLocks/>
          </p:cNvCxnSpPr>
          <p:nvPr/>
        </p:nvCxnSpPr>
        <p:spPr>
          <a:xfrm>
            <a:off x="3561333" y="3626400"/>
            <a:ext cx="0" cy="224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C0FE11-F9F3-4CF8-8CD7-BCB3E670BBAA}"/>
              </a:ext>
            </a:extLst>
          </p:cNvPr>
          <p:cNvCxnSpPr>
            <a:cxnSpLocks/>
          </p:cNvCxnSpPr>
          <p:nvPr/>
        </p:nvCxnSpPr>
        <p:spPr>
          <a:xfrm flipH="1">
            <a:off x="3561333" y="3626401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31BE2051-7334-4D00-A98F-DFABD3440EDA}"/>
              </a:ext>
            </a:extLst>
          </p:cNvPr>
          <p:cNvCxnSpPr>
            <a:cxnSpLocks/>
          </p:cNvCxnSpPr>
          <p:nvPr/>
        </p:nvCxnSpPr>
        <p:spPr>
          <a:xfrm flipH="1">
            <a:off x="3561333" y="5873691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847D7E58-F77B-49B8-9C8C-EB18F7548798}"/>
              </a:ext>
            </a:extLst>
          </p:cNvPr>
          <p:cNvCxnSpPr>
            <a:cxnSpLocks/>
          </p:cNvCxnSpPr>
          <p:nvPr/>
        </p:nvCxnSpPr>
        <p:spPr>
          <a:xfrm flipH="1">
            <a:off x="3561333" y="4397639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CE57CC7E-7FD0-42CF-B6D0-DC0DF3E7B4F0}"/>
              </a:ext>
            </a:extLst>
          </p:cNvPr>
          <p:cNvCxnSpPr>
            <a:cxnSpLocks/>
          </p:cNvCxnSpPr>
          <p:nvPr/>
        </p:nvCxnSpPr>
        <p:spPr>
          <a:xfrm flipH="1">
            <a:off x="3561332" y="5124594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F2664F2C-5A94-42B4-9DC4-5131E84E575C}"/>
              </a:ext>
            </a:extLst>
          </p:cNvPr>
          <p:cNvCxnSpPr>
            <a:cxnSpLocks/>
          </p:cNvCxnSpPr>
          <p:nvPr/>
        </p:nvCxnSpPr>
        <p:spPr>
          <a:xfrm>
            <a:off x="5710173" y="3626399"/>
            <a:ext cx="0" cy="224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EA038694-8CE4-4974-8058-30C43B002019}"/>
              </a:ext>
            </a:extLst>
          </p:cNvPr>
          <p:cNvCxnSpPr>
            <a:cxnSpLocks/>
          </p:cNvCxnSpPr>
          <p:nvPr/>
        </p:nvCxnSpPr>
        <p:spPr>
          <a:xfrm flipH="1">
            <a:off x="5710173" y="3626400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CE236CF0-DF40-4DDA-86AF-33F78C24F321}"/>
              </a:ext>
            </a:extLst>
          </p:cNvPr>
          <p:cNvCxnSpPr>
            <a:cxnSpLocks/>
          </p:cNvCxnSpPr>
          <p:nvPr/>
        </p:nvCxnSpPr>
        <p:spPr>
          <a:xfrm flipH="1">
            <a:off x="5710173" y="5873690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8DA0BDAF-721D-4A9E-AAD9-BF9A98C53A68}"/>
              </a:ext>
            </a:extLst>
          </p:cNvPr>
          <p:cNvCxnSpPr>
            <a:cxnSpLocks/>
          </p:cNvCxnSpPr>
          <p:nvPr/>
        </p:nvCxnSpPr>
        <p:spPr>
          <a:xfrm flipH="1">
            <a:off x="5710173" y="4397638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3EA208F-6C2D-4817-8CFB-7612E5191D1E}"/>
              </a:ext>
            </a:extLst>
          </p:cNvPr>
          <p:cNvCxnSpPr>
            <a:cxnSpLocks/>
          </p:cNvCxnSpPr>
          <p:nvPr/>
        </p:nvCxnSpPr>
        <p:spPr>
          <a:xfrm flipH="1">
            <a:off x="5710172" y="5124593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A08EABF7-D060-46E9-9FEE-88524310BFB9}"/>
              </a:ext>
            </a:extLst>
          </p:cNvPr>
          <p:cNvCxnSpPr>
            <a:cxnSpLocks/>
          </p:cNvCxnSpPr>
          <p:nvPr/>
        </p:nvCxnSpPr>
        <p:spPr>
          <a:xfrm>
            <a:off x="7973313" y="3626399"/>
            <a:ext cx="0" cy="1498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D3771325-33FC-48FA-BA4E-3BB5611252C0}"/>
              </a:ext>
            </a:extLst>
          </p:cNvPr>
          <p:cNvCxnSpPr>
            <a:cxnSpLocks/>
          </p:cNvCxnSpPr>
          <p:nvPr/>
        </p:nvCxnSpPr>
        <p:spPr>
          <a:xfrm flipH="1">
            <a:off x="7973313" y="3626400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26C1A0AF-0418-46A7-B6CB-FA8131161C13}"/>
              </a:ext>
            </a:extLst>
          </p:cNvPr>
          <p:cNvCxnSpPr>
            <a:cxnSpLocks/>
          </p:cNvCxnSpPr>
          <p:nvPr/>
        </p:nvCxnSpPr>
        <p:spPr>
          <a:xfrm flipH="1">
            <a:off x="7973313" y="4397638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21EAED25-3D0F-4E3E-9D84-706D7D409157}"/>
              </a:ext>
            </a:extLst>
          </p:cNvPr>
          <p:cNvCxnSpPr>
            <a:cxnSpLocks/>
          </p:cNvCxnSpPr>
          <p:nvPr/>
        </p:nvCxnSpPr>
        <p:spPr>
          <a:xfrm flipH="1">
            <a:off x="7973312" y="5124593"/>
            <a:ext cx="383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B4DD154E-1A0E-481C-8DAD-11FFD8EC81FF}"/>
              </a:ext>
            </a:extLst>
          </p:cNvPr>
          <p:cNvCxnSpPr>
            <a:endCxn id="7" idx="0"/>
          </p:cNvCxnSpPr>
          <p:nvPr/>
        </p:nvCxnSpPr>
        <p:spPr>
          <a:xfrm>
            <a:off x="4567806" y="1897380"/>
            <a:ext cx="1" cy="305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C07264A7-F7FD-4296-89E0-5A9258DCB386}"/>
              </a:ext>
            </a:extLst>
          </p:cNvPr>
          <p:cNvCxnSpPr>
            <a:endCxn id="11" idx="0"/>
          </p:cNvCxnSpPr>
          <p:nvPr/>
        </p:nvCxnSpPr>
        <p:spPr>
          <a:xfrm>
            <a:off x="8091181" y="1893741"/>
            <a:ext cx="2" cy="30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66106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{3F66253E-2DB4-4081-AA0D-B16C3A918A9D}tf56160789_win32</Template>
  <TotalTime>616</TotalTime>
  <Words>597</Words>
  <Application>Microsoft Office PowerPoint</Application>
  <PresentationFormat>Широкоэкранный</PresentationFormat>
  <Paragraphs>219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Franklin Gothic Book</vt:lpstr>
      <vt:lpstr>FreesiaUPC</vt:lpstr>
      <vt:lpstr>Wingdings</vt:lpstr>
      <vt:lpstr>Wingdings 3</vt:lpstr>
      <vt:lpstr>1_РетроспективаVTI</vt:lpstr>
      <vt:lpstr>«Додаток  для перегляду фільмів – ICS - media». Планування процесу розробки програмного продукту.</vt:lpstr>
      <vt:lpstr>Планування ітерацій розробки ПП</vt:lpstr>
      <vt:lpstr>Архітектура (концептуальний опис структури) ПП</vt:lpstr>
      <vt:lpstr>План розробки. Визначення нескорегованого показника UUCP (Unadjusted Use Case Points)</vt:lpstr>
      <vt:lpstr>Визначення технічної складності проекту</vt:lpstr>
      <vt:lpstr>Визначення технічної складності проекту</vt:lpstr>
      <vt:lpstr>Визначення рівня кваліфікації розробників</vt:lpstr>
      <vt:lpstr>Остаточне значення UCP (Use Case Points)</vt:lpstr>
      <vt:lpstr>Визначення дерева робіт</vt:lpstr>
      <vt:lpstr>Діаграма Ганта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«Додаток  для знайомств за інтересами - UPigeon». Планування процесу розробки програмного продукту</dc:title>
  <dc:creator>Дар'я Кукурудза</dc:creator>
  <cp:lastModifiedBy>el_xaz</cp:lastModifiedBy>
  <cp:revision>28</cp:revision>
  <dcterms:created xsi:type="dcterms:W3CDTF">2020-10-03T21:00:48Z</dcterms:created>
  <dcterms:modified xsi:type="dcterms:W3CDTF">2020-10-18T16:56:10Z</dcterms:modified>
</cp:coreProperties>
</file>