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22.10.2020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8D4DAEB3-2211-4CA3-9D23-0143FCF3926F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2E9B35-0826-45CC-9C2C-707B22DFAA83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1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C0063D-EDF2-4190-A726-B9B651F864E7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33EFA117-2261-4A1D-8BE7-0B7E6A1366C0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5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9279E9-B6DA-4AB3-A7CE-B748E56BEA69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CF7452-61A3-4CDC-ACAB-74E5B4A7EF57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00952-BE77-47A2-BE29-2226E2D6BB12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D5EF43-AECB-4459-AE90-3AFB54138C76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203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6FD9FC9-5FD1-4E3B-B719-212F55599717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95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8A7F57-8526-4A03-89D8-FFB0245E6649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01" y="1323659"/>
            <a:ext cx="9379130" cy="3686015"/>
          </a:xfrm>
        </p:spPr>
        <p:txBody>
          <a:bodyPr rtlCol="0">
            <a:noAutofit/>
          </a:bodyPr>
          <a:lstStyle/>
          <a:p>
            <a:r>
              <a:rPr lang="uk-UA" altLang="ru-RU" sz="3600" b="1" dirty="0"/>
              <a:t>«</a:t>
            </a:r>
            <a:r>
              <a:rPr lang="en-US" altLang="ru-RU" sz="3600" b="1" dirty="0"/>
              <a:t>ICS-media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>-с</a:t>
            </a:r>
            <a:r>
              <a:rPr lang="uk-UA" altLang="ru-RU" sz="3600" b="1" dirty="0" err="1"/>
              <a:t>айт</a:t>
            </a:r>
            <a:r>
              <a:rPr lang="uk-UA" altLang="ru-RU" sz="3600" b="1" dirty="0"/>
              <a:t> для перегляду фільмів онлайн»</a:t>
            </a:r>
            <a:r>
              <a:rPr lang="ru-RU" altLang="ru-RU" sz="3600" b="1" dirty="0"/>
              <a:t>. </a:t>
            </a:r>
            <a:r>
              <a:rPr lang="ru-RU" sz="3600" b="1" dirty="0" err="1" smtClean="0"/>
              <a:t>Концептуальне</a:t>
            </a:r>
            <a:r>
              <a:rPr lang="ru-RU" sz="3600" b="1" dirty="0" smtClean="0"/>
              <a:t> </a:t>
            </a:r>
            <a:r>
              <a:rPr lang="ru-RU" sz="3600" b="1" dirty="0"/>
              <a:t>та </a:t>
            </a:r>
            <a:r>
              <a:rPr lang="ru-RU" sz="3600" b="1" dirty="0" err="1"/>
              <a:t>логічне</a:t>
            </a:r>
            <a:r>
              <a:rPr lang="ru-RU" sz="3600" b="1" dirty="0"/>
              <a:t> </a:t>
            </a:r>
            <a:r>
              <a:rPr lang="ru-RU" sz="3600" b="1" dirty="0" err="1"/>
              <a:t>проектування</a:t>
            </a:r>
            <a:r>
              <a:rPr lang="ru-RU" sz="3600" b="1" dirty="0"/>
              <a:t> структур </a:t>
            </a:r>
            <a:r>
              <a:rPr lang="ru-RU" sz="3600" b="1" dirty="0" err="1"/>
              <a:t>даних</a:t>
            </a:r>
            <a:r>
              <a:rPr lang="ru-RU" sz="3600" b="1" dirty="0"/>
              <a:t> </a:t>
            </a:r>
            <a:r>
              <a:rPr lang="ru-RU" sz="3600" b="1" dirty="0" err="1"/>
              <a:t>програмного</a:t>
            </a:r>
            <a:r>
              <a:rPr lang="ru-RU" sz="3600" b="1" dirty="0"/>
              <a:t> продукту</a:t>
            </a:r>
            <a:endParaRPr lang="ru" sz="4400" b="1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117356B9-C647-4DAD-8BDD-1A0BF9C9E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24" y="4498925"/>
            <a:ext cx="6269347" cy="1021498"/>
          </a:xfrm>
        </p:spPr>
        <p:txBody>
          <a:bodyPr rtlCol="0">
            <a:noAutofit/>
          </a:bodyPr>
          <a:lstStyle/>
          <a:p>
            <a:pPr algn="r" defTabSz="457207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uk-UA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24469" y="4181675"/>
            <a:ext cx="12192000" cy="182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/>
              <a:t>Команда:</a:t>
            </a:r>
            <a:r>
              <a:rPr lang="en-US" altLang="ru-RU" b="1" dirty="0"/>
              <a:t> </a:t>
            </a:r>
            <a:endParaRPr lang="uk-UA" altLang="ru-RU" b="1" dirty="0"/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 err="1" smtClean="0"/>
              <a:t>Додон.Д.І</a:t>
            </a:r>
            <a:r>
              <a:rPr lang="ru-RU" altLang="ru-RU" b="1" dirty="0" smtClean="0"/>
              <a:t>.</a:t>
            </a:r>
            <a:endParaRPr lang="ru-RU" altLang="ru-RU" b="1" dirty="0"/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 err="1"/>
              <a:t>Панибратцев</a:t>
            </a:r>
            <a:r>
              <a:rPr lang="ru-RU" altLang="ru-RU" b="1" dirty="0"/>
              <a:t> </a:t>
            </a:r>
            <a:r>
              <a:rPr lang="ru-RU" altLang="ru-RU" b="1" dirty="0" smtClean="0"/>
              <a:t>О.Ю.</a:t>
            </a:r>
            <a:endParaRPr lang="uk-UA" altLang="ru-RU" b="1" dirty="0"/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 smtClean="0"/>
              <a:t>(</a:t>
            </a:r>
            <a:r>
              <a:rPr lang="ru-RU" altLang="ru-RU" b="1" dirty="0" err="1" smtClean="0"/>
              <a:t>група</a:t>
            </a:r>
            <a:r>
              <a:rPr lang="ru-RU" altLang="ru-RU" b="1" dirty="0" smtClean="0"/>
              <a:t> АІ-185)</a:t>
            </a:r>
          </a:p>
          <a:p>
            <a:pPr algn="r" defTabSz="457207"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ru-RU" altLang="ru-RU" sz="2800" b="1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17794" y="500375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b="1" dirty="0"/>
              <a:t>Одеса - 2020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708D-735C-42F8-981B-36D0A036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err="1"/>
              <a:t>Концептуальне</a:t>
            </a:r>
            <a:r>
              <a:rPr lang="ru-RU" sz="3200" b="1" dirty="0"/>
              <a:t> </a:t>
            </a:r>
            <a:r>
              <a:rPr lang="ru-RU" sz="3200" b="1" dirty="0" err="1"/>
              <a:t>проектування</a:t>
            </a:r>
            <a:r>
              <a:rPr lang="ru-RU" sz="3200" b="1" dirty="0"/>
              <a:t> на </a:t>
            </a:r>
            <a:r>
              <a:rPr lang="ru-RU" sz="3200" b="1" dirty="0" err="1"/>
              <a:t>основі</a:t>
            </a:r>
            <a:r>
              <a:rPr lang="ru-RU" sz="3200" b="1" dirty="0"/>
              <a:t> UML-</a:t>
            </a:r>
            <a:r>
              <a:rPr lang="ru-RU" sz="3200" b="1" dirty="0" err="1"/>
              <a:t>діаграми</a:t>
            </a:r>
            <a:r>
              <a:rPr lang="ru-RU" sz="3200" b="1" dirty="0"/>
              <a:t> </a:t>
            </a:r>
            <a:r>
              <a:rPr lang="ru-RU" sz="3200" b="1" dirty="0" err="1"/>
              <a:t>концептуальних</a:t>
            </a:r>
            <a:r>
              <a:rPr lang="ru-RU" sz="3200" b="1" dirty="0"/>
              <a:t> </a:t>
            </a:r>
            <a:r>
              <a:rPr lang="ru-RU" sz="3200" b="1" dirty="0" err="1"/>
              <a:t>класів</a:t>
            </a:r>
            <a:endParaRPr lang="ru-UA" sz="32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F0CA3-4793-405D-927E-55E2FAA0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22.10.2020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3B06CC-4AB5-4B8D-AACF-1623422C2123}"/>
              </a:ext>
            </a:extLst>
          </p:cNvPr>
          <p:cNvSpPr/>
          <p:nvPr/>
        </p:nvSpPr>
        <p:spPr>
          <a:xfrm>
            <a:off x="4878613" y="2014194"/>
            <a:ext cx="2030136" cy="369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Користувач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2997B-DEAD-4AA0-B1AE-AA09125E70C2}"/>
              </a:ext>
            </a:extLst>
          </p:cNvPr>
          <p:cNvSpPr/>
          <p:nvPr/>
        </p:nvSpPr>
        <p:spPr>
          <a:xfrm>
            <a:off x="4878613" y="2383309"/>
            <a:ext cx="2030136" cy="989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User Info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Login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Password</a:t>
            </a:r>
            <a:endParaRPr lang="ru-UA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44D4D-EF78-4882-BC2C-0CC1105C073B}"/>
              </a:ext>
            </a:extLst>
          </p:cNvPr>
          <p:cNvSpPr/>
          <p:nvPr/>
        </p:nvSpPr>
        <p:spPr>
          <a:xfrm>
            <a:off x="4878613" y="3373210"/>
            <a:ext cx="2030136" cy="241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179CD4-1582-41E6-BA05-E9DB948DB96F}"/>
              </a:ext>
            </a:extLst>
          </p:cNvPr>
          <p:cNvSpPr/>
          <p:nvPr/>
        </p:nvSpPr>
        <p:spPr>
          <a:xfrm>
            <a:off x="2146996" y="2022304"/>
            <a:ext cx="2030136" cy="369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Адміністратор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B7D4BCA-A0E3-4340-A805-3BFC980252ED}"/>
              </a:ext>
            </a:extLst>
          </p:cNvPr>
          <p:cNvSpPr/>
          <p:nvPr/>
        </p:nvSpPr>
        <p:spPr>
          <a:xfrm>
            <a:off x="2146996" y="2391420"/>
            <a:ext cx="2030136" cy="241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47EF5A-FB99-4AD1-BB64-8D49F00CC22A}"/>
              </a:ext>
            </a:extLst>
          </p:cNvPr>
          <p:cNvSpPr/>
          <p:nvPr/>
        </p:nvSpPr>
        <p:spPr>
          <a:xfrm>
            <a:off x="2146996" y="2646976"/>
            <a:ext cx="2030136" cy="241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4717902-A7AA-4690-9CB6-734F09BFBF52}"/>
              </a:ext>
            </a:extLst>
          </p:cNvPr>
          <p:cNvSpPr/>
          <p:nvPr/>
        </p:nvSpPr>
        <p:spPr>
          <a:xfrm>
            <a:off x="7910754" y="2046727"/>
            <a:ext cx="2033959" cy="369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Гість</a:t>
            </a:r>
            <a:endParaRPr lang="ru-UA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33231EE-12FD-435A-A4D8-9AFEF297AB64}"/>
              </a:ext>
            </a:extLst>
          </p:cNvPr>
          <p:cNvSpPr/>
          <p:nvPr/>
        </p:nvSpPr>
        <p:spPr>
          <a:xfrm>
            <a:off x="7914577" y="2420465"/>
            <a:ext cx="2030136" cy="241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8016A0B-FE49-42EA-B163-A8786F5B46D7}"/>
              </a:ext>
            </a:extLst>
          </p:cNvPr>
          <p:cNvSpPr/>
          <p:nvPr/>
        </p:nvSpPr>
        <p:spPr>
          <a:xfrm>
            <a:off x="7914577" y="2673861"/>
            <a:ext cx="2030136" cy="241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E999687-A2E0-40AB-8859-673203F57274}"/>
              </a:ext>
            </a:extLst>
          </p:cNvPr>
          <p:cNvSpPr/>
          <p:nvPr/>
        </p:nvSpPr>
        <p:spPr>
          <a:xfrm>
            <a:off x="2136888" y="4518137"/>
            <a:ext cx="2030136" cy="369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Пожертвування</a:t>
            </a:r>
            <a:endParaRPr lang="ru-UA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7A7AEBD-C806-404F-81CF-8529316A39B5}"/>
              </a:ext>
            </a:extLst>
          </p:cNvPr>
          <p:cNvSpPr/>
          <p:nvPr/>
        </p:nvSpPr>
        <p:spPr>
          <a:xfrm>
            <a:off x="2136888" y="4887252"/>
            <a:ext cx="2030136" cy="98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Director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  <a:r>
              <a:rPr lang="uk-UA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User</a:t>
            </a:r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Quantity</a:t>
            </a:r>
            <a:endParaRPr lang="ru-UA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6381535-EC4B-4AA5-B2FA-8FB13255441C}"/>
              </a:ext>
            </a:extLst>
          </p:cNvPr>
          <p:cNvSpPr/>
          <p:nvPr/>
        </p:nvSpPr>
        <p:spPr>
          <a:xfrm>
            <a:off x="2136888" y="5887326"/>
            <a:ext cx="2030136" cy="241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B491C7A-3BB9-4AB7-AF83-8D131F2BF81D}"/>
              </a:ext>
            </a:extLst>
          </p:cNvPr>
          <p:cNvSpPr/>
          <p:nvPr/>
        </p:nvSpPr>
        <p:spPr>
          <a:xfrm>
            <a:off x="7681403" y="4285549"/>
            <a:ext cx="2030136" cy="369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Фільм</a:t>
            </a:r>
            <a:endParaRPr lang="ru-UA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C1097F1-7C97-4537-A5E7-058527329197}"/>
              </a:ext>
            </a:extLst>
          </p:cNvPr>
          <p:cNvSpPr/>
          <p:nvPr/>
        </p:nvSpPr>
        <p:spPr>
          <a:xfrm>
            <a:off x="7677554" y="4654664"/>
            <a:ext cx="2030136" cy="1542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Name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Year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Description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+Genre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+Director</a:t>
            </a:r>
            <a:endParaRPr lang="ru-UA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4DD814E-DD9B-4C77-BA84-9C415DD4DC40}"/>
              </a:ext>
            </a:extLst>
          </p:cNvPr>
          <p:cNvSpPr/>
          <p:nvPr/>
        </p:nvSpPr>
        <p:spPr>
          <a:xfrm>
            <a:off x="7679827" y="6197221"/>
            <a:ext cx="2030136" cy="241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0E690FBD-8FFD-4E77-A0CF-6816E8148C3E}"/>
              </a:ext>
            </a:extLst>
          </p:cNvPr>
          <p:cNvSpPr/>
          <p:nvPr/>
        </p:nvSpPr>
        <p:spPr>
          <a:xfrm>
            <a:off x="4813298" y="4557380"/>
            <a:ext cx="2030136" cy="369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Коментар</a:t>
            </a:r>
            <a:endParaRPr lang="ru-UA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3737819-D363-475B-A580-834A33C69D75}"/>
              </a:ext>
            </a:extLst>
          </p:cNvPr>
          <p:cNvSpPr/>
          <p:nvPr/>
        </p:nvSpPr>
        <p:spPr>
          <a:xfrm>
            <a:off x="4813298" y="4926496"/>
            <a:ext cx="2030136" cy="503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+User</a:t>
            </a:r>
            <a:endParaRPr lang="ru-UA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C73E411D-5371-457D-B22B-99EE8C954B59}"/>
              </a:ext>
            </a:extLst>
          </p:cNvPr>
          <p:cNvSpPr/>
          <p:nvPr/>
        </p:nvSpPr>
        <p:spPr>
          <a:xfrm>
            <a:off x="4813298" y="5429836"/>
            <a:ext cx="2030136" cy="241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6ACA339B-E8A2-4146-B624-8B8DAD6986BE}"/>
              </a:ext>
            </a:extLst>
          </p:cNvPr>
          <p:cNvSpPr/>
          <p:nvPr/>
        </p:nvSpPr>
        <p:spPr>
          <a:xfrm rot="5400000">
            <a:off x="4593600" y="2101086"/>
            <a:ext cx="226582" cy="195329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>
            <a:stCxn id="74" idx="3"/>
            <a:endCxn id="12" idx="3"/>
          </p:cNvCxnSpPr>
          <p:nvPr/>
        </p:nvCxnSpPr>
        <p:spPr>
          <a:xfrm flipH="1">
            <a:off x="4177132" y="2198751"/>
            <a:ext cx="432095" cy="8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F2F70B32-AF61-4ABB-859C-98A87CE9DC20}"/>
              </a:ext>
            </a:extLst>
          </p:cNvPr>
          <p:cNvCxnSpPr>
            <a:cxnSpLocks/>
            <a:stCxn id="52" idx="3"/>
            <a:endCxn id="6" idx="3"/>
          </p:cNvCxnSpPr>
          <p:nvPr/>
        </p:nvCxnSpPr>
        <p:spPr>
          <a:xfrm flipH="1">
            <a:off x="6908749" y="2192073"/>
            <a:ext cx="837147" cy="6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Равнобедренный треугольник 51">
            <a:extLst>
              <a:ext uri="{FF2B5EF4-FFF2-40B4-BE49-F238E27FC236}">
                <a16:creationId xmlns:a16="http://schemas.microsoft.com/office/drawing/2014/main" id="{6ACA339B-E8A2-4146-B624-8B8DAD6986BE}"/>
              </a:ext>
            </a:extLst>
          </p:cNvPr>
          <p:cNvSpPr/>
          <p:nvPr/>
        </p:nvSpPr>
        <p:spPr>
          <a:xfrm rot="5400000">
            <a:off x="7730269" y="2094408"/>
            <a:ext cx="226582" cy="195329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>
            <a:stCxn id="33" idx="0"/>
          </p:cNvCxnSpPr>
          <p:nvPr/>
        </p:nvCxnSpPr>
        <p:spPr>
          <a:xfrm flipV="1">
            <a:off x="3151956" y="3907677"/>
            <a:ext cx="0" cy="61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Блок-схема: решение 57">
            <a:extLst>
              <a:ext uri="{FF2B5EF4-FFF2-40B4-BE49-F238E27FC236}">
                <a16:creationId xmlns:a16="http://schemas.microsoft.com/office/drawing/2014/main" id="{B160DB1E-F8A1-43A3-A5C7-B1560578A86C}"/>
              </a:ext>
            </a:extLst>
          </p:cNvPr>
          <p:cNvSpPr/>
          <p:nvPr/>
        </p:nvSpPr>
        <p:spPr>
          <a:xfrm rot="5400000">
            <a:off x="2988250" y="4271018"/>
            <a:ext cx="357926" cy="16778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/>
          <p:nvPr/>
        </p:nvCxnSpPr>
        <p:spPr>
          <a:xfrm flipH="1" flipV="1">
            <a:off x="3151957" y="3904013"/>
            <a:ext cx="2741724" cy="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Блок-схема: решение 70">
            <a:extLst>
              <a:ext uri="{FF2B5EF4-FFF2-40B4-BE49-F238E27FC236}">
                <a16:creationId xmlns:a16="http://schemas.microsoft.com/office/drawing/2014/main" id="{B160DB1E-F8A1-43A3-A5C7-B1560578A86C}"/>
              </a:ext>
            </a:extLst>
          </p:cNvPr>
          <p:cNvSpPr/>
          <p:nvPr/>
        </p:nvSpPr>
        <p:spPr>
          <a:xfrm rot="16200000">
            <a:off x="5723090" y="4307590"/>
            <a:ext cx="357926" cy="16778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>
            <a:stCxn id="10" idx="2"/>
            <a:endCxn id="71" idx="1"/>
          </p:cNvCxnSpPr>
          <p:nvPr/>
        </p:nvCxnSpPr>
        <p:spPr>
          <a:xfrm>
            <a:off x="5893681" y="3615092"/>
            <a:ext cx="8372" cy="955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5828367" y="3913892"/>
            <a:ext cx="2807841" cy="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Блок-схема: решение 86">
            <a:extLst>
              <a:ext uri="{FF2B5EF4-FFF2-40B4-BE49-F238E27FC236}">
                <a16:creationId xmlns:a16="http://schemas.microsoft.com/office/drawing/2014/main" id="{B160DB1E-F8A1-43A3-A5C7-B1560578A86C}"/>
              </a:ext>
            </a:extLst>
          </p:cNvPr>
          <p:cNvSpPr/>
          <p:nvPr/>
        </p:nvSpPr>
        <p:spPr>
          <a:xfrm rot="5400000">
            <a:off x="8457245" y="4018466"/>
            <a:ext cx="357926" cy="16778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>
            <a:endCxn id="25" idx="3"/>
          </p:cNvCxnSpPr>
          <p:nvPr/>
        </p:nvCxnSpPr>
        <p:spPr>
          <a:xfrm flipH="1" flipV="1">
            <a:off x="9944713" y="2231285"/>
            <a:ext cx="6041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/>
          <p:nvPr/>
        </p:nvCxnSpPr>
        <p:spPr>
          <a:xfrm flipV="1">
            <a:off x="10548851" y="2231287"/>
            <a:ext cx="1" cy="223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8BF98DD0-97F9-4EA7-B9BC-F75E29E6A123}"/>
              </a:ext>
            </a:extLst>
          </p:cNvPr>
          <p:cNvCxnSpPr>
            <a:endCxn id="51" idx="3"/>
          </p:cNvCxnSpPr>
          <p:nvPr/>
        </p:nvCxnSpPr>
        <p:spPr>
          <a:xfrm flipH="1">
            <a:off x="9711539" y="4470107"/>
            <a:ext cx="837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Блок-схема: решение 102">
            <a:extLst>
              <a:ext uri="{FF2B5EF4-FFF2-40B4-BE49-F238E27FC236}">
                <a16:creationId xmlns:a16="http://schemas.microsoft.com/office/drawing/2014/main" id="{B160DB1E-F8A1-43A3-A5C7-B1560578A86C}"/>
              </a:ext>
            </a:extLst>
          </p:cNvPr>
          <p:cNvSpPr/>
          <p:nvPr/>
        </p:nvSpPr>
        <p:spPr>
          <a:xfrm rot="10800000">
            <a:off x="9713498" y="4378168"/>
            <a:ext cx="357926" cy="16778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050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69510-DB05-4248-91CE-6D6C7B01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/>
              <a:t>Логічне</a:t>
            </a:r>
            <a:r>
              <a:rPr lang="ru-RU" sz="3600" b="1" dirty="0"/>
              <a:t> </a:t>
            </a:r>
            <a:r>
              <a:rPr lang="ru-RU" sz="3600" b="1" dirty="0" err="1"/>
              <a:t>проектування</a:t>
            </a:r>
            <a:r>
              <a:rPr lang="ru-RU" sz="3600" b="1" dirty="0"/>
              <a:t> структур </a:t>
            </a:r>
            <a:r>
              <a:rPr lang="ru-RU" sz="3600" b="1" dirty="0" err="1"/>
              <a:t>даних</a:t>
            </a:r>
            <a:endParaRPr lang="ru-UA" sz="36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9F690-B738-44D4-AB72-36B61AA5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22.10.2020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498148"/>
            <a:ext cx="7639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0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D68FC-564D-42F8-8976-4422BE2A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ru-RU" sz="2400" b="1" dirty="0" err="1"/>
              <a:t>Анал</a:t>
            </a:r>
            <a:r>
              <a:rPr lang="uk-UA" altLang="ru-RU" sz="2400" b="1" dirty="0"/>
              <a:t>із командної роботи </a:t>
            </a:r>
            <a:r>
              <a:rPr lang="ru-RU" altLang="ru-RU" sz="2400" b="1" dirty="0"/>
              <a:t>к</a:t>
            </a:r>
            <a:r>
              <a:rPr lang="ru-RU" sz="2400" b="1" dirty="0"/>
              <a:t>онцептуального та </a:t>
            </a:r>
            <a:r>
              <a:rPr lang="ru-RU" sz="2400" b="1" dirty="0" err="1"/>
              <a:t>логічне</a:t>
            </a:r>
            <a:r>
              <a:rPr lang="ru-RU" sz="2400" b="1" dirty="0"/>
              <a:t> </a:t>
            </a:r>
            <a:r>
              <a:rPr lang="ru-RU" sz="2400" b="1" dirty="0" err="1"/>
              <a:t>проектування</a:t>
            </a:r>
            <a:r>
              <a:rPr lang="ru-RU" sz="2400" b="1" dirty="0"/>
              <a:t> структур </a:t>
            </a:r>
            <a:r>
              <a:rPr lang="ru-RU" sz="2400" b="1" dirty="0" err="1"/>
              <a:t>даних</a:t>
            </a:r>
            <a:r>
              <a:rPr lang="ru-RU" sz="2400" b="1" dirty="0"/>
              <a:t> </a:t>
            </a:r>
            <a:r>
              <a:rPr lang="ru-RU" sz="2400" b="1" dirty="0" err="1"/>
              <a:t>програмного</a:t>
            </a:r>
            <a:r>
              <a:rPr lang="ru-RU" sz="2400" b="1" dirty="0"/>
              <a:t> продукту</a:t>
            </a:r>
            <a:endParaRPr lang="ru-UA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14531-32AA-4F27-9393-8C95D5BB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22.10.2020</a:t>
            </a:fld>
            <a:endParaRPr lang="en-US" dirty="0"/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D3B3FBFB-D9C8-4F40-9228-42D15D9E8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033989"/>
              </p:ext>
            </p:extLst>
          </p:nvPr>
        </p:nvGraphicFramePr>
        <p:xfrm>
          <a:off x="1645920" y="2354294"/>
          <a:ext cx="8791661" cy="160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3">
                  <a:extLst>
                    <a:ext uri="{9D8B030D-6E8A-4147-A177-3AD203B41FA5}">
                      <a16:colId xmlns:a16="http://schemas.microsoft.com/office/drawing/2014/main" val="4026583162"/>
                    </a:ext>
                  </a:extLst>
                </a:gridCol>
                <a:gridCol w="3998294">
                  <a:extLst>
                    <a:ext uri="{9D8B030D-6E8A-4147-A177-3AD203B41FA5}">
                      <a16:colId xmlns:a16="http://schemas.microsoft.com/office/drawing/2014/main" val="355418498"/>
                    </a:ext>
                  </a:extLst>
                </a:gridCol>
                <a:gridCol w="3353684">
                  <a:extLst>
                    <a:ext uri="{9D8B030D-6E8A-4147-A177-3AD203B41FA5}">
                      <a16:colId xmlns:a16="http://schemas.microsoft.com/office/drawing/2014/main" val="2008017482"/>
                    </a:ext>
                  </a:extLst>
                </a:gridCol>
                <a:gridCol w="995650">
                  <a:extLst>
                    <a:ext uri="{9D8B030D-6E8A-4147-A177-3AD203B41FA5}">
                      <a16:colId xmlns:a16="http://schemas.microsoft.com/office/drawing/2014/main" val="3856135694"/>
                    </a:ext>
                  </a:extLst>
                </a:gridCol>
              </a:tblGrid>
              <a:tr h="345208">
                <a:tc>
                  <a:txBody>
                    <a:bodyPr/>
                    <a:lstStyle/>
                    <a:p>
                      <a:r>
                        <a:rPr lang="ru-RU" sz="1400" dirty="0"/>
                        <a:t>№</a:t>
                      </a:r>
                    </a:p>
                  </a:txBody>
                  <a:tcPr marL="78258" marR="78258" marT="39129" marB="39129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78258" marR="78258" marT="39129" marB="39129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</a:t>
                      </a:r>
                      <a:r>
                        <a:rPr lang="uk-UA" sz="1400" dirty="0"/>
                        <a:t>ІБ</a:t>
                      </a:r>
                      <a:r>
                        <a:rPr lang="en-US" sz="1400" baseline="0" dirty="0"/>
                        <a:t> </a:t>
                      </a:r>
                      <a:r>
                        <a:rPr lang="ru-RU" sz="1400" baseline="0" dirty="0" err="1"/>
                        <a:t>Учасника</a:t>
                      </a:r>
                      <a:endParaRPr lang="ru-RU" sz="1400" dirty="0"/>
                    </a:p>
                  </a:txBody>
                  <a:tcPr marL="78258" marR="78258" marT="39129" marB="39129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%</a:t>
                      </a:r>
                    </a:p>
                  </a:txBody>
                  <a:tcPr marL="78258" marR="78258" marT="39129" marB="39129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73168"/>
                  </a:ext>
                </a:extLst>
              </a:tr>
              <a:tr h="629272"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78258" marR="78258" marT="39129" marB="39129"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Концептуальне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проектування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основі</a:t>
                      </a:r>
                      <a:r>
                        <a:rPr lang="ru-RU" sz="1400" dirty="0"/>
                        <a:t> UML-</a:t>
                      </a:r>
                      <a:r>
                        <a:rPr lang="ru-RU" sz="1400" dirty="0" err="1"/>
                        <a:t>діаграми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концептуальних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класів</a:t>
                      </a:r>
                      <a:endParaRPr lang="ru-RU" sz="1400" dirty="0"/>
                    </a:p>
                  </a:txBody>
                  <a:tcPr marL="78258" marR="78258" marT="39129" marB="39129"/>
                </a:tc>
                <a:tc>
                  <a:txBody>
                    <a:bodyPr/>
                    <a:lstStyle/>
                    <a:p>
                      <a:pPr algn="ctr" defTabSz="457207"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defRPr/>
                      </a:pPr>
                      <a:r>
                        <a:rPr lang="ru-RU" altLang="ru-RU" sz="1400" b="0" dirty="0" err="1" smtClean="0"/>
                        <a:t>Додон.Д.І</a:t>
                      </a:r>
                      <a:r>
                        <a:rPr lang="ru-RU" altLang="ru-RU" sz="1400" b="0" dirty="0" smtClean="0"/>
                        <a:t>.</a:t>
                      </a:r>
                    </a:p>
                    <a:p>
                      <a:pPr algn="ctr" defTabSz="457207"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defRPr/>
                      </a:pPr>
                      <a:r>
                        <a:rPr lang="ru-RU" altLang="ru-RU" sz="1400" b="0" dirty="0" err="1" smtClean="0"/>
                        <a:t>Панибратцев</a:t>
                      </a:r>
                      <a:r>
                        <a:rPr lang="ru-RU" altLang="ru-RU" sz="1400" b="0" dirty="0" smtClean="0"/>
                        <a:t> О.Ю.</a:t>
                      </a:r>
                      <a:endParaRPr lang="uk-UA" altLang="ru-RU" sz="1400" b="0" dirty="0"/>
                    </a:p>
                  </a:txBody>
                  <a:tcPr marL="78258" marR="78258" marT="39129" marB="39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  <a:p>
                      <a:pPr algn="ctr"/>
                      <a:r>
                        <a:rPr lang="uk-UA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/>
                </a:tc>
                <a:extLst>
                  <a:ext uri="{0D108BD9-81ED-4DB2-BD59-A6C34878D82A}">
                    <a16:rowId xmlns:a16="http://schemas.microsoft.com/office/drawing/2014/main" val="3764413041"/>
                  </a:ext>
                </a:extLst>
              </a:tr>
              <a:tr h="629272"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 marL="78258" marR="78258" marT="39129" marB="39129"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Логічне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проектування</a:t>
                      </a:r>
                      <a:r>
                        <a:rPr lang="ru-RU" sz="1400" dirty="0"/>
                        <a:t> структур </a:t>
                      </a:r>
                      <a:r>
                        <a:rPr lang="ru-RU" sz="1400" dirty="0" err="1"/>
                        <a:t>даних</a:t>
                      </a:r>
                      <a:endParaRPr lang="ru-RU" sz="1400" dirty="0"/>
                    </a:p>
                  </a:txBody>
                  <a:tcPr marL="78258" marR="78258" marT="39129" marB="39129"/>
                </a:tc>
                <a:tc>
                  <a:txBody>
                    <a:bodyPr/>
                    <a:lstStyle/>
                    <a:p>
                      <a:pPr algn="ctr" defTabSz="457207"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defRPr/>
                      </a:pPr>
                      <a:r>
                        <a:rPr lang="ru-RU" altLang="ru-RU" sz="1400" b="0" dirty="0" err="1" smtClean="0"/>
                        <a:t>Додон.Д.І</a:t>
                      </a:r>
                      <a:r>
                        <a:rPr lang="ru-RU" altLang="ru-RU" sz="1400" b="0" dirty="0" smtClean="0"/>
                        <a:t>.</a:t>
                      </a:r>
                    </a:p>
                    <a:p>
                      <a:pPr algn="ctr" defTabSz="457207">
                        <a:buClr>
                          <a:schemeClr val="bg2">
                            <a:lumMod val="40000"/>
                            <a:lumOff val="60000"/>
                          </a:schemeClr>
                        </a:buClr>
                        <a:defRPr/>
                      </a:pPr>
                      <a:r>
                        <a:rPr lang="ru-RU" altLang="ru-RU" sz="1400" b="0" dirty="0" err="1" smtClean="0"/>
                        <a:t>Панибратцев</a:t>
                      </a:r>
                      <a:r>
                        <a:rPr lang="ru-RU" altLang="ru-RU" sz="1400" b="0" dirty="0" smtClean="0"/>
                        <a:t> О.Ю.</a:t>
                      </a:r>
                      <a:endParaRPr lang="uk-UA" altLang="ru-RU" sz="1400" b="0" dirty="0"/>
                    </a:p>
                  </a:txBody>
                  <a:tcPr marL="78258" marR="78258" marT="39129" marB="39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  <a:p>
                      <a:pPr algn="ctr"/>
                      <a:r>
                        <a:rPr lang="uk-UA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/>
                </a:tc>
                <a:extLst>
                  <a:ext uri="{0D108BD9-81ED-4DB2-BD59-A6C34878D82A}">
                    <a16:rowId xmlns:a16="http://schemas.microsoft.com/office/drawing/2014/main" val="13299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9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2428"/>
            <a:ext cx="10058400" cy="114979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dirty="0">
                <a:latin typeface="Arial" panose="020B0604020202020204" pitchFamily="34" charset="0"/>
              </a:rPr>
              <a:t>ОНПУ</a:t>
            </a:r>
            <a:br>
              <a:rPr lang="ru-RU" altLang="ru-RU" sz="2000" dirty="0">
                <a:latin typeface="Arial" panose="020B0604020202020204" pitchFamily="34" charset="0"/>
              </a:rPr>
            </a:br>
            <a:r>
              <a:rPr lang="ru-RU" altLang="ru-RU" sz="2000" dirty="0" err="1">
                <a:latin typeface="Arial" panose="020B0604020202020204" pitchFamily="34" charset="0"/>
              </a:rPr>
              <a:t>Інститут</a:t>
            </a:r>
            <a:r>
              <a:rPr lang="ru-RU" altLang="ru-RU" sz="2000" dirty="0">
                <a:latin typeface="Arial" panose="020B0604020202020204" pitchFamily="34" charset="0"/>
              </a:rPr>
              <a:t> </a:t>
            </a:r>
            <a:r>
              <a:rPr lang="ru-RU" altLang="ru-RU" sz="2000" dirty="0" err="1">
                <a:latin typeface="Arial" panose="020B0604020202020204" pitchFamily="34" charset="0"/>
              </a:rPr>
              <a:t>комп’ютерних</a:t>
            </a:r>
            <a:r>
              <a:rPr lang="ru-RU" altLang="ru-RU" sz="2000" dirty="0">
                <a:latin typeface="Arial" panose="020B0604020202020204" pitchFamily="34" charset="0"/>
              </a:rPr>
              <a:t> систем</a:t>
            </a:r>
            <a:br>
              <a:rPr lang="ru-RU" altLang="ru-RU" sz="2000" dirty="0">
                <a:latin typeface="Arial" panose="020B0604020202020204" pitchFamily="34" charset="0"/>
              </a:rPr>
            </a:br>
            <a:r>
              <a:rPr lang="ru-RU" altLang="ru-RU" sz="2000" dirty="0">
                <a:latin typeface="Arial" panose="020B0604020202020204" pitchFamily="34" charset="0"/>
              </a:rPr>
              <a:t>Кафедра </a:t>
            </a:r>
            <a:r>
              <a:rPr lang="ru-RU" altLang="ru-RU" sz="2000" dirty="0" err="1">
                <a:latin typeface="Arial" panose="020B0604020202020204" pitchFamily="34" charset="0"/>
              </a:rPr>
              <a:t>інформаційних</a:t>
            </a:r>
            <a:r>
              <a:rPr lang="ru-RU" altLang="ru-RU" sz="2000" dirty="0">
                <a:latin typeface="Arial" panose="020B0604020202020204" pitchFamily="34" charset="0"/>
              </a:rPr>
              <a:t> систем	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32666" y="1880904"/>
            <a:ext cx="7387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latin typeface="+mj-lt"/>
              </a:rPr>
              <a:t>Дякуємо за увагу!</a:t>
            </a:r>
            <a:r>
              <a:rPr lang="en-US" sz="3600" dirty="0">
                <a:latin typeface="+mj-lt"/>
              </a:rPr>
              <a:t/>
            </a:r>
            <a:br>
              <a:rPr lang="en-US" sz="3600" dirty="0">
                <a:latin typeface="+mj-lt"/>
              </a:rPr>
            </a:br>
            <a:r>
              <a:rPr lang="uk-UA" altLang="ru-RU" sz="3600" b="1" dirty="0"/>
              <a:t>«</a:t>
            </a:r>
            <a:r>
              <a:rPr lang="en-US" altLang="ru-RU" sz="3600" b="1" dirty="0"/>
              <a:t>ICS-media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>-с</a:t>
            </a:r>
            <a:r>
              <a:rPr lang="uk-UA" altLang="ru-RU" sz="3600" b="1" dirty="0" err="1"/>
              <a:t>айт</a:t>
            </a:r>
            <a:r>
              <a:rPr lang="uk-UA" altLang="ru-RU" sz="3600" b="1" dirty="0"/>
              <a:t> для перегляду фільмів онлайн»</a:t>
            </a:r>
            <a:r>
              <a:rPr lang="ru-RU" altLang="ru-RU" sz="3600" b="1" dirty="0"/>
              <a:t>.</a:t>
            </a:r>
            <a:endParaRPr lang="ru-RU" sz="2400" dirty="0">
              <a:latin typeface="+mj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1559052" y="4187361"/>
            <a:ext cx="12192000" cy="154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/>
              <a:t>Команда:</a:t>
            </a:r>
            <a:r>
              <a:rPr lang="en-US" altLang="ru-RU" b="1" dirty="0"/>
              <a:t> </a:t>
            </a:r>
            <a:endParaRPr lang="uk-UA" altLang="ru-RU" b="1" dirty="0"/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 err="1" smtClean="0"/>
              <a:t>Додон.Д.І</a:t>
            </a:r>
            <a:r>
              <a:rPr lang="ru-RU" altLang="ru-RU" b="1" dirty="0" smtClean="0"/>
              <a:t>.</a:t>
            </a:r>
            <a:endParaRPr lang="ru-RU" altLang="ru-RU" b="1" dirty="0"/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 err="1"/>
              <a:t>Панибратцев</a:t>
            </a:r>
            <a:r>
              <a:rPr lang="ru-RU" altLang="ru-RU" b="1" dirty="0"/>
              <a:t> </a:t>
            </a:r>
            <a:r>
              <a:rPr lang="ru-RU" altLang="ru-RU" b="1" dirty="0" smtClean="0"/>
              <a:t>О.Ю.</a:t>
            </a:r>
            <a:endParaRPr lang="uk-UA" altLang="ru-RU" b="1" dirty="0"/>
          </a:p>
          <a:p>
            <a:pPr algn="r" defTabSz="457207"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/>
              <a:t>(</a:t>
            </a:r>
            <a:r>
              <a:rPr lang="ru-RU" altLang="ru-RU" b="1" dirty="0" err="1"/>
              <a:t>група</a:t>
            </a:r>
            <a:r>
              <a:rPr lang="ru-RU" altLang="ru-RU" b="1" dirty="0"/>
              <a:t> А</a:t>
            </a:r>
            <a:r>
              <a:rPr lang="ru-RU" altLang="ru-RU" b="1" dirty="0" smtClean="0"/>
              <a:t>І-185</a:t>
            </a:r>
            <a:r>
              <a:rPr lang="ru-RU" altLang="ru-RU" b="1" dirty="0"/>
              <a:t>)</a:t>
            </a:r>
          </a:p>
          <a:p>
            <a:pPr algn="r" defTabSz="457207"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ru-RU" alt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47915" y="5018796"/>
            <a:ext cx="2157129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7"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ru-RU" altLang="ru-RU" b="1" dirty="0"/>
              <a:t>Одеса - 2020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5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251</TotalTime>
  <Words>168</Words>
  <Application>Microsoft Office PowerPoint</Application>
  <PresentationFormat>Широкоэкранный</PresentationFormat>
  <Paragraphs>55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Wingdings 3</vt:lpstr>
      <vt:lpstr>Савон</vt:lpstr>
      <vt:lpstr>«ICS-media»-сайт для перегляду фільмів онлайн». Концептуальне та логічне проектування структур даних програмного продукту</vt:lpstr>
      <vt:lpstr>Концептуальне проектування на основі UML-діаграми концептуальних класів</vt:lpstr>
      <vt:lpstr>Логічне проектування структур даних</vt:lpstr>
      <vt:lpstr>Аналіз командної роботи концептуального та логічне проектування структур даних програмного продукту</vt:lpstr>
      <vt:lpstr>ОНПУ Інститут комп’ютерних систем Кафедра інформаційних систем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«Додаток  для знайомств за інтересами - UPigeon». Концептуальне та логічне проектування структур даних програмного продукту</dc:title>
  <dc:creator>Дар'я Кукурудза</dc:creator>
  <cp:lastModifiedBy>el_xaz</cp:lastModifiedBy>
  <cp:revision>15</cp:revision>
  <dcterms:created xsi:type="dcterms:W3CDTF">2020-10-14T08:57:58Z</dcterms:created>
  <dcterms:modified xsi:type="dcterms:W3CDTF">2020-10-22T13:27:41Z</dcterms:modified>
</cp:coreProperties>
</file>