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92" r:id="rId3"/>
    <p:sldId id="258" r:id="rId4"/>
    <p:sldId id="293" r:id="rId5"/>
    <p:sldId id="294" r:id="rId6"/>
    <p:sldId id="259" r:id="rId7"/>
    <p:sldId id="262" r:id="rId8"/>
    <p:sldId id="269" r:id="rId9"/>
    <p:sldId id="270" r:id="rId10"/>
    <p:sldId id="295" r:id="rId11"/>
    <p:sldId id="260" r:id="rId12"/>
    <p:sldId id="296" r:id="rId13"/>
    <p:sldId id="297" r:id="rId14"/>
    <p:sldId id="261" r:id="rId15"/>
    <p:sldId id="272" r:id="rId16"/>
    <p:sldId id="298" r:id="rId17"/>
    <p:sldId id="271" r:id="rId18"/>
    <p:sldId id="273" r:id="rId19"/>
    <p:sldId id="299" r:id="rId20"/>
    <p:sldId id="289" r:id="rId21"/>
    <p:sldId id="274" r:id="rId22"/>
    <p:sldId id="300" r:id="rId23"/>
    <p:sldId id="275" r:id="rId24"/>
    <p:sldId id="276" r:id="rId25"/>
    <p:sldId id="277" r:id="rId26"/>
    <p:sldId id="278" r:id="rId27"/>
    <p:sldId id="284" r:id="rId28"/>
    <p:sldId id="285" r:id="rId29"/>
    <p:sldId id="257" r:id="rId30"/>
    <p:sldId id="279" r:id="rId31"/>
    <p:sldId id="264" r:id="rId32"/>
    <p:sldId id="281" r:id="rId33"/>
    <p:sldId id="280" r:id="rId34"/>
    <p:sldId id="266" r:id="rId35"/>
    <p:sldId id="282" r:id="rId36"/>
    <p:sldId id="304" r:id="rId37"/>
    <p:sldId id="305" r:id="rId38"/>
    <p:sldId id="306" r:id="rId39"/>
    <p:sldId id="283" r:id="rId40"/>
    <p:sldId id="290" r:id="rId41"/>
    <p:sldId id="303" r:id="rId42"/>
    <p:sldId id="263" r:id="rId43"/>
    <p:sldId id="286" r:id="rId44"/>
    <p:sldId id="301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FFC107"/>
    <a:srgbClr val="D81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D603D-F3A6-4F25-8F5E-28A414D7195F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EBF5E-8511-4013-AC6C-430E068E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EBF5E-8511-4013-AC6C-430E068EB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BC49-81C8-F378-0B8A-450DAAA3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B9979-4A1B-3F71-5EF9-D545D5E9E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B05-6ED5-4035-5350-E75835E0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4A8-C9F2-4E25-ACD2-0713BD88783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2571-1410-906E-F177-5434AAF5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FBEC-4E9A-711F-5A3C-C27CC2BE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ABAA-835D-4B7B-A66B-F7906E23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92A9-8300-813E-3C63-4A2B3FE2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3B47-5392-1F73-B1F8-8044382BB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2F52-4092-7844-438E-4B606DC7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4A8-C9F2-4E25-ACD2-0713BD88783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62DE8-5FDE-B12F-A51F-1D52782B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1D8E-C301-D672-4622-5E07C395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ABAA-835D-4B7B-A66B-F7906E23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3C372-FC69-E34A-DEB1-14BC2547B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04140-E6F2-ACC8-9BD1-EAE53B35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A926-76DA-8F23-7408-09C8FA8D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4A8-C9F2-4E25-ACD2-0713BD88783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CBA5-B5C0-0026-2BB1-C0F0B057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8397-EDD9-7FE4-E143-79D20C06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ABAA-835D-4B7B-A66B-F7906E23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6DDD-3639-6D8D-BF68-128983E8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5ACB-3D9E-C343-88A3-070C1D0B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59F2D-8E7C-6CA3-36E3-BC13D106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4A8-C9F2-4E25-ACD2-0713BD88783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A8B7-3160-7098-96EA-CB7A476F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AA84-9251-FCE0-972B-A4A7CC12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ABAA-835D-4B7B-A66B-F7906E23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CD10-34B9-D28B-23E8-5BF7BBF5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30F5-D23C-1989-280D-F38F7D8F2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9D15-43EE-DB2A-BD45-8DF9C194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4A8-C9F2-4E25-ACD2-0713BD88783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0809F-75B8-204F-FEF5-0FF83A3C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6F27-B01C-BD89-A61E-0A37FA64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ABAA-835D-4B7B-A66B-F7906E23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8951-1E52-719D-E458-E7113518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C56D-7480-33A5-97F7-D8107ED46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0EF1E-01A2-879C-A121-917219EB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D030-08AA-A1BA-1299-84D48D10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4A8-C9F2-4E25-ACD2-0713BD88783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0D5C-872B-3BE8-7C29-D1CB0B61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4A1FD-BBAF-7BFA-22A1-D30098A8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ABAA-835D-4B7B-A66B-F7906E23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5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146A-2467-6151-EB19-21A2941F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204CE-0574-969D-D5B0-A5C8C6A6D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5F22B-339E-9282-91B8-DE37B323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0270C-BCFB-E146-987C-893353436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7267F-802C-F048-C83B-79EE97D68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A5D16-E507-429E-61B5-68B3CBC7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4A8-C9F2-4E25-ACD2-0713BD88783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5A212-0D69-553E-2038-7C4D0F5C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4FA3B-39B1-508D-377A-C3906C3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ABAA-835D-4B7B-A66B-F7906E23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E571-63F5-8375-93CA-79CB84C1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F82D4-F47C-DB17-06DF-B74DE1BB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4A8-C9F2-4E25-ACD2-0713BD88783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C688F-CAFC-6485-1610-859D0B05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45D16-E18F-20E8-5488-215235B1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ABAA-835D-4B7B-A66B-F7906E23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DFC84-C851-2558-EE2C-3169D9CE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4A8-C9F2-4E25-ACD2-0713BD88783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B2AEF-F147-CDDA-66E3-41E013EC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2F1C-8985-FBCE-52D1-5DE05B5F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ABAA-835D-4B7B-A66B-F7906E23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B482-1FA8-E805-858D-7EEBBF16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51BC-1059-61F8-7C09-847125CF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2EACB-0213-7458-DCCD-BF0DD2CA0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47EF-E901-AF3A-53A8-6E41ECFD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4A8-C9F2-4E25-ACD2-0713BD88783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3D50A-0595-B33C-687F-5C8F1ADE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DD6A9-16A7-70FA-AE63-27E441B7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ABAA-835D-4B7B-A66B-F7906E23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BCA7-6291-A496-2507-279F368B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07578-1BD3-BF1E-F5D4-4D2951E8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61CC3-2D7B-7C19-243D-1CEB8EFA8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572D7-BA08-0244-D885-2B2213D2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4A8-C9F2-4E25-ACD2-0713BD88783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0F846-EF4D-1719-25DF-F837895F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C7B93-1C1A-5616-5CCC-818B2B33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ABAA-835D-4B7B-A66B-F7906E23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28126-02BE-569E-AC2A-326BA625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51F4E-23AB-1691-0464-A078D12FD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2150E-1B55-5AE4-6DF6-4BBA1C339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54A8-C9F2-4E25-ACD2-0713BD88783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D4D1F-A873-6B10-636F-5F29D30B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BD95-C66F-C126-D852-3AE4AAB49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ABAA-835D-4B7B-A66B-F7906E23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C2EE-F826-DC18-DCC2-1924C6515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5444"/>
            <a:ext cx="9652000" cy="2820783"/>
          </a:xfrm>
        </p:spPr>
        <p:txBody>
          <a:bodyPr>
            <a:normAutofit/>
          </a:bodyPr>
          <a:lstStyle/>
          <a:p>
            <a:r>
              <a:rPr lang="en-US" dirty="0"/>
              <a:t>Investment Opportunities for Graduate Students: Let’s get Rich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9E290-40B1-EDF4-6B04-53763A118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652000" cy="2366962"/>
          </a:xfrm>
        </p:spPr>
        <p:txBody>
          <a:bodyPr>
            <a:normAutofit/>
          </a:bodyPr>
          <a:lstStyle/>
          <a:p>
            <a:r>
              <a:rPr lang="en-US" sz="3600" dirty="0"/>
              <a:t>Hazem Sharaf (2021 GBCB PhD)</a:t>
            </a:r>
          </a:p>
          <a:p>
            <a:r>
              <a:rPr lang="en-US" sz="3600" dirty="0"/>
              <a:t>AGSO one day seminar</a:t>
            </a:r>
          </a:p>
          <a:p>
            <a:r>
              <a:rPr lang="en-US" sz="3600" dirty="0"/>
              <a:t>10/25/2025</a:t>
            </a:r>
          </a:p>
        </p:txBody>
      </p:sp>
    </p:spTree>
    <p:extLst>
      <p:ext uri="{BB962C8B-B14F-4D97-AF65-F5344CB8AC3E}">
        <p14:creationId xmlns:p14="http://schemas.microsoft.com/office/powerpoint/2010/main" val="337522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B5C0-9C40-2D86-A237-354635BF9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60C0-0B78-76BC-22A2-6CB9C5D3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opportunity for a graduate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7A11-8E5E-C8F4-1B99-40CF9FF6C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Can you invest, and why you should and must</a:t>
            </a:r>
          </a:p>
          <a:p>
            <a:endParaRPr lang="en-US" sz="3600" dirty="0"/>
          </a:p>
          <a:p>
            <a:r>
              <a:rPr lang="en-US" sz="3600" dirty="0"/>
              <a:t>Available opportunities</a:t>
            </a:r>
          </a:p>
          <a:p>
            <a:endParaRPr lang="en-US" sz="3600" dirty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Consequences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437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E88-8F8C-9988-4DD7-FA4C4461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5744-8A33-7350-FC17-ACFB1CDC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Savings account</a:t>
            </a:r>
          </a:p>
          <a:p>
            <a:endParaRPr lang="en-US" dirty="0"/>
          </a:p>
          <a:p>
            <a:r>
              <a:rPr lang="en-US" dirty="0"/>
              <a:t>Time or certificate of deposit</a:t>
            </a:r>
          </a:p>
          <a:p>
            <a:endParaRPr lang="en-US" dirty="0"/>
          </a:p>
          <a:p>
            <a:r>
              <a:rPr lang="en-US" dirty="0"/>
              <a:t>T-bills</a:t>
            </a:r>
          </a:p>
          <a:p>
            <a:endParaRPr lang="en-US" dirty="0"/>
          </a:p>
          <a:p>
            <a:r>
              <a:rPr lang="en-US" dirty="0"/>
              <a:t>Equities and Commodities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9EBCDCB-86C7-81E3-109C-1A4F997DDC33}"/>
              </a:ext>
            </a:extLst>
          </p:cNvPr>
          <p:cNvSpPr/>
          <p:nvPr/>
        </p:nvSpPr>
        <p:spPr>
          <a:xfrm>
            <a:off x="5765846" y="1041729"/>
            <a:ext cx="3080658" cy="4900309"/>
          </a:xfrm>
          <a:custGeom>
            <a:avLst/>
            <a:gdLst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258536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356507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39787 h 3156858"/>
              <a:gd name="connsiteX1" fmla="*/ 258536 w 1034143"/>
              <a:gd name="connsiteY1" fmla="*/ 2639787 h 3156858"/>
              <a:gd name="connsiteX2" fmla="*/ 356507 w 1034143"/>
              <a:gd name="connsiteY2" fmla="*/ 21772 h 3156858"/>
              <a:gd name="connsiteX3" fmla="*/ 688522 w 1034143"/>
              <a:gd name="connsiteY3" fmla="*/ 0 h 3156858"/>
              <a:gd name="connsiteX4" fmla="*/ 775607 w 1034143"/>
              <a:gd name="connsiteY4" fmla="*/ 2639787 h 3156858"/>
              <a:gd name="connsiteX5" fmla="*/ 1034143 w 1034143"/>
              <a:gd name="connsiteY5" fmla="*/ 2639787 h 3156858"/>
              <a:gd name="connsiteX6" fmla="*/ 517072 w 1034143"/>
              <a:gd name="connsiteY6" fmla="*/ 3156858 h 3156858"/>
              <a:gd name="connsiteX7" fmla="*/ 0 w 1034143"/>
              <a:gd name="connsiteY7" fmla="*/ 2639787 h 3156858"/>
              <a:gd name="connsiteX0" fmla="*/ 0 w 1034143"/>
              <a:gd name="connsiteY0" fmla="*/ 2630944 h 3148015"/>
              <a:gd name="connsiteX1" fmla="*/ 258536 w 1034143"/>
              <a:gd name="connsiteY1" fmla="*/ 2630944 h 3148015"/>
              <a:gd name="connsiteX2" fmla="*/ 356507 w 1034143"/>
              <a:gd name="connsiteY2" fmla="*/ 12929 h 3148015"/>
              <a:gd name="connsiteX3" fmla="*/ 621078 w 1034143"/>
              <a:gd name="connsiteY3" fmla="*/ 0 h 3148015"/>
              <a:gd name="connsiteX4" fmla="*/ 775607 w 1034143"/>
              <a:gd name="connsiteY4" fmla="*/ 2630944 h 3148015"/>
              <a:gd name="connsiteX5" fmla="*/ 1034143 w 1034143"/>
              <a:gd name="connsiteY5" fmla="*/ 2630944 h 3148015"/>
              <a:gd name="connsiteX6" fmla="*/ 517072 w 1034143"/>
              <a:gd name="connsiteY6" fmla="*/ 3148015 h 3148015"/>
              <a:gd name="connsiteX7" fmla="*/ 0 w 1034143"/>
              <a:gd name="connsiteY7" fmla="*/ 2630944 h 3148015"/>
              <a:gd name="connsiteX0" fmla="*/ 0 w 1176525"/>
              <a:gd name="connsiteY0" fmla="*/ 2630944 h 3148015"/>
              <a:gd name="connsiteX1" fmla="*/ 258536 w 1176525"/>
              <a:gd name="connsiteY1" fmla="*/ 2630944 h 3148015"/>
              <a:gd name="connsiteX2" fmla="*/ 356507 w 1176525"/>
              <a:gd name="connsiteY2" fmla="*/ 12929 h 3148015"/>
              <a:gd name="connsiteX3" fmla="*/ 621078 w 1176525"/>
              <a:gd name="connsiteY3" fmla="*/ 0 h 3148015"/>
              <a:gd name="connsiteX4" fmla="*/ 775607 w 1176525"/>
              <a:gd name="connsiteY4" fmla="*/ 2630944 h 3148015"/>
              <a:gd name="connsiteX5" fmla="*/ 1176525 w 1176525"/>
              <a:gd name="connsiteY5" fmla="*/ 2630944 h 3148015"/>
              <a:gd name="connsiteX6" fmla="*/ 517072 w 1176525"/>
              <a:gd name="connsiteY6" fmla="*/ 3148015 h 3148015"/>
              <a:gd name="connsiteX7" fmla="*/ 0 w 1176525"/>
              <a:gd name="connsiteY7" fmla="*/ 2630944 h 3148015"/>
              <a:gd name="connsiteX0" fmla="*/ 0 w 1423820"/>
              <a:gd name="connsiteY0" fmla="*/ 2639787 h 3148015"/>
              <a:gd name="connsiteX1" fmla="*/ 505831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340967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3820" h="3148015">
                <a:moveTo>
                  <a:pt x="0" y="2639787"/>
                </a:moveTo>
                <a:lnTo>
                  <a:pt x="340967" y="2630944"/>
                </a:lnTo>
                <a:lnTo>
                  <a:pt x="603802" y="12929"/>
                </a:lnTo>
                <a:lnTo>
                  <a:pt x="868373" y="0"/>
                </a:lnTo>
                <a:lnTo>
                  <a:pt x="1097840" y="2622101"/>
                </a:lnTo>
                <a:lnTo>
                  <a:pt x="1423820" y="2630944"/>
                </a:lnTo>
                <a:lnTo>
                  <a:pt x="764367" y="3148015"/>
                </a:lnTo>
                <a:lnTo>
                  <a:pt x="0" y="2639787"/>
                </a:lnTo>
                <a:close/>
              </a:path>
            </a:pathLst>
          </a:custGeom>
          <a:gradFill flip="none" rotWithShape="1">
            <a:gsLst>
              <a:gs pos="0">
                <a:srgbClr val="FFC107">
                  <a:alpha val="50000"/>
                </a:srgbClr>
              </a:gs>
              <a:gs pos="99000">
                <a:srgbClr val="D81B60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3">
            <a:extLst>
              <a:ext uri="{FF2B5EF4-FFF2-40B4-BE49-F238E27FC236}">
                <a16:creationId xmlns:a16="http://schemas.microsoft.com/office/drawing/2014/main" id="{6FEFCFA7-3380-0412-99D4-55CA653355CC}"/>
              </a:ext>
            </a:extLst>
          </p:cNvPr>
          <p:cNvSpPr/>
          <p:nvPr/>
        </p:nvSpPr>
        <p:spPr>
          <a:xfrm rot="10800000">
            <a:off x="9359885" y="1203414"/>
            <a:ext cx="2216044" cy="4994776"/>
          </a:xfrm>
          <a:custGeom>
            <a:avLst/>
            <a:gdLst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258536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356507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39787 h 3156858"/>
              <a:gd name="connsiteX1" fmla="*/ 258536 w 1034143"/>
              <a:gd name="connsiteY1" fmla="*/ 2639787 h 3156858"/>
              <a:gd name="connsiteX2" fmla="*/ 356507 w 1034143"/>
              <a:gd name="connsiteY2" fmla="*/ 21772 h 3156858"/>
              <a:gd name="connsiteX3" fmla="*/ 688522 w 1034143"/>
              <a:gd name="connsiteY3" fmla="*/ 0 h 3156858"/>
              <a:gd name="connsiteX4" fmla="*/ 775607 w 1034143"/>
              <a:gd name="connsiteY4" fmla="*/ 2639787 h 3156858"/>
              <a:gd name="connsiteX5" fmla="*/ 1034143 w 1034143"/>
              <a:gd name="connsiteY5" fmla="*/ 2639787 h 3156858"/>
              <a:gd name="connsiteX6" fmla="*/ 517072 w 1034143"/>
              <a:gd name="connsiteY6" fmla="*/ 3156858 h 3156858"/>
              <a:gd name="connsiteX7" fmla="*/ 0 w 1034143"/>
              <a:gd name="connsiteY7" fmla="*/ 2639787 h 3156858"/>
              <a:gd name="connsiteX0" fmla="*/ 0 w 1034143"/>
              <a:gd name="connsiteY0" fmla="*/ 2630944 h 3148015"/>
              <a:gd name="connsiteX1" fmla="*/ 258536 w 1034143"/>
              <a:gd name="connsiteY1" fmla="*/ 2630944 h 3148015"/>
              <a:gd name="connsiteX2" fmla="*/ 356507 w 1034143"/>
              <a:gd name="connsiteY2" fmla="*/ 12929 h 3148015"/>
              <a:gd name="connsiteX3" fmla="*/ 621078 w 1034143"/>
              <a:gd name="connsiteY3" fmla="*/ 0 h 3148015"/>
              <a:gd name="connsiteX4" fmla="*/ 775607 w 1034143"/>
              <a:gd name="connsiteY4" fmla="*/ 2630944 h 3148015"/>
              <a:gd name="connsiteX5" fmla="*/ 1034143 w 1034143"/>
              <a:gd name="connsiteY5" fmla="*/ 2630944 h 3148015"/>
              <a:gd name="connsiteX6" fmla="*/ 517072 w 1034143"/>
              <a:gd name="connsiteY6" fmla="*/ 3148015 h 3148015"/>
              <a:gd name="connsiteX7" fmla="*/ 0 w 1034143"/>
              <a:gd name="connsiteY7" fmla="*/ 2630944 h 3148015"/>
              <a:gd name="connsiteX0" fmla="*/ 0 w 1176525"/>
              <a:gd name="connsiteY0" fmla="*/ 2630944 h 3148015"/>
              <a:gd name="connsiteX1" fmla="*/ 258536 w 1176525"/>
              <a:gd name="connsiteY1" fmla="*/ 2630944 h 3148015"/>
              <a:gd name="connsiteX2" fmla="*/ 356507 w 1176525"/>
              <a:gd name="connsiteY2" fmla="*/ 12929 h 3148015"/>
              <a:gd name="connsiteX3" fmla="*/ 621078 w 1176525"/>
              <a:gd name="connsiteY3" fmla="*/ 0 h 3148015"/>
              <a:gd name="connsiteX4" fmla="*/ 775607 w 1176525"/>
              <a:gd name="connsiteY4" fmla="*/ 2630944 h 3148015"/>
              <a:gd name="connsiteX5" fmla="*/ 1176525 w 1176525"/>
              <a:gd name="connsiteY5" fmla="*/ 2630944 h 3148015"/>
              <a:gd name="connsiteX6" fmla="*/ 517072 w 1176525"/>
              <a:gd name="connsiteY6" fmla="*/ 3148015 h 3148015"/>
              <a:gd name="connsiteX7" fmla="*/ 0 w 1176525"/>
              <a:gd name="connsiteY7" fmla="*/ 2630944 h 3148015"/>
              <a:gd name="connsiteX0" fmla="*/ 0 w 1423820"/>
              <a:gd name="connsiteY0" fmla="*/ 2639787 h 3148015"/>
              <a:gd name="connsiteX1" fmla="*/ 505831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340967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645894 w 1423820"/>
              <a:gd name="connsiteY1" fmla="*/ 2638608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645894 w 1423820"/>
              <a:gd name="connsiteY1" fmla="*/ 2638608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846409 w 1423820"/>
              <a:gd name="connsiteY4" fmla="*/ 2606773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017251"/>
              <a:gd name="connsiteY0" fmla="*/ 2586136 h 3148015"/>
              <a:gd name="connsiteX1" fmla="*/ 239325 w 1017251"/>
              <a:gd name="connsiteY1" fmla="*/ 2638608 h 3148015"/>
              <a:gd name="connsiteX2" fmla="*/ 197233 w 1017251"/>
              <a:gd name="connsiteY2" fmla="*/ 12929 h 3148015"/>
              <a:gd name="connsiteX3" fmla="*/ 461804 w 1017251"/>
              <a:gd name="connsiteY3" fmla="*/ 0 h 3148015"/>
              <a:gd name="connsiteX4" fmla="*/ 439840 w 1017251"/>
              <a:gd name="connsiteY4" fmla="*/ 2606773 h 3148015"/>
              <a:gd name="connsiteX5" fmla="*/ 1017251 w 1017251"/>
              <a:gd name="connsiteY5" fmla="*/ 2630944 h 3148015"/>
              <a:gd name="connsiteX6" fmla="*/ 357798 w 1017251"/>
              <a:gd name="connsiteY6" fmla="*/ 3148015 h 3148015"/>
              <a:gd name="connsiteX7" fmla="*/ 0 w 1017251"/>
              <a:gd name="connsiteY7" fmla="*/ 2586136 h 3148015"/>
              <a:gd name="connsiteX0" fmla="*/ 0 w 632080"/>
              <a:gd name="connsiteY0" fmla="*/ 2586136 h 3148015"/>
              <a:gd name="connsiteX1" fmla="*/ 239325 w 632080"/>
              <a:gd name="connsiteY1" fmla="*/ 2638608 h 3148015"/>
              <a:gd name="connsiteX2" fmla="*/ 197233 w 632080"/>
              <a:gd name="connsiteY2" fmla="*/ 12929 h 3148015"/>
              <a:gd name="connsiteX3" fmla="*/ 461804 w 632080"/>
              <a:gd name="connsiteY3" fmla="*/ 0 h 3148015"/>
              <a:gd name="connsiteX4" fmla="*/ 439840 w 632080"/>
              <a:gd name="connsiteY4" fmla="*/ 2606773 h 3148015"/>
              <a:gd name="connsiteX5" fmla="*/ 632080 w 632080"/>
              <a:gd name="connsiteY5" fmla="*/ 2592622 h 3148015"/>
              <a:gd name="connsiteX6" fmla="*/ 357798 w 632080"/>
              <a:gd name="connsiteY6" fmla="*/ 3148015 h 3148015"/>
              <a:gd name="connsiteX7" fmla="*/ 0 w 632080"/>
              <a:gd name="connsiteY7" fmla="*/ 2586136 h 3148015"/>
              <a:gd name="connsiteX0" fmla="*/ 134442 w 766522"/>
              <a:gd name="connsiteY0" fmla="*/ 2588536 h 3150415"/>
              <a:gd name="connsiteX1" fmla="*/ 373767 w 766522"/>
              <a:gd name="connsiteY1" fmla="*/ 2641008 h 3150415"/>
              <a:gd name="connsiteX2" fmla="*/ 0 w 766522"/>
              <a:gd name="connsiteY2" fmla="*/ 0 h 3150415"/>
              <a:gd name="connsiteX3" fmla="*/ 596246 w 766522"/>
              <a:gd name="connsiteY3" fmla="*/ 2400 h 3150415"/>
              <a:gd name="connsiteX4" fmla="*/ 574282 w 766522"/>
              <a:gd name="connsiteY4" fmla="*/ 2609173 h 3150415"/>
              <a:gd name="connsiteX5" fmla="*/ 766522 w 766522"/>
              <a:gd name="connsiteY5" fmla="*/ 2595022 h 3150415"/>
              <a:gd name="connsiteX6" fmla="*/ 492240 w 766522"/>
              <a:gd name="connsiteY6" fmla="*/ 3150415 h 3150415"/>
              <a:gd name="connsiteX7" fmla="*/ 134442 w 766522"/>
              <a:gd name="connsiteY7" fmla="*/ 2588536 h 3150415"/>
              <a:gd name="connsiteX0" fmla="*/ 134442 w 815579"/>
              <a:gd name="connsiteY0" fmla="*/ 2588536 h 3150415"/>
              <a:gd name="connsiteX1" fmla="*/ 373767 w 815579"/>
              <a:gd name="connsiteY1" fmla="*/ 2641008 h 3150415"/>
              <a:gd name="connsiteX2" fmla="*/ 0 w 815579"/>
              <a:gd name="connsiteY2" fmla="*/ 0 h 3150415"/>
              <a:gd name="connsiteX3" fmla="*/ 815579 w 815579"/>
              <a:gd name="connsiteY3" fmla="*/ 33057 h 3150415"/>
              <a:gd name="connsiteX4" fmla="*/ 574282 w 815579"/>
              <a:gd name="connsiteY4" fmla="*/ 2609173 h 3150415"/>
              <a:gd name="connsiteX5" fmla="*/ 766522 w 815579"/>
              <a:gd name="connsiteY5" fmla="*/ 2595022 h 3150415"/>
              <a:gd name="connsiteX6" fmla="*/ 492240 w 815579"/>
              <a:gd name="connsiteY6" fmla="*/ 3150415 h 3150415"/>
              <a:gd name="connsiteX7" fmla="*/ 134442 w 815579"/>
              <a:gd name="connsiteY7" fmla="*/ 2588536 h 3150415"/>
              <a:gd name="connsiteX0" fmla="*/ 225385 w 906522"/>
              <a:gd name="connsiteY0" fmla="*/ 2555479 h 3117358"/>
              <a:gd name="connsiteX1" fmla="*/ 464710 w 906522"/>
              <a:gd name="connsiteY1" fmla="*/ 2607951 h 3117358"/>
              <a:gd name="connsiteX2" fmla="*/ 0 w 906522"/>
              <a:gd name="connsiteY2" fmla="*/ 12929 h 3117358"/>
              <a:gd name="connsiteX3" fmla="*/ 906522 w 906522"/>
              <a:gd name="connsiteY3" fmla="*/ 0 h 3117358"/>
              <a:gd name="connsiteX4" fmla="*/ 665225 w 906522"/>
              <a:gd name="connsiteY4" fmla="*/ 2576116 h 3117358"/>
              <a:gd name="connsiteX5" fmla="*/ 857465 w 906522"/>
              <a:gd name="connsiteY5" fmla="*/ 2561965 h 3117358"/>
              <a:gd name="connsiteX6" fmla="*/ 583183 w 906522"/>
              <a:gd name="connsiteY6" fmla="*/ 3117358 h 3117358"/>
              <a:gd name="connsiteX7" fmla="*/ 225385 w 906522"/>
              <a:gd name="connsiteY7" fmla="*/ 2555479 h 3117358"/>
              <a:gd name="connsiteX0" fmla="*/ 225385 w 1024213"/>
              <a:gd name="connsiteY0" fmla="*/ 2555479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65225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25385 w 1024213"/>
              <a:gd name="connsiteY7" fmla="*/ 2555479 h 3117358"/>
              <a:gd name="connsiteX0" fmla="*/ 273531 w 1024213"/>
              <a:gd name="connsiteY0" fmla="*/ 2593802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65225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273531 w 1024213"/>
              <a:gd name="connsiteY0" fmla="*/ 2593802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273531 w 1024213"/>
              <a:gd name="connsiteY0" fmla="*/ 2593802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27778 w 1024213"/>
              <a:gd name="connsiteY4" fmla="*/ 2583340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27778 w 1024213"/>
              <a:gd name="connsiteY4" fmla="*/ 2605013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4213" h="3117358">
                <a:moveTo>
                  <a:pt x="375173" y="2632125"/>
                </a:moveTo>
                <a:lnTo>
                  <a:pt x="502157" y="2607951"/>
                </a:lnTo>
                <a:lnTo>
                  <a:pt x="0" y="12929"/>
                </a:lnTo>
                <a:lnTo>
                  <a:pt x="1024213" y="0"/>
                </a:lnTo>
                <a:lnTo>
                  <a:pt x="627778" y="2605013"/>
                </a:lnTo>
                <a:lnTo>
                  <a:pt x="771872" y="2592623"/>
                </a:lnTo>
                <a:lnTo>
                  <a:pt x="583183" y="3117358"/>
                </a:lnTo>
                <a:lnTo>
                  <a:pt x="375173" y="2632125"/>
                </a:lnTo>
                <a:close/>
              </a:path>
            </a:pathLst>
          </a:custGeom>
          <a:gradFill>
            <a:gsLst>
              <a:gs pos="25000">
                <a:srgbClr val="1E88E5"/>
              </a:gs>
              <a:gs pos="100000">
                <a:srgbClr val="FFC107">
                  <a:alpha val="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A430C-9708-69FC-DD62-B294341AF8EE}"/>
              </a:ext>
            </a:extLst>
          </p:cNvPr>
          <p:cNvSpPr txBox="1"/>
          <p:nvPr/>
        </p:nvSpPr>
        <p:spPr>
          <a:xfrm>
            <a:off x="5903089" y="5798912"/>
            <a:ext cx="292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9ECC-915F-23F3-2929-82AFBB5C02C9}"/>
              </a:ext>
            </a:extLst>
          </p:cNvPr>
          <p:cNvSpPr txBox="1"/>
          <p:nvPr/>
        </p:nvSpPr>
        <p:spPr>
          <a:xfrm>
            <a:off x="8968727" y="681037"/>
            <a:ext cx="292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07204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C66DD-9801-4473-6777-C3B3052C2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6A3F-19E6-F753-1657-4331075E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2847-8241-8FC3-6907-E9CBC51F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Savings account</a:t>
            </a:r>
          </a:p>
          <a:p>
            <a:endParaRPr lang="en-US" dirty="0"/>
          </a:p>
          <a:p>
            <a:r>
              <a:rPr lang="en-US" dirty="0"/>
              <a:t>Time or certificate of deposit</a:t>
            </a:r>
          </a:p>
          <a:p>
            <a:endParaRPr lang="en-US" dirty="0"/>
          </a:p>
          <a:p>
            <a:r>
              <a:rPr lang="en-US" dirty="0"/>
              <a:t>T-bills</a:t>
            </a:r>
          </a:p>
          <a:p>
            <a:endParaRPr lang="en-US" dirty="0"/>
          </a:p>
          <a:p>
            <a:r>
              <a:rPr lang="en-US" dirty="0"/>
              <a:t>Equities and Commodities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A93B85A-62D6-DFF0-85AB-8DEAA48B8756}"/>
              </a:ext>
            </a:extLst>
          </p:cNvPr>
          <p:cNvSpPr/>
          <p:nvPr/>
        </p:nvSpPr>
        <p:spPr>
          <a:xfrm>
            <a:off x="5765846" y="1041729"/>
            <a:ext cx="3080658" cy="4900309"/>
          </a:xfrm>
          <a:custGeom>
            <a:avLst/>
            <a:gdLst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258536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356507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39787 h 3156858"/>
              <a:gd name="connsiteX1" fmla="*/ 258536 w 1034143"/>
              <a:gd name="connsiteY1" fmla="*/ 2639787 h 3156858"/>
              <a:gd name="connsiteX2" fmla="*/ 356507 w 1034143"/>
              <a:gd name="connsiteY2" fmla="*/ 21772 h 3156858"/>
              <a:gd name="connsiteX3" fmla="*/ 688522 w 1034143"/>
              <a:gd name="connsiteY3" fmla="*/ 0 h 3156858"/>
              <a:gd name="connsiteX4" fmla="*/ 775607 w 1034143"/>
              <a:gd name="connsiteY4" fmla="*/ 2639787 h 3156858"/>
              <a:gd name="connsiteX5" fmla="*/ 1034143 w 1034143"/>
              <a:gd name="connsiteY5" fmla="*/ 2639787 h 3156858"/>
              <a:gd name="connsiteX6" fmla="*/ 517072 w 1034143"/>
              <a:gd name="connsiteY6" fmla="*/ 3156858 h 3156858"/>
              <a:gd name="connsiteX7" fmla="*/ 0 w 1034143"/>
              <a:gd name="connsiteY7" fmla="*/ 2639787 h 3156858"/>
              <a:gd name="connsiteX0" fmla="*/ 0 w 1034143"/>
              <a:gd name="connsiteY0" fmla="*/ 2630944 h 3148015"/>
              <a:gd name="connsiteX1" fmla="*/ 258536 w 1034143"/>
              <a:gd name="connsiteY1" fmla="*/ 2630944 h 3148015"/>
              <a:gd name="connsiteX2" fmla="*/ 356507 w 1034143"/>
              <a:gd name="connsiteY2" fmla="*/ 12929 h 3148015"/>
              <a:gd name="connsiteX3" fmla="*/ 621078 w 1034143"/>
              <a:gd name="connsiteY3" fmla="*/ 0 h 3148015"/>
              <a:gd name="connsiteX4" fmla="*/ 775607 w 1034143"/>
              <a:gd name="connsiteY4" fmla="*/ 2630944 h 3148015"/>
              <a:gd name="connsiteX5" fmla="*/ 1034143 w 1034143"/>
              <a:gd name="connsiteY5" fmla="*/ 2630944 h 3148015"/>
              <a:gd name="connsiteX6" fmla="*/ 517072 w 1034143"/>
              <a:gd name="connsiteY6" fmla="*/ 3148015 h 3148015"/>
              <a:gd name="connsiteX7" fmla="*/ 0 w 1034143"/>
              <a:gd name="connsiteY7" fmla="*/ 2630944 h 3148015"/>
              <a:gd name="connsiteX0" fmla="*/ 0 w 1176525"/>
              <a:gd name="connsiteY0" fmla="*/ 2630944 h 3148015"/>
              <a:gd name="connsiteX1" fmla="*/ 258536 w 1176525"/>
              <a:gd name="connsiteY1" fmla="*/ 2630944 h 3148015"/>
              <a:gd name="connsiteX2" fmla="*/ 356507 w 1176525"/>
              <a:gd name="connsiteY2" fmla="*/ 12929 h 3148015"/>
              <a:gd name="connsiteX3" fmla="*/ 621078 w 1176525"/>
              <a:gd name="connsiteY3" fmla="*/ 0 h 3148015"/>
              <a:gd name="connsiteX4" fmla="*/ 775607 w 1176525"/>
              <a:gd name="connsiteY4" fmla="*/ 2630944 h 3148015"/>
              <a:gd name="connsiteX5" fmla="*/ 1176525 w 1176525"/>
              <a:gd name="connsiteY5" fmla="*/ 2630944 h 3148015"/>
              <a:gd name="connsiteX6" fmla="*/ 517072 w 1176525"/>
              <a:gd name="connsiteY6" fmla="*/ 3148015 h 3148015"/>
              <a:gd name="connsiteX7" fmla="*/ 0 w 1176525"/>
              <a:gd name="connsiteY7" fmla="*/ 2630944 h 3148015"/>
              <a:gd name="connsiteX0" fmla="*/ 0 w 1423820"/>
              <a:gd name="connsiteY0" fmla="*/ 2639787 h 3148015"/>
              <a:gd name="connsiteX1" fmla="*/ 505831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340967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3820" h="3148015">
                <a:moveTo>
                  <a:pt x="0" y="2639787"/>
                </a:moveTo>
                <a:lnTo>
                  <a:pt x="340967" y="2630944"/>
                </a:lnTo>
                <a:lnTo>
                  <a:pt x="603802" y="12929"/>
                </a:lnTo>
                <a:lnTo>
                  <a:pt x="868373" y="0"/>
                </a:lnTo>
                <a:lnTo>
                  <a:pt x="1097840" y="2622101"/>
                </a:lnTo>
                <a:lnTo>
                  <a:pt x="1423820" y="2630944"/>
                </a:lnTo>
                <a:lnTo>
                  <a:pt x="764367" y="3148015"/>
                </a:lnTo>
                <a:lnTo>
                  <a:pt x="0" y="2639787"/>
                </a:lnTo>
                <a:close/>
              </a:path>
            </a:pathLst>
          </a:custGeom>
          <a:gradFill flip="none" rotWithShape="1">
            <a:gsLst>
              <a:gs pos="0">
                <a:srgbClr val="FFC107">
                  <a:alpha val="50000"/>
                </a:srgbClr>
              </a:gs>
              <a:gs pos="99000">
                <a:srgbClr val="D81B60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3">
            <a:extLst>
              <a:ext uri="{FF2B5EF4-FFF2-40B4-BE49-F238E27FC236}">
                <a16:creationId xmlns:a16="http://schemas.microsoft.com/office/drawing/2014/main" id="{D6D32EE6-26D0-37F6-3E17-48F5217FE3AF}"/>
              </a:ext>
            </a:extLst>
          </p:cNvPr>
          <p:cNvSpPr/>
          <p:nvPr/>
        </p:nvSpPr>
        <p:spPr>
          <a:xfrm rot="10800000">
            <a:off x="9359885" y="1203414"/>
            <a:ext cx="2216044" cy="4994776"/>
          </a:xfrm>
          <a:custGeom>
            <a:avLst/>
            <a:gdLst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258536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356507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39787 h 3156858"/>
              <a:gd name="connsiteX1" fmla="*/ 258536 w 1034143"/>
              <a:gd name="connsiteY1" fmla="*/ 2639787 h 3156858"/>
              <a:gd name="connsiteX2" fmla="*/ 356507 w 1034143"/>
              <a:gd name="connsiteY2" fmla="*/ 21772 h 3156858"/>
              <a:gd name="connsiteX3" fmla="*/ 688522 w 1034143"/>
              <a:gd name="connsiteY3" fmla="*/ 0 h 3156858"/>
              <a:gd name="connsiteX4" fmla="*/ 775607 w 1034143"/>
              <a:gd name="connsiteY4" fmla="*/ 2639787 h 3156858"/>
              <a:gd name="connsiteX5" fmla="*/ 1034143 w 1034143"/>
              <a:gd name="connsiteY5" fmla="*/ 2639787 h 3156858"/>
              <a:gd name="connsiteX6" fmla="*/ 517072 w 1034143"/>
              <a:gd name="connsiteY6" fmla="*/ 3156858 h 3156858"/>
              <a:gd name="connsiteX7" fmla="*/ 0 w 1034143"/>
              <a:gd name="connsiteY7" fmla="*/ 2639787 h 3156858"/>
              <a:gd name="connsiteX0" fmla="*/ 0 w 1034143"/>
              <a:gd name="connsiteY0" fmla="*/ 2630944 h 3148015"/>
              <a:gd name="connsiteX1" fmla="*/ 258536 w 1034143"/>
              <a:gd name="connsiteY1" fmla="*/ 2630944 h 3148015"/>
              <a:gd name="connsiteX2" fmla="*/ 356507 w 1034143"/>
              <a:gd name="connsiteY2" fmla="*/ 12929 h 3148015"/>
              <a:gd name="connsiteX3" fmla="*/ 621078 w 1034143"/>
              <a:gd name="connsiteY3" fmla="*/ 0 h 3148015"/>
              <a:gd name="connsiteX4" fmla="*/ 775607 w 1034143"/>
              <a:gd name="connsiteY4" fmla="*/ 2630944 h 3148015"/>
              <a:gd name="connsiteX5" fmla="*/ 1034143 w 1034143"/>
              <a:gd name="connsiteY5" fmla="*/ 2630944 h 3148015"/>
              <a:gd name="connsiteX6" fmla="*/ 517072 w 1034143"/>
              <a:gd name="connsiteY6" fmla="*/ 3148015 h 3148015"/>
              <a:gd name="connsiteX7" fmla="*/ 0 w 1034143"/>
              <a:gd name="connsiteY7" fmla="*/ 2630944 h 3148015"/>
              <a:gd name="connsiteX0" fmla="*/ 0 w 1176525"/>
              <a:gd name="connsiteY0" fmla="*/ 2630944 h 3148015"/>
              <a:gd name="connsiteX1" fmla="*/ 258536 w 1176525"/>
              <a:gd name="connsiteY1" fmla="*/ 2630944 h 3148015"/>
              <a:gd name="connsiteX2" fmla="*/ 356507 w 1176525"/>
              <a:gd name="connsiteY2" fmla="*/ 12929 h 3148015"/>
              <a:gd name="connsiteX3" fmla="*/ 621078 w 1176525"/>
              <a:gd name="connsiteY3" fmla="*/ 0 h 3148015"/>
              <a:gd name="connsiteX4" fmla="*/ 775607 w 1176525"/>
              <a:gd name="connsiteY4" fmla="*/ 2630944 h 3148015"/>
              <a:gd name="connsiteX5" fmla="*/ 1176525 w 1176525"/>
              <a:gd name="connsiteY5" fmla="*/ 2630944 h 3148015"/>
              <a:gd name="connsiteX6" fmla="*/ 517072 w 1176525"/>
              <a:gd name="connsiteY6" fmla="*/ 3148015 h 3148015"/>
              <a:gd name="connsiteX7" fmla="*/ 0 w 1176525"/>
              <a:gd name="connsiteY7" fmla="*/ 2630944 h 3148015"/>
              <a:gd name="connsiteX0" fmla="*/ 0 w 1423820"/>
              <a:gd name="connsiteY0" fmla="*/ 2639787 h 3148015"/>
              <a:gd name="connsiteX1" fmla="*/ 505831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340967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645894 w 1423820"/>
              <a:gd name="connsiteY1" fmla="*/ 2638608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645894 w 1423820"/>
              <a:gd name="connsiteY1" fmla="*/ 2638608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846409 w 1423820"/>
              <a:gd name="connsiteY4" fmla="*/ 2606773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017251"/>
              <a:gd name="connsiteY0" fmla="*/ 2586136 h 3148015"/>
              <a:gd name="connsiteX1" fmla="*/ 239325 w 1017251"/>
              <a:gd name="connsiteY1" fmla="*/ 2638608 h 3148015"/>
              <a:gd name="connsiteX2" fmla="*/ 197233 w 1017251"/>
              <a:gd name="connsiteY2" fmla="*/ 12929 h 3148015"/>
              <a:gd name="connsiteX3" fmla="*/ 461804 w 1017251"/>
              <a:gd name="connsiteY3" fmla="*/ 0 h 3148015"/>
              <a:gd name="connsiteX4" fmla="*/ 439840 w 1017251"/>
              <a:gd name="connsiteY4" fmla="*/ 2606773 h 3148015"/>
              <a:gd name="connsiteX5" fmla="*/ 1017251 w 1017251"/>
              <a:gd name="connsiteY5" fmla="*/ 2630944 h 3148015"/>
              <a:gd name="connsiteX6" fmla="*/ 357798 w 1017251"/>
              <a:gd name="connsiteY6" fmla="*/ 3148015 h 3148015"/>
              <a:gd name="connsiteX7" fmla="*/ 0 w 1017251"/>
              <a:gd name="connsiteY7" fmla="*/ 2586136 h 3148015"/>
              <a:gd name="connsiteX0" fmla="*/ 0 w 632080"/>
              <a:gd name="connsiteY0" fmla="*/ 2586136 h 3148015"/>
              <a:gd name="connsiteX1" fmla="*/ 239325 w 632080"/>
              <a:gd name="connsiteY1" fmla="*/ 2638608 h 3148015"/>
              <a:gd name="connsiteX2" fmla="*/ 197233 w 632080"/>
              <a:gd name="connsiteY2" fmla="*/ 12929 h 3148015"/>
              <a:gd name="connsiteX3" fmla="*/ 461804 w 632080"/>
              <a:gd name="connsiteY3" fmla="*/ 0 h 3148015"/>
              <a:gd name="connsiteX4" fmla="*/ 439840 w 632080"/>
              <a:gd name="connsiteY4" fmla="*/ 2606773 h 3148015"/>
              <a:gd name="connsiteX5" fmla="*/ 632080 w 632080"/>
              <a:gd name="connsiteY5" fmla="*/ 2592622 h 3148015"/>
              <a:gd name="connsiteX6" fmla="*/ 357798 w 632080"/>
              <a:gd name="connsiteY6" fmla="*/ 3148015 h 3148015"/>
              <a:gd name="connsiteX7" fmla="*/ 0 w 632080"/>
              <a:gd name="connsiteY7" fmla="*/ 2586136 h 3148015"/>
              <a:gd name="connsiteX0" fmla="*/ 134442 w 766522"/>
              <a:gd name="connsiteY0" fmla="*/ 2588536 h 3150415"/>
              <a:gd name="connsiteX1" fmla="*/ 373767 w 766522"/>
              <a:gd name="connsiteY1" fmla="*/ 2641008 h 3150415"/>
              <a:gd name="connsiteX2" fmla="*/ 0 w 766522"/>
              <a:gd name="connsiteY2" fmla="*/ 0 h 3150415"/>
              <a:gd name="connsiteX3" fmla="*/ 596246 w 766522"/>
              <a:gd name="connsiteY3" fmla="*/ 2400 h 3150415"/>
              <a:gd name="connsiteX4" fmla="*/ 574282 w 766522"/>
              <a:gd name="connsiteY4" fmla="*/ 2609173 h 3150415"/>
              <a:gd name="connsiteX5" fmla="*/ 766522 w 766522"/>
              <a:gd name="connsiteY5" fmla="*/ 2595022 h 3150415"/>
              <a:gd name="connsiteX6" fmla="*/ 492240 w 766522"/>
              <a:gd name="connsiteY6" fmla="*/ 3150415 h 3150415"/>
              <a:gd name="connsiteX7" fmla="*/ 134442 w 766522"/>
              <a:gd name="connsiteY7" fmla="*/ 2588536 h 3150415"/>
              <a:gd name="connsiteX0" fmla="*/ 134442 w 815579"/>
              <a:gd name="connsiteY0" fmla="*/ 2588536 h 3150415"/>
              <a:gd name="connsiteX1" fmla="*/ 373767 w 815579"/>
              <a:gd name="connsiteY1" fmla="*/ 2641008 h 3150415"/>
              <a:gd name="connsiteX2" fmla="*/ 0 w 815579"/>
              <a:gd name="connsiteY2" fmla="*/ 0 h 3150415"/>
              <a:gd name="connsiteX3" fmla="*/ 815579 w 815579"/>
              <a:gd name="connsiteY3" fmla="*/ 33057 h 3150415"/>
              <a:gd name="connsiteX4" fmla="*/ 574282 w 815579"/>
              <a:gd name="connsiteY4" fmla="*/ 2609173 h 3150415"/>
              <a:gd name="connsiteX5" fmla="*/ 766522 w 815579"/>
              <a:gd name="connsiteY5" fmla="*/ 2595022 h 3150415"/>
              <a:gd name="connsiteX6" fmla="*/ 492240 w 815579"/>
              <a:gd name="connsiteY6" fmla="*/ 3150415 h 3150415"/>
              <a:gd name="connsiteX7" fmla="*/ 134442 w 815579"/>
              <a:gd name="connsiteY7" fmla="*/ 2588536 h 3150415"/>
              <a:gd name="connsiteX0" fmla="*/ 225385 w 906522"/>
              <a:gd name="connsiteY0" fmla="*/ 2555479 h 3117358"/>
              <a:gd name="connsiteX1" fmla="*/ 464710 w 906522"/>
              <a:gd name="connsiteY1" fmla="*/ 2607951 h 3117358"/>
              <a:gd name="connsiteX2" fmla="*/ 0 w 906522"/>
              <a:gd name="connsiteY2" fmla="*/ 12929 h 3117358"/>
              <a:gd name="connsiteX3" fmla="*/ 906522 w 906522"/>
              <a:gd name="connsiteY3" fmla="*/ 0 h 3117358"/>
              <a:gd name="connsiteX4" fmla="*/ 665225 w 906522"/>
              <a:gd name="connsiteY4" fmla="*/ 2576116 h 3117358"/>
              <a:gd name="connsiteX5" fmla="*/ 857465 w 906522"/>
              <a:gd name="connsiteY5" fmla="*/ 2561965 h 3117358"/>
              <a:gd name="connsiteX6" fmla="*/ 583183 w 906522"/>
              <a:gd name="connsiteY6" fmla="*/ 3117358 h 3117358"/>
              <a:gd name="connsiteX7" fmla="*/ 225385 w 906522"/>
              <a:gd name="connsiteY7" fmla="*/ 2555479 h 3117358"/>
              <a:gd name="connsiteX0" fmla="*/ 225385 w 1024213"/>
              <a:gd name="connsiteY0" fmla="*/ 2555479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65225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25385 w 1024213"/>
              <a:gd name="connsiteY7" fmla="*/ 2555479 h 3117358"/>
              <a:gd name="connsiteX0" fmla="*/ 273531 w 1024213"/>
              <a:gd name="connsiteY0" fmla="*/ 2593802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65225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273531 w 1024213"/>
              <a:gd name="connsiteY0" fmla="*/ 2593802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273531 w 1024213"/>
              <a:gd name="connsiteY0" fmla="*/ 2593802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27778 w 1024213"/>
              <a:gd name="connsiteY4" fmla="*/ 2583340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27778 w 1024213"/>
              <a:gd name="connsiteY4" fmla="*/ 2605013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4213" h="3117358">
                <a:moveTo>
                  <a:pt x="375173" y="2632125"/>
                </a:moveTo>
                <a:lnTo>
                  <a:pt x="502157" y="2607951"/>
                </a:lnTo>
                <a:lnTo>
                  <a:pt x="0" y="12929"/>
                </a:lnTo>
                <a:lnTo>
                  <a:pt x="1024213" y="0"/>
                </a:lnTo>
                <a:lnTo>
                  <a:pt x="627778" y="2605013"/>
                </a:lnTo>
                <a:lnTo>
                  <a:pt x="771872" y="2592623"/>
                </a:lnTo>
                <a:lnTo>
                  <a:pt x="583183" y="3117358"/>
                </a:lnTo>
                <a:lnTo>
                  <a:pt x="375173" y="2632125"/>
                </a:lnTo>
                <a:close/>
              </a:path>
            </a:pathLst>
          </a:custGeom>
          <a:gradFill>
            <a:gsLst>
              <a:gs pos="25000">
                <a:srgbClr val="1E88E5"/>
              </a:gs>
              <a:gs pos="100000">
                <a:srgbClr val="FFC107">
                  <a:alpha val="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C15F1-2765-F16F-2EF9-1624343B12E5}"/>
              </a:ext>
            </a:extLst>
          </p:cNvPr>
          <p:cNvSpPr txBox="1"/>
          <p:nvPr/>
        </p:nvSpPr>
        <p:spPr>
          <a:xfrm>
            <a:off x="5903089" y="5798912"/>
            <a:ext cx="292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2AB22-1C22-3F2E-D704-DA758B9BF132}"/>
              </a:ext>
            </a:extLst>
          </p:cNvPr>
          <p:cNvSpPr txBox="1"/>
          <p:nvPr/>
        </p:nvSpPr>
        <p:spPr>
          <a:xfrm>
            <a:off x="8968727" y="681037"/>
            <a:ext cx="292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17289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D0055-7CAB-EF88-3225-378A602D9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C3F9-A3E5-B97E-841E-69454F01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98BD-1FF0-AA2F-35E9-8EF81B03A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Savings account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Time or certificate of deposit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T-bills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Equities and Commodities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7CF7989-E91F-B72D-BBCB-833D18AFFFED}"/>
              </a:ext>
            </a:extLst>
          </p:cNvPr>
          <p:cNvSpPr/>
          <p:nvPr/>
        </p:nvSpPr>
        <p:spPr>
          <a:xfrm>
            <a:off x="5765846" y="1041729"/>
            <a:ext cx="3080658" cy="4900309"/>
          </a:xfrm>
          <a:custGeom>
            <a:avLst/>
            <a:gdLst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258536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356507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39787 h 3156858"/>
              <a:gd name="connsiteX1" fmla="*/ 258536 w 1034143"/>
              <a:gd name="connsiteY1" fmla="*/ 2639787 h 3156858"/>
              <a:gd name="connsiteX2" fmla="*/ 356507 w 1034143"/>
              <a:gd name="connsiteY2" fmla="*/ 21772 h 3156858"/>
              <a:gd name="connsiteX3" fmla="*/ 688522 w 1034143"/>
              <a:gd name="connsiteY3" fmla="*/ 0 h 3156858"/>
              <a:gd name="connsiteX4" fmla="*/ 775607 w 1034143"/>
              <a:gd name="connsiteY4" fmla="*/ 2639787 h 3156858"/>
              <a:gd name="connsiteX5" fmla="*/ 1034143 w 1034143"/>
              <a:gd name="connsiteY5" fmla="*/ 2639787 h 3156858"/>
              <a:gd name="connsiteX6" fmla="*/ 517072 w 1034143"/>
              <a:gd name="connsiteY6" fmla="*/ 3156858 h 3156858"/>
              <a:gd name="connsiteX7" fmla="*/ 0 w 1034143"/>
              <a:gd name="connsiteY7" fmla="*/ 2639787 h 3156858"/>
              <a:gd name="connsiteX0" fmla="*/ 0 w 1034143"/>
              <a:gd name="connsiteY0" fmla="*/ 2630944 h 3148015"/>
              <a:gd name="connsiteX1" fmla="*/ 258536 w 1034143"/>
              <a:gd name="connsiteY1" fmla="*/ 2630944 h 3148015"/>
              <a:gd name="connsiteX2" fmla="*/ 356507 w 1034143"/>
              <a:gd name="connsiteY2" fmla="*/ 12929 h 3148015"/>
              <a:gd name="connsiteX3" fmla="*/ 621078 w 1034143"/>
              <a:gd name="connsiteY3" fmla="*/ 0 h 3148015"/>
              <a:gd name="connsiteX4" fmla="*/ 775607 w 1034143"/>
              <a:gd name="connsiteY4" fmla="*/ 2630944 h 3148015"/>
              <a:gd name="connsiteX5" fmla="*/ 1034143 w 1034143"/>
              <a:gd name="connsiteY5" fmla="*/ 2630944 h 3148015"/>
              <a:gd name="connsiteX6" fmla="*/ 517072 w 1034143"/>
              <a:gd name="connsiteY6" fmla="*/ 3148015 h 3148015"/>
              <a:gd name="connsiteX7" fmla="*/ 0 w 1034143"/>
              <a:gd name="connsiteY7" fmla="*/ 2630944 h 3148015"/>
              <a:gd name="connsiteX0" fmla="*/ 0 w 1176525"/>
              <a:gd name="connsiteY0" fmla="*/ 2630944 h 3148015"/>
              <a:gd name="connsiteX1" fmla="*/ 258536 w 1176525"/>
              <a:gd name="connsiteY1" fmla="*/ 2630944 h 3148015"/>
              <a:gd name="connsiteX2" fmla="*/ 356507 w 1176525"/>
              <a:gd name="connsiteY2" fmla="*/ 12929 h 3148015"/>
              <a:gd name="connsiteX3" fmla="*/ 621078 w 1176525"/>
              <a:gd name="connsiteY3" fmla="*/ 0 h 3148015"/>
              <a:gd name="connsiteX4" fmla="*/ 775607 w 1176525"/>
              <a:gd name="connsiteY4" fmla="*/ 2630944 h 3148015"/>
              <a:gd name="connsiteX5" fmla="*/ 1176525 w 1176525"/>
              <a:gd name="connsiteY5" fmla="*/ 2630944 h 3148015"/>
              <a:gd name="connsiteX6" fmla="*/ 517072 w 1176525"/>
              <a:gd name="connsiteY6" fmla="*/ 3148015 h 3148015"/>
              <a:gd name="connsiteX7" fmla="*/ 0 w 1176525"/>
              <a:gd name="connsiteY7" fmla="*/ 2630944 h 3148015"/>
              <a:gd name="connsiteX0" fmla="*/ 0 w 1423820"/>
              <a:gd name="connsiteY0" fmla="*/ 2639787 h 3148015"/>
              <a:gd name="connsiteX1" fmla="*/ 505831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340967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3820" h="3148015">
                <a:moveTo>
                  <a:pt x="0" y="2639787"/>
                </a:moveTo>
                <a:lnTo>
                  <a:pt x="340967" y="2630944"/>
                </a:lnTo>
                <a:lnTo>
                  <a:pt x="603802" y="12929"/>
                </a:lnTo>
                <a:lnTo>
                  <a:pt x="868373" y="0"/>
                </a:lnTo>
                <a:lnTo>
                  <a:pt x="1097840" y="2622101"/>
                </a:lnTo>
                <a:lnTo>
                  <a:pt x="1423820" y="2630944"/>
                </a:lnTo>
                <a:lnTo>
                  <a:pt x="764367" y="3148015"/>
                </a:lnTo>
                <a:lnTo>
                  <a:pt x="0" y="2639787"/>
                </a:lnTo>
                <a:close/>
              </a:path>
            </a:pathLst>
          </a:custGeom>
          <a:gradFill flip="none" rotWithShape="1">
            <a:gsLst>
              <a:gs pos="0">
                <a:srgbClr val="FFC107">
                  <a:alpha val="50000"/>
                </a:srgbClr>
              </a:gs>
              <a:gs pos="99000">
                <a:srgbClr val="D81B60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3">
            <a:extLst>
              <a:ext uri="{FF2B5EF4-FFF2-40B4-BE49-F238E27FC236}">
                <a16:creationId xmlns:a16="http://schemas.microsoft.com/office/drawing/2014/main" id="{6C1E02B6-78E6-C97C-1629-3A5E51348D9D}"/>
              </a:ext>
            </a:extLst>
          </p:cNvPr>
          <p:cNvSpPr/>
          <p:nvPr/>
        </p:nvSpPr>
        <p:spPr>
          <a:xfrm rot="10800000">
            <a:off x="9359885" y="1203414"/>
            <a:ext cx="2216044" cy="4994776"/>
          </a:xfrm>
          <a:custGeom>
            <a:avLst/>
            <a:gdLst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258536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356507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39787 h 3156858"/>
              <a:gd name="connsiteX1" fmla="*/ 258536 w 1034143"/>
              <a:gd name="connsiteY1" fmla="*/ 2639787 h 3156858"/>
              <a:gd name="connsiteX2" fmla="*/ 356507 w 1034143"/>
              <a:gd name="connsiteY2" fmla="*/ 21772 h 3156858"/>
              <a:gd name="connsiteX3" fmla="*/ 688522 w 1034143"/>
              <a:gd name="connsiteY3" fmla="*/ 0 h 3156858"/>
              <a:gd name="connsiteX4" fmla="*/ 775607 w 1034143"/>
              <a:gd name="connsiteY4" fmla="*/ 2639787 h 3156858"/>
              <a:gd name="connsiteX5" fmla="*/ 1034143 w 1034143"/>
              <a:gd name="connsiteY5" fmla="*/ 2639787 h 3156858"/>
              <a:gd name="connsiteX6" fmla="*/ 517072 w 1034143"/>
              <a:gd name="connsiteY6" fmla="*/ 3156858 h 3156858"/>
              <a:gd name="connsiteX7" fmla="*/ 0 w 1034143"/>
              <a:gd name="connsiteY7" fmla="*/ 2639787 h 3156858"/>
              <a:gd name="connsiteX0" fmla="*/ 0 w 1034143"/>
              <a:gd name="connsiteY0" fmla="*/ 2630944 h 3148015"/>
              <a:gd name="connsiteX1" fmla="*/ 258536 w 1034143"/>
              <a:gd name="connsiteY1" fmla="*/ 2630944 h 3148015"/>
              <a:gd name="connsiteX2" fmla="*/ 356507 w 1034143"/>
              <a:gd name="connsiteY2" fmla="*/ 12929 h 3148015"/>
              <a:gd name="connsiteX3" fmla="*/ 621078 w 1034143"/>
              <a:gd name="connsiteY3" fmla="*/ 0 h 3148015"/>
              <a:gd name="connsiteX4" fmla="*/ 775607 w 1034143"/>
              <a:gd name="connsiteY4" fmla="*/ 2630944 h 3148015"/>
              <a:gd name="connsiteX5" fmla="*/ 1034143 w 1034143"/>
              <a:gd name="connsiteY5" fmla="*/ 2630944 h 3148015"/>
              <a:gd name="connsiteX6" fmla="*/ 517072 w 1034143"/>
              <a:gd name="connsiteY6" fmla="*/ 3148015 h 3148015"/>
              <a:gd name="connsiteX7" fmla="*/ 0 w 1034143"/>
              <a:gd name="connsiteY7" fmla="*/ 2630944 h 3148015"/>
              <a:gd name="connsiteX0" fmla="*/ 0 w 1176525"/>
              <a:gd name="connsiteY0" fmla="*/ 2630944 h 3148015"/>
              <a:gd name="connsiteX1" fmla="*/ 258536 w 1176525"/>
              <a:gd name="connsiteY1" fmla="*/ 2630944 h 3148015"/>
              <a:gd name="connsiteX2" fmla="*/ 356507 w 1176525"/>
              <a:gd name="connsiteY2" fmla="*/ 12929 h 3148015"/>
              <a:gd name="connsiteX3" fmla="*/ 621078 w 1176525"/>
              <a:gd name="connsiteY3" fmla="*/ 0 h 3148015"/>
              <a:gd name="connsiteX4" fmla="*/ 775607 w 1176525"/>
              <a:gd name="connsiteY4" fmla="*/ 2630944 h 3148015"/>
              <a:gd name="connsiteX5" fmla="*/ 1176525 w 1176525"/>
              <a:gd name="connsiteY5" fmla="*/ 2630944 h 3148015"/>
              <a:gd name="connsiteX6" fmla="*/ 517072 w 1176525"/>
              <a:gd name="connsiteY6" fmla="*/ 3148015 h 3148015"/>
              <a:gd name="connsiteX7" fmla="*/ 0 w 1176525"/>
              <a:gd name="connsiteY7" fmla="*/ 2630944 h 3148015"/>
              <a:gd name="connsiteX0" fmla="*/ 0 w 1423820"/>
              <a:gd name="connsiteY0" fmla="*/ 2639787 h 3148015"/>
              <a:gd name="connsiteX1" fmla="*/ 505831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340967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645894 w 1423820"/>
              <a:gd name="connsiteY1" fmla="*/ 2638608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645894 w 1423820"/>
              <a:gd name="connsiteY1" fmla="*/ 2638608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846409 w 1423820"/>
              <a:gd name="connsiteY4" fmla="*/ 2606773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017251"/>
              <a:gd name="connsiteY0" fmla="*/ 2586136 h 3148015"/>
              <a:gd name="connsiteX1" fmla="*/ 239325 w 1017251"/>
              <a:gd name="connsiteY1" fmla="*/ 2638608 h 3148015"/>
              <a:gd name="connsiteX2" fmla="*/ 197233 w 1017251"/>
              <a:gd name="connsiteY2" fmla="*/ 12929 h 3148015"/>
              <a:gd name="connsiteX3" fmla="*/ 461804 w 1017251"/>
              <a:gd name="connsiteY3" fmla="*/ 0 h 3148015"/>
              <a:gd name="connsiteX4" fmla="*/ 439840 w 1017251"/>
              <a:gd name="connsiteY4" fmla="*/ 2606773 h 3148015"/>
              <a:gd name="connsiteX5" fmla="*/ 1017251 w 1017251"/>
              <a:gd name="connsiteY5" fmla="*/ 2630944 h 3148015"/>
              <a:gd name="connsiteX6" fmla="*/ 357798 w 1017251"/>
              <a:gd name="connsiteY6" fmla="*/ 3148015 h 3148015"/>
              <a:gd name="connsiteX7" fmla="*/ 0 w 1017251"/>
              <a:gd name="connsiteY7" fmla="*/ 2586136 h 3148015"/>
              <a:gd name="connsiteX0" fmla="*/ 0 w 632080"/>
              <a:gd name="connsiteY0" fmla="*/ 2586136 h 3148015"/>
              <a:gd name="connsiteX1" fmla="*/ 239325 w 632080"/>
              <a:gd name="connsiteY1" fmla="*/ 2638608 h 3148015"/>
              <a:gd name="connsiteX2" fmla="*/ 197233 w 632080"/>
              <a:gd name="connsiteY2" fmla="*/ 12929 h 3148015"/>
              <a:gd name="connsiteX3" fmla="*/ 461804 w 632080"/>
              <a:gd name="connsiteY3" fmla="*/ 0 h 3148015"/>
              <a:gd name="connsiteX4" fmla="*/ 439840 w 632080"/>
              <a:gd name="connsiteY4" fmla="*/ 2606773 h 3148015"/>
              <a:gd name="connsiteX5" fmla="*/ 632080 w 632080"/>
              <a:gd name="connsiteY5" fmla="*/ 2592622 h 3148015"/>
              <a:gd name="connsiteX6" fmla="*/ 357798 w 632080"/>
              <a:gd name="connsiteY6" fmla="*/ 3148015 h 3148015"/>
              <a:gd name="connsiteX7" fmla="*/ 0 w 632080"/>
              <a:gd name="connsiteY7" fmla="*/ 2586136 h 3148015"/>
              <a:gd name="connsiteX0" fmla="*/ 134442 w 766522"/>
              <a:gd name="connsiteY0" fmla="*/ 2588536 h 3150415"/>
              <a:gd name="connsiteX1" fmla="*/ 373767 w 766522"/>
              <a:gd name="connsiteY1" fmla="*/ 2641008 h 3150415"/>
              <a:gd name="connsiteX2" fmla="*/ 0 w 766522"/>
              <a:gd name="connsiteY2" fmla="*/ 0 h 3150415"/>
              <a:gd name="connsiteX3" fmla="*/ 596246 w 766522"/>
              <a:gd name="connsiteY3" fmla="*/ 2400 h 3150415"/>
              <a:gd name="connsiteX4" fmla="*/ 574282 w 766522"/>
              <a:gd name="connsiteY4" fmla="*/ 2609173 h 3150415"/>
              <a:gd name="connsiteX5" fmla="*/ 766522 w 766522"/>
              <a:gd name="connsiteY5" fmla="*/ 2595022 h 3150415"/>
              <a:gd name="connsiteX6" fmla="*/ 492240 w 766522"/>
              <a:gd name="connsiteY6" fmla="*/ 3150415 h 3150415"/>
              <a:gd name="connsiteX7" fmla="*/ 134442 w 766522"/>
              <a:gd name="connsiteY7" fmla="*/ 2588536 h 3150415"/>
              <a:gd name="connsiteX0" fmla="*/ 134442 w 815579"/>
              <a:gd name="connsiteY0" fmla="*/ 2588536 h 3150415"/>
              <a:gd name="connsiteX1" fmla="*/ 373767 w 815579"/>
              <a:gd name="connsiteY1" fmla="*/ 2641008 h 3150415"/>
              <a:gd name="connsiteX2" fmla="*/ 0 w 815579"/>
              <a:gd name="connsiteY2" fmla="*/ 0 h 3150415"/>
              <a:gd name="connsiteX3" fmla="*/ 815579 w 815579"/>
              <a:gd name="connsiteY3" fmla="*/ 33057 h 3150415"/>
              <a:gd name="connsiteX4" fmla="*/ 574282 w 815579"/>
              <a:gd name="connsiteY4" fmla="*/ 2609173 h 3150415"/>
              <a:gd name="connsiteX5" fmla="*/ 766522 w 815579"/>
              <a:gd name="connsiteY5" fmla="*/ 2595022 h 3150415"/>
              <a:gd name="connsiteX6" fmla="*/ 492240 w 815579"/>
              <a:gd name="connsiteY6" fmla="*/ 3150415 h 3150415"/>
              <a:gd name="connsiteX7" fmla="*/ 134442 w 815579"/>
              <a:gd name="connsiteY7" fmla="*/ 2588536 h 3150415"/>
              <a:gd name="connsiteX0" fmla="*/ 225385 w 906522"/>
              <a:gd name="connsiteY0" fmla="*/ 2555479 h 3117358"/>
              <a:gd name="connsiteX1" fmla="*/ 464710 w 906522"/>
              <a:gd name="connsiteY1" fmla="*/ 2607951 h 3117358"/>
              <a:gd name="connsiteX2" fmla="*/ 0 w 906522"/>
              <a:gd name="connsiteY2" fmla="*/ 12929 h 3117358"/>
              <a:gd name="connsiteX3" fmla="*/ 906522 w 906522"/>
              <a:gd name="connsiteY3" fmla="*/ 0 h 3117358"/>
              <a:gd name="connsiteX4" fmla="*/ 665225 w 906522"/>
              <a:gd name="connsiteY4" fmla="*/ 2576116 h 3117358"/>
              <a:gd name="connsiteX5" fmla="*/ 857465 w 906522"/>
              <a:gd name="connsiteY5" fmla="*/ 2561965 h 3117358"/>
              <a:gd name="connsiteX6" fmla="*/ 583183 w 906522"/>
              <a:gd name="connsiteY6" fmla="*/ 3117358 h 3117358"/>
              <a:gd name="connsiteX7" fmla="*/ 225385 w 906522"/>
              <a:gd name="connsiteY7" fmla="*/ 2555479 h 3117358"/>
              <a:gd name="connsiteX0" fmla="*/ 225385 w 1024213"/>
              <a:gd name="connsiteY0" fmla="*/ 2555479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65225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25385 w 1024213"/>
              <a:gd name="connsiteY7" fmla="*/ 2555479 h 3117358"/>
              <a:gd name="connsiteX0" fmla="*/ 273531 w 1024213"/>
              <a:gd name="connsiteY0" fmla="*/ 2593802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65225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273531 w 1024213"/>
              <a:gd name="connsiteY0" fmla="*/ 2593802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273531 w 1024213"/>
              <a:gd name="connsiteY0" fmla="*/ 2593802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27778 w 1024213"/>
              <a:gd name="connsiteY4" fmla="*/ 2583340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27778 w 1024213"/>
              <a:gd name="connsiteY4" fmla="*/ 2605013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4213" h="3117358">
                <a:moveTo>
                  <a:pt x="375173" y="2632125"/>
                </a:moveTo>
                <a:lnTo>
                  <a:pt x="502157" y="2607951"/>
                </a:lnTo>
                <a:lnTo>
                  <a:pt x="0" y="12929"/>
                </a:lnTo>
                <a:lnTo>
                  <a:pt x="1024213" y="0"/>
                </a:lnTo>
                <a:lnTo>
                  <a:pt x="627778" y="2605013"/>
                </a:lnTo>
                <a:lnTo>
                  <a:pt x="771872" y="2592623"/>
                </a:lnTo>
                <a:lnTo>
                  <a:pt x="583183" y="3117358"/>
                </a:lnTo>
                <a:lnTo>
                  <a:pt x="375173" y="2632125"/>
                </a:lnTo>
                <a:close/>
              </a:path>
            </a:pathLst>
          </a:custGeom>
          <a:gradFill>
            <a:gsLst>
              <a:gs pos="25000">
                <a:srgbClr val="1E88E5"/>
              </a:gs>
              <a:gs pos="100000">
                <a:srgbClr val="FFC107">
                  <a:alpha val="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A07C0-076B-A14E-147F-01B41C5E0EC2}"/>
              </a:ext>
            </a:extLst>
          </p:cNvPr>
          <p:cNvSpPr txBox="1"/>
          <p:nvPr/>
        </p:nvSpPr>
        <p:spPr>
          <a:xfrm>
            <a:off x="5903089" y="5798912"/>
            <a:ext cx="292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86A38-1636-07D4-B3C5-F3236A1D656F}"/>
              </a:ext>
            </a:extLst>
          </p:cNvPr>
          <p:cNvSpPr txBox="1"/>
          <p:nvPr/>
        </p:nvSpPr>
        <p:spPr>
          <a:xfrm>
            <a:off x="8968727" y="681037"/>
            <a:ext cx="292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52974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E48D-7432-45FA-7A5B-2F043EC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ADDD-6413-C289-60AC-7E4EC5CD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</a:t>
            </a:r>
          </a:p>
          <a:p>
            <a:endParaRPr lang="en-US" dirty="0"/>
          </a:p>
          <a:p>
            <a:r>
              <a:rPr lang="en-US" dirty="0"/>
              <a:t>Safest as well if you are a beginner or afraid</a:t>
            </a:r>
          </a:p>
          <a:p>
            <a:endParaRPr lang="en-US" dirty="0"/>
          </a:p>
          <a:p>
            <a:r>
              <a:rPr lang="en-US" dirty="0"/>
              <a:t>Let money “sit” in a savings account</a:t>
            </a:r>
          </a:p>
          <a:p>
            <a:endParaRPr lang="en-US" dirty="0"/>
          </a:p>
          <a:p>
            <a:r>
              <a:rPr lang="en-US" dirty="0"/>
              <a:t>Least rate (0.01% with Wells Fargo)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4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F3586-C38F-5566-2193-FAD7FB147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90DC-8283-1F2E-AEC4-3BAEC580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or certificate of deposit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BF09-3EF8-5D07-8000-97FD96A6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Bank of Blacksburg</a:t>
            </a:r>
          </a:p>
          <a:p>
            <a:endParaRPr lang="en-US" dirty="0"/>
          </a:p>
          <a:p>
            <a:r>
              <a:rPr lang="en-US" dirty="0"/>
              <a:t>Wells Fargo</a:t>
            </a:r>
          </a:p>
          <a:p>
            <a:endParaRPr lang="en-US" dirty="0"/>
          </a:p>
          <a:p>
            <a:r>
              <a:rPr lang="en-US" dirty="0"/>
              <a:t>Search other online virtual banks</a:t>
            </a:r>
          </a:p>
          <a:p>
            <a:pPr lvl="1"/>
            <a:r>
              <a:rPr lang="en-US" dirty="0"/>
              <a:t>Marcus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2D42A-5CD8-2A96-4C69-3EBF39D9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73" y="103025"/>
            <a:ext cx="7962052" cy="6651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83F3A-32BF-83BB-FBB5-5CB5F265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59" y="748624"/>
            <a:ext cx="11965899" cy="3942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697C1-3AD8-5599-4180-2DE61226C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27" y="858238"/>
            <a:ext cx="11417346" cy="5141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BD15BC-07BD-F86F-7F04-FBF838712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053" y="81896"/>
            <a:ext cx="9229894" cy="66942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4B2674-54FC-13FF-5039-2A8F761DF9D0}"/>
              </a:ext>
            </a:extLst>
          </p:cNvPr>
          <p:cNvSpPr/>
          <p:nvPr/>
        </p:nvSpPr>
        <p:spPr>
          <a:xfrm>
            <a:off x="3553097" y="1027906"/>
            <a:ext cx="3213463" cy="6205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38C9-4F33-3F9C-501A-2B15DE3314BF}"/>
              </a:ext>
            </a:extLst>
          </p:cNvPr>
          <p:cNvSpPr/>
          <p:nvPr/>
        </p:nvSpPr>
        <p:spPr>
          <a:xfrm>
            <a:off x="3574867" y="4537466"/>
            <a:ext cx="3213463" cy="6205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8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28B8E-1183-2E94-0864-C50C26FF5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FF91-738F-EBB6-1A5E-7A27D9C2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849A-B05B-5347-2B58-EC7ECD327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Savings account</a:t>
            </a:r>
          </a:p>
          <a:p>
            <a:endParaRPr lang="en-US" dirty="0"/>
          </a:p>
          <a:p>
            <a:r>
              <a:rPr lang="en-US" dirty="0"/>
              <a:t>Time or certificate of deposit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T-bills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Equities and Commodities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E24E389-52D0-0DF6-0228-8CD6CD2D2A27}"/>
              </a:ext>
            </a:extLst>
          </p:cNvPr>
          <p:cNvSpPr/>
          <p:nvPr/>
        </p:nvSpPr>
        <p:spPr>
          <a:xfrm>
            <a:off x="5765846" y="1041729"/>
            <a:ext cx="3080658" cy="4900309"/>
          </a:xfrm>
          <a:custGeom>
            <a:avLst/>
            <a:gdLst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258536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356507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39787 h 3156858"/>
              <a:gd name="connsiteX1" fmla="*/ 258536 w 1034143"/>
              <a:gd name="connsiteY1" fmla="*/ 2639787 h 3156858"/>
              <a:gd name="connsiteX2" fmla="*/ 356507 w 1034143"/>
              <a:gd name="connsiteY2" fmla="*/ 21772 h 3156858"/>
              <a:gd name="connsiteX3" fmla="*/ 688522 w 1034143"/>
              <a:gd name="connsiteY3" fmla="*/ 0 h 3156858"/>
              <a:gd name="connsiteX4" fmla="*/ 775607 w 1034143"/>
              <a:gd name="connsiteY4" fmla="*/ 2639787 h 3156858"/>
              <a:gd name="connsiteX5" fmla="*/ 1034143 w 1034143"/>
              <a:gd name="connsiteY5" fmla="*/ 2639787 h 3156858"/>
              <a:gd name="connsiteX6" fmla="*/ 517072 w 1034143"/>
              <a:gd name="connsiteY6" fmla="*/ 3156858 h 3156858"/>
              <a:gd name="connsiteX7" fmla="*/ 0 w 1034143"/>
              <a:gd name="connsiteY7" fmla="*/ 2639787 h 3156858"/>
              <a:gd name="connsiteX0" fmla="*/ 0 w 1034143"/>
              <a:gd name="connsiteY0" fmla="*/ 2630944 h 3148015"/>
              <a:gd name="connsiteX1" fmla="*/ 258536 w 1034143"/>
              <a:gd name="connsiteY1" fmla="*/ 2630944 h 3148015"/>
              <a:gd name="connsiteX2" fmla="*/ 356507 w 1034143"/>
              <a:gd name="connsiteY2" fmla="*/ 12929 h 3148015"/>
              <a:gd name="connsiteX3" fmla="*/ 621078 w 1034143"/>
              <a:gd name="connsiteY3" fmla="*/ 0 h 3148015"/>
              <a:gd name="connsiteX4" fmla="*/ 775607 w 1034143"/>
              <a:gd name="connsiteY4" fmla="*/ 2630944 h 3148015"/>
              <a:gd name="connsiteX5" fmla="*/ 1034143 w 1034143"/>
              <a:gd name="connsiteY5" fmla="*/ 2630944 h 3148015"/>
              <a:gd name="connsiteX6" fmla="*/ 517072 w 1034143"/>
              <a:gd name="connsiteY6" fmla="*/ 3148015 h 3148015"/>
              <a:gd name="connsiteX7" fmla="*/ 0 w 1034143"/>
              <a:gd name="connsiteY7" fmla="*/ 2630944 h 3148015"/>
              <a:gd name="connsiteX0" fmla="*/ 0 w 1176525"/>
              <a:gd name="connsiteY0" fmla="*/ 2630944 h 3148015"/>
              <a:gd name="connsiteX1" fmla="*/ 258536 w 1176525"/>
              <a:gd name="connsiteY1" fmla="*/ 2630944 h 3148015"/>
              <a:gd name="connsiteX2" fmla="*/ 356507 w 1176525"/>
              <a:gd name="connsiteY2" fmla="*/ 12929 h 3148015"/>
              <a:gd name="connsiteX3" fmla="*/ 621078 w 1176525"/>
              <a:gd name="connsiteY3" fmla="*/ 0 h 3148015"/>
              <a:gd name="connsiteX4" fmla="*/ 775607 w 1176525"/>
              <a:gd name="connsiteY4" fmla="*/ 2630944 h 3148015"/>
              <a:gd name="connsiteX5" fmla="*/ 1176525 w 1176525"/>
              <a:gd name="connsiteY5" fmla="*/ 2630944 h 3148015"/>
              <a:gd name="connsiteX6" fmla="*/ 517072 w 1176525"/>
              <a:gd name="connsiteY6" fmla="*/ 3148015 h 3148015"/>
              <a:gd name="connsiteX7" fmla="*/ 0 w 1176525"/>
              <a:gd name="connsiteY7" fmla="*/ 2630944 h 3148015"/>
              <a:gd name="connsiteX0" fmla="*/ 0 w 1423820"/>
              <a:gd name="connsiteY0" fmla="*/ 2639787 h 3148015"/>
              <a:gd name="connsiteX1" fmla="*/ 505831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340967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3820" h="3148015">
                <a:moveTo>
                  <a:pt x="0" y="2639787"/>
                </a:moveTo>
                <a:lnTo>
                  <a:pt x="340967" y="2630944"/>
                </a:lnTo>
                <a:lnTo>
                  <a:pt x="603802" y="12929"/>
                </a:lnTo>
                <a:lnTo>
                  <a:pt x="868373" y="0"/>
                </a:lnTo>
                <a:lnTo>
                  <a:pt x="1097840" y="2622101"/>
                </a:lnTo>
                <a:lnTo>
                  <a:pt x="1423820" y="2630944"/>
                </a:lnTo>
                <a:lnTo>
                  <a:pt x="764367" y="3148015"/>
                </a:lnTo>
                <a:lnTo>
                  <a:pt x="0" y="2639787"/>
                </a:lnTo>
                <a:close/>
              </a:path>
            </a:pathLst>
          </a:custGeom>
          <a:gradFill flip="none" rotWithShape="1">
            <a:gsLst>
              <a:gs pos="0">
                <a:srgbClr val="FFC107">
                  <a:alpha val="50000"/>
                </a:srgbClr>
              </a:gs>
              <a:gs pos="99000">
                <a:srgbClr val="D81B60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3">
            <a:extLst>
              <a:ext uri="{FF2B5EF4-FFF2-40B4-BE49-F238E27FC236}">
                <a16:creationId xmlns:a16="http://schemas.microsoft.com/office/drawing/2014/main" id="{D834104E-A482-E1E7-8A62-59716595ED4B}"/>
              </a:ext>
            </a:extLst>
          </p:cNvPr>
          <p:cNvSpPr/>
          <p:nvPr/>
        </p:nvSpPr>
        <p:spPr>
          <a:xfrm rot="10800000">
            <a:off x="9359885" y="1203414"/>
            <a:ext cx="2216044" cy="4994776"/>
          </a:xfrm>
          <a:custGeom>
            <a:avLst/>
            <a:gdLst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258536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356507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39787 h 3156858"/>
              <a:gd name="connsiteX1" fmla="*/ 258536 w 1034143"/>
              <a:gd name="connsiteY1" fmla="*/ 2639787 h 3156858"/>
              <a:gd name="connsiteX2" fmla="*/ 356507 w 1034143"/>
              <a:gd name="connsiteY2" fmla="*/ 21772 h 3156858"/>
              <a:gd name="connsiteX3" fmla="*/ 688522 w 1034143"/>
              <a:gd name="connsiteY3" fmla="*/ 0 h 3156858"/>
              <a:gd name="connsiteX4" fmla="*/ 775607 w 1034143"/>
              <a:gd name="connsiteY4" fmla="*/ 2639787 h 3156858"/>
              <a:gd name="connsiteX5" fmla="*/ 1034143 w 1034143"/>
              <a:gd name="connsiteY5" fmla="*/ 2639787 h 3156858"/>
              <a:gd name="connsiteX6" fmla="*/ 517072 w 1034143"/>
              <a:gd name="connsiteY6" fmla="*/ 3156858 h 3156858"/>
              <a:gd name="connsiteX7" fmla="*/ 0 w 1034143"/>
              <a:gd name="connsiteY7" fmla="*/ 2639787 h 3156858"/>
              <a:gd name="connsiteX0" fmla="*/ 0 w 1034143"/>
              <a:gd name="connsiteY0" fmla="*/ 2630944 h 3148015"/>
              <a:gd name="connsiteX1" fmla="*/ 258536 w 1034143"/>
              <a:gd name="connsiteY1" fmla="*/ 2630944 h 3148015"/>
              <a:gd name="connsiteX2" fmla="*/ 356507 w 1034143"/>
              <a:gd name="connsiteY2" fmla="*/ 12929 h 3148015"/>
              <a:gd name="connsiteX3" fmla="*/ 621078 w 1034143"/>
              <a:gd name="connsiteY3" fmla="*/ 0 h 3148015"/>
              <a:gd name="connsiteX4" fmla="*/ 775607 w 1034143"/>
              <a:gd name="connsiteY4" fmla="*/ 2630944 h 3148015"/>
              <a:gd name="connsiteX5" fmla="*/ 1034143 w 1034143"/>
              <a:gd name="connsiteY5" fmla="*/ 2630944 h 3148015"/>
              <a:gd name="connsiteX6" fmla="*/ 517072 w 1034143"/>
              <a:gd name="connsiteY6" fmla="*/ 3148015 h 3148015"/>
              <a:gd name="connsiteX7" fmla="*/ 0 w 1034143"/>
              <a:gd name="connsiteY7" fmla="*/ 2630944 h 3148015"/>
              <a:gd name="connsiteX0" fmla="*/ 0 w 1176525"/>
              <a:gd name="connsiteY0" fmla="*/ 2630944 h 3148015"/>
              <a:gd name="connsiteX1" fmla="*/ 258536 w 1176525"/>
              <a:gd name="connsiteY1" fmla="*/ 2630944 h 3148015"/>
              <a:gd name="connsiteX2" fmla="*/ 356507 w 1176525"/>
              <a:gd name="connsiteY2" fmla="*/ 12929 h 3148015"/>
              <a:gd name="connsiteX3" fmla="*/ 621078 w 1176525"/>
              <a:gd name="connsiteY3" fmla="*/ 0 h 3148015"/>
              <a:gd name="connsiteX4" fmla="*/ 775607 w 1176525"/>
              <a:gd name="connsiteY4" fmla="*/ 2630944 h 3148015"/>
              <a:gd name="connsiteX5" fmla="*/ 1176525 w 1176525"/>
              <a:gd name="connsiteY5" fmla="*/ 2630944 h 3148015"/>
              <a:gd name="connsiteX6" fmla="*/ 517072 w 1176525"/>
              <a:gd name="connsiteY6" fmla="*/ 3148015 h 3148015"/>
              <a:gd name="connsiteX7" fmla="*/ 0 w 1176525"/>
              <a:gd name="connsiteY7" fmla="*/ 2630944 h 3148015"/>
              <a:gd name="connsiteX0" fmla="*/ 0 w 1423820"/>
              <a:gd name="connsiteY0" fmla="*/ 2639787 h 3148015"/>
              <a:gd name="connsiteX1" fmla="*/ 505831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340967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645894 w 1423820"/>
              <a:gd name="connsiteY1" fmla="*/ 2638608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645894 w 1423820"/>
              <a:gd name="connsiteY1" fmla="*/ 2638608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846409 w 1423820"/>
              <a:gd name="connsiteY4" fmla="*/ 2606773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017251"/>
              <a:gd name="connsiteY0" fmla="*/ 2586136 h 3148015"/>
              <a:gd name="connsiteX1" fmla="*/ 239325 w 1017251"/>
              <a:gd name="connsiteY1" fmla="*/ 2638608 h 3148015"/>
              <a:gd name="connsiteX2" fmla="*/ 197233 w 1017251"/>
              <a:gd name="connsiteY2" fmla="*/ 12929 h 3148015"/>
              <a:gd name="connsiteX3" fmla="*/ 461804 w 1017251"/>
              <a:gd name="connsiteY3" fmla="*/ 0 h 3148015"/>
              <a:gd name="connsiteX4" fmla="*/ 439840 w 1017251"/>
              <a:gd name="connsiteY4" fmla="*/ 2606773 h 3148015"/>
              <a:gd name="connsiteX5" fmla="*/ 1017251 w 1017251"/>
              <a:gd name="connsiteY5" fmla="*/ 2630944 h 3148015"/>
              <a:gd name="connsiteX6" fmla="*/ 357798 w 1017251"/>
              <a:gd name="connsiteY6" fmla="*/ 3148015 h 3148015"/>
              <a:gd name="connsiteX7" fmla="*/ 0 w 1017251"/>
              <a:gd name="connsiteY7" fmla="*/ 2586136 h 3148015"/>
              <a:gd name="connsiteX0" fmla="*/ 0 w 632080"/>
              <a:gd name="connsiteY0" fmla="*/ 2586136 h 3148015"/>
              <a:gd name="connsiteX1" fmla="*/ 239325 w 632080"/>
              <a:gd name="connsiteY1" fmla="*/ 2638608 h 3148015"/>
              <a:gd name="connsiteX2" fmla="*/ 197233 w 632080"/>
              <a:gd name="connsiteY2" fmla="*/ 12929 h 3148015"/>
              <a:gd name="connsiteX3" fmla="*/ 461804 w 632080"/>
              <a:gd name="connsiteY3" fmla="*/ 0 h 3148015"/>
              <a:gd name="connsiteX4" fmla="*/ 439840 w 632080"/>
              <a:gd name="connsiteY4" fmla="*/ 2606773 h 3148015"/>
              <a:gd name="connsiteX5" fmla="*/ 632080 w 632080"/>
              <a:gd name="connsiteY5" fmla="*/ 2592622 h 3148015"/>
              <a:gd name="connsiteX6" fmla="*/ 357798 w 632080"/>
              <a:gd name="connsiteY6" fmla="*/ 3148015 h 3148015"/>
              <a:gd name="connsiteX7" fmla="*/ 0 w 632080"/>
              <a:gd name="connsiteY7" fmla="*/ 2586136 h 3148015"/>
              <a:gd name="connsiteX0" fmla="*/ 134442 w 766522"/>
              <a:gd name="connsiteY0" fmla="*/ 2588536 h 3150415"/>
              <a:gd name="connsiteX1" fmla="*/ 373767 w 766522"/>
              <a:gd name="connsiteY1" fmla="*/ 2641008 h 3150415"/>
              <a:gd name="connsiteX2" fmla="*/ 0 w 766522"/>
              <a:gd name="connsiteY2" fmla="*/ 0 h 3150415"/>
              <a:gd name="connsiteX3" fmla="*/ 596246 w 766522"/>
              <a:gd name="connsiteY3" fmla="*/ 2400 h 3150415"/>
              <a:gd name="connsiteX4" fmla="*/ 574282 w 766522"/>
              <a:gd name="connsiteY4" fmla="*/ 2609173 h 3150415"/>
              <a:gd name="connsiteX5" fmla="*/ 766522 w 766522"/>
              <a:gd name="connsiteY5" fmla="*/ 2595022 h 3150415"/>
              <a:gd name="connsiteX6" fmla="*/ 492240 w 766522"/>
              <a:gd name="connsiteY6" fmla="*/ 3150415 h 3150415"/>
              <a:gd name="connsiteX7" fmla="*/ 134442 w 766522"/>
              <a:gd name="connsiteY7" fmla="*/ 2588536 h 3150415"/>
              <a:gd name="connsiteX0" fmla="*/ 134442 w 815579"/>
              <a:gd name="connsiteY0" fmla="*/ 2588536 h 3150415"/>
              <a:gd name="connsiteX1" fmla="*/ 373767 w 815579"/>
              <a:gd name="connsiteY1" fmla="*/ 2641008 h 3150415"/>
              <a:gd name="connsiteX2" fmla="*/ 0 w 815579"/>
              <a:gd name="connsiteY2" fmla="*/ 0 h 3150415"/>
              <a:gd name="connsiteX3" fmla="*/ 815579 w 815579"/>
              <a:gd name="connsiteY3" fmla="*/ 33057 h 3150415"/>
              <a:gd name="connsiteX4" fmla="*/ 574282 w 815579"/>
              <a:gd name="connsiteY4" fmla="*/ 2609173 h 3150415"/>
              <a:gd name="connsiteX5" fmla="*/ 766522 w 815579"/>
              <a:gd name="connsiteY5" fmla="*/ 2595022 h 3150415"/>
              <a:gd name="connsiteX6" fmla="*/ 492240 w 815579"/>
              <a:gd name="connsiteY6" fmla="*/ 3150415 h 3150415"/>
              <a:gd name="connsiteX7" fmla="*/ 134442 w 815579"/>
              <a:gd name="connsiteY7" fmla="*/ 2588536 h 3150415"/>
              <a:gd name="connsiteX0" fmla="*/ 225385 w 906522"/>
              <a:gd name="connsiteY0" fmla="*/ 2555479 h 3117358"/>
              <a:gd name="connsiteX1" fmla="*/ 464710 w 906522"/>
              <a:gd name="connsiteY1" fmla="*/ 2607951 h 3117358"/>
              <a:gd name="connsiteX2" fmla="*/ 0 w 906522"/>
              <a:gd name="connsiteY2" fmla="*/ 12929 h 3117358"/>
              <a:gd name="connsiteX3" fmla="*/ 906522 w 906522"/>
              <a:gd name="connsiteY3" fmla="*/ 0 h 3117358"/>
              <a:gd name="connsiteX4" fmla="*/ 665225 w 906522"/>
              <a:gd name="connsiteY4" fmla="*/ 2576116 h 3117358"/>
              <a:gd name="connsiteX5" fmla="*/ 857465 w 906522"/>
              <a:gd name="connsiteY5" fmla="*/ 2561965 h 3117358"/>
              <a:gd name="connsiteX6" fmla="*/ 583183 w 906522"/>
              <a:gd name="connsiteY6" fmla="*/ 3117358 h 3117358"/>
              <a:gd name="connsiteX7" fmla="*/ 225385 w 906522"/>
              <a:gd name="connsiteY7" fmla="*/ 2555479 h 3117358"/>
              <a:gd name="connsiteX0" fmla="*/ 225385 w 1024213"/>
              <a:gd name="connsiteY0" fmla="*/ 2555479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65225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25385 w 1024213"/>
              <a:gd name="connsiteY7" fmla="*/ 2555479 h 3117358"/>
              <a:gd name="connsiteX0" fmla="*/ 273531 w 1024213"/>
              <a:gd name="connsiteY0" fmla="*/ 2593802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65225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273531 w 1024213"/>
              <a:gd name="connsiteY0" fmla="*/ 2593802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273531 w 1024213"/>
              <a:gd name="connsiteY0" fmla="*/ 2593802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27778 w 1024213"/>
              <a:gd name="connsiteY4" fmla="*/ 2583340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27778 w 1024213"/>
              <a:gd name="connsiteY4" fmla="*/ 2605013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4213" h="3117358">
                <a:moveTo>
                  <a:pt x="375173" y="2632125"/>
                </a:moveTo>
                <a:lnTo>
                  <a:pt x="502157" y="2607951"/>
                </a:lnTo>
                <a:lnTo>
                  <a:pt x="0" y="12929"/>
                </a:lnTo>
                <a:lnTo>
                  <a:pt x="1024213" y="0"/>
                </a:lnTo>
                <a:lnTo>
                  <a:pt x="627778" y="2605013"/>
                </a:lnTo>
                <a:lnTo>
                  <a:pt x="771872" y="2592623"/>
                </a:lnTo>
                <a:lnTo>
                  <a:pt x="583183" y="3117358"/>
                </a:lnTo>
                <a:lnTo>
                  <a:pt x="375173" y="2632125"/>
                </a:lnTo>
                <a:close/>
              </a:path>
            </a:pathLst>
          </a:custGeom>
          <a:gradFill>
            <a:gsLst>
              <a:gs pos="25000">
                <a:srgbClr val="1E88E5"/>
              </a:gs>
              <a:gs pos="100000">
                <a:srgbClr val="FFC107">
                  <a:alpha val="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6FCE7-BB68-F633-1C06-B7934BF4A6F1}"/>
              </a:ext>
            </a:extLst>
          </p:cNvPr>
          <p:cNvSpPr txBox="1"/>
          <p:nvPr/>
        </p:nvSpPr>
        <p:spPr>
          <a:xfrm>
            <a:off x="5903089" y="5798912"/>
            <a:ext cx="292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64D5D-5281-172F-4F74-4E5FA9367D39}"/>
              </a:ext>
            </a:extLst>
          </p:cNvPr>
          <p:cNvSpPr txBox="1"/>
          <p:nvPr/>
        </p:nvSpPr>
        <p:spPr>
          <a:xfrm>
            <a:off x="8968727" y="681037"/>
            <a:ext cx="292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3587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8EE9E-090E-F4FF-9E60-CAA448522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C6B5-91B6-282E-1409-CBAD5184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or certificate of deposit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AFDC-7B4F-BAA8-EF0C-EAAB4DFB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an easy way to invest (or save)</a:t>
            </a:r>
          </a:p>
          <a:p>
            <a:endParaRPr lang="en-US" dirty="0"/>
          </a:p>
          <a:p>
            <a:r>
              <a:rPr lang="en-US" dirty="0"/>
              <a:t>It is still the safest (you do not lose it unless you withdraw early)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Money is tied for a  set time (you can not withdraw)</a:t>
            </a:r>
          </a:p>
          <a:p>
            <a:pPr lvl="1"/>
            <a:r>
              <a:rPr lang="en-US" b="1" dirty="0"/>
              <a:t>Withdrawal penalty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Rate variable, the longer the higher the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5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CA5E-58AA-5AD6-6A07-BE776FA1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or certificate of deposit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33A7-7B6B-E6A9-D952-D2B61E50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  <a:p>
            <a:pPr lvl="1"/>
            <a:r>
              <a:rPr lang="en-US" dirty="0"/>
              <a:t>Special rate CDs NEVER renew at the same rate</a:t>
            </a:r>
          </a:p>
          <a:p>
            <a:pPr lvl="1"/>
            <a:r>
              <a:rPr lang="en-US" dirty="0"/>
              <a:t>You have to pay attention and withdraw in grace period around maturity</a:t>
            </a:r>
          </a:p>
          <a:p>
            <a:pPr lvl="1"/>
            <a:r>
              <a:rPr lang="en-US" dirty="0"/>
              <a:t>Otherwise they automatically renew at a much lower rate</a:t>
            </a:r>
          </a:p>
        </p:txBody>
      </p:sp>
    </p:spTree>
    <p:extLst>
      <p:ext uri="{BB962C8B-B14F-4D97-AF65-F5344CB8AC3E}">
        <p14:creationId xmlns:p14="http://schemas.microsoft.com/office/powerpoint/2010/main" val="36429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34755-567E-FAEB-C0BC-20556C814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EB4-5958-CFEB-3E4E-A092DB1B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B133-0859-E7EF-08CE-08D45FF26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avings account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Time or certificate of deposit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T-bills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Equities and Commodities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5A93F02-B4AE-031F-AA85-216FA9F1F32C}"/>
              </a:ext>
            </a:extLst>
          </p:cNvPr>
          <p:cNvSpPr/>
          <p:nvPr/>
        </p:nvSpPr>
        <p:spPr>
          <a:xfrm>
            <a:off x="5765846" y="1041729"/>
            <a:ext cx="3080658" cy="4900309"/>
          </a:xfrm>
          <a:custGeom>
            <a:avLst/>
            <a:gdLst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258536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356507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39787 h 3156858"/>
              <a:gd name="connsiteX1" fmla="*/ 258536 w 1034143"/>
              <a:gd name="connsiteY1" fmla="*/ 2639787 h 3156858"/>
              <a:gd name="connsiteX2" fmla="*/ 356507 w 1034143"/>
              <a:gd name="connsiteY2" fmla="*/ 21772 h 3156858"/>
              <a:gd name="connsiteX3" fmla="*/ 688522 w 1034143"/>
              <a:gd name="connsiteY3" fmla="*/ 0 h 3156858"/>
              <a:gd name="connsiteX4" fmla="*/ 775607 w 1034143"/>
              <a:gd name="connsiteY4" fmla="*/ 2639787 h 3156858"/>
              <a:gd name="connsiteX5" fmla="*/ 1034143 w 1034143"/>
              <a:gd name="connsiteY5" fmla="*/ 2639787 h 3156858"/>
              <a:gd name="connsiteX6" fmla="*/ 517072 w 1034143"/>
              <a:gd name="connsiteY6" fmla="*/ 3156858 h 3156858"/>
              <a:gd name="connsiteX7" fmla="*/ 0 w 1034143"/>
              <a:gd name="connsiteY7" fmla="*/ 2639787 h 3156858"/>
              <a:gd name="connsiteX0" fmla="*/ 0 w 1034143"/>
              <a:gd name="connsiteY0" fmla="*/ 2630944 h 3148015"/>
              <a:gd name="connsiteX1" fmla="*/ 258536 w 1034143"/>
              <a:gd name="connsiteY1" fmla="*/ 2630944 h 3148015"/>
              <a:gd name="connsiteX2" fmla="*/ 356507 w 1034143"/>
              <a:gd name="connsiteY2" fmla="*/ 12929 h 3148015"/>
              <a:gd name="connsiteX3" fmla="*/ 621078 w 1034143"/>
              <a:gd name="connsiteY3" fmla="*/ 0 h 3148015"/>
              <a:gd name="connsiteX4" fmla="*/ 775607 w 1034143"/>
              <a:gd name="connsiteY4" fmla="*/ 2630944 h 3148015"/>
              <a:gd name="connsiteX5" fmla="*/ 1034143 w 1034143"/>
              <a:gd name="connsiteY5" fmla="*/ 2630944 h 3148015"/>
              <a:gd name="connsiteX6" fmla="*/ 517072 w 1034143"/>
              <a:gd name="connsiteY6" fmla="*/ 3148015 h 3148015"/>
              <a:gd name="connsiteX7" fmla="*/ 0 w 1034143"/>
              <a:gd name="connsiteY7" fmla="*/ 2630944 h 3148015"/>
              <a:gd name="connsiteX0" fmla="*/ 0 w 1176525"/>
              <a:gd name="connsiteY0" fmla="*/ 2630944 h 3148015"/>
              <a:gd name="connsiteX1" fmla="*/ 258536 w 1176525"/>
              <a:gd name="connsiteY1" fmla="*/ 2630944 h 3148015"/>
              <a:gd name="connsiteX2" fmla="*/ 356507 w 1176525"/>
              <a:gd name="connsiteY2" fmla="*/ 12929 h 3148015"/>
              <a:gd name="connsiteX3" fmla="*/ 621078 w 1176525"/>
              <a:gd name="connsiteY3" fmla="*/ 0 h 3148015"/>
              <a:gd name="connsiteX4" fmla="*/ 775607 w 1176525"/>
              <a:gd name="connsiteY4" fmla="*/ 2630944 h 3148015"/>
              <a:gd name="connsiteX5" fmla="*/ 1176525 w 1176525"/>
              <a:gd name="connsiteY5" fmla="*/ 2630944 h 3148015"/>
              <a:gd name="connsiteX6" fmla="*/ 517072 w 1176525"/>
              <a:gd name="connsiteY6" fmla="*/ 3148015 h 3148015"/>
              <a:gd name="connsiteX7" fmla="*/ 0 w 1176525"/>
              <a:gd name="connsiteY7" fmla="*/ 2630944 h 3148015"/>
              <a:gd name="connsiteX0" fmla="*/ 0 w 1423820"/>
              <a:gd name="connsiteY0" fmla="*/ 2639787 h 3148015"/>
              <a:gd name="connsiteX1" fmla="*/ 505831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340967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3820" h="3148015">
                <a:moveTo>
                  <a:pt x="0" y="2639787"/>
                </a:moveTo>
                <a:lnTo>
                  <a:pt x="340967" y="2630944"/>
                </a:lnTo>
                <a:lnTo>
                  <a:pt x="603802" y="12929"/>
                </a:lnTo>
                <a:lnTo>
                  <a:pt x="868373" y="0"/>
                </a:lnTo>
                <a:lnTo>
                  <a:pt x="1097840" y="2622101"/>
                </a:lnTo>
                <a:lnTo>
                  <a:pt x="1423820" y="2630944"/>
                </a:lnTo>
                <a:lnTo>
                  <a:pt x="764367" y="3148015"/>
                </a:lnTo>
                <a:lnTo>
                  <a:pt x="0" y="2639787"/>
                </a:lnTo>
                <a:close/>
              </a:path>
            </a:pathLst>
          </a:custGeom>
          <a:gradFill flip="none" rotWithShape="1">
            <a:gsLst>
              <a:gs pos="0">
                <a:srgbClr val="FFC107">
                  <a:alpha val="50000"/>
                </a:srgbClr>
              </a:gs>
              <a:gs pos="99000">
                <a:srgbClr val="D81B60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3">
            <a:extLst>
              <a:ext uri="{FF2B5EF4-FFF2-40B4-BE49-F238E27FC236}">
                <a16:creationId xmlns:a16="http://schemas.microsoft.com/office/drawing/2014/main" id="{5735DDC1-FFC4-C3A4-CC25-EF8C5E5C4830}"/>
              </a:ext>
            </a:extLst>
          </p:cNvPr>
          <p:cNvSpPr/>
          <p:nvPr/>
        </p:nvSpPr>
        <p:spPr>
          <a:xfrm rot="10800000">
            <a:off x="9359885" y="1203414"/>
            <a:ext cx="2216044" cy="4994776"/>
          </a:xfrm>
          <a:custGeom>
            <a:avLst/>
            <a:gdLst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258536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356507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39787 h 3156858"/>
              <a:gd name="connsiteX1" fmla="*/ 258536 w 1034143"/>
              <a:gd name="connsiteY1" fmla="*/ 2639787 h 3156858"/>
              <a:gd name="connsiteX2" fmla="*/ 356507 w 1034143"/>
              <a:gd name="connsiteY2" fmla="*/ 21772 h 3156858"/>
              <a:gd name="connsiteX3" fmla="*/ 688522 w 1034143"/>
              <a:gd name="connsiteY3" fmla="*/ 0 h 3156858"/>
              <a:gd name="connsiteX4" fmla="*/ 775607 w 1034143"/>
              <a:gd name="connsiteY4" fmla="*/ 2639787 h 3156858"/>
              <a:gd name="connsiteX5" fmla="*/ 1034143 w 1034143"/>
              <a:gd name="connsiteY5" fmla="*/ 2639787 h 3156858"/>
              <a:gd name="connsiteX6" fmla="*/ 517072 w 1034143"/>
              <a:gd name="connsiteY6" fmla="*/ 3156858 h 3156858"/>
              <a:gd name="connsiteX7" fmla="*/ 0 w 1034143"/>
              <a:gd name="connsiteY7" fmla="*/ 2639787 h 3156858"/>
              <a:gd name="connsiteX0" fmla="*/ 0 w 1034143"/>
              <a:gd name="connsiteY0" fmla="*/ 2630944 h 3148015"/>
              <a:gd name="connsiteX1" fmla="*/ 258536 w 1034143"/>
              <a:gd name="connsiteY1" fmla="*/ 2630944 h 3148015"/>
              <a:gd name="connsiteX2" fmla="*/ 356507 w 1034143"/>
              <a:gd name="connsiteY2" fmla="*/ 12929 h 3148015"/>
              <a:gd name="connsiteX3" fmla="*/ 621078 w 1034143"/>
              <a:gd name="connsiteY3" fmla="*/ 0 h 3148015"/>
              <a:gd name="connsiteX4" fmla="*/ 775607 w 1034143"/>
              <a:gd name="connsiteY4" fmla="*/ 2630944 h 3148015"/>
              <a:gd name="connsiteX5" fmla="*/ 1034143 w 1034143"/>
              <a:gd name="connsiteY5" fmla="*/ 2630944 h 3148015"/>
              <a:gd name="connsiteX6" fmla="*/ 517072 w 1034143"/>
              <a:gd name="connsiteY6" fmla="*/ 3148015 h 3148015"/>
              <a:gd name="connsiteX7" fmla="*/ 0 w 1034143"/>
              <a:gd name="connsiteY7" fmla="*/ 2630944 h 3148015"/>
              <a:gd name="connsiteX0" fmla="*/ 0 w 1176525"/>
              <a:gd name="connsiteY0" fmla="*/ 2630944 h 3148015"/>
              <a:gd name="connsiteX1" fmla="*/ 258536 w 1176525"/>
              <a:gd name="connsiteY1" fmla="*/ 2630944 h 3148015"/>
              <a:gd name="connsiteX2" fmla="*/ 356507 w 1176525"/>
              <a:gd name="connsiteY2" fmla="*/ 12929 h 3148015"/>
              <a:gd name="connsiteX3" fmla="*/ 621078 w 1176525"/>
              <a:gd name="connsiteY3" fmla="*/ 0 h 3148015"/>
              <a:gd name="connsiteX4" fmla="*/ 775607 w 1176525"/>
              <a:gd name="connsiteY4" fmla="*/ 2630944 h 3148015"/>
              <a:gd name="connsiteX5" fmla="*/ 1176525 w 1176525"/>
              <a:gd name="connsiteY5" fmla="*/ 2630944 h 3148015"/>
              <a:gd name="connsiteX6" fmla="*/ 517072 w 1176525"/>
              <a:gd name="connsiteY6" fmla="*/ 3148015 h 3148015"/>
              <a:gd name="connsiteX7" fmla="*/ 0 w 1176525"/>
              <a:gd name="connsiteY7" fmla="*/ 2630944 h 3148015"/>
              <a:gd name="connsiteX0" fmla="*/ 0 w 1423820"/>
              <a:gd name="connsiteY0" fmla="*/ 2639787 h 3148015"/>
              <a:gd name="connsiteX1" fmla="*/ 505831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340967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645894 w 1423820"/>
              <a:gd name="connsiteY1" fmla="*/ 2638608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645894 w 1423820"/>
              <a:gd name="connsiteY1" fmla="*/ 2638608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846409 w 1423820"/>
              <a:gd name="connsiteY4" fmla="*/ 2606773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017251"/>
              <a:gd name="connsiteY0" fmla="*/ 2586136 h 3148015"/>
              <a:gd name="connsiteX1" fmla="*/ 239325 w 1017251"/>
              <a:gd name="connsiteY1" fmla="*/ 2638608 h 3148015"/>
              <a:gd name="connsiteX2" fmla="*/ 197233 w 1017251"/>
              <a:gd name="connsiteY2" fmla="*/ 12929 h 3148015"/>
              <a:gd name="connsiteX3" fmla="*/ 461804 w 1017251"/>
              <a:gd name="connsiteY3" fmla="*/ 0 h 3148015"/>
              <a:gd name="connsiteX4" fmla="*/ 439840 w 1017251"/>
              <a:gd name="connsiteY4" fmla="*/ 2606773 h 3148015"/>
              <a:gd name="connsiteX5" fmla="*/ 1017251 w 1017251"/>
              <a:gd name="connsiteY5" fmla="*/ 2630944 h 3148015"/>
              <a:gd name="connsiteX6" fmla="*/ 357798 w 1017251"/>
              <a:gd name="connsiteY6" fmla="*/ 3148015 h 3148015"/>
              <a:gd name="connsiteX7" fmla="*/ 0 w 1017251"/>
              <a:gd name="connsiteY7" fmla="*/ 2586136 h 3148015"/>
              <a:gd name="connsiteX0" fmla="*/ 0 w 632080"/>
              <a:gd name="connsiteY0" fmla="*/ 2586136 h 3148015"/>
              <a:gd name="connsiteX1" fmla="*/ 239325 w 632080"/>
              <a:gd name="connsiteY1" fmla="*/ 2638608 h 3148015"/>
              <a:gd name="connsiteX2" fmla="*/ 197233 w 632080"/>
              <a:gd name="connsiteY2" fmla="*/ 12929 h 3148015"/>
              <a:gd name="connsiteX3" fmla="*/ 461804 w 632080"/>
              <a:gd name="connsiteY3" fmla="*/ 0 h 3148015"/>
              <a:gd name="connsiteX4" fmla="*/ 439840 w 632080"/>
              <a:gd name="connsiteY4" fmla="*/ 2606773 h 3148015"/>
              <a:gd name="connsiteX5" fmla="*/ 632080 w 632080"/>
              <a:gd name="connsiteY5" fmla="*/ 2592622 h 3148015"/>
              <a:gd name="connsiteX6" fmla="*/ 357798 w 632080"/>
              <a:gd name="connsiteY6" fmla="*/ 3148015 h 3148015"/>
              <a:gd name="connsiteX7" fmla="*/ 0 w 632080"/>
              <a:gd name="connsiteY7" fmla="*/ 2586136 h 3148015"/>
              <a:gd name="connsiteX0" fmla="*/ 134442 w 766522"/>
              <a:gd name="connsiteY0" fmla="*/ 2588536 h 3150415"/>
              <a:gd name="connsiteX1" fmla="*/ 373767 w 766522"/>
              <a:gd name="connsiteY1" fmla="*/ 2641008 h 3150415"/>
              <a:gd name="connsiteX2" fmla="*/ 0 w 766522"/>
              <a:gd name="connsiteY2" fmla="*/ 0 h 3150415"/>
              <a:gd name="connsiteX3" fmla="*/ 596246 w 766522"/>
              <a:gd name="connsiteY3" fmla="*/ 2400 h 3150415"/>
              <a:gd name="connsiteX4" fmla="*/ 574282 w 766522"/>
              <a:gd name="connsiteY4" fmla="*/ 2609173 h 3150415"/>
              <a:gd name="connsiteX5" fmla="*/ 766522 w 766522"/>
              <a:gd name="connsiteY5" fmla="*/ 2595022 h 3150415"/>
              <a:gd name="connsiteX6" fmla="*/ 492240 w 766522"/>
              <a:gd name="connsiteY6" fmla="*/ 3150415 h 3150415"/>
              <a:gd name="connsiteX7" fmla="*/ 134442 w 766522"/>
              <a:gd name="connsiteY7" fmla="*/ 2588536 h 3150415"/>
              <a:gd name="connsiteX0" fmla="*/ 134442 w 815579"/>
              <a:gd name="connsiteY0" fmla="*/ 2588536 h 3150415"/>
              <a:gd name="connsiteX1" fmla="*/ 373767 w 815579"/>
              <a:gd name="connsiteY1" fmla="*/ 2641008 h 3150415"/>
              <a:gd name="connsiteX2" fmla="*/ 0 w 815579"/>
              <a:gd name="connsiteY2" fmla="*/ 0 h 3150415"/>
              <a:gd name="connsiteX3" fmla="*/ 815579 w 815579"/>
              <a:gd name="connsiteY3" fmla="*/ 33057 h 3150415"/>
              <a:gd name="connsiteX4" fmla="*/ 574282 w 815579"/>
              <a:gd name="connsiteY4" fmla="*/ 2609173 h 3150415"/>
              <a:gd name="connsiteX5" fmla="*/ 766522 w 815579"/>
              <a:gd name="connsiteY5" fmla="*/ 2595022 h 3150415"/>
              <a:gd name="connsiteX6" fmla="*/ 492240 w 815579"/>
              <a:gd name="connsiteY6" fmla="*/ 3150415 h 3150415"/>
              <a:gd name="connsiteX7" fmla="*/ 134442 w 815579"/>
              <a:gd name="connsiteY7" fmla="*/ 2588536 h 3150415"/>
              <a:gd name="connsiteX0" fmla="*/ 225385 w 906522"/>
              <a:gd name="connsiteY0" fmla="*/ 2555479 h 3117358"/>
              <a:gd name="connsiteX1" fmla="*/ 464710 w 906522"/>
              <a:gd name="connsiteY1" fmla="*/ 2607951 h 3117358"/>
              <a:gd name="connsiteX2" fmla="*/ 0 w 906522"/>
              <a:gd name="connsiteY2" fmla="*/ 12929 h 3117358"/>
              <a:gd name="connsiteX3" fmla="*/ 906522 w 906522"/>
              <a:gd name="connsiteY3" fmla="*/ 0 h 3117358"/>
              <a:gd name="connsiteX4" fmla="*/ 665225 w 906522"/>
              <a:gd name="connsiteY4" fmla="*/ 2576116 h 3117358"/>
              <a:gd name="connsiteX5" fmla="*/ 857465 w 906522"/>
              <a:gd name="connsiteY5" fmla="*/ 2561965 h 3117358"/>
              <a:gd name="connsiteX6" fmla="*/ 583183 w 906522"/>
              <a:gd name="connsiteY6" fmla="*/ 3117358 h 3117358"/>
              <a:gd name="connsiteX7" fmla="*/ 225385 w 906522"/>
              <a:gd name="connsiteY7" fmla="*/ 2555479 h 3117358"/>
              <a:gd name="connsiteX0" fmla="*/ 225385 w 1024213"/>
              <a:gd name="connsiteY0" fmla="*/ 2555479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65225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25385 w 1024213"/>
              <a:gd name="connsiteY7" fmla="*/ 2555479 h 3117358"/>
              <a:gd name="connsiteX0" fmla="*/ 273531 w 1024213"/>
              <a:gd name="connsiteY0" fmla="*/ 2593802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65225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273531 w 1024213"/>
              <a:gd name="connsiteY0" fmla="*/ 2593802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273531 w 1024213"/>
              <a:gd name="connsiteY0" fmla="*/ 2593802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27778 w 1024213"/>
              <a:gd name="connsiteY4" fmla="*/ 2583340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27778 w 1024213"/>
              <a:gd name="connsiteY4" fmla="*/ 2605013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4213" h="3117358">
                <a:moveTo>
                  <a:pt x="375173" y="2632125"/>
                </a:moveTo>
                <a:lnTo>
                  <a:pt x="502157" y="2607951"/>
                </a:lnTo>
                <a:lnTo>
                  <a:pt x="0" y="12929"/>
                </a:lnTo>
                <a:lnTo>
                  <a:pt x="1024213" y="0"/>
                </a:lnTo>
                <a:lnTo>
                  <a:pt x="627778" y="2605013"/>
                </a:lnTo>
                <a:lnTo>
                  <a:pt x="771872" y="2592623"/>
                </a:lnTo>
                <a:lnTo>
                  <a:pt x="583183" y="3117358"/>
                </a:lnTo>
                <a:lnTo>
                  <a:pt x="375173" y="2632125"/>
                </a:lnTo>
                <a:close/>
              </a:path>
            </a:pathLst>
          </a:custGeom>
          <a:gradFill>
            <a:gsLst>
              <a:gs pos="25000">
                <a:srgbClr val="1E88E5"/>
              </a:gs>
              <a:gs pos="100000">
                <a:srgbClr val="FFC107">
                  <a:alpha val="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85D63-873C-3351-6B52-440D94B7C2C0}"/>
              </a:ext>
            </a:extLst>
          </p:cNvPr>
          <p:cNvSpPr txBox="1"/>
          <p:nvPr/>
        </p:nvSpPr>
        <p:spPr>
          <a:xfrm>
            <a:off x="5903089" y="5798912"/>
            <a:ext cx="292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3A54A-C698-3D35-2BAC-F4A398B9119A}"/>
              </a:ext>
            </a:extLst>
          </p:cNvPr>
          <p:cNvSpPr txBox="1"/>
          <p:nvPr/>
        </p:nvSpPr>
        <p:spPr>
          <a:xfrm>
            <a:off x="8968727" y="681037"/>
            <a:ext cx="292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9972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4BBA1-669E-401B-BF51-EDB29CA3C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5D64-A2AE-BDD6-965B-DD42630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A21D-445F-25A7-BDDB-076EE69D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 am not an expert. A loss is on your own responsibility.</a:t>
            </a:r>
          </a:p>
          <a:p>
            <a:endParaRPr lang="en-US" sz="4800" dirty="0"/>
          </a:p>
          <a:p>
            <a:r>
              <a:rPr lang="en-US" sz="4800" dirty="0"/>
              <a:t>Always do your due diligence and own research</a:t>
            </a:r>
          </a:p>
        </p:txBody>
      </p:sp>
    </p:spTree>
    <p:extLst>
      <p:ext uri="{BB962C8B-B14F-4D97-AF65-F5344CB8AC3E}">
        <p14:creationId xmlns:p14="http://schemas.microsoft.com/office/powerpoint/2010/main" val="2173641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8DB4-41DC-DE9C-0A46-ACF3E9D03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93F8-B49C-83A7-7A70-613D0DED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C9C5-1C7B-B65E-F839-62CAF280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 am not an expert. A loss is on your own responsibility.</a:t>
            </a:r>
          </a:p>
          <a:p>
            <a:endParaRPr lang="en-US" sz="4800" dirty="0"/>
          </a:p>
          <a:p>
            <a:r>
              <a:rPr lang="en-US" sz="4800" dirty="0"/>
              <a:t>Always do your due diligence and own research</a:t>
            </a:r>
          </a:p>
        </p:txBody>
      </p:sp>
    </p:spTree>
    <p:extLst>
      <p:ext uri="{BB962C8B-B14F-4D97-AF65-F5344CB8AC3E}">
        <p14:creationId xmlns:p14="http://schemas.microsoft.com/office/powerpoint/2010/main" val="968458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FB33-EB12-18E6-B664-CC4EABAD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 Treasury T-bills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D564-DCF2-B855-D14E-451FBB2E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dirty="0"/>
              <a:t>Or is it T-bonds?</a:t>
            </a:r>
          </a:p>
          <a:p>
            <a:endParaRPr lang="en-US" dirty="0"/>
          </a:p>
          <a:p>
            <a:r>
              <a:rPr lang="en-US" dirty="0"/>
              <a:t>Similar to CDs but very variable by terms and returns</a:t>
            </a:r>
          </a:p>
          <a:p>
            <a:endParaRPr lang="en-US" dirty="0"/>
          </a:p>
          <a:p>
            <a:r>
              <a:rPr lang="en-US" dirty="0"/>
              <a:t>Buy yourself directly from USA Treasury through auctions and the secondary  market</a:t>
            </a:r>
          </a:p>
          <a:p>
            <a:endParaRPr lang="en-US" dirty="0"/>
          </a:p>
          <a:p>
            <a:r>
              <a:rPr lang="en-US" dirty="0"/>
              <a:t>Guaranteed by the Federal Government</a:t>
            </a:r>
          </a:p>
          <a:p>
            <a:pPr lvl="1"/>
            <a:r>
              <a:rPr lang="en-US" dirty="0"/>
              <a:t>Buying US government debt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EE5B9-FB47-75FE-9BDB-E10F6D2E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30" y="49353"/>
            <a:ext cx="8823341" cy="6759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E4794-3D4D-A2C8-62AE-5702E561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12" y="284749"/>
            <a:ext cx="10827377" cy="628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28F529-1A59-A5F2-6EAD-29A4BB9C2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69" y="4282440"/>
            <a:ext cx="386334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7FBBB-CF81-F7F8-2EFE-1BDBD586C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FAFF-2F7B-258D-2957-EDE6F62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17C0-7968-EE73-C992-60D4235B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Savings account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Time or certificate of deposit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T-bills</a:t>
            </a:r>
          </a:p>
          <a:p>
            <a:endParaRPr lang="en-US" dirty="0"/>
          </a:p>
          <a:p>
            <a:r>
              <a:rPr lang="en-US" dirty="0"/>
              <a:t>Equities and Commodities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26D90CF-C95D-B3CC-4202-DC64FC1CAB0A}"/>
              </a:ext>
            </a:extLst>
          </p:cNvPr>
          <p:cNvSpPr/>
          <p:nvPr/>
        </p:nvSpPr>
        <p:spPr>
          <a:xfrm>
            <a:off x="5765846" y="1041729"/>
            <a:ext cx="3080658" cy="4900309"/>
          </a:xfrm>
          <a:custGeom>
            <a:avLst/>
            <a:gdLst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258536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356507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39787 h 3156858"/>
              <a:gd name="connsiteX1" fmla="*/ 258536 w 1034143"/>
              <a:gd name="connsiteY1" fmla="*/ 2639787 h 3156858"/>
              <a:gd name="connsiteX2" fmla="*/ 356507 w 1034143"/>
              <a:gd name="connsiteY2" fmla="*/ 21772 h 3156858"/>
              <a:gd name="connsiteX3" fmla="*/ 688522 w 1034143"/>
              <a:gd name="connsiteY3" fmla="*/ 0 h 3156858"/>
              <a:gd name="connsiteX4" fmla="*/ 775607 w 1034143"/>
              <a:gd name="connsiteY4" fmla="*/ 2639787 h 3156858"/>
              <a:gd name="connsiteX5" fmla="*/ 1034143 w 1034143"/>
              <a:gd name="connsiteY5" fmla="*/ 2639787 h 3156858"/>
              <a:gd name="connsiteX6" fmla="*/ 517072 w 1034143"/>
              <a:gd name="connsiteY6" fmla="*/ 3156858 h 3156858"/>
              <a:gd name="connsiteX7" fmla="*/ 0 w 1034143"/>
              <a:gd name="connsiteY7" fmla="*/ 2639787 h 3156858"/>
              <a:gd name="connsiteX0" fmla="*/ 0 w 1034143"/>
              <a:gd name="connsiteY0" fmla="*/ 2630944 h 3148015"/>
              <a:gd name="connsiteX1" fmla="*/ 258536 w 1034143"/>
              <a:gd name="connsiteY1" fmla="*/ 2630944 h 3148015"/>
              <a:gd name="connsiteX2" fmla="*/ 356507 w 1034143"/>
              <a:gd name="connsiteY2" fmla="*/ 12929 h 3148015"/>
              <a:gd name="connsiteX3" fmla="*/ 621078 w 1034143"/>
              <a:gd name="connsiteY3" fmla="*/ 0 h 3148015"/>
              <a:gd name="connsiteX4" fmla="*/ 775607 w 1034143"/>
              <a:gd name="connsiteY4" fmla="*/ 2630944 h 3148015"/>
              <a:gd name="connsiteX5" fmla="*/ 1034143 w 1034143"/>
              <a:gd name="connsiteY5" fmla="*/ 2630944 h 3148015"/>
              <a:gd name="connsiteX6" fmla="*/ 517072 w 1034143"/>
              <a:gd name="connsiteY6" fmla="*/ 3148015 h 3148015"/>
              <a:gd name="connsiteX7" fmla="*/ 0 w 1034143"/>
              <a:gd name="connsiteY7" fmla="*/ 2630944 h 3148015"/>
              <a:gd name="connsiteX0" fmla="*/ 0 w 1176525"/>
              <a:gd name="connsiteY0" fmla="*/ 2630944 h 3148015"/>
              <a:gd name="connsiteX1" fmla="*/ 258536 w 1176525"/>
              <a:gd name="connsiteY1" fmla="*/ 2630944 h 3148015"/>
              <a:gd name="connsiteX2" fmla="*/ 356507 w 1176525"/>
              <a:gd name="connsiteY2" fmla="*/ 12929 h 3148015"/>
              <a:gd name="connsiteX3" fmla="*/ 621078 w 1176525"/>
              <a:gd name="connsiteY3" fmla="*/ 0 h 3148015"/>
              <a:gd name="connsiteX4" fmla="*/ 775607 w 1176525"/>
              <a:gd name="connsiteY4" fmla="*/ 2630944 h 3148015"/>
              <a:gd name="connsiteX5" fmla="*/ 1176525 w 1176525"/>
              <a:gd name="connsiteY5" fmla="*/ 2630944 h 3148015"/>
              <a:gd name="connsiteX6" fmla="*/ 517072 w 1176525"/>
              <a:gd name="connsiteY6" fmla="*/ 3148015 h 3148015"/>
              <a:gd name="connsiteX7" fmla="*/ 0 w 1176525"/>
              <a:gd name="connsiteY7" fmla="*/ 2630944 h 3148015"/>
              <a:gd name="connsiteX0" fmla="*/ 0 w 1423820"/>
              <a:gd name="connsiteY0" fmla="*/ 2639787 h 3148015"/>
              <a:gd name="connsiteX1" fmla="*/ 505831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340967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3820" h="3148015">
                <a:moveTo>
                  <a:pt x="0" y="2639787"/>
                </a:moveTo>
                <a:lnTo>
                  <a:pt x="340967" y="2630944"/>
                </a:lnTo>
                <a:lnTo>
                  <a:pt x="603802" y="12929"/>
                </a:lnTo>
                <a:lnTo>
                  <a:pt x="868373" y="0"/>
                </a:lnTo>
                <a:lnTo>
                  <a:pt x="1097840" y="2622101"/>
                </a:lnTo>
                <a:lnTo>
                  <a:pt x="1423820" y="2630944"/>
                </a:lnTo>
                <a:lnTo>
                  <a:pt x="764367" y="3148015"/>
                </a:lnTo>
                <a:lnTo>
                  <a:pt x="0" y="2639787"/>
                </a:lnTo>
                <a:close/>
              </a:path>
            </a:pathLst>
          </a:custGeom>
          <a:gradFill flip="none" rotWithShape="1">
            <a:gsLst>
              <a:gs pos="0">
                <a:srgbClr val="FFC107">
                  <a:alpha val="50000"/>
                </a:srgbClr>
              </a:gs>
              <a:gs pos="99000">
                <a:srgbClr val="D81B60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3">
            <a:extLst>
              <a:ext uri="{FF2B5EF4-FFF2-40B4-BE49-F238E27FC236}">
                <a16:creationId xmlns:a16="http://schemas.microsoft.com/office/drawing/2014/main" id="{9DBBF266-D2AD-390E-CEF7-9209AD540C26}"/>
              </a:ext>
            </a:extLst>
          </p:cNvPr>
          <p:cNvSpPr/>
          <p:nvPr/>
        </p:nvSpPr>
        <p:spPr>
          <a:xfrm rot="10800000">
            <a:off x="9359885" y="1203414"/>
            <a:ext cx="2216044" cy="4994776"/>
          </a:xfrm>
          <a:custGeom>
            <a:avLst/>
            <a:gdLst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258536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18015 h 3135086"/>
              <a:gd name="connsiteX1" fmla="*/ 258536 w 1034143"/>
              <a:gd name="connsiteY1" fmla="*/ 2618015 h 3135086"/>
              <a:gd name="connsiteX2" fmla="*/ 356507 w 1034143"/>
              <a:gd name="connsiteY2" fmla="*/ 0 h 3135086"/>
              <a:gd name="connsiteX3" fmla="*/ 775607 w 1034143"/>
              <a:gd name="connsiteY3" fmla="*/ 0 h 3135086"/>
              <a:gd name="connsiteX4" fmla="*/ 775607 w 1034143"/>
              <a:gd name="connsiteY4" fmla="*/ 2618015 h 3135086"/>
              <a:gd name="connsiteX5" fmla="*/ 1034143 w 1034143"/>
              <a:gd name="connsiteY5" fmla="*/ 2618015 h 3135086"/>
              <a:gd name="connsiteX6" fmla="*/ 517072 w 1034143"/>
              <a:gd name="connsiteY6" fmla="*/ 3135086 h 3135086"/>
              <a:gd name="connsiteX7" fmla="*/ 0 w 1034143"/>
              <a:gd name="connsiteY7" fmla="*/ 2618015 h 3135086"/>
              <a:gd name="connsiteX0" fmla="*/ 0 w 1034143"/>
              <a:gd name="connsiteY0" fmla="*/ 2639787 h 3156858"/>
              <a:gd name="connsiteX1" fmla="*/ 258536 w 1034143"/>
              <a:gd name="connsiteY1" fmla="*/ 2639787 h 3156858"/>
              <a:gd name="connsiteX2" fmla="*/ 356507 w 1034143"/>
              <a:gd name="connsiteY2" fmla="*/ 21772 h 3156858"/>
              <a:gd name="connsiteX3" fmla="*/ 688522 w 1034143"/>
              <a:gd name="connsiteY3" fmla="*/ 0 h 3156858"/>
              <a:gd name="connsiteX4" fmla="*/ 775607 w 1034143"/>
              <a:gd name="connsiteY4" fmla="*/ 2639787 h 3156858"/>
              <a:gd name="connsiteX5" fmla="*/ 1034143 w 1034143"/>
              <a:gd name="connsiteY5" fmla="*/ 2639787 h 3156858"/>
              <a:gd name="connsiteX6" fmla="*/ 517072 w 1034143"/>
              <a:gd name="connsiteY6" fmla="*/ 3156858 h 3156858"/>
              <a:gd name="connsiteX7" fmla="*/ 0 w 1034143"/>
              <a:gd name="connsiteY7" fmla="*/ 2639787 h 3156858"/>
              <a:gd name="connsiteX0" fmla="*/ 0 w 1034143"/>
              <a:gd name="connsiteY0" fmla="*/ 2630944 h 3148015"/>
              <a:gd name="connsiteX1" fmla="*/ 258536 w 1034143"/>
              <a:gd name="connsiteY1" fmla="*/ 2630944 h 3148015"/>
              <a:gd name="connsiteX2" fmla="*/ 356507 w 1034143"/>
              <a:gd name="connsiteY2" fmla="*/ 12929 h 3148015"/>
              <a:gd name="connsiteX3" fmla="*/ 621078 w 1034143"/>
              <a:gd name="connsiteY3" fmla="*/ 0 h 3148015"/>
              <a:gd name="connsiteX4" fmla="*/ 775607 w 1034143"/>
              <a:gd name="connsiteY4" fmla="*/ 2630944 h 3148015"/>
              <a:gd name="connsiteX5" fmla="*/ 1034143 w 1034143"/>
              <a:gd name="connsiteY5" fmla="*/ 2630944 h 3148015"/>
              <a:gd name="connsiteX6" fmla="*/ 517072 w 1034143"/>
              <a:gd name="connsiteY6" fmla="*/ 3148015 h 3148015"/>
              <a:gd name="connsiteX7" fmla="*/ 0 w 1034143"/>
              <a:gd name="connsiteY7" fmla="*/ 2630944 h 3148015"/>
              <a:gd name="connsiteX0" fmla="*/ 0 w 1176525"/>
              <a:gd name="connsiteY0" fmla="*/ 2630944 h 3148015"/>
              <a:gd name="connsiteX1" fmla="*/ 258536 w 1176525"/>
              <a:gd name="connsiteY1" fmla="*/ 2630944 h 3148015"/>
              <a:gd name="connsiteX2" fmla="*/ 356507 w 1176525"/>
              <a:gd name="connsiteY2" fmla="*/ 12929 h 3148015"/>
              <a:gd name="connsiteX3" fmla="*/ 621078 w 1176525"/>
              <a:gd name="connsiteY3" fmla="*/ 0 h 3148015"/>
              <a:gd name="connsiteX4" fmla="*/ 775607 w 1176525"/>
              <a:gd name="connsiteY4" fmla="*/ 2630944 h 3148015"/>
              <a:gd name="connsiteX5" fmla="*/ 1176525 w 1176525"/>
              <a:gd name="connsiteY5" fmla="*/ 2630944 h 3148015"/>
              <a:gd name="connsiteX6" fmla="*/ 517072 w 1176525"/>
              <a:gd name="connsiteY6" fmla="*/ 3148015 h 3148015"/>
              <a:gd name="connsiteX7" fmla="*/ 0 w 1176525"/>
              <a:gd name="connsiteY7" fmla="*/ 2630944 h 3148015"/>
              <a:gd name="connsiteX0" fmla="*/ 0 w 1423820"/>
              <a:gd name="connsiteY0" fmla="*/ 2639787 h 3148015"/>
              <a:gd name="connsiteX1" fmla="*/ 505831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22902 w 1423820"/>
              <a:gd name="connsiteY4" fmla="*/ 2630944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400918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340967 w 1423820"/>
              <a:gd name="connsiteY1" fmla="*/ 2630944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645894 w 1423820"/>
              <a:gd name="connsiteY1" fmla="*/ 2638608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1097840 w 1423820"/>
              <a:gd name="connsiteY4" fmla="*/ 2622101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423820"/>
              <a:gd name="connsiteY0" fmla="*/ 2639787 h 3148015"/>
              <a:gd name="connsiteX1" fmla="*/ 645894 w 1423820"/>
              <a:gd name="connsiteY1" fmla="*/ 2638608 h 3148015"/>
              <a:gd name="connsiteX2" fmla="*/ 603802 w 1423820"/>
              <a:gd name="connsiteY2" fmla="*/ 12929 h 3148015"/>
              <a:gd name="connsiteX3" fmla="*/ 868373 w 1423820"/>
              <a:gd name="connsiteY3" fmla="*/ 0 h 3148015"/>
              <a:gd name="connsiteX4" fmla="*/ 846409 w 1423820"/>
              <a:gd name="connsiteY4" fmla="*/ 2606773 h 3148015"/>
              <a:gd name="connsiteX5" fmla="*/ 1423820 w 1423820"/>
              <a:gd name="connsiteY5" fmla="*/ 2630944 h 3148015"/>
              <a:gd name="connsiteX6" fmla="*/ 764367 w 1423820"/>
              <a:gd name="connsiteY6" fmla="*/ 3148015 h 3148015"/>
              <a:gd name="connsiteX7" fmla="*/ 0 w 1423820"/>
              <a:gd name="connsiteY7" fmla="*/ 2639787 h 3148015"/>
              <a:gd name="connsiteX0" fmla="*/ 0 w 1017251"/>
              <a:gd name="connsiteY0" fmla="*/ 2586136 h 3148015"/>
              <a:gd name="connsiteX1" fmla="*/ 239325 w 1017251"/>
              <a:gd name="connsiteY1" fmla="*/ 2638608 h 3148015"/>
              <a:gd name="connsiteX2" fmla="*/ 197233 w 1017251"/>
              <a:gd name="connsiteY2" fmla="*/ 12929 h 3148015"/>
              <a:gd name="connsiteX3" fmla="*/ 461804 w 1017251"/>
              <a:gd name="connsiteY3" fmla="*/ 0 h 3148015"/>
              <a:gd name="connsiteX4" fmla="*/ 439840 w 1017251"/>
              <a:gd name="connsiteY4" fmla="*/ 2606773 h 3148015"/>
              <a:gd name="connsiteX5" fmla="*/ 1017251 w 1017251"/>
              <a:gd name="connsiteY5" fmla="*/ 2630944 h 3148015"/>
              <a:gd name="connsiteX6" fmla="*/ 357798 w 1017251"/>
              <a:gd name="connsiteY6" fmla="*/ 3148015 h 3148015"/>
              <a:gd name="connsiteX7" fmla="*/ 0 w 1017251"/>
              <a:gd name="connsiteY7" fmla="*/ 2586136 h 3148015"/>
              <a:gd name="connsiteX0" fmla="*/ 0 w 632080"/>
              <a:gd name="connsiteY0" fmla="*/ 2586136 h 3148015"/>
              <a:gd name="connsiteX1" fmla="*/ 239325 w 632080"/>
              <a:gd name="connsiteY1" fmla="*/ 2638608 h 3148015"/>
              <a:gd name="connsiteX2" fmla="*/ 197233 w 632080"/>
              <a:gd name="connsiteY2" fmla="*/ 12929 h 3148015"/>
              <a:gd name="connsiteX3" fmla="*/ 461804 w 632080"/>
              <a:gd name="connsiteY3" fmla="*/ 0 h 3148015"/>
              <a:gd name="connsiteX4" fmla="*/ 439840 w 632080"/>
              <a:gd name="connsiteY4" fmla="*/ 2606773 h 3148015"/>
              <a:gd name="connsiteX5" fmla="*/ 632080 w 632080"/>
              <a:gd name="connsiteY5" fmla="*/ 2592622 h 3148015"/>
              <a:gd name="connsiteX6" fmla="*/ 357798 w 632080"/>
              <a:gd name="connsiteY6" fmla="*/ 3148015 h 3148015"/>
              <a:gd name="connsiteX7" fmla="*/ 0 w 632080"/>
              <a:gd name="connsiteY7" fmla="*/ 2586136 h 3148015"/>
              <a:gd name="connsiteX0" fmla="*/ 134442 w 766522"/>
              <a:gd name="connsiteY0" fmla="*/ 2588536 h 3150415"/>
              <a:gd name="connsiteX1" fmla="*/ 373767 w 766522"/>
              <a:gd name="connsiteY1" fmla="*/ 2641008 h 3150415"/>
              <a:gd name="connsiteX2" fmla="*/ 0 w 766522"/>
              <a:gd name="connsiteY2" fmla="*/ 0 h 3150415"/>
              <a:gd name="connsiteX3" fmla="*/ 596246 w 766522"/>
              <a:gd name="connsiteY3" fmla="*/ 2400 h 3150415"/>
              <a:gd name="connsiteX4" fmla="*/ 574282 w 766522"/>
              <a:gd name="connsiteY4" fmla="*/ 2609173 h 3150415"/>
              <a:gd name="connsiteX5" fmla="*/ 766522 w 766522"/>
              <a:gd name="connsiteY5" fmla="*/ 2595022 h 3150415"/>
              <a:gd name="connsiteX6" fmla="*/ 492240 w 766522"/>
              <a:gd name="connsiteY6" fmla="*/ 3150415 h 3150415"/>
              <a:gd name="connsiteX7" fmla="*/ 134442 w 766522"/>
              <a:gd name="connsiteY7" fmla="*/ 2588536 h 3150415"/>
              <a:gd name="connsiteX0" fmla="*/ 134442 w 815579"/>
              <a:gd name="connsiteY0" fmla="*/ 2588536 h 3150415"/>
              <a:gd name="connsiteX1" fmla="*/ 373767 w 815579"/>
              <a:gd name="connsiteY1" fmla="*/ 2641008 h 3150415"/>
              <a:gd name="connsiteX2" fmla="*/ 0 w 815579"/>
              <a:gd name="connsiteY2" fmla="*/ 0 h 3150415"/>
              <a:gd name="connsiteX3" fmla="*/ 815579 w 815579"/>
              <a:gd name="connsiteY3" fmla="*/ 33057 h 3150415"/>
              <a:gd name="connsiteX4" fmla="*/ 574282 w 815579"/>
              <a:gd name="connsiteY4" fmla="*/ 2609173 h 3150415"/>
              <a:gd name="connsiteX5" fmla="*/ 766522 w 815579"/>
              <a:gd name="connsiteY5" fmla="*/ 2595022 h 3150415"/>
              <a:gd name="connsiteX6" fmla="*/ 492240 w 815579"/>
              <a:gd name="connsiteY6" fmla="*/ 3150415 h 3150415"/>
              <a:gd name="connsiteX7" fmla="*/ 134442 w 815579"/>
              <a:gd name="connsiteY7" fmla="*/ 2588536 h 3150415"/>
              <a:gd name="connsiteX0" fmla="*/ 225385 w 906522"/>
              <a:gd name="connsiteY0" fmla="*/ 2555479 h 3117358"/>
              <a:gd name="connsiteX1" fmla="*/ 464710 w 906522"/>
              <a:gd name="connsiteY1" fmla="*/ 2607951 h 3117358"/>
              <a:gd name="connsiteX2" fmla="*/ 0 w 906522"/>
              <a:gd name="connsiteY2" fmla="*/ 12929 h 3117358"/>
              <a:gd name="connsiteX3" fmla="*/ 906522 w 906522"/>
              <a:gd name="connsiteY3" fmla="*/ 0 h 3117358"/>
              <a:gd name="connsiteX4" fmla="*/ 665225 w 906522"/>
              <a:gd name="connsiteY4" fmla="*/ 2576116 h 3117358"/>
              <a:gd name="connsiteX5" fmla="*/ 857465 w 906522"/>
              <a:gd name="connsiteY5" fmla="*/ 2561965 h 3117358"/>
              <a:gd name="connsiteX6" fmla="*/ 583183 w 906522"/>
              <a:gd name="connsiteY6" fmla="*/ 3117358 h 3117358"/>
              <a:gd name="connsiteX7" fmla="*/ 225385 w 906522"/>
              <a:gd name="connsiteY7" fmla="*/ 2555479 h 3117358"/>
              <a:gd name="connsiteX0" fmla="*/ 225385 w 1024213"/>
              <a:gd name="connsiteY0" fmla="*/ 2555479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65225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25385 w 1024213"/>
              <a:gd name="connsiteY7" fmla="*/ 2555479 h 3117358"/>
              <a:gd name="connsiteX0" fmla="*/ 273531 w 1024213"/>
              <a:gd name="connsiteY0" fmla="*/ 2593802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65225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273531 w 1024213"/>
              <a:gd name="connsiteY0" fmla="*/ 2593802 h 3117358"/>
              <a:gd name="connsiteX1" fmla="*/ 464710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273531 w 1024213"/>
              <a:gd name="connsiteY0" fmla="*/ 2593802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273531 w 1024213"/>
              <a:gd name="connsiteY7" fmla="*/ 2593802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857465 w 1024213"/>
              <a:gd name="connsiteY5" fmla="*/ 2561965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01030 w 1024213"/>
              <a:gd name="connsiteY4" fmla="*/ 2576116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27778 w 1024213"/>
              <a:gd name="connsiteY4" fmla="*/ 2583340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  <a:gd name="connsiteX0" fmla="*/ 375173 w 1024213"/>
              <a:gd name="connsiteY0" fmla="*/ 2632125 h 3117358"/>
              <a:gd name="connsiteX1" fmla="*/ 502157 w 1024213"/>
              <a:gd name="connsiteY1" fmla="*/ 2607951 h 3117358"/>
              <a:gd name="connsiteX2" fmla="*/ 0 w 1024213"/>
              <a:gd name="connsiteY2" fmla="*/ 12929 h 3117358"/>
              <a:gd name="connsiteX3" fmla="*/ 1024213 w 1024213"/>
              <a:gd name="connsiteY3" fmla="*/ 0 h 3117358"/>
              <a:gd name="connsiteX4" fmla="*/ 627778 w 1024213"/>
              <a:gd name="connsiteY4" fmla="*/ 2605013 h 3117358"/>
              <a:gd name="connsiteX5" fmla="*/ 771872 w 1024213"/>
              <a:gd name="connsiteY5" fmla="*/ 2592623 h 3117358"/>
              <a:gd name="connsiteX6" fmla="*/ 583183 w 1024213"/>
              <a:gd name="connsiteY6" fmla="*/ 3117358 h 3117358"/>
              <a:gd name="connsiteX7" fmla="*/ 375173 w 1024213"/>
              <a:gd name="connsiteY7" fmla="*/ 2632125 h 311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4213" h="3117358">
                <a:moveTo>
                  <a:pt x="375173" y="2632125"/>
                </a:moveTo>
                <a:lnTo>
                  <a:pt x="502157" y="2607951"/>
                </a:lnTo>
                <a:lnTo>
                  <a:pt x="0" y="12929"/>
                </a:lnTo>
                <a:lnTo>
                  <a:pt x="1024213" y="0"/>
                </a:lnTo>
                <a:lnTo>
                  <a:pt x="627778" y="2605013"/>
                </a:lnTo>
                <a:lnTo>
                  <a:pt x="771872" y="2592623"/>
                </a:lnTo>
                <a:lnTo>
                  <a:pt x="583183" y="3117358"/>
                </a:lnTo>
                <a:lnTo>
                  <a:pt x="375173" y="2632125"/>
                </a:lnTo>
                <a:close/>
              </a:path>
            </a:pathLst>
          </a:custGeom>
          <a:gradFill>
            <a:gsLst>
              <a:gs pos="25000">
                <a:srgbClr val="1E88E5"/>
              </a:gs>
              <a:gs pos="100000">
                <a:srgbClr val="FFC107">
                  <a:alpha val="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16DCF-9094-7BEA-C7F4-B4B98A59D4E5}"/>
              </a:ext>
            </a:extLst>
          </p:cNvPr>
          <p:cNvSpPr txBox="1"/>
          <p:nvPr/>
        </p:nvSpPr>
        <p:spPr>
          <a:xfrm>
            <a:off x="5903089" y="5798912"/>
            <a:ext cx="292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CC482-46B4-0DA5-D255-258888EBEF49}"/>
              </a:ext>
            </a:extLst>
          </p:cNvPr>
          <p:cNvSpPr txBox="1"/>
          <p:nvPr/>
        </p:nvSpPr>
        <p:spPr>
          <a:xfrm>
            <a:off x="8968727" y="681037"/>
            <a:ext cx="292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8355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9027-F4EC-978D-36B5-A855A8C0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Equities and Commodities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1459-BDA0-3D43-B659-48ECBE01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Equities are stocks, exchange-traded funds (ETF), mutual funds, options and financial instruments traded in an exchange.</a:t>
            </a:r>
          </a:p>
          <a:p>
            <a:endParaRPr lang="en-US" dirty="0"/>
          </a:p>
          <a:p>
            <a:r>
              <a:rPr lang="en-US" dirty="0"/>
              <a:t>Commodities are (physical) goods and products</a:t>
            </a:r>
          </a:p>
          <a:p>
            <a:pPr lvl="1"/>
            <a:r>
              <a:rPr lang="en-US" dirty="0"/>
              <a:t>Precious metals like Gold, Silver, Platinum</a:t>
            </a:r>
          </a:p>
          <a:p>
            <a:pPr lvl="1"/>
            <a:r>
              <a:rPr lang="en-US" dirty="0"/>
              <a:t>Oil and gas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r>
              <a:rPr lang="en-US" dirty="0"/>
              <a:t>Agricultural Products</a:t>
            </a:r>
          </a:p>
          <a:p>
            <a:pPr lvl="1"/>
            <a:r>
              <a:rPr lang="en-US" dirty="0"/>
              <a:t>Can be traded in the stock market, usually in a form of ETF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13F5-D97D-0592-8D1C-B37A0E11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Equities and Commodities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E162-0EC8-13F9-90B3-EE1C40FC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investment opportunity with the highest risk and return</a:t>
            </a:r>
          </a:p>
          <a:p>
            <a:endParaRPr lang="en-US" dirty="0"/>
          </a:p>
          <a:p>
            <a:r>
              <a:rPr lang="en-US" dirty="0"/>
              <a:t>It is not for the light-hearted</a:t>
            </a:r>
          </a:p>
          <a:p>
            <a:endParaRPr lang="en-US" dirty="0"/>
          </a:p>
          <a:p>
            <a:r>
              <a:rPr lang="en-US" dirty="0"/>
              <a:t>It is very sensitive to global and local events</a:t>
            </a:r>
          </a:p>
          <a:p>
            <a:endParaRPr lang="en-US" dirty="0"/>
          </a:p>
          <a:p>
            <a:r>
              <a:rPr lang="en-US" dirty="0"/>
              <a:t>Need some proper training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0277-32E4-8949-2D9A-3D9346A6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8DFD-C4B4-ED2B-2950-9D64C63D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5308599"/>
          </a:xfrm>
        </p:spPr>
        <p:txBody>
          <a:bodyPr>
            <a:normAutofit/>
          </a:bodyPr>
          <a:lstStyle/>
          <a:p>
            <a:r>
              <a:rPr lang="en-US" dirty="0"/>
              <a:t>Some basic knowledge of finance</a:t>
            </a:r>
          </a:p>
          <a:p>
            <a:endParaRPr lang="en-US" dirty="0"/>
          </a:p>
          <a:p>
            <a:r>
              <a:rPr lang="en-US" dirty="0"/>
              <a:t>Some basic knowledge of accounting </a:t>
            </a:r>
          </a:p>
          <a:p>
            <a:pPr lvl="1"/>
            <a:r>
              <a:rPr lang="en-US" dirty="0"/>
              <a:t>(I)GCSE O-level Accounting or equivalent</a:t>
            </a:r>
          </a:p>
          <a:p>
            <a:endParaRPr lang="en-US" dirty="0"/>
          </a:p>
          <a:p>
            <a:r>
              <a:rPr lang="en-US" dirty="0"/>
              <a:t>Stock market fundamental analysis</a:t>
            </a:r>
          </a:p>
          <a:p>
            <a:pPr lvl="1"/>
            <a:r>
              <a:rPr lang="en-US" dirty="0"/>
              <a:t>That’s why I mentioned accounting and finance</a:t>
            </a:r>
          </a:p>
          <a:p>
            <a:pPr lvl="1"/>
            <a:r>
              <a:rPr lang="en-US" dirty="0"/>
              <a:t>Workshops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Stock market technical analysis</a:t>
            </a:r>
          </a:p>
          <a:p>
            <a:pPr lvl="1"/>
            <a:r>
              <a:rPr lang="en-US" dirty="0"/>
              <a:t>Workshops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8181B5-8589-7511-5C0B-AE5F8F80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862" y="1925032"/>
            <a:ext cx="5914277" cy="295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0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E094-85A2-3462-BCB2-17045858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invest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38A6D-370E-052C-58CC-6CEAC505A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set a strategy</a:t>
            </a:r>
          </a:p>
          <a:p>
            <a:r>
              <a:rPr lang="en-US" dirty="0"/>
              <a:t>Simply buy low and sell high</a:t>
            </a:r>
          </a:p>
          <a:p>
            <a:pPr lvl="1"/>
            <a:r>
              <a:rPr lang="en-US" dirty="0"/>
              <a:t>Profit (or loss) = Selling price – Buying price</a:t>
            </a:r>
          </a:p>
          <a:p>
            <a:r>
              <a:rPr lang="en-US" dirty="0"/>
              <a:t>Buy Dips (buy when the stock is slow)</a:t>
            </a:r>
          </a:p>
          <a:p>
            <a:pPr lvl="1"/>
            <a:r>
              <a:rPr lang="en-US" dirty="0"/>
              <a:t>Here, you need more technical analysis to identify when to buy (or sell)</a:t>
            </a:r>
          </a:p>
          <a:p>
            <a:r>
              <a:rPr lang="en-US" dirty="0"/>
              <a:t>Buy dividend-paying stocks</a:t>
            </a:r>
          </a:p>
          <a:p>
            <a:pPr lvl="1"/>
            <a:r>
              <a:rPr lang="en-US" dirty="0"/>
              <a:t>Return is usually lower than banks, but some stocks can pay more</a:t>
            </a:r>
          </a:p>
          <a:p>
            <a:pPr lvl="1"/>
            <a:r>
              <a:rPr lang="en-US" dirty="0"/>
              <a:t>Need more fundamental analysis</a:t>
            </a:r>
          </a:p>
          <a:p>
            <a:pPr lvl="2"/>
            <a:r>
              <a:rPr lang="en-US" dirty="0"/>
              <a:t>Liquidity Cash flow, Current Ratio, industry and market outlook</a:t>
            </a:r>
          </a:p>
        </p:txBody>
      </p:sp>
    </p:spTree>
    <p:extLst>
      <p:ext uri="{BB962C8B-B14F-4D97-AF65-F5344CB8AC3E}">
        <p14:creationId xmlns:p14="http://schemas.microsoft.com/office/powerpoint/2010/main" val="414086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274F-D8AC-CCFE-FF81-BE58D682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selling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2F09-61A4-8C20-EB7A-1113B7B0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set a target</a:t>
            </a:r>
          </a:p>
          <a:p>
            <a:endParaRPr lang="en-US" dirty="0"/>
          </a:p>
          <a:p>
            <a:r>
              <a:rPr lang="en-US" dirty="0"/>
              <a:t>When you sell at a local peak, even if it keeps increasing, you do not lose an opportunity</a:t>
            </a:r>
          </a:p>
          <a:p>
            <a:endParaRPr lang="en-US" dirty="0"/>
          </a:p>
          <a:p>
            <a:r>
              <a:rPr lang="en-US" dirty="0"/>
              <a:t>A lose or a gain is not </a:t>
            </a:r>
            <a:r>
              <a:rPr lang="en-US" dirty="0" err="1"/>
              <a:t>realised</a:t>
            </a:r>
            <a:r>
              <a:rPr lang="en-US" dirty="0"/>
              <a:t> until you actually sell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C111-02DD-62CF-ABFF-5475E1CA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selling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A840-C662-7669-AA23-1E2464EA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Profit</a:t>
            </a:r>
          </a:p>
          <a:p>
            <a:pPr lvl="1"/>
            <a:r>
              <a:rPr lang="en-US" dirty="0"/>
              <a:t>Short-term capital gain = selling after less than a year</a:t>
            </a:r>
          </a:p>
          <a:p>
            <a:pPr lvl="1"/>
            <a:r>
              <a:rPr lang="en-US" dirty="0"/>
              <a:t>Long-term capital gain = selling after more than a year</a:t>
            </a:r>
          </a:p>
          <a:p>
            <a:r>
              <a:rPr lang="en-US" dirty="0"/>
              <a:t>Taxation:</a:t>
            </a:r>
          </a:p>
          <a:p>
            <a:pPr lvl="1"/>
            <a:r>
              <a:rPr lang="en-US" dirty="0"/>
              <a:t>Short-term = tax rate at your AGI tax </a:t>
            </a:r>
            <a:r>
              <a:rPr lang="en-US" dirty="0" err="1"/>
              <a:t>bracked</a:t>
            </a:r>
            <a:endParaRPr lang="en-US" dirty="0"/>
          </a:p>
          <a:p>
            <a:pPr lvl="2"/>
            <a:r>
              <a:rPr lang="en-US" dirty="0"/>
              <a:t>~ 10 or 12% for our graduate student stipend level (VT step 9-13)</a:t>
            </a:r>
          </a:p>
          <a:p>
            <a:pPr lvl="1"/>
            <a:r>
              <a:rPr lang="en-US" dirty="0"/>
              <a:t>Long-term</a:t>
            </a:r>
          </a:p>
          <a:p>
            <a:pPr lvl="2"/>
            <a:r>
              <a:rPr lang="en-US" dirty="0"/>
              <a:t>0% up to $48,000 or $96,000 for married</a:t>
            </a:r>
          </a:p>
          <a:p>
            <a:pPr lvl="2"/>
            <a:r>
              <a:rPr lang="en-US" dirty="0"/>
              <a:t>Probably during postdoc as well.</a:t>
            </a:r>
          </a:p>
        </p:txBody>
      </p:sp>
    </p:spTree>
    <p:extLst>
      <p:ext uri="{BB962C8B-B14F-4D97-AF65-F5344CB8AC3E}">
        <p14:creationId xmlns:p14="http://schemas.microsoft.com/office/powerpoint/2010/main" val="202446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C66C-1324-F58F-1E67-D3D9D3A9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4209C-1B8E-73E9-D3ED-5740504A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b="12035"/>
          <a:stretch>
            <a:fillRect/>
          </a:stretch>
        </p:blipFill>
        <p:spPr>
          <a:xfrm>
            <a:off x="0" y="222070"/>
            <a:ext cx="7294398" cy="2782388"/>
          </a:xfrm>
          <a:prstGeom prst="rect">
            <a:avLst/>
          </a:prstGeom>
        </p:spPr>
      </p:pic>
      <p:pic>
        <p:nvPicPr>
          <p:cNvPr id="7" name="Content Placeholder 4" hidden="1">
            <a:extLst>
              <a:ext uri="{FF2B5EF4-FFF2-40B4-BE49-F238E27FC236}">
                <a16:creationId xmlns:a16="http://schemas.microsoft.com/office/drawing/2014/main" id="{C02E0E0C-C48F-2B1D-B5B0-88EB0AECE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920" y="1735977"/>
            <a:ext cx="10782159" cy="10244046"/>
          </a:xfrm>
          <a:prstGeom prst="rect">
            <a:avLst/>
          </a:prstGeom>
        </p:spPr>
      </p:pic>
      <p:pic>
        <p:nvPicPr>
          <p:cNvPr id="8" name="Content Placeholder 4" hidden="1">
            <a:extLst>
              <a:ext uri="{FF2B5EF4-FFF2-40B4-BE49-F238E27FC236}">
                <a16:creationId xmlns:a16="http://schemas.microsoft.com/office/drawing/2014/main" id="{76E886DF-470D-1D12-F977-C93EC92F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20" y="1888377"/>
            <a:ext cx="10782159" cy="10244046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C07AE3A-44CB-62B1-82B1-AA6943B7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027" b="76029"/>
          <a:stretch>
            <a:fillRect/>
          </a:stretch>
        </p:blipFill>
        <p:spPr>
          <a:xfrm>
            <a:off x="337006" y="4016036"/>
            <a:ext cx="6957392" cy="2476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B5BE5-9FC1-CD76-B4C3-3F23929AD9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49" b="15363"/>
          <a:stretch>
            <a:fillRect/>
          </a:stretch>
        </p:blipFill>
        <p:spPr>
          <a:xfrm>
            <a:off x="5398539" y="995568"/>
            <a:ext cx="6636707" cy="27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5E8D-0354-6CDE-7BF1-268AC145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8500" cy="1325563"/>
          </a:xfrm>
        </p:spPr>
        <p:txBody>
          <a:bodyPr/>
          <a:lstStyle/>
          <a:p>
            <a:r>
              <a:rPr lang="en-US" dirty="0"/>
              <a:t>Investment opportunities for graduate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1297-535A-3323-7EE0-4F45D945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you invest, and why you should and must</a:t>
            </a:r>
          </a:p>
          <a:p>
            <a:endParaRPr lang="en-US" sz="3600" dirty="0"/>
          </a:p>
          <a:p>
            <a:r>
              <a:rPr lang="en-US" sz="3600" dirty="0"/>
              <a:t>Available opportunities</a:t>
            </a:r>
          </a:p>
          <a:p>
            <a:endParaRPr lang="en-US" sz="3600" dirty="0"/>
          </a:p>
          <a:p>
            <a:r>
              <a:rPr lang="en-US" sz="3600" dirty="0"/>
              <a:t>Consequences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221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2A28-286C-77EC-D50A-458F5043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4AE8-8E8B-8243-6C33-2F791004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Frequently volatile stocks with good fundamentals</a:t>
            </a:r>
          </a:p>
          <a:p>
            <a:pPr lvl="1"/>
            <a:r>
              <a:rPr lang="en-US" dirty="0"/>
              <a:t>Assets vs. Liabilities ratios</a:t>
            </a:r>
          </a:p>
          <a:p>
            <a:pPr lvl="1"/>
            <a:r>
              <a:rPr lang="en-US" dirty="0"/>
              <a:t>Debt and payment</a:t>
            </a:r>
          </a:p>
          <a:p>
            <a:r>
              <a:rPr lang="en-US" dirty="0"/>
              <a:t>News and reputation</a:t>
            </a:r>
          </a:p>
          <a:p>
            <a:pPr lvl="1"/>
            <a:r>
              <a:rPr lang="en-US" dirty="0"/>
              <a:t>The largest stock in my portfolio is affected by an issue in the factory in India</a:t>
            </a:r>
          </a:p>
          <a:p>
            <a:pPr lvl="1"/>
            <a:r>
              <a:rPr lang="en-US" dirty="0"/>
              <a:t>Relationship affairs to Executive Board members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PacBio and Gold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FF6C8-3A4D-0139-91C1-0616E713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17" t="9091" b="12035"/>
          <a:stretch>
            <a:fillRect/>
          </a:stretch>
        </p:blipFill>
        <p:spPr>
          <a:xfrm>
            <a:off x="100364" y="17088"/>
            <a:ext cx="6534573" cy="2782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3FE5F9-AE9D-4EE4-33FF-7D58FCF48C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49" b="15363"/>
          <a:stretch>
            <a:fillRect/>
          </a:stretch>
        </p:blipFill>
        <p:spPr>
          <a:xfrm>
            <a:off x="5751238" y="1502327"/>
            <a:ext cx="6636707" cy="2782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F886B1-E58F-10EF-ADF5-DD0946C1B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" y="4375705"/>
            <a:ext cx="6534572" cy="2430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A1CC0-217B-2604-1EC6-0B2BFD954BBD}"/>
              </a:ext>
            </a:extLst>
          </p:cNvPr>
          <p:cNvSpPr txBox="1"/>
          <p:nvPr/>
        </p:nvSpPr>
        <p:spPr>
          <a:xfrm>
            <a:off x="3215032" y="715286"/>
            <a:ext cx="2774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Monday </a:t>
            </a:r>
            <a:br>
              <a:rPr lang="en-US" sz="4000" dirty="0"/>
            </a:br>
            <a:r>
              <a:rPr lang="en-US" sz="4000" dirty="0"/>
              <a:t>October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5E9C0-A127-B845-0839-015F198C260C}"/>
              </a:ext>
            </a:extLst>
          </p:cNvPr>
          <p:cNvSpPr txBox="1"/>
          <p:nvPr/>
        </p:nvSpPr>
        <p:spPr>
          <a:xfrm>
            <a:off x="3647199" y="5149203"/>
            <a:ext cx="2774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Wednesday</a:t>
            </a:r>
          </a:p>
          <a:p>
            <a:r>
              <a:rPr lang="en-US" sz="4000" dirty="0">
                <a:solidFill>
                  <a:schemeClr val="bg1"/>
                </a:solidFill>
              </a:rPr>
              <a:t>October 22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E2313-C315-9EB6-98A2-074A7D563E3C}"/>
              </a:ext>
            </a:extLst>
          </p:cNvPr>
          <p:cNvSpPr txBox="1"/>
          <p:nvPr/>
        </p:nvSpPr>
        <p:spPr>
          <a:xfrm>
            <a:off x="9276033" y="2264915"/>
            <a:ext cx="2774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Friday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October 24</a:t>
            </a:r>
          </a:p>
        </p:txBody>
      </p:sp>
    </p:spTree>
    <p:extLst>
      <p:ext uri="{BB962C8B-B14F-4D97-AF65-F5344CB8AC3E}">
        <p14:creationId xmlns:p14="http://schemas.microsoft.com/office/powerpoint/2010/main" val="379227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1268-A384-F343-7CC5-F6558FED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18BBC-1E31-5DAC-FE4C-654E4109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Longer-term performance</a:t>
            </a:r>
          </a:p>
          <a:p>
            <a:r>
              <a:rPr lang="en-US" dirty="0"/>
              <a:t>This week (+12%)</a:t>
            </a:r>
          </a:p>
          <a:p>
            <a:r>
              <a:rPr lang="en-US" dirty="0"/>
              <a:t>1 year (52 weeks)</a:t>
            </a:r>
          </a:p>
          <a:p>
            <a:pPr lvl="1"/>
            <a:r>
              <a:rPr lang="en-US" dirty="0"/>
              <a:t>Low: $0.85</a:t>
            </a:r>
          </a:p>
          <a:p>
            <a:pPr lvl="1"/>
            <a:r>
              <a:rPr lang="en-US" dirty="0"/>
              <a:t>High: $2.72</a:t>
            </a:r>
          </a:p>
          <a:p>
            <a:pPr lvl="1"/>
            <a:r>
              <a:rPr lang="en-US" dirty="0"/>
              <a:t>Several ridges and peaks</a:t>
            </a:r>
          </a:p>
          <a:p>
            <a:pPr lvl="1"/>
            <a:r>
              <a:rPr lang="en-US" dirty="0"/>
              <a:t>Upward trend?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287694-1E84-3316-1F1A-676467CE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" y="110905"/>
            <a:ext cx="11976127" cy="5287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DDA97B-32AA-036C-9DE6-6A4627216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6" y="570480"/>
            <a:ext cx="11945445" cy="57170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8A10E4-B012-FF7F-4C0A-A5EEF5F14D22}"/>
              </a:ext>
            </a:extLst>
          </p:cNvPr>
          <p:cNvCxnSpPr/>
          <p:nvPr/>
        </p:nvCxnSpPr>
        <p:spPr>
          <a:xfrm>
            <a:off x="302344" y="2168435"/>
            <a:ext cx="11609077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8A2987-4129-7C0D-5BAD-2EEEE082EE3C}"/>
              </a:ext>
            </a:extLst>
          </p:cNvPr>
          <p:cNvCxnSpPr/>
          <p:nvPr/>
        </p:nvCxnSpPr>
        <p:spPr>
          <a:xfrm>
            <a:off x="590997" y="2591184"/>
            <a:ext cx="11609077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99EA6B-03BC-3A3C-0346-3406930822F0}"/>
              </a:ext>
            </a:extLst>
          </p:cNvPr>
          <p:cNvCxnSpPr/>
          <p:nvPr/>
        </p:nvCxnSpPr>
        <p:spPr>
          <a:xfrm>
            <a:off x="875612" y="4370702"/>
            <a:ext cx="10553706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F36852-1393-002C-6F27-2740C6160B97}"/>
              </a:ext>
            </a:extLst>
          </p:cNvPr>
          <p:cNvCxnSpPr/>
          <p:nvPr/>
        </p:nvCxnSpPr>
        <p:spPr>
          <a:xfrm>
            <a:off x="1864607" y="3227794"/>
            <a:ext cx="9594278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3895FD-9CEA-8763-9FDA-EF7A170C282F}"/>
              </a:ext>
            </a:extLst>
          </p:cNvPr>
          <p:cNvCxnSpPr/>
          <p:nvPr/>
        </p:nvCxnSpPr>
        <p:spPr>
          <a:xfrm>
            <a:off x="2694255" y="3771800"/>
            <a:ext cx="8722071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F1E6E0-E67E-9F23-B84C-C68A976AAB02}"/>
              </a:ext>
            </a:extLst>
          </p:cNvPr>
          <p:cNvCxnSpPr/>
          <p:nvPr/>
        </p:nvCxnSpPr>
        <p:spPr>
          <a:xfrm>
            <a:off x="3613504" y="4063097"/>
            <a:ext cx="7929155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243D97-AAE6-1BF4-5CC3-D38200F24966}"/>
              </a:ext>
            </a:extLst>
          </p:cNvPr>
          <p:cNvCxnSpPr/>
          <p:nvPr/>
        </p:nvCxnSpPr>
        <p:spPr>
          <a:xfrm>
            <a:off x="-10681" y="5625680"/>
            <a:ext cx="12769985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DBB69B-62E3-D5D7-D002-5846CD8B5440}"/>
              </a:ext>
            </a:extLst>
          </p:cNvPr>
          <p:cNvCxnSpPr/>
          <p:nvPr/>
        </p:nvCxnSpPr>
        <p:spPr>
          <a:xfrm>
            <a:off x="786362" y="2755158"/>
            <a:ext cx="8722071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8D974C-CACB-10D2-D8E5-0C9D06F61169}"/>
              </a:ext>
            </a:extLst>
          </p:cNvPr>
          <p:cNvCxnSpPr/>
          <p:nvPr/>
        </p:nvCxnSpPr>
        <p:spPr>
          <a:xfrm>
            <a:off x="321230" y="2905629"/>
            <a:ext cx="49985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8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3A3A-ABBC-5640-D0FF-C6BFC872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AD5-FE30-0EAA-C297-1AC2134E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I buy it?</a:t>
            </a:r>
          </a:p>
          <a:p>
            <a:endParaRPr lang="en-US" dirty="0"/>
          </a:p>
          <a:p>
            <a:r>
              <a:rPr lang="en-US" dirty="0"/>
              <a:t>I used their services in 2015 paper that got published in PNAS</a:t>
            </a:r>
          </a:p>
          <a:p>
            <a:endParaRPr lang="en-US" dirty="0"/>
          </a:p>
          <a:p>
            <a:r>
              <a:rPr lang="en-US" dirty="0"/>
              <a:t>Part of my buying DIPS and gambling on long term booms</a:t>
            </a:r>
          </a:p>
          <a:p>
            <a:pPr lvl="1"/>
            <a:r>
              <a:rPr lang="en-US" dirty="0"/>
              <a:t>(100-300% on Long-term capital gains)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93FA6-64AB-C087-7D65-CDBB6701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1" y="1421581"/>
            <a:ext cx="12052957" cy="40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5B6A-A1D6-21F3-4C3C-C30CFF32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ETFs: Gold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CD74C-A67C-4912-5DD4-4FD81F321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Safer than buying physical gold</a:t>
            </a:r>
          </a:p>
          <a:p>
            <a:pPr lvl="1"/>
            <a:r>
              <a:rPr lang="en-US" dirty="0"/>
              <a:t>Want to keep a bullion at home?</a:t>
            </a:r>
          </a:p>
          <a:p>
            <a:pPr lvl="1"/>
            <a:r>
              <a:rPr lang="en-US" dirty="0"/>
              <a:t>Store it in a bank safe?</a:t>
            </a:r>
          </a:p>
          <a:p>
            <a:pPr lvl="2"/>
            <a:r>
              <a:rPr lang="en-US" dirty="0"/>
              <a:t>And pay fees?</a:t>
            </a:r>
          </a:p>
          <a:p>
            <a:r>
              <a:rPr lang="en-US" dirty="0"/>
              <a:t>Why buy gold?</a:t>
            </a:r>
          </a:p>
          <a:p>
            <a:pPr lvl="1"/>
            <a:r>
              <a:rPr lang="en-US" dirty="0"/>
              <a:t>Generally to diversify</a:t>
            </a:r>
          </a:p>
          <a:p>
            <a:pPr lvl="1"/>
            <a:r>
              <a:rPr lang="en-US" dirty="0"/>
              <a:t>Always good on the long term</a:t>
            </a:r>
          </a:p>
          <a:p>
            <a:pPr lvl="2"/>
            <a:r>
              <a:rPr lang="en-US" dirty="0"/>
              <a:t>Remember 1oz = $1600 in 2016</a:t>
            </a:r>
          </a:p>
          <a:p>
            <a:pPr lvl="2"/>
            <a:r>
              <a:rPr lang="en-US" dirty="0"/>
              <a:t>Calculate in your local currency!!!!!</a:t>
            </a:r>
          </a:p>
          <a:p>
            <a:pPr lvl="1"/>
            <a:r>
              <a:rPr lang="en-US" dirty="0" err="1"/>
              <a:t>Uncertainity</a:t>
            </a:r>
            <a:r>
              <a:rPr lang="en-US" dirty="0"/>
              <a:t>, globally and locally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65F0-1252-D409-CE64-F59733161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54" y="400580"/>
            <a:ext cx="12249907" cy="60568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FFF0C56-8D2E-6BB1-5563-4B6B27558257}"/>
              </a:ext>
            </a:extLst>
          </p:cNvPr>
          <p:cNvSpPr/>
          <p:nvPr/>
        </p:nvSpPr>
        <p:spPr>
          <a:xfrm>
            <a:off x="11473429" y="1825625"/>
            <a:ext cx="787400" cy="197167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E25EA-D937-A720-5F10-0B4A1E6A609D}"/>
              </a:ext>
            </a:extLst>
          </p:cNvPr>
          <p:cNvSpPr txBox="1"/>
          <p:nvPr/>
        </p:nvSpPr>
        <p:spPr>
          <a:xfrm>
            <a:off x="1384300" y="1825625"/>
            <a:ext cx="924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Everybody was wondering when will the price correction and profit-taking would occur?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8E383F-5A9C-B9CD-9364-5768CFCEE1FB}"/>
              </a:ext>
            </a:extLst>
          </p:cNvPr>
          <p:cNvSpPr/>
          <p:nvPr/>
        </p:nvSpPr>
        <p:spPr>
          <a:xfrm>
            <a:off x="9318115" y="2312109"/>
            <a:ext cx="2095500" cy="7493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2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41EF-4FAC-6034-66CC-6F0712E4C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948D-83FF-DA82-D802-1819B8C7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ETFs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0033-D9BE-83CE-2320-F8B2CD2F5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type of ETFs that I am studying</a:t>
            </a:r>
          </a:p>
          <a:p>
            <a:r>
              <a:rPr lang="en-US" dirty="0"/>
              <a:t>Also tracks a something but uses derivatives (check later slide)</a:t>
            </a:r>
          </a:p>
          <a:p>
            <a:r>
              <a:rPr lang="en-US" dirty="0"/>
              <a:t>Movements are compounded</a:t>
            </a:r>
          </a:p>
          <a:p>
            <a:pPr lvl="1"/>
            <a:r>
              <a:rPr lang="en-US" dirty="0"/>
              <a:t>If $1 increase it increases $2</a:t>
            </a:r>
          </a:p>
          <a:p>
            <a:pPr lvl="1"/>
            <a:r>
              <a:rPr lang="en-US" dirty="0"/>
              <a:t>If $2 decrease it deceases $2</a:t>
            </a:r>
          </a:p>
          <a:p>
            <a:pPr lvl="1"/>
            <a:r>
              <a:rPr lang="en-US" dirty="0"/>
              <a:t>Usually 2-5x</a:t>
            </a:r>
          </a:p>
          <a:p>
            <a:pPr lvl="2"/>
            <a:r>
              <a:rPr lang="en-US" dirty="0"/>
              <a:t>Still not sure how</a:t>
            </a:r>
          </a:p>
          <a:p>
            <a:r>
              <a:rPr lang="en-US" dirty="0"/>
              <a:t>Has more maintenance fees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717C6-87F9-ECE8-1F2D-F7585AA3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" y="1238142"/>
            <a:ext cx="6272852" cy="4491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218A5C-BE6C-72C2-0AEA-4A9AB6099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484" y="1018744"/>
            <a:ext cx="6189028" cy="4826754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95665C1-3DBE-A9A8-BE35-4D4464BA5924}"/>
              </a:ext>
            </a:extLst>
          </p:cNvPr>
          <p:cNvSpPr/>
          <p:nvPr/>
        </p:nvSpPr>
        <p:spPr>
          <a:xfrm>
            <a:off x="1790700" y="1981199"/>
            <a:ext cx="4400553" cy="24130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B15F8-29DB-5C8A-5BEF-0AB2FD082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6" y="1482715"/>
            <a:ext cx="6668784" cy="4575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84C16-3522-8D83-D5D0-DEF00E414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099" y="1482715"/>
            <a:ext cx="5646405" cy="4575410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31267956-47E1-92CC-8FDD-7C3163BBBD00}"/>
              </a:ext>
            </a:extLst>
          </p:cNvPr>
          <p:cNvSpPr/>
          <p:nvPr/>
        </p:nvSpPr>
        <p:spPr>
          <a:xfrm>
            <a:off x="1877377" y="2463799"/>
            <a:ext cx="4519298" cy="24130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4E84A-D26A-6B13-364D-5D74A15D6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EA81-42B7-43CF-9139-DBA4FEE5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trade in 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052D-FAB2-33D4-DDEB-A04F376C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Options</a:t>
            </a:r>
          </a:p>
          <a:p>
            <a:pPr lvl="1"/>
            <a:r>
              <a:rPr lang="en-US" dirty="0"/>
              <a:t>I can not explain it since I never understood</a:t>
            </a:r>
          </a:p>
          <a:p>
            <a:pPr lvl="1"/>
            <a:endParaRPr lang="en-US" dirty="0"/>
          </a:p>
          <a:p>
            <a:r>
              <a:rPr lang="en-US" dirty="0"/>
              <a:t>Futures market</a:t>
            </a:r>
          </a:p>
          <a:p>
            <a:pPr lvl="1"/>
            <a:r>
              <a:rPr lang="en-US" dirty="0"/>
              <a:t>Not exactly sure but they study it in Senior level undergraduate Finance courses </a:t>
            </a:r>
          </a:p>
          <a:p>
            <a:r>
              <a:rPr lang="en-US" dirty="0"/>
              <a:t>Short selling</a:t>
            </a:r>
          </a:p>
          <a:p>
            <a:pPr lvl="1"/>
            <a:r>
              <a:rPr lang="en-US" dirty="0"/>
              <a:t>Requires a margin trading account</a:t>
            </a:r>
          </a:p>
          <a:p>
            <a:pPr lvl="2"/>
            <a:r>
              <a:rPr lang="en-US" dirty="0"/>
              <a:t>Interest is paid like taking a loan</a:t>
            </a:r>
          </a:p>
          <a:p>
            <a:pPr lvl="1"/>
            <a:r>
              <a:rPr lang="en-US" dirty="0"/>
              <a:t>Gain money when the stock decreases in price</a:t>
            </a:r>
          </a:p>
        </p:txBody>
      </p:sp>
    </p:spTree>
    <p:extLst>
      <p:ext uri="{BB962C8B-B14F-4D97-AF65-F5344CB8AC3E}">
        <p14:creationId xmlns:p14="http://schemas.microsoft.com/office/powerpoint/2010/main" val="2100481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67E7-9602-48A3-306A-F5926470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Investment and Trading Advise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48BA-068F-3D95-719D-9B01F36C2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a friend and mentor in the Egyptian stock market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Successful investment is about managing risks, not looking for profit</a:t>
            </a:r>
          </a:p>
          <a:p>
            <a:pPr lvl="1"/>
            <a:r>
              <a:rPr lang="en-US" dirty="0"/>
              <a:t>There are always opportunities, but protecting capital is more important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Sentiments if your number one enemy</a:t>
            </a:r>
          </a:p>
          <a:p>
            <a:pPr lvl="1"/>
            <a:r>
              <a:rPr lang="en-US" dirty="0"/>
              <a:t>Fear and greed are the main reasons for loss, not lack of experience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Technical analysis is beneficial, but logical thinking is more important</a:t>
            </a:r>
          </a:p>
          <a:p>
            <a:pPr lvl="1"/>
            <a:r>
              <a:rPr lang="en-US" dirty="0"/>
              <a:t>Do not get attached to a stock, it is not a love fair but a temporary deal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0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F4B97-450C-6A19-4594-027F17B6C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6A81-CA83-44CE-6F64-E568BEAE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Investment and Trading Advise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307E-2945-2156-7E9B-AA33591B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 friend and mentor in the Egyptian stock market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Do not get attached to a stock (or ETF)</a:t>
            </a:r>
          </a:p>
          <a:p>
            <a:pPr lvl="1"/>
            <a:r>
              <a:rPr lang="en-US" dirty="0"/>
              <a:t>It is not a love affair. It is a temporary deal. Buy and sell logically, not sentimentally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Diversification is the base of safety</a:t>
            </a:r>
          </a:p>
          <a:p>
            <a:pPr lvl="1"/>
            <a:r>
              <a:rPr lang="en-US" dirty="0"/>
              <a:t>Do not put all of your eggs in one basket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Always make a plan before entering a stock</a:t>
            </a:r>
          </a:p>
          <a:p>
            <a:pPr lvl="1"/>
            <a:r>
              <a:rPr lang="en-US" dirty="0"/>
              <a:t>Set a buying price, selling price and stop loss limit</a:t>
            </a:r>
          </a:p>
          <a:p>
            <a:pPr lvl="1"/>
            <a:r>
              <a:rPr lang="en-US" dirty="0"/>
              <a:t>Entering without a place is a recipe for failure</a:t>
            </a:r>
          </a:p>
          <a:p>
            <a:pPr marL="971550" lvl="1" indent="-514350">
              <a:buFont typeface="+mj-lt"/>
              <a:buAutoNum type="arabicPeriod" startAt="4"/>
            </a:pPr>
            <a:endParaRPr lang="en-US" dirty="0"/>
          </a:p>
          <a:p>
            <a:pPr marL="971550" lvl="1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451-4AC1-6CC3-D390-3276FA82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Investment and Trading Advise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1230-34D7-51FF-30C0-C739EEC8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friend and mentor in the Egyptian stock market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Smaller continuous  profit is better than one large hit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These changed my life, although I do not adhere to them</a:t>
            </a:r>
          </a:p>
        </p:txBody>
      </p:sp>
    </p:spTree>
    <p:extLst>
      <p:ext uri="{BB962C8B-B14F-4D97-AF65-F5344CB8AC3E}">
        <p14:creationId xmlns:p14="http://schemas.microsoft.com/office/powerpoint/2010/main" val="2523858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AC5A-83D5-C3BA-8884-6D97959B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investment options not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F1B2-7309-EBCA-E608-1F122359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Estate</a:t>
            </a:r>
          </a:p>
          <a:p>
            <a:pPr lvl="1"/>
            <a:r>
              <a:rPr lang="en-US" dirty="0"/>
              <a:t>Requires Large amounts of cash</a:t>
            </a:r>
          </a:p>
          <a:p>
            <a:pPr lvl="1"/>
            <a:endParaRPr lang="en-US" dirty="0"/>
          </a:p>
          <a:p>
            <a:r>
              <a:rPr lang="en-US" dirty="0"/>
              <a:t>Corporate bonds</a:t>
            </a:r>
          </a:p>
          <a:p>
            <a:pPr lvl="1"/>
            <a:r>
              <a:rPr lang="en-US" dirty="0"/>
              <a:t>Debt instruments for companies that are also traded</a:t>
            </a:r>
          </a:p>
          <a:p>
            <a:pPr lvl="1"/>
            <a:endParaRPr lang="en-US" dirty="0"/>
          </a:p>
          <a:p>
            <a:r>
              <a:rPr lang="en-US" dirty="0"/>
              <a:t>Sovereign bonds</a:t>
            </a:r>
          </a:p>
          <a:p>
            <a:pPr lvl="1"/>
            <a:r>
              <a:rPr lang="en-US" dirty="0"/>
              <a:t>How our countries borrow money (part of the external debts)</a:t>
            </a:r>
          </a:p>
          <a:p>
            <a:pPr lvl="1"/>
            <a:r>
              <a:rPr lang="en-US" dirty="0"/>
              <a:t>Eurobonds</a:t>
            </a:r>
          </a:p>
          <a:p>
            <a:pPr lvl="1"/>
            <a:r>
              <a:rPr lang="en-US" dirty="0"/>
              <a:t>Also requires a minimum of $100,000</a:t>
            </a:r>
          </a:p>
        </p:txBody>
      </p:sp>
    </p:spTree>
    <p:extLst>
      <p:ext uri="{BB962C8B-B14F-4D97-AF65-F5344CB8AC3E}">
        <p14:creationId xmlns:p14="http://schemas.microsoft.com/office/powerpoint/2010/main" val="16069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BE316-2E17-E2A1-D219-91899031B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117F-C69D-2038-85EC-79649E30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opportunity for graduate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BD17-27B0-65F2-EBD4-09A29584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you invest, and why you should and must</a:t>
            </a:r>
          </a:p>
          <a:p>
            <a:endParaRPr lang="en-US" sz="3600" dirty="0"/>
          </a:p>
          <a:p>
            <a:r>
              <a:rPr lang="en-US" sz="3600" dirty="0"/>
              <a:t>Available opportunities</a:t>
            </a:r>
          </a:p>
          <a:p>
            <a:endParaRPr lang="en-US" sz="3600" dirty="0"/>
          </a:p>
          <a:p>
            <a:r>
              <a:rPr lang="en-US" sz="3600" dirty="0"/>
              <a:t>Consequences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027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B210-6666-5DF6-A6E2-903D3F8E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1932-104D-D0B2-E77D-96EF7FFC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very skeptical</a:t>
            </a:r>
          </a:p>
          <a:p>
            <a:endParaRPr lang="en-US" dirty="0"/>
          </a:p>
          <a:p>
            <a:r>
              <a:rPr lang="en-US" dirty="0"/>
              <a:t>I believe Cryptos are part of Ponzi scheme.</a:t>
            </a:r>
          </a:p>
          <a:p>
            <a:endParaRPr lang="en-US" dirty="0"/>
          </a:p>
          <a:p>
            <a:r>
              <a:rPr lang="en-US" dirty="0"/>
              <a:t>They very volatile and not backed up by anything</a:t>
            </a:r>
          </a:p>
          <a:p>
            <a:endParaRPr lang="en-US" dirty="0"/>
          </a:p>
          <a:p>
            <a:r>
              <a:rPr lang="en-US" dirty="0"/>
              <a:t>I started with </a:t>
            </a:r>
            <a:r>
              <a:rPr lang="en-US" dirty="0" err="1"/>
              <a:t>etherum</a:t>
            </a:r>
            <a:r>
              <a:rPr lang="en-US" dirty="0"/>
              <a:t> ETF though and it had nearly doubled so far</a:t>
            </a:r>
          </a:p>
        </p:txBody>
      </p:sp>
    </p:spTree>
    <p:extLst>
      <p:ext uri="{BB962C8B-B14F-4D97-AF65-F5344CB8AC3E}">
        <p14:creationId xmlns:p14="http://schemas.microsoft.com/office/powerpoint/2010/main" val="2449273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39F69-D625-0AFA-FE32-28DE0C61A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33F0-39E4-170B-9EF3-7349D1B1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opportunity for a graduate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ED5D-8869-434E-5DD1-CE0A705E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Can you invest, and why you should and must</a:t>
            </a:r>
          </a:p>
          <a:p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Available opportunities</a:t>
            </a:r>
          </a:p>
          <a:p>
            <a:endParaRPr lang="en-US" sz="3600" dirty="0"/>
          </a:p>
          <a:p>
            <a:r>
              <a:rPr lang="en-US" sz="3600" dirty="0"/>
              <a:t>Consequences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4842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EC3E-6A59-8C78-C0E6-31F9C954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9F16-E7E9-1125-0389-6B8BB1EF2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complicated Taxation</a:t>
            </a:r>
          </a:p>
          <a:p>
            <a:pPr lvl="1"/>
            <a:r>
              <a:rPr lang="en-US" dirty="0" err="1"/>
              <a:t>Sprintax</a:t>
            </a:r>
            <a:r>
              <a:rPr lang="en-US" dirty="0"/>
              <a:t> does not properly handle capital gain taxes for international students (1040NR)</a:t>
            </a:r>
          </a:p>
          <a:p>
            <a:pPr lvl="2"/>
            <a:r>
              <a:rPr lang="en-US" dirty="0"/>
              <a:t>Need to consult the country-specific tax treaty</a:t>
            </a:r>
          </a:p>
          <a:p>
            <a:pPr lvl="2"/>
            <a:r>
              <a:rPr lang="en-US" dirty="0"/>
              <a:t>Preferably a dual citizen tax expert with ties to home </a:t>
            </a:r>
            <a:r>
              <a:rPr lang="en-US" dirty="0" err="1"/>
              <a:t>countr</a:t>
            </a:r>
            <a:endParaRPr lang="en-US" dirty="0"/>
          </a:p>
          <a:p>
            <a:pPr lvl="3"/>
            <a:r>
              <a:rPr lang="en-US" dirty="0"/>
              <a:t>E.g. Nigerian-American or Ghanian American Tax Preparer</a:t>
            </a:r>
          </a:p>
          <a:p>
            <a:pPr lvl="2"/>
            <a:r>
              <a:rPr lang="en-US" dirty="0"/>
              <a:t>I had to manually do that </a:t>
            </a:r>
          </a:p>
          <a:p>
            <a:pPr lvl="1"/>
            <a:r>
              <a:rPr lang="en-US" dirty="0"/>
              <a:t>No free software that does for </a:t>
            </a:r>
            <a:r>
              <a:rPr lang="en-US" dirty="0" err="1"/>
              <a:t>stockmark</a:t>
            </a:r>
            <a:r>
              <a:rPr lang="en-US" dirty="0"/>
              <a:t> (or capital gains)</a:t>
            </a:r>
          </a:p>
          <a:p>
            <a:pPr lvl="2"/>
            <a:r>
              <a:rPr lang="en-US" dirty="0"/>
              <a:t>You have to pay extra for that</a:t>
            </a:r>
          </a:p>
          <a:p>
            <a:r>
              <a:rPr lang="en-US" dirty="0"/>
              <a:t>Stock market needs dedication</a:t>
            </a:r>
          </a:p>
          <a:p>
            <a:pPr lvl="1"/>
            <a:r>
              <a:rPr lang="en-US" dirty="0"/>
              <a:t>Can affect research work and focus</a:t>
            </a:r>
          </a:p>
        </p:txBody>
      </p:sp>
    </p:spTree>
    <p:extLst>
      <p:ext uri="{BB962C8B-B14F-4D97-AF65-F5344CB8AC3E}">
        <p14:creationId xmlns:p14="http://schemas.microsoft.com/office/powerpoint/2010/main" val="416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F2BEB-6874-1194-94B9-7B64BCE2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48FB-6498-C9DB-A07F-45963484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– More for </a:t>
            </a:r>
            <a:r>
              <a:rPr lang="en-US" dirty="0" err="1"/>
              <a:t>Internaional</a:t>
            </a:r>
            <a:r>
              <a:rPr lang="en-US" dirty="0"/>
              <a:t>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9D42-C8D8-3856-FBCF-E6260C5A4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than 1 trade/day may constitute day-trading</a:t>
            </a:r>
          </a:p>
          <a:p>
            <a:pPr lvl="1"/>
            <a:r>
              <a:rPr lang="en-US" dirty="0"/>
              <a:t>Violates your F1 visa</a:t>
            </a:r>
          </a:p>
          <a:p>
            <a:pPr lvl="1"/>
            <a:r>
              <a:rPr lang="en-US" dirty="0"/>
              <a:t>Never enforced but things are different now</a:t>
            </a:r>
          </a:p>
          <a:p>
            <a:endParaRPr lang="en-US" dirty="0"/>
          </a:p>
          <a:p>
            <a:r>
              <a:rPr lang="en-US" dirty="0"/>
              <a:t>Taxation is flat 30% regardless of how long you hold a stock and the nature of the transaction</a:t>
            </a:r>
          </a:p>
          <a:p>
            <a:endParaRPr lang="en-US" dirty="0"/>
          </a:p>
          <a:p>
            <a:r>
              <a:rPr lang="en-US" dirty="0"/>
              <a:t> I was assessed interest and penalty when IRS lost my cheque, it was their fault during COVID.</a:t>
            </a:r>
          </a:p>
          <a:p>
            <a:pPr lvl="1"/>
            <a:r>
              <a:rPr lang="en-US" dirty="0"/>
              <a:t>I was not prepared for that after a 3x profit</a:t>
            </a:r>
          </a:p>
          <a:p>
            <a:endParaRPr lang="en-US" dirty="0"/>
          </a:p>
          <a:p>
            <a:r>
              <a:rPr lang="en-US" dirty="0"/>
              <a:t>Might be harder to </a:t>
            </a:r>
            <a:r>
              <a:rPr lang="en-US" dirty="0" err="1"/>
              <a:t>to</a:t>
            </a:r>
            <a:r>
              <a:rPr lang="en-US" dirty="0"/>
              <a:t> start if you are married and have kids</a:t>
            </a:r>
          </a:p>
        </p:txBody>
      </p:sp>
    </p:spTree>
    <p:extLst>
      <p:ext uri="{BB962C8B-B14F-4D97-AF65-F5344CB8AC3E}">
        <p14:creationId xmlns:p14="http://schemas.microsoft.com/office/powerpoint/2010/main" val="209856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35F1-EE1F-B793-574E-2F04279E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6719-9933-1418-ACF7-FC0AB657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Disclaimer: I am not an expert. </a:t>
            </a:r>
          </a:p>
          <a:p>
            <a:pPr lvl="1"/>
            <a:r>
              <a:rPr lang="en-US" dirty="0"/>
              <a:t>A loss is on your own responsibility.</a:t>
            </a:r>
          </a:p>
          <a:p>
            <a:pPr lvl="1"/>
            <a:r>
              <a:rPr lang="en-US" dirty="0"/>
              <a:t>Always do your due diligence and own research</a:t>
            </a:r>
          </a:p>
          <a:p>
            <a:endParaRPr lang="en-US" dirty="0"/>
          </a:p>
          <a:p>
            <a:r>
              <a:rPr lang="en-US" dirty="0"/>
              <a:t>I trade with Robinhood</a:t>
            </a:r>
          </a:p>
          <a:p>
            <a:r>
              <a:rPr lang="en-US" dirty="0"/>
              <a:t>Please kindly sign up through my referral</a:t>
            </a:r>
          </a:p>
          <a:p>
            <a:pPr lvl="1"/>
            <a:r>
              <a:rPr lang="en-US" dirty="0"/>
              <a:t>We both benefit 1 free stock each once you make your first money transfer.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38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23C82F-4528-6B15-80BE-9D535AF05C33}"/>
              </a:ext>
            </a:extLst>
          </p:cNvPr>
          <p:cNvSpPr txBox="1"/>
          <p:nvPr/>
        </p:nvSpPr>
        <p:spPr>
          <a:xfrm>
            <a:off x="1281875" y="6000453"/>
            <a:ext cx="115713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4000" b="1" dirty="0"/>
              <a:t>https://join.robinhood.com/hazems14</a:t>
            </a:r>
          </a:p>
          <a:p>
            <a:pPr lvl="1"/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201AC-F53E-DDFF-1255-CC3FF91BA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83" y="98169"/>
            <a:ext cx="4747145" cy="59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0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E388F-C1BE-C6CE-3757-2C020595D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1461-22E3-065F-A46A-2E1BF927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opportunity for a graduate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ECF7-5A6C-741E-3799-F33522F60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you invest, and why you should and must</a:t>
            </a:r>
          </a:p>
          <a:p>
            <a:endParaRPr lang="en-US" sz="3600" dirty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Available opportunities</a:t>
            </a:r>
          </a:p>
          <a:p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Consequences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916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22B4-4114-E99D-4B3F-532F101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invest?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1914-81E5-C9CB-6CAA-E4CBD2CCC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Anyone can invest (in the USA)</a:t>
            </a:r>
          </a:p>
          <a:p>
            <a:pPr lvl="1"/>
            <a:r>
              <a:rPr lang="en-US" dirty="0"/>
              <a:t>I am an international student: Yes you can invest, nothing restricts you</a:t>
            </a:r>
          </a:p>
          <a:p>
            <a:pPr lvl="1"/>
            <a:endParaRPr lang="en-US" dirty="0"/>
          </a:p>
          <a:p>
            <a:r>
              <a:rPr lang="en-US" dirty="0"/>
              <a:t>Are there opportunities?</a:t>
            </a:r>
          </a:p>
          <a:p>
            <a:pPr lvl="1"/>
            <a:r>
              <a:rPr lang="en-US" dirty="0"/>
              <a:t>Yes there are multiple opportunities and avenues</a:t>
            </a:r>
          </a:p>
          <a:p>
            <a:pPr lvl="1"/>
            <a:endParaRPr lang="en-US" dirty="0"/>
          </a:p>
          <a:p>
            <a:r>
              <a:rPr lang="en-US" dirty="0"/>
              <a:t>I can not invest because I have no information and I am afraid to lose</a:t>
            </a:r>
          </a:p>
          <a:p>
            <a:pPr lvl="1"/>
            <a:r>
              <a:rPr lang="en-US" dirty="0"/>
              <a:t>There are opportunities for each level of knowledge</a:t>
            </a:r>
          </a:p>
          <a:p>
            <a:pPr lvl="1"/>
            <a:r>
              <a:rPr lang="en-US" dirty="0"/>
              <a:t>Learn as you go</a:t>
            </a:r>
          </a:p>
          <a:p>
            <a:pPr lvl="1"/>
            <a:endParaRPr lang="en-US" dirty="0"/>
          </a:p>
          <a:p>
            <a:r>
              <a:rPr lang="en-US" dirty="0"/>
              <a:t>I can not invest as I do not have enough money </a:t>
            </a:r>
          </a:p>
          <a:p>
            <a:pPr lvl="1"/>
            <a:r>
              <a:rPr lang="en-US" dirty="0"/>
              <a:t>You can invest even with as little as $1!!</a:t>
            </a:r>
          </a:p>
        </p:txBody>
      </p:sp>
    </p:spTree>
    <p:extLst>
      <p:ext uri="{BB962C8B-B14F-4D97-AF65-F5344CB8AC3E}">
        <p14:creationId xmlns:p14="http://schemas.microsoft.com/office/powerpoint/2010/main" val="30847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D343-A91B-3AEC-3DF9-E9F43C1D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invest?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BA8E-FBAF-3802-F3A5-C8A82585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90"/>
          </a:xfrm>
        </p:spPr>
        <p:txBody>
          <a:bodyPr>
            <a:normAutofit/>
          </a:bodyPr>
          <a:lstStyle/>
          <a:p>
            <a:r>
              <a:rPr lang="en-US" sz="3200" dirty="0"/>
              <a:t>Time Value of Money</a:t>
            </a:r>
          </a:p>
          <a:p>
            <a:pPr lvl="1"/>
            <a:r>
              <a:rPr lang="en-US" sz="2800" dirty="0"/>
              <a:t>Money needs to be protected against time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In the current global financial system any currency loses value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Central banks interest rate (discount rate)</a:t>
            </a:r>
          </a:p>
          <a:p>
            <a:pPr lvl="2"/>
            <a:r>
              <a:rPr lang="en-US" sz="2400" dirty="0"/>
              <a:t>US Fed rate (4.00-4.25%)</a:t>
            </a:r>
          </a:p>
          <a:p>
            <a:pPr lvl="2"/>
            <a:r>
              <a:rPr lang="en-US" sz="2400" dirty="0"/>
              <a:t>Egypt and Nigeria 27%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GOLD (1 oz = $1200 in 2016, 1oz = $4300 in 2025)</a:t>
            </a:r>
            <a:br>
              <a:rPr lang="en-US" sz="2400" dirty="0"/>
            </a:br>
            <a:endParaRPr lang="en-US" sz="24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2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61F3-0C7F-774A-5A71-43A5AD70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invest?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126A-953D-A95F-9CD5-A00018DB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Protect against inflation</a:t>
            </a:r>
          </a:p>
          <a:p>
            <a:pPr lvl="1"/>
            <a:r>
              <a:rPr lang="en-US" sz="2800" dirty="0"/>
              <a:t>Money keeps losing value if sitting around)</a:t>
            </a:r>
          </a:p>
          <a:p>
            <a:pPr lvl="1"/>
            <a:r>
              <a:rPr lang="en-US" sz="2800" dirty="0"/>
              <a:t>Nigeria </a:t>
            </a:r>
          </a:p>
          <a:p>
            <a:pPr lvl="1"/>
            <a:r>
              <a:rPr lang="en-US" sz="2800" dirty="0"/>
              <a:t>Egypt</a:t>
            </a:r>
          </a:p>
          <a:p>
            <a:pPr lvl="1"/>
            <a:r>
              <a:rPr lang="en-US" sz="2800" dirty="0"/>
              <a:t>USA</a:t>
            </a:r>
            <a:endParaRPr lang="en-US" dirty="0"/>
          </a:p>
          <a:p>
            <a:r>
              <a:rPr lang="en-US" dirty="0"/>
              <a:t>Gain money management skills</a:t>
            </a:r>
          </a:p>
          <a:p>
            <a:endParaRPr lang="en-US" dirty="0"/>
          </a:p>
          <a:p>
            <a:r>
              <a:rPr lang="en-US" dirty="0"/>
              <a:t>May be generate passive income?</a:t>
            </a:r>
          </a:p>
          <a:p>
            <a:pPr lvl="1"/>
            <a:r>
              <a:rPr lang="en-US" dirty="0"/>
              <a:t>Bank account and dividend-paying stock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A7465-0256-AF46-973E-05B5D75D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284"/>
            <a:ext cx="9872268" cy="4589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F3A3E-B4E9-9957-39C1-33B2C2BA1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57" y="1950039"/>
            <a:ext cx="9846911" cy="4826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2C336A-94BC-5F13-9D51-2E0DF6828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05" y="1828667"/>
            <a:ext cx="9644055" cy="47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8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D7D08-781F-F012-43D7-9FB485FE3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6F76-464D-B756-0522-F56633F7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invest?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3579-8A82-2DE0-F2BE-669F17A52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Slowly build wealth</a:t>
            </a:r>
          </a:p>
          <a:p>
            <a:pPr lvl="1"/>
            <a:r>
              <a:rPr lang="en-US" dirty="0"/>
              <a:t>Warren Buffett’s compounding method</a:t>
            </a:r>
          </a:p>
          <a:p>
            <a:pPr lvl="1"/>
            <a:r>
              <a:rPr lang="en-US" dirty="0"/>
              <a:t>Better start young and wealth builds slowly</a:t>
            </a:r>
          </a:p>
          <a:p>
            <a:pPr lvl="1"/>
            <a:r>
              <a:rPr lang="en-US" dirty="0"/>
              <a:t>Let your money works for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Maybe become rich?</a:t>
            </a:r>
          </a:p>
          <a:p>
            <a:pPr lvl="1"/>
            <a:r>
              <a:rPr lang="en-US" dirty="0"/>
              <a:t>Why not? Let’s dream!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A8144-AA59-7436-3258-4AE572EFB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259" y="222216"/>
            <a:ext cx="3467972" cy="3914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9F77B-CD84-6405-1852-C3E265B8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274" y="434048"/>
            <a:ext cx="1952479" cy="3746898"/>
          </a:xfrm>
          <a:prstGeom prst="rect">
            <a:avLst/>
          </a:prstGeom>
        </p:spPr>
      </p:pic>
      <p:pic>
        <p:nvPicPr>
          <p:cNvPr id="1026" name="Picture 2" descr="dream">
            <a:extLst>
              <a:ext uri="{FF2B5EF4-FFF2-40B4-BE49-F238E27FC236}">
                <a16:creationId xmlns:a16="http://schemas.microsoft.com/office/drawing/2014/main" id="{AB559D11-E068-6D06-7BA7-2263AC62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6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1793</Words>
  <Application>Microsoft Office PowerPoint</Application>
  <PresentationFormat>Widescreen</PresentationFormat>
  <Paragraphs>376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Investment Opportunities for Graduate Students: Let’s get Rich</vt:lpstr>
      <vt:lpstr>DISCLAIMER</vt:lpstr>
      <vt:lpstr>Investment opportunities for graduate students</vt:lpstr>
      <vt:lpstr>Investment opportunity for graduate students</vt:lpstr>
      <vt:lpstr>Investment opportunity for a graduate students</vt:lpstr>
      <vt:lpstr>Can I invest?</vt:lpstr>
      <vt:lpstr>Why should I invest?</vt:lpstr>
      <vt:lpstr>Why should I invest?</vt:lpstr>
      <vt:lpstr>Why should I invest?</vt:lpstr>
      <vt:lpstr>Investment opportunity for a graduate students</vt:lpstr>
      <vt:lpstr>Available opportunities</vt:lpstr>
      <vt:lpstr>Available opportunities</vt:lpstr>
      <vt:lpstr>Available opportunities</vt:lpstr>
      <vt:lpstr>Savings account</vt:lpstr>
      <vt:lpstr>Time or certificate of deposit</vt:lpstr>
      <vt:lpstr>Available opportunities</vt:lpstr>
      <vt:lpstr>Time or certificate of deposit</vt:lpstr>
      <vt:lpstr>Time or certificate of deposit</vt:lpstr>
      <vt:lpstr>Available opportunities</vt:lpstr>
      <vt:lpstr>DISCLAIMER</vt:lpstr>
      <vt:lpstr>USA Treasury T-bills</vt:lpstr>
      <vt:lpstr>Available opportunities</vt:lpstr>
      <vt:lpstr>Equities and Commodities</vt:lpstr>
      <vt:lpstr>Equities and Commodities</vt:lpstr>
      <vt:lpstr>What do you need</vt:lpstr>
      <vt:lpstr>Ways to invest</vt:lpstr>
      <vt:lpstr>Some selling strategies</vt:lpstr>
      <vt:lpstr>Some selling strategies</vt:lpstr>
      <vt:lpstr>Volatility</vt:lpstr>
      <vt:lpstr>Volatility</vt:lpstr>
      <vt:lpstr>Volatility</vt:lpstr>
      <vt:lpstr>PacBio</vt:lpstr>
      <vt:lpstr>ETFs: Gold</vt:lpstr>
      <vt:lpstr>Leveraged ETFs</vt:lpstr>
      <vt:lpstr>Other ways to trade in stock market</vt:lpstr>
      <vt:lpstr>General Investment and Trading Advise</vt:lpstr>
      <vt:lpstr>General Investment and Trading Advise</vt:lpstr>
      <vt:lpstr>General Investment and Trading Advise</vt:lpstr>
      <vt:lpstr>Other investment options not covered</vt:lpstr>
      <vt:lpstr>Cryptocurrency</vt:lpstr>
      <vt:lpstr>Investment opportunity for a graduate students</vt:lpstr>
      <vt:lpstr>Consequences</vt:lpstr>
      <vt:lpstr>Consequences – More for Internaional students</vt:lpstr>
      <vt:lpstr>Advertisement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Hazem Sharaf</dc:creator>
  <cp:lastModifiedBy>Hazem Sharaf</cp:lastModifiedBy>
  <cp:revision>7</cp:revision>
  <dcterms:created xsi:type="dcterms:W3CDTF">2025-10-22T14:31:17Z</dcterms:created>
  <dcterms:modified xsi:type="dcterms:W3CDTF">2025-10-25T14:35:14Z</dcterms:modified>
</cp:coreProperties>
</file>