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2_CB6D7DD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FDC4C6-9C87-B40C-D485-C16A732CD3EC}" name="Шарафетдинов Дамир Ринатович" initials="ШДР" userId="Шарафетдинов Дамир Ринатович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12_CB6D7D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264FC6-4EF0-465F-B3AB-36A9037A9F81}" authorId="{A9FDC4C6-9C87-B40C-D485-C16A732CD3EC}" created="2022-10-15T10:41:41.8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12950487" sldId="274"/>
      <ac:picMk id="1026" creationId="{FE16D04D-C103-F02C-A86B-319798423747}"/>
    </ac:deMkLst>
    <p188:txBody>
      <a:bodyPr/>
      <a:lstStyle/>
      <a:p>
        <a:r>
          <a:rPr lang="ru-RU"/>
          <a:t>Дать этим долбоебам 2 мизинчиковые батарейки, провода папа-мама и светодиод, чтоб они без ардуино это сделали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microsoft.com/office/2018/10/relationships/comments" Target="../comments/modernComment_112_CB6D7DD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161C5-8861-9FDD-202D-1FC8B8F8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C55251-1576-0BB1-B121-8F4E532EA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Массивы и пьезоэлемент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C28C-C345-9131-46B9-0453331F146F}"/>
              </a:ext>
            </a:extLst>
          </p:cNvPr>
          <p:cNvSpPr txBox="1"/>
          <p:nvPr/>
        </p:nvSpPr>
        <p:spPr>
          <a:xfrm>
            <a:off x="7401827" y="5727032"/>
            <a:ext cx="36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Карташев Игорь Андрее</a:t>
            </a:r>
            <a:r>
              <a:rPr lang="ru-RU" b="1" dirty="0"/>
              <a:t>вич</a:t>
            </a:r>
          </a:p>
        </p:txBody>
      </p:sp>
    </p:spTree>
    <p:extLst>
      <p:ext uri="{BB962C8B-B14F-4D97-AF65-F5344CB8AC3E}">
        <p14:creationId xmlns:p14="http://schemas.microsoft.com/office/powerpoint/2010/main" val="17549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303E1-D838-4541-90C7-0A5FA555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7876B-38F5-F373-DC5A-6F7B60A6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3" y="758952"/>
            <a:ext cx="3738617" cy="2908173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 dirty="0" err="1">
                <a:solidFill>
                  <a:schemeClr val="tx1"/>
                </a:solidFill>
              </a:rPr>
              <a:t>Как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подключается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кнопка</a:t>
            </a:r>
            <a:r>
              <a:rPr lang="en-US" sz="3600" dirty="0">
                <a:solidFill>
                  <a:schemeClr val="tx1"/>
                </a:solidFill>
              </a:rPr>
              <a:t> к </a:t>
            </a:r>
            <a:r>
              <a:rPr lang="en-US" sz="3600" dirty="0" err="1">
                <a:solidFill>
                  <a:schemeClr val="tx1"/>
                </a:solidFill>
              </a:rPr>
              <a:t>ардуино</a:t>
            </a:r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584B10-85CA-46AB-AB56-53B10C485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3" descr="Изображение выглядит как текст,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FDC1930E-06FE-508F-0D09-6025694B9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50" y="620720"/>
            <a:ext cx="4121483" cy="5607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3F784-F4C3-D909-F883-EDB228A6854D}"/>
              </a:ext>
            </a:extLst>
          </p:cNvPr>
          <p:cNvSpPr txBox="1"/>
          <p:nvPr/>
        </p:nvSpPr>
        <p:spPr>
          <a:xfrm>
            <a:off x="6941573" y="4133850"/>
            <a:ext cx="401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Почему мы должны подключать кнопку к </a:t>
            </a:r>
            <a:r>
              <a:rPr lang="en-US" dirty="0"/>
              <a:t>GND? </a:t>
            </a:r>
            <a:r>
              <a:rPr lang="ru-RU" dirty="0"/>
              <a:t>Зачем нам нужен резистор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6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7720C-D701-DACB-EDD1-B507D39B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Цифровые </a:t>
            </a:r>
            <a:r>
              <a:rPr lang="ru-RU" dirty="0" err="1"/>
              <a:t>пины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3B025-D3A2-B0A9-EDCF-3CACE2BBB0C6}"/>
              </a:ext>
            </a:extLst>
          </p:cNvPr>
          <p:cNvSpPr txBox="1"/>
          <p:nvPr/>
        </p:nvSpPr>
        <p:spPr>
          <a:xfrm>
            <a:off x="1261872" y="2790825"/>
            <a:ext cx="51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какой команды мы указываем, работает </a:t>
            </a:r>
            <a:r>
              <a:rPr lang="ru-RU" dirty="0" err="1"/>
              <a:t>пин</a:t>
            </a:r>
            <a:r>
              <a:rPr lang="ru-RU" dirty="0"/>
              <a:t> на вход или на выход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C275B-1E75-D290-5BC8-36F89CC26745}"/>
              </a:ext>
            </a:extLst>
          </p:cNvPr>
          <p:cNvSpPr txBox="1"/>
          <p:nvPr/>
        </p:nvSpPr>
        <p:spPr>
          <a:xfrm>
            <a:off x="6829425" y="289268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pinMode</a:t>
            </a:r>
            <a:r>
              <a:rPr lang="en-US" sz="2400" dirty="0"/>
              <a:t>(pin, mode); 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09CE9-581D-D586-0A4D-8856165A6880}"/>
              </a:ext>
            </a:extLst>
          </p:cNvPr>
          <p:cNvSpPr txBox="1"/>
          <p:nvPr/>
        </p:nvSpPr>
        <p:spPr>
          <a:xfrm>
            <a:off x="1261872" y="3654856"/>
            <a:ext cx="51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какой команды мы подаем напряжение на </a:t>
            </a:r>
            <a:r>
              <a:rPr lang="ru-RU" dirty="0" err="1"/>
              <a:t>пин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AFC04-D8E4-84CB-C9C4-EBCA39BA5640}"/>
              </a:ext>
            </a:extLst>
          </p:cNvPr>
          <p:cNvSpPr txBox="1"/>
          <p:nvPr/>
        </p:nvSpPr>
        <p:spPr>
          <a:xfrm>
            <a:off x="6829424" y="3756713"/>
            <a:ext cx="370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digitalWrite</a:t>
            </a:r>
            <a:r>
              <a:rPr lang="en-US" sz="2400" dirty="0"/>
              <a:t>(pin, value); 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09360-F1DC-DDB3-F043-A7EBD3E8E170}"/>
              </a:ext>
            </a:extLst>
          </p:cNvPr>
          <p:cNvSpPr txBox="1"/>
          <p:nvPr/>
        </p:nvSpPr>
        <p:spPr>
          <a:xfrm>
            <a:off x="1261872" y="4490315"/>
            <a:ext cx="51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какой команды мы узнаем, есть ли напряжение на </a:t>
            </a:r>
            <a:r>
              <a:rPr lang="ru-RU" dirty="0" err="1"/>
              <a:t>пине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FB8A1-2015-6F33-FEEC-3FCCDD095F18}"/>
              </a:ext>
            </a:extLst>
          </p:cNvPr>
          <p:cNvSpPr txBox="1"/>
          <p:nvPr/>
        </p:nvSpPr>
        <p:spPr>
          <a:xfrm>
            <a:off x="6829425" y="459217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digitalRead</a:t>
            </a:r>
            <a:r>
              <a:rPr lang="en-US" sz="2400" dirty="0"/>
              <a:t>(pin);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852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5E794-9A5C-A203-CB15-3743883E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A8219-4FA9-5DD5-EAD8-DD0C6FB1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425861" cy="139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3A3A3A"/>
                </a:solidFill>
                <a:effectLst/>
                <a:latin typeface="Open Sans Condensed"/>
              </a:rPr>
              <a:t>Массив (</a:t>
            </a:r>
            <a:r>
              <a:rPr lang="ru-RU" sz="1800" b="0" i="0" dirty="0" err="1">
                <a:solidFill>
                  <a:srgbClr val="3A3A3A"/>
                </a:solidFill>
                <a:effectLst/>
                <a:latin typeface="Open Sans Condensed"/>
              </a:rPr>
              <a:t>array</a:t>
            </a:r>
            <a:r>
              <a:rPr lang="ru-RU" sz="1800" b="0" i="0" dirty="0">
                <a:solidFill>
                  <a:srgbClr val="3A3A3A"/>
                </a:solidFill>
                <a:effectLst/>
                <a:latin typeface="Open Sans Condensed"/>
              </a:rPr>
              <a:t>) – это совокупность переменных </a:t>
            </a:r>
            <a:r>
              <a:rPr lang="ru-RU" sz="1800" b="1" i="0" dirty="0">
                <a:solidFill>
                  <a:srgbClr val="3A3A3A"/>
                </a:solidFill>
                <a:effectLst/>
                <a:latin typeface="Open Sans Condensed"/>
              </a:rPr>
              <a:t>одного типа</a:t>
            </a:r>
            <a:r>
              <a:rPr lang="ru-RU" sz="1800" b="0" i="0" dirty="0">
                <a:solidFill>
                  <a:srgbClr val="3A3A3A"/>
                </a:solidFill>
                <a:effectLst/>
                <a:latin typeface="Open Sans Condensed"/>
              </a:rPr>
              <a:t>, к которым можно обратиться с помощью </a:t>
            </a:r>
            <a:r>
              <a:rPr lang="ru-RU" sz="1800" b="1" i="0" dirty="0">
                <a:solidFill>
                  <a:srgbClr val="3A3A3A"/>
                </a:solidFill>
                <a:effectLst/>
                <a:latin typeface="Open Sans Condensed"/>
              </a:rPr>
              <a:t>общего имени</a:t>
            </a:r>
            <a:r>
              <a:rPr lang="ru-RU" sz="1800" b="0" i="0" dirty="0">
                <a:solidFill>
                  <a:srgbClr val="3A3A3A"/>
                </a:solidFill>
                <a:effectLst/>
                <a:latin typeface="Open Sans Condensed"/>
              </a:rPr>
              <a:t> и </a:t>
            </a:r>
            <a:r>
              <a:rPr lang="ru-RU" sz="1800" b="1" i="0" dirty="0">
                <a:solidFill>
                  <a:srgbClr val="3A3A3A"/>
                </a:solidFill>
                <a:effectLst/>
                <a:latin typeface="Open Sans Condensed"/>
              </a:rPr>
              <a:t>индекса</a:t>
            </a:r>
            <a:r>
              <a:rPr lang="ru-RU" sz="1800" b="0" i="0" dirty="0">
                <a:solidFill>
                  <a:srgbClr val="3A3A3A"/>
                </a:solidFill>
                <a:effectLst/>
                <a:latin typeface="Open Sans Condensed"/>
              </a:rPr>
              <a:t>, т.е. номера элемента в массиве. По сути это набор переменных, которые называются одним именем и имеют личные номера. 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0DE28-E6E3-D211-713A-BBCAF696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63403"/>
            <a:ext cx="8709419" cy="3251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F48CF9-7E95-AAA4-3435-6F379E9B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33" y="1691322"/>
            <a:ext cx="3594028" cy="15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4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BFA1C-7F7D-B3AF-469C-2291E20B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- </a:t>
            </a:r>
            <a:r>
              <a:rPr lang="ru-RU" dirty="0"/>
              <a:t>строка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55DFE-8A01-5C76-6865-3A2F2C0F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Строка создается как обычная переменная</a:t>
            </a:r>
            <a:r>
              <a:rPr lang="en-US" dirty="0"/>
              <a:t>: </a:t>
            </a:r>
            <a:r>
              <a:rPr lang="en-US" b="1" i="1" dirty="0"/>
              <a:t>String s;</a:t>
            </a:r>
          </a:p>
          <a:p>
            <a:pPr marL="0" indent="0">
              <a:buNone/>
            </a:pPr>
            <a:r>
              <a:rPr lang="ru-RU" dirty="0"/>
              <a:t>При создании строке можно присвоить сразу же значение</a:t>
            </a:r>
            <a:r>
              <a:rPr lang="en-US" dirty="0"/>
              <a:t>:</a:t>
            </a:r>
          </a:p>
          <a:p>
            <a:pPr marL="0"/>
            <a:r>
              <a:rPr lang="en-US" dirty="0"/>
              <a:t>String s1 = 12345; </a:t>
            </a:r>
          </a:p>
          <a:p>
            <a:pPr marL="0">
              <a:lnSpc>
                <a:spcPct val="100000"/>
              </a:lnSpc>
            </a:pPr>
            <a:r>
              <a:rPr lang="en-US" dirty="0"/>
              <a:t>String s2 = “Mur-</a:t>
            </a:r>
            <a:r>
              <a:rPr lang="en-US" dirty="0" err="1"/>
              <a:t>mur</a:t>
            </a:r>
            <a:r>
              <a:rPr lang="en-US" dirty="0"/>
              <a:t>”;</a:t>
            </a:r>
          </a:p>
          <a:p>
            <a:pPr marL="0"/>
            <a:r>
              <a:rPr lang="en-US" dirty="0"/>
              <a:t>String s3 = s1;</a:t>
            </a:r>
          </a:p>
          <a:p>
            <a:pPr marL="0" indent="0">
              <a:buNone/>
            </a:pPr>
            <a:r>
              <a:rPr lang="ru-RU" dirty="0"/>
              <a:t>К строке можно прибавить любой тип данных (как при создании)</a:t>
            </a:r>
            <a:r>
              <a:rPr lang="en-US" dirty="0"/>
              <a:t>:</a:t>
            </a:r>
          </a:p>
          <a:p>
            <a:r>
              <a:rPr lang="en-US" dirty="0"/>
              <a:t>s1 += ‘a’;</a:t>
            </a:r>
          </a:p>
          <a:p>
            <a:r>
              <a:rPr lang="en-US" dirty="0"/>
              <a:t>s2 += 1580;</a:t>
            </a:r>
          </a:p>
          <a:p>
            <a:r>
              <a:rPr lang="en-US" dirty="0"/>
              <a:t>s3 += “Mine”;</a:t>
            </a:r>
          </a:p>
          <a:p>
            <a:pPr marL="0" indent="0">
              <a:buNone/>
            </a:pPr>
            <a:r>
              <a:rPr lang="ru-RU" dirty="0"/>
              <a:t>К строке можно обратиться как к массиву</a:t>
            </a:r>
            <a:r>
              <a:rPr lang="en-US" dirty="0"/>
              <a:t>:</a:t>
            </a:r>
          </a:p>
          <a:p>
            <a:r>
              <a:rPr lang="en-US" dirty="0"/>
              <a:t>String s = “Hello”;</a:t>
            </a:r>
          </a:p>
          <a:p>
            <a:r>
              <a:rPr lang="en-US" dirty="0"/>
              <a:t>s[3] = ‘b’;</a:t>
            </a:r>
          </a:p>
          <a:p>
            <a:r>
              <a:rPr lang="en-US" dirty="0"/>
              <a:t>char c = s[1];</a:t>
            </a:r>
          </a:p>
        </p:txBody>
      </p:sp>
    </p:spTree>
    <p:extLst>
      <p:ext uri="{BB962C8B-B14F-4D97-AF65-F5344CB8AC3E}">
        <p14:creationId xmlns:p14="http://schemas.microsoft.com/office/powerpoint/2010/main" val="108349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D6FA9-E62B-888E-BDEB-14619023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5D80EB-993A-9A4F-4F46-BC15B418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032767"/>
            <a:ext cx="3965681" cy="126076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E860FC-38CB-7F47-AAB0-6C47A353C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26" y="2030251"/>
            <a:ext cx="3568774" cy="1263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CDBDD-F378-47D4-4861-66869FE642FF}"/>
              </a:ext>
            </a:extLst>
          </p:cNvPr>
          <p:cNvSpPr txBox="1"/>
          <p:nvPr/>
        </p:nvSpPr>
        <p:spPr>
          <a:xfrm>
            <a:off x="5299445" y="2286000"/>
            <a:ext cx="6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=</a:t>
            </a:r>
            <a:endParaRPr lang="ru-RU" sz="3200" b="1" dirty="0">
              <a:solidFill>
                <a:srgbClr val="FF000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20D9CC-F6B6-1950-672F-DC1411505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940" y="3311905"/>
            <a:ext cx="7124696" cy="5847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E84D5E-A973-6E52-4D03-35E7AFF38CEE}"/>
              </a:ext>
            </a:extLst>
          </p:cNvPr>
          <p:cNvSpPr txBox="1"/>
          <p:nvPr/>
        </p:nvSpPr>
        <p:spPr>
          <a:xfrm>
            <a:off x="1261872" y="3903708"/>
            <a:ext cx="4673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ru-RU" b="1" i="0" dirty="0">
                <a:solidFill>
                  <a:srgbClr val="3A3A3A"/>
                </a:solidFill>
                <a:effectLst/>
                <a:latin typeface="Open Sans Condensed"/>
              </a:rPr>
              <a:t>Важный момент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: на каждой итерации цикла значение ячейки присваивается к переменной, то есть фактически мы можем </a:t>
            </a:r>
            <a:r>
              <a:rPr lang="ru-RU" b="0" i="1" dirty="0">
                <a:solidFill>
                  <a:srgbClr val="3A3A3A"/>
                </a:solidFill>
                <a:effectLst/>
                <a:latin typeface="Open Sans Condensed"/>
              </a:rPr>
              <a:t>только прочитать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 значение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E37786-1DC3-BA9E-4A68-BC4B5E6E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575" y="5187565"/>
            <a:ext cx="3185713" cy="1392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9EFDB0-EBA5-99D1-0440-CDF3C6103199}"/>
              </a:ext>
            </a:extLst>
          </p:cNvPr>
          <p:cNvSpPr txBox="1"/>
          <p:nvPr/>
        </p:nvSpPr>
        <p:spPr>
          <a:xfrm>
            <a:off x="1261872" y="5072531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16" name="Рисунок 15" descr="Волнистая линия перед абзацем контур">
            <a:extLst>
              <a:ext uri="{FF2B5EF4-FFF2-40B4-BE49-F238E27FC236}">
                <a16:creationId xmlns:a16="http://schemas.microsoft.com/office/drawing/2014/main" id="{705CE776-1292-4CE0-03D0-0DCA6DA18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494701" y="4688601"/>
            <a:ext cx="914400" cy="9144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0F06260-43D1-D4EF-7189-42EEA3A67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2811" y="4269311"/>
            <a:ext cx="3191556" cy="19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3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E2E6E-0F0A-921B-984D-AB726C54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Передайте свое имя с помощью азбуки Морзе и светодиода</a:t>
            </a:r>
          </a:p>
        </p:txBody>
      </p:sp>
      <p:pic>
        <p:nvPicPr>
          <p:cNvPr id="1026" name="Picture 2" descr="Азбука Морзе. | Азбука морзе, Азбука, Алфавит">
            <a:extLst>
              <a:ext uri="{FF2B5EF4-FFF2-40B4-BE49-F238E27FC236}">
                <a16:creationId xmlns:a16="http://schemas.microsoft.com/office/drawing/2014/main" id="{FE16D04D-C103-F02C-A86B-3197984237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62" y="1828800"/>
            <a:ext cx="75239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504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Вид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3683</TotalTime>
  <Words>256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Open Sans Condensed</vt:lpstr>
      <vt:lpstr>Wingdings 2</vt:lpstr>
      <vt:lpstr>Вид</vt:lpstr>
      <vt:lpstr>Arduino</vt:lpstr>
      <vt:lpstr>Как подключается кнопка к ардуино?</vt:lpstr>
      <vt:lpstr>Цифровые пины</vt:lpstr>
      <vt:lpstr>Массив</vt:lpstr>
      <vt:lpstr>String - строка</vt:lpstr>
      <vt:lpstr>For-each</vt:lpstr>
      <vt:lpstr>Передайте свое имя с помощью азбуки Морзе и светодиода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Шарафетдинов Дамир Ринатович</dc:creator>
  <cp:lastModifiedBy>Шарафетдинов Дамир Ринатович</cp:lastModifiedBy>
  <cp:revision>11</cp:revision>
  <dcterms:created xsi:type="dcterms:W3CDTF">2022-10-08T11:07:53Z</dcterms:created>
  <dcterms:modified xsi:type="dcterms:W3CDTF">2022-10-17T09:12:31Z</dcterms:modified>
</cp:coreProperties>
</file>