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8" r:id="rId4"/>
    <p:sldId id="270" r:id="rId5"/>
    <p:sldId id="271" r:id="rId6"/>
    <p:sldId id="267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61C5-8861-9FDD-202D-1FC8B8F8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55251-1576-0BB1-B121-8F4E532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Кнопки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C28C-C345-9131-46B9-0453331F146F}"/>
              </a:ext>
            </a:extLst>
          </p:cNvPr>
          <p:cNvSpPr txBox="1"/>
          <p:nvPr/>
        </p:nvSpPr>
        <p:spPr>
          <a:xfrm>
            <a:off x="7401827" y="5727032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Карташев Игорь Андрее</a:t>
            </a:r>
            <a:r>
              <a:rPr lang="ru-RU" b="1" dirty="0"/>
              <a:t>вич</a:t>
            </a:r>
          </a:p>
        </p:txBody>
      </p:sp>
    </p:spTree>
    <p:extLst>
      <p:ext uri="{BB962C8B-B14F-4D97-AF65-F5344CB8AC3E}">
        <p14:creationId xmlns:p14="http://schemas.microsoft.com/office/powerpoint/2010/main" val="17549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E7B61-4D91-44D4-BD2B-C38A7BD2B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A762B6-04C1-4BA7-8D7E-BF97B90F4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7AFF8-8A52-6F1A-DBAD-F3C4E52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tx1"/>
                </a:solidFill>
              </a:rPr>
              <a:t>Дополнительное задание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47B70C-6DD3-BC13-A08C-70F8F042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640081"/>
            <a:ext cx="7612416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7876B-38F5-F373-DC5A-6F7B60A6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Чему будет равна переменная после выполнения программы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404D9A1-5D26-A0B0-4FA6-FD2B5AD4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3367278" cy="2981324"/>
          </a:xfrm>
        </p:spPr>
        <p:txBody>
          <a:bodyPr>
            <a:normAutofit/>
          </a:bodyPr>
          <a:lstStyle/>
          <a:p>
            <a:r>
              <a:rPr lang="en-US" dirty="0"/>
              <a:t>int a = 5;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lvl="1"/>
            <a:r>
              <a:rPr lang="en-US" dirty="0"/>
              <a:t>a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if (a == 6)</a:t>
            </a:r>
          </a:p>
          <a:p>
            <a:pPr lvl="2"/>
            <a:r>
              <a:rPr lang="en-US" dirty="0"/>
              <a:t>a *= 2;</a:t>
            </a:r>
          </a:p>
          <a:p>
            <a:pPr lvl="1"/>
            <a:r>
              <a:rPr lang="en-US" dirty="0"/>
              <a:t>if (a == 7)</a:t>
            </a:r>
          </a:p>
          <a:p>
            <a:pPr lvl="2"/>
            <a:r>
              <a:rPr lang="en-US" dirty="0"/>
              <a:t>a -= 7;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5B002-49FA-20A8-EA9A-DD054619C8DF}"/>
              </a:ext>
            </a:extLst>
          </p:cNvPr>
          <p:cNvSpPr txBox="1"/>
          <p:nvPr/>
        </p:nvSpPr>
        <p:spPr>
          <a:xfrm>
            <a:off x="1261873" y="4962525"/>
            <a:ext cx="3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14  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CC80F-DA46-0286-AC96-5394B4C60755}"/>
              </a:ext>
            </a:extLst>
          </p:cNvPr>
          <p:cNvSpPr txBox="1"/>
          <p:nvPr/>
        </p:nvSpPr>
        <p:spPr>
          <a:xfrm>
            <a:off x="5419725" y="1691322"/>
            <a:ext cx="504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5</a:t>
            </a:r>
          </a:p>
          <a:p>
            <a:r>
              <a:rPr lang="en-US" dirty="0" err="1"/>
              <a:t>i</a:t>
            </a:r>
            <a:r>
              <a:rPr lang="en-US" dirty="0"/>
              <a:t> = 0 : a = 5+0 = 5</a:t>
            </a:r>
          </a:p>
          <a:p>
            <a:r>
              <a:rPr lang="en-US" dirty="0" err="1"/>
              <a:t>i</a:t>
            </a:r>
            <a:r>
              <a:rPr lang="en-US" dirty="0"/>
              <a:t> = 1 : a = 5+1 = 6 * 2 = 12</a:t>
            </a:r>
          </a:p>
          <a:p>
            <a:r>
              <a:rPr lang="en-US" dirty="0" err="1"/>
              <a:t>i</a:t>
            </a:r>
            <a:r>
              <a:rPr lang="en-US" dirty="0"/>
              <a:t> = 2 : a = 12+2 =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6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4FFF4-7F61-D98C-1D6E-FA6FF06D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000">
                <a:solidFill>
                  <a:schemeClr val="tx1"/>
                </a:solidFill>
              </a:rPr>
              <a:t>Аналоговые и цифровые пины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16F22A1-07A3-4207-956D-28B32FBCC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Плата Arduino Uno - описание, схема, распиновка">
            <a:extLst>
              <a:ext uri="{FF2B5EF4-FFF2-40B4-BE49-F238E27FC236}">
                <a16:creationId xmlns:a16="http://schemas.microsoft.com/office/drawing/2014/main" id="{874227C8-80BB-A1E4-DE62-BB9868993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810805"/>
            <a:ext cx="6616823" cy="52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7720C-D701-DACB-EDD1-B507D39B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</a:t>
            </a:r>
            <a:r>
              <a:rPr lang="ru-RU" dirty="0" err="1"/>
              <a:t>пины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22667-8908-6EEA-D33A-79B55735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00200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Цифровой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Open Sans Condensed"/>
              </a:rPr>
              <a:t>пин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 может находиться в двух состояниях, </a:t>
            </a:r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вход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 и </a:t>
            </a:r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выход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В режиме </a:t>
            </a:r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входа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 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Open Sans Condensed"/>
              </a:rPr>
              <a:t>пин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 может считывать</a:t>
            </a:r>
            <a:r>
              <a:rPr lang="en-US" dirty="0">
                <a:solidFill>
                  <a:srgbClr val="3A3A3A"/>
                </a:solidFill>
                <a:latin typeface="Open Sans Condensed"/>
              </a:rPr>
              <a:t> </a:t>
            </a:r>
            <a:r>
              <a:rPr lang="ru-RU" dirty="0">
                <a:solidFill>
                  <a:srgbClr val="3A3A3A"/>
                </a:solidFill>
                <a:latin typeface="Open Sans Condensed"/>
              </a:rPr>
              <a:t>наличие 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напряжения, а в режиме </a:t>
            </a:r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выхода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 – либо выдавать напряжение, либо выдавать 0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 Condensed"/>
              </a:rPr>
              <a:t>V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3B025-D3A2-B0A9-EDCF-3CACE2BBB0C6}"/>
              </a:ext>
            </a:extLst>
          </p:cNvPr>
          <p:cNvSpPr txBox="1"/>
          <p:nvPr/>
        </p:nvSpPr>
        <p:spPr>
          <a:xfrm>
            <a:off x="1261872" y="362902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указывали, работает </a:t>
            </a:r>
            <a:r>
              <a:rPr lang="ru-RU" dirty="0" err="1"/>
              <a:t>пин</a:t>
            </a:r>
            <a:r>
              <a:rPr lang="ru-RU" dirty="0"/>
              <a:t> на вход или на выход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C275B-1E75-D290-5BC8-36F89CC26745}"/>
              </a:ext>
            </a:extLst>
          </p:cNvPr>
          <p:cNvSpPr txBox="1"/>
          <p:nvPr/>
        </p:nvSpPr>
        <p:spPr>
          <a:xfrm>
            <a:off x="6829425" y="372135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pinMode</a:t>
            </a:r>
            <a:r>
              <a:rPr lang="en-US" sz="2400" dirty="0"/>
              <a:t>(pin, mode); 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09CE9-581D-D586-0A4D-8856165A6880}"/>
              </a:ext>
            </a:extLst>
          </p:cNvPr>
          <p:cNvSpPr txBox="1"/>
          <p:nvPr/>
        </p:nvSpPr>
        <p:spPr>
          <a:xfrm>
            <a:off x="1261872" y="4493056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подавали напряжение на </a:t>
            </a:r>
            <a:r>
              <a:rPr lang="ru-RU" dirty="0" err="1"/>
              <a:t>пин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AFC04-D8E4-84CB-C9C4-EBCA39BA5640}"/>
              </a:ext>
            </a:extLst>
          </p:cNvPr>
          <p:cNvSpPr txBox="1"/>
          <p:nvPr/>
        </p:nvSpPr>
        <p:spPr>
          <a:xfrm>
            <a:off x="6829424" y="4585388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digitalWrite</a:t>
            </a:r>
            <a:r>
              <a:rPr lang="en-US" sz="2400" dirty="0"/>
              <a:t>(pin, value);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09360-F1DC-DDB3-F043-A7EBD3E8E170}"/>
              </a:ext>
            </a:extLst>
          </p:cNvPr>
          <p:cNvSpPr txBox="1"/>
          <p:nvPr/>
        </p:nvSpPr>
        <p:spPr>
          <a:xfrm>
            <a:off x="1261872" y="532851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можем узнать, есть ли напряжение на </a:t>
            </a:r>
            <a:r>
              <a:rPr lang="ru-RU" dirty="0" err="1"/>
              <a:t>пине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B8A1-2015-6F33-FEEC-3FCCDD095F18}"/>
              </a:ext>
            </a:extLst>
          </p:cNvPr>
          <p:cNvSpPr txBox="1"/>
          <p:nvPr/>
        </p:nvSpPr>
        <p:spPr>
          <a:xfrm>
            <a:off x="6829425" y="542084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digitalRead</a:t>
            </a:r>
            <a:r>
              <a:rPr lang="en-US" sz="2400" dirty="0"/>
              <a:t>(pin);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85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A0284-5A71-DEE9-C775-21B7593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</a:t>
            </a:r>
            <a:r>
              <a:rPr lang="ru-RU" dirty="0" err="1"/>
              <a:t>пины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ACEE0D-1AAA-8CB5-FDA6-6146994B9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977120"/>
            <a:ext cx="3812132" cy="23398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4BC04-DF7A-49C7-FEC5-2EF9108E8DE3}"/>
              </a:ext>
            </a:extLst>
          </p:cNvPr>
          <p:cNvSpPr txBox="1"/>
          <p:nvPr/>
        </p:nvSpPr>
        <p:spPr>
          <a:xfrm>
            <a:off x="1338072" y="2228850"/>
            <a:ext cx="5167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Давайте проведем небольшой эксперимент.</a:t>
            </a:r>
          </a:p>
          <a:p>
            <a:endParaRPr lang="ru-RU" dirty="0"/>
          </a:p>
          <a:p>
            <a:r>
              <a:rPr lang="ru-RU" dirty="0"/>
              <a:t>Для этого подключим 5 </a:t>
            </a:r>
            <a:r>
              <a:rPr lang="ru-RU" dirty="0" err="1"/>
              <a:t>пин</a:t>
            </a:r>
            <a:r>
              <a:rPr lang="ru-RU" dirty="0"/>
              <a:t> сначала к </a:t>
            </a:r>
            <a:r>
              <a:rPr lang="en-US" dirty="0"/>
              <a:t>GND</a:t>
            </a:r>
            <a:r>
              <a:rPr lang="ru-RU" dirty="0"/>
              <a:t> и запустим данный код, а потом к </a:t>
            </a:r>
            <a:r>
              <a:rPr lang="en-US" dirty="0"/>
              <a:t>5V.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920B2D-7F67-CB8D-642E-55A045D3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79" y="596816"/>
            <a:ext cx="3880049" cy="16320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69425B-A15C-BEF0-713E-B7E7AF6C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862" y="2304931"/>
            <a:ext cx="2546481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926E0-E25C-3410-2AF8-A074BAA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834128" cy="16069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Тактовая кнопка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8A98B-717D-418C-0FFE-15EC559DA52E}"/>
              </a:ext>
            </a:extLst>
          </p:cNvPr>
          <p:cNvSpPr txBox="1"/>
          <p:nvPr/>
        </p:nvSpPr>
        <p:spPr>
          <a:xfrm>
            <a:off x="1261872" y="2238374"/>
            <a:ext cx="4818888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Кнопка является простейшим устройством, при помощи которого можно управлять ходом программы на микроконтроллере, но физически она выполняет очень простую функцию: замыкает и размыкает контакт.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74F3938-6B59-4FDD-B882-12FAA4978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6657" y="0"/>
            <a:ext cx="506618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6572BF-021F-DA08-2B27-38ECBC0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828" y="647781"/>
            <a:ext cx="3973908" cy="24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F5412E-A954-29B9-00B8-660A3E6D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28" y="3560003"/>
            <a:ext cx="1906520" cy="2593905"/>
          </a:xfrm>
          <a:prstGeom prst="rect">
            <a:avLst/>
          </a:prstGeom>
        </p:spPr>
      </p:pic>
      <p:pic>
        <p:nvPicPr>
          <p:cNvPr id="1026" name="Picture 2" descr="Кнопка тактовая с колпачком / Купить с доставкой по России / Амперка">
            <a:extLst>
              <a:ext uri="{FF2B5EF4-FFF2-40B4-BE49-F238E27FC236}">
                <a16:creationId xmlns:a16="http://schemas.microsoft.com/office/drawing/2014/main" id="{D83FDADB-5894-FFE5-28CE-2046276E8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245" y="3861969"/>
            <a:ext cx="1921492" cy="19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4A4BD-00CB-965E-4ABD-7A0C4310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кнопки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14BF19-AC72-BE5F-E77B-10868BEB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46662"/>
            <a:ext cx="2908449" cy="39562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CC0BC5-4096-AF29-9C88-033DAD56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10" y="4393507"/>
            <a:ext cx="5662014" cy="16094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05183E-F634-87E9-A1F8-7F0183D2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0" y="2046662"/>
            <a:ext cx="5214298" cy="2010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33099-6D71-6B13-5353-DDF7F14F5550}"/>
              </a:ext>
            </a:extLst>
          </p:cNvPr>
          <p:cNvSpPr txBox="1"/>
          <p:nvPr/>
        </p:nvSpPr>
        <p:spPr>
          <a:xfrm>
            <a:off x="8021681" y="3429000"/>
            <a:ext cx="169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284414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AEBC7-898D-A683-29C5-600EC264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ru-RU" sz="2800"/>
              <a:t>Какое значение выведет программа,</a:t>
            </a:r>
            <a:r>
              <a:rPr lang="en-US" sz="2800"/>
              <a:t> </a:t>
            </a:r>
            <a:r>
              <a:rPr lang="ru-RU" sz="2800"/>
              <a:t>если кнопка нажата</a:t>
            </a:r>
            <a:r>
              <a:rPr lang="en-US" sz="2800"/>
              <a:t>?</a:t>
            </a:r>
            <a:endParaRPr lang="ru-RU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E8C2D-4F5A-49E0-8155-C1699A478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E30A50-C471-C877-64A4-0B54202FB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54"/>
          <a:stretch/>
        </p:blipFill>
        <p:spPr>
          <a:xfrm>
            <a:off x="457200" y="10"/>
            <a:ext cx="4196111" cy="685799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938D0F-FBE1-F7B3-9F30-CA0872BF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110511" y="2293456"/>
            <a:ext cx="5588061" cy="3683326"/>
          </a:xfrm>
        </p:spPr>
      </p:pic>
    </p:spTree>
    <p:extLst>
      <p:ext uri="{BB962C8B-B14F-4D97-AF65-F5344CB8AC3E}">
        <p14:creationId xmlns:p14="http://schemas.microsoft.com/office/powerpoint/2010/main" val="385476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CDBD1-5826-BED8-47B0-3FBF38DE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738617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chemeClr val="tx1"/>
                </a:solidFill>
              </a:rPr>
              <a:t>Давайте попробуем управлять светодиодом с помощью кнопки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84B10-85CA-46AB-AB56-53B10C485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A45BB1-66D4-ABCC-98E7-BDEA277E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54"/>
          <a:stretch/>
        </p:blipFill>
        <p:spPr>
          <a:xfrm>
            <a:off x="1804607" y="620720"/>
            <a:ext cx="3430968" cy="5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266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432</TotalTime>
  <Words>265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Open Sans Condensed</vt:lpstr>
      <vt:lpstr>Wingdings 2</vt:lpstr>
      <vt:lpstr>Вид</vt:lpstr>
      <vt:lpstr>Arduino</vt:lpstr>
      <vt:lpstr>Чему будет равна переменная после выполнения программы?</vt:lpstr>
      <vt:lpstr>Аналоговые и цифровые пины</vt:lpstr>
      <vt:lpstr>Цифровые пины</vt:lpstr>
      <vt:lpstr>Цифровые пины</vt:lpstr>
      <vt:lpstr>Тактовая кнопка</vt:lpstr>
      <vt:lpstr>Подключение кнопки</vt:lpstr>
      <vt:lpstr>Какое значение выведет программа, если кнопка нажата?</vt:lpstr>
      <vt:lpstr>Давайте попробуем управлять светодиодом с помощью кнопки</vt:lpstr>
      <vt:lpstr>Дополнительное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Шарафетдинов Дамир Ринатович</dc:creator>
  <cp:lastModifiedBy>Шарафетдинов Дамир Ринатович</cp:lastModifiedBy>
  <cp:revision>8</cp:revision>
  <dcterms:created xsi:type="dcterms:W3CDTF">2022-10-08T11:07:53Z</dcterms:created>
  <dcterms:modified xsi:type="dcterms:W3CDTF">2022-10-15T02:09:54Z</dcterms:modified>
</cp:coreProperties>
</file>