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67" r:id="rId4"/>
    <p:sldId id="272" r:id="rId5"/>
    <p:sldId id="268" r:id="rId6"/>
    <p:sldId id="271" r:id="rId7"/>
    <p:sldId id="269" r:id="rId8"/>
    <p:sldId id="270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161C5-8861-9FDD-202D-1FC8B8F8F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C55251-1576-0BB1-B121-8F4E532EA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Условия и циклы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C28C-C345-9131-46B9-0453331F146F}"/>
              </a:ext>
            </a:extLst>
          </p:cNvPr>
          <p:cNvSpPr txBox="1"/>
          <p:nvPr/>
        </p:nvSpPr>
        <p:spPr>
          <a:xfrm>
            <a:off x="7401827" y="5727032"/>
            <a:ext cx="36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Карташев Игорь Андрее</a:t>
            </a:r>
            <a:r>
              <a:rPr lang="ru-RU" b="1" dirty="0"/>
              <a:t>вич</a:t>
            </a:r>
          </a:p>
        </p:txBody>
      </p:sp>
    </p:spTree>
    <p:extLst>
      <p:ext uri="{BB962C8B-B14F-4D97-AF65-F5344CB8AC3E}">
        <p14:creationId xmlns:p14="http://schemas.microsoft.com/office/powerpoint/2010/main" val="17549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7876B-38F5-F373-DC5A-6F7B60A6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Чему равняются переменные</a:t>
            </a:r>
            <a:br>
              <a:rPr lang="en-US" dirty="0"/>
            </a:br>
            <a:r>
              <a:rPr lang="ru-RU" dirty="0"/>
              <a:t>на каждой строке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404D9A1-5D26-A0B0-4FA6-FD2B5AD4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367278" cy="4351337"/>
          </a:xfrm>
        </p:spPr>
        <p:txBody>
          <a:bodyPr/>
          <a:lstStyle/>
          <a:p>
            <a:r>
              <a:rPr lang="en-US" dirty="0"/>
              <a:t>int a = 5;</a:t>
            </a:r>
          </a:p>
          <a:p>
            <a:r>
              <a:rPr lang="en-US" dirty="0"/>
              <a:t>int b = 10;</a:t>
            </a:r>
          </a:p>
          <a:p>
            <a:r>
              <a:rPr lang="en-US" dirty="0"/>
              <a:t>a += 5;</a:t>
            </a:r>
          </a:p>
          <a:p>
            <a:r>
              <a:rPr lang="en-US" dirty="0"/>
              <a:t>b -=15;</a:t>
            </a:r>
          </a:p>
          <a:p>
            <a:r>
              <a:rPr lang="en-US" dirty="0"/>
              <a:t>a += b;</a:t>
            </a:r>
          </a:p>
          <a:p>
            <a:r>
              <a:rPr lang="en-US" dirty="0"/>
              <a:t>a = b*2 + a;</a:t>
            </a:r>
          </a:p>
          <a:p>
            <a:r>
              <a:rPr lang="en-US" dirty="0"/>
              <a:t>b *= -2;</a:t>
            </a:r>
          </a:p>
          <a:p>
            <a:r>
              <a:rPr lang="en-US" dirty="0"/>
              <a:t>int c = 3*a + b*2 + 4;</a:t>
            </a:r>
          </a:p>
          <a:p>
            <a:r>
              <a:rPr lang="en-US" dirty="0"/>
              <a:t>a = a + b + c;</a:t>
            </a:r>
          </a:p>
        </p:txBody>
      </p:sp>
      <p:sp>
        <p:nvSpPr>
          <p:cNvPr id="10" name="Объект 8">
            <a:extLst>
              <a:ext uri="{FF2B5EF4-FFF2-40B4-BE49-F238E27FC236}">
                <a16:creationId xmlns:a16="http://schemas.microsoft.com/office/drawing/2014/main" id="{4DDAD7CC-9FE9-5729-4138-784CF1C1C706}"/>
              </a:ext>
            </a:extLst>
          </p:cNvPr>
          <p:cNvSpPr txBox="1">
            <a:spLocks/>
          </p:cNvSpPr>
          <p:nvPr/>
        </p:nvSpPr>
        <p:spPr>
          <a:xfrm>
            <a:off x="4271772" y="1828799"/>
            <a:ext cx="336727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= 5</a:t>
            </a:r>
          </a:p>
          <a:p>
            <a:r>
              <a:rPr lang="en-US" dirty="0"/>
              <a:t>a = 5, b = 10</a:t>
            </a:r>
          </a:p>
          <a:p>
            <a:r>
              <a:rPr lang="en-US" dirty="0"/>
              <a:t>a = 10, b = 10</a:t>
            </a:r>
          </a:p>
          <a:p>
            <a:r>
              <a:rPr lang="en-US" dirty="0"/>
              <a:t>a = 10, b = -5</a:t>
            </a:r>
          </a:p>
          <a:p>
            <a:r>
              <a:rPr lang="en-US" dirty="0"/>
              <a:t>a = 5, b = -5</a:t>
            </a:r>
          </a:p>
          <a:p>
            <a:r>
              <a:rPr lang="en-US" dirty="0"/>
              <a:t>a = -5, b = -5</a:t>
            </a:r>
          </a:p>
          <a:p>
            <a:r>
              <a:rPr lang="en-US" dirty="0"/>
              <a:t>a = -5, b = 10</a:t>
            </a:r>
          </a:p>
          <a:p>
            <a:r>
              <a:rPr lang="en-US" dirty="0"/>
              <a:t>a = -5, b = 10, c = 9</a:t>
            </a:r>
          </a:p>
          <a:p>
            <a:r>
              <a:rPr lang="en-US" dirty="0"/>
              <a:t>a = 14, b = 10, c = 9</a:t>
            </a:r>
          </a:p>
        </p:txBody>
      </p:sp>
    </p:spTree>
    <p:extLst>
      <p:ext uri="{BB962C8B-B14F-4D97-AF65-F5344CB8AC3E}">
        <p14:creationId xmlns:p14="http://schemas.microsoft.com/office/powerpoint/2010/main" val="4526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C6868-9F5A-0B64-DD4E-F49B2809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Условие</a:t>
            </a:r>
            <a:r>
              <a:rPr lang="en-US" dirty="0"/>
              <a:t> – if (…){…}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A34389-A65B-2102-6432-72545E2C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4005453" cy="4161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/>
              <a:t>temp &lt; </a:t>
            </a:r>
            <a:r>
              <a:rPr lang="en-US" dirty="0"/>
              <a:t>3</a:t>
            </a:r>
            <a:r>
              <a:rPr lang="ru-RU" dirty="0"/>
              <a:t>7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goToSchool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 else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playGames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sleep();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pic>
        <p:nvPicPr>
          <p:cNvPr id="1026" name="Picture 2" descr="C Урок 8. Условные операторы if, else, else if | Программирование  микроконтроллеров">
            <a:extLst>
              <a:ext uri="{FF2B5EF4-FFF2-40B4-BE49-F238E27FC236}">
                <a16:creationId xmlns:a16="http://schemas.microsoft.com/office/drawing/2014/main" id="{2FCDF642-6F92-25CD-1079-FCE57ECC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703" y="568829"/>
            <a:ext cx="3400425" cy="572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3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904E3-E17D-AB2F-AB89-E77F57AD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4953993" cy="1397124"/>
          </a:xfrm>
        </p:spPr>
        <p:txBody>
          <a:bodyPr/>
          <a:lstStyle/>
          <a:p>
            <a:r>
              <a:rPr lang="ru-RU" dirty="0"/>
              <a:t>Логические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E009A-BC1F-2733-1B28-0715E9C3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799"/>
            <a:ext cx="9628735" cy="5157627"/>
          </a:xfrm>
        </p:spPr>
        <p:txBody>
          <a:bodyPr numCol="2">
            <a:normAutofit/>
          </a:bodyPr>
          <a:lstStyle/>
          <a:p>
            <a:r>
              <a:rPr lang="ru-RU" b="1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&amp;&amp; (логическое И)</a:t>
            </a:r>
          </a:p>
          <a:p>
            <a:pPr lvl="1"/>
            <a:r>
              <a:rPr lang="en-US" dirty="0"/>
              <a:t>if (a == 5 &amp;&amp; b &gt; 10){}</a:t>
            </a:r>
          </a:p>
          <a:p>
            <a:r>
              <a:rPr lang="ru-RU" b="1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|| (логическое ИЛИ)</a:t>
            </a:r>
            <a:endParaRPr lang="en-US" b="1" i="0" dirty="0">
              <a:solidFill>
                <a:srgbClr val="666666"/>
              </a:solidFill>
              <a:effectLst/>
              <a:latin typeface="Helvetica" panose="020B0604020202020204" pitchFamily="34" charset="0"/>
            </a:endParaRPr>
          </a:p>
          <a:p>
            <a:pPr lvl="1"/>
            <a:r>
              <a:rPr lang="en-US" dirty="0"/>
              <a:t>if (z &gt; 0 || x &lt; 5){}</a:t>
            </a:r>
          </a:p>
          <a:p>
            <a:r>
              <a:rPr lang="ru-RU" b="1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! (логическое отрицание)</a:t>
            </a:r>
            <a:endParaRPr lang="en-US" b="1" i="0" dirty="0">
              <a:solidFill>
                <a:srgbClr val="666666"/>
              </a:solidFill>
              <a:effectLst/>
              <a:latin typeface="Helvetica" panose="020B0604020202020204" pitchFamily="34" charset="0"/>
            </a:endParaRPr>
          </a:p>
          <a:p>
            <a:pPr lvl="1"/>
            <a:r>
              <a:rPr lang="en-US" dirty="0"/>
              <a:t>if (!(x &gt; 5)){}</a:t>
            </a: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ru-RU" dirty="0"/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ru-RU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== (равенство)</a:t>
            </a:r>
          </a:p>
          <a:p>
            <a:pPr lvl="1"/>
            <a:r>
              <a:rPr lang="en-US" dirty="0"/>
              <a:t>a == 5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!= (</a:t>
            </a:r>
            <a:r>
              <a:rPr lang="ru-RU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неравенство</a:t>
            </a:r>
            <a:r>
              <a:rPr lang="en-US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)</a:t>
            </a:r>
            <a:endParaRPr lang="ru-RU" sz="2000" b="1" spc="10" dirty="0">
              <a:solidFill>
                <a:srgbClr val="666666"/>
              </a:solidFill>
              <a:latin typeface="Helvetica" panose="020B0604020202020204" pitchFamily="34" charset="0"/>
            </a:endParaRPr>
          </a:p>
          <a:p>
            <a:pPr lvl="1"/>
            <a:r>
              <a:rPr lang="en-US" dirty="0"/>
              <a:t>a != 5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&gt;= (</a:t>
            </a:r>
            <a:r>
              <a:rPr lang="ru-RU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больше или равно</a:t>
            </a:r>
            <a:r>
              <a:rPr lang="en-US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)</a:t>
            </a:r>
            <a:endParaRPr lang="ru-RU" sz="2000" b="1" spc="10" dirty="0">
              <a:solidFill>
                <a:srgbClr val="666666"/>
              </a:solidFill>
              <a:latin typeface="Helvetica" panose="020B0604020202020204" pitchFamily="34" charset="0"/>
            </a:endParaRPr>
          </a:p>
          <a:p>
            <a:pPr lvl="1"/>
            <a:r>
              <a:rPr lang="en-US" dirty="0"/>
              <a:t>a &gt;= 5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&lt;= (</a:t>
            </a:r>
            <a:r>
              <a:rPr lang="ru-RU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меньше или равно</a:t>
            </a:r>
            <a:r>
              <a:rPr lang="en-US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)</a:t>
            </a:r>
            <a:endParaRPr lang="ru-RU" sz="2000" b="1" spc="10" dirty="0">
              <a:solidFill>
                <a:srgbClr val="666666"/>
              </a:solidFill>
              <a:latin typeface="Helvetica" panose="020B0604020202020204" pitchFamily="34" charset="0"/>
            </a:endParaRPr>
          </a:p>
          <a:p>
            <a:pPr lvl="1"/>
            <a:r>
              <a:rPr lang="en-US" dirty="0"/>
              <a:t>a &lt;= 5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&gt; (</a:t>
            </a:r>
            <a:r>
              <a:rPr lang="ru-RU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больше</a:t>
            </a:r>
            <a:r>
              <a:rPr lang="en-US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)</a:t>
            </a:r>
            <a:endParaRPr lang="ru-RU" sz="2000" b="1" spc="10" dirty="0">
              <a:solidFill>
                <a:srgbClr val="666666"/>
              </a:solidFill>
              <a:latin typeface="Helvetica" panose="020B0604020202020204" pitchFamily="34" charset="0"/>
            </a:endParaRPr>
          </a:p>
          <a:p>
            <a:pPr lvl="1"/>
            <a:r>
              <a:rPr lang="en-US" dirty="0"/>
              <a:t>a &gt; 5</a:t>
            </a:r>
          </a:p>
          <a:p>
            <a:pPr marL="182880" lvl="1">
              <a:lnSpc>
                <a:spcPct val="10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&lt; (</a:t>
            </a:r>
            <a:r>
              <a:rPr lang="ru-RU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меньше</a:t>
            </a:r>
            <a:r>
              <a:rPr lang="en-US" sz="2000" b="1" spc="10" dirty="0">
                <a:solidFill>
                  <a:srgbClr val="666666"/>
                </a:solidFill>
                <a:latin typeface="Helvetica" panose="020B0604020202020204" pitchFamily="34" charset="0"/>
              </a:rPr>
              <a:t>)</a:t>
            </a:r>
            <a:endParaRPr lang="ru-RU" sz="2000" b="1" spc="10" dirty="0">
              <a:solidFill>
                <a:srgbClr val="666666"/>
              </a:solidFill>
              <a:latin typeface="Helvetica" panose="020B0604020202020204" pitchFamily="34" charset="0"/>
            </a:endParaRPr>
          </a:p>
          <a:p>
            <a:pPr lvl="1"/>
            <a:r>
              <a:rPr lang="en-US" dirty="0"/>
              <a:t>a &lt; 5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5EEFAC1-B9E3-7AF9-0A9B-883CB04BF199}"/>
              </a:ext>
            </a:extLst>
          </p:cNvPr>
          <p:cNvSpPr txBox="1">
            <a:spLocks/>
          </p:cNvSpPr>
          <p:nvPr/>
        </p:nvSpPr>
        <p:spPr>
          <a:xfrm>
            <a:off x="6215865" y="294198"/>
            <a:ext cx="4953993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Операторы сравнения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374947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FBF0A-8CDF-851B-8EE9-4BA5B61A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pic>
        <p:nvPicPr>
          <p:cNvPr id="2052" name="Picture 4" descr="Урок 4. Arduino - цикл for. Изучаем Ардуино без Arduino.">
            <a:extLst>
              <a:ext uri="{FF2B5EF4-FFF2-40B4-BE49-F238E27FC236}">
                <a16:creationId xmlns:a16="http://schemas.microsoft.com/office/drawing/2014/main" id="{58F37FF0-E652-0615-220D-91ABAEE9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72716"/>
            <a:ext cx="6390473" cy="266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07F37133-D4E9-A2AD-7348-69E77FE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767328" cy="1310005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Конструкция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Helvetica Neue"/>
              </a:rPr>
              <a:t>for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 используется для повторения блока операторов, заключенных в фигурные скобки. 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13415-4166-D9E0-3235-7F9163F8BC2A}"/>
              </a:ext>
            </a:extLst>
          </p:cNvPr>
          <p:cNvSpPr txBox="1"/>
          <p:nvPr/>
        </p:nvSpPr>
        <p:spPr>
          <a:xfrm>
            <a:off x="1261872" y="3429000"/>
            <a:ext cx="9692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Заголовок </a:t>
            </a:r>
            <a:r>
              <a:rPr lang="ru-RU" b="0" i="1" dirty="0">
                <a:solidFill>
                  <a:srgbClr val="333333"/>
                </a:solidFill>
                <a:effectLst/>
                <a:latin typeface="Helvetica Neue"/>
              </a:rPr>
              <a:t>цикла</a:t>
            </a:r>
            <a:r>
              <a:rPr lang="ru-RU" b="1" i="1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ru-RU" b="1" i="1" dirty="0" err="1">
                <a:solidFill>
                  <a:srgbClr val="333333"/>
                </a:solidFill>
                <a:effectLst/>
                <a:latin typeface="Helvetica Neue"/>
              </a:rPr>
              <a:t>for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 состоит из трех частей: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	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Helvetica Neue"/>
              </a:rPr>
              <a:t>for</a:t>
            </a:r>
            <a:r>
              <a:rPr lang="ru-RU" b="1" i="0" dirty="0">
                <a:solidFill>
                  <a:srgbClr val="333333"/>
                </a:solidFill>
                <a:effectLst/>
                <a:latin typeface="Helvetica Neue"/>
              </a:rPr>
              <a:t> (</a:t>
            </a:r>
            <a:r>
              <a:rPr lang="ru-RU" b="1" i="0" dirty="0" err="1">
                <a:solidFill>
                  <a:srgbClr val="C0504D"/>
                </a:solidFill>
                <a:effectLst/>
                <a:latin typeface="Helvetica Neue"/>
              </a:rPr>
              <a:t>initialization</a:t>
            </a:r>
            <a:r>
              <a:rPr lang="ru-RU" b="1" i="0" dirty="0">
                <a:solidFill>
                  <a:srgbClr val="333333"/>
                </a:solidFill>
                <a:effectLst/>
                <a:latin typeface="Helvetica Neue"/>
              </a:rPr>
              <a:t>; </a:t>
            </a:r>
            <a:r>
              <a:rPr lang="ru-RU" b="1" i="0" dirty="0" err="1">
                <a:solidFill>
                  <a:srgbClr val="4F81BD"/>
                </a:solidFill>
                <a:effectLst/>
                <a:latin typeface="Helvetica Neue"/>
              </a:rPr>
              <a:t>condition</a:t>
            </a:r>
            <a:r>
              <a:rPr lang="ru-RU" b="1" i="0" dirty="0">
                <a:solidFill>
                  <a:srgbClr val="333333"/>
                </a:solidFill>
                <a:effectLst/>
                <a:latin typeface="Helvetica Neue"/>
              </a:rPr>
              <a:t>; </a:t>
            </a:r>
            <a:r>
              <a:rPr lang="ru-RU" b="1" i="0" dirty="0" err="1">
                <a:solidFill>
                  <a:srgbClr val="9BBB59"/>
                </a:solidFill>
                <a:effectLst/>
                <a:latin typeface="Helvetica Neue"/>
              </a:rPr>
              <a:t>increment</a:t>
            </a:r>
            <a:r>
              <a:rPr lang="ru-RU" b="1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 {операторы выполняющиеся в цикле}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Инициализация (</a:t>
            </a:r>
            <a:r>
              <a:rPr lang="ru-RU" b="0" i="0" dirty="0" err="1">
                <a:solidFill>
                  <a:srgbClr val="C0504D"/>
                </a:solidFill>
                <a:effectLst/>
                <a:latin typeface="Helvetica Neue"/>
              </a:rPr>
              <a:t>Initialization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) выполняется самой первой и один раз. 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Каждый раз в цикле проверяется условие (</a:t>
            </a:r>
            <a:r>
              <a:rPr lang="ru-RU" b="0" i="0" dirty="0" err="1">
                <a:solidFill>
                  <a:srgbClr val="4F81BD"/>
                </a:solidFill>
                <a:effectLst/>
                <a:latin typeface="Helvetica Neue"/>
              </a:rPr>
              <a:t>condition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), если оно верно, выполняется блок операторов и приращение (</a:t>
            </a:r>
            <a:r>
              <a:rPr lang="ru-RU" b="0" i="0" dirty="0" err="1">
                <a:solidFill>
                  <a:srgbClr val="9BBB59"/>
                </a:solidFill>
                <a:effectLst/>
                <a:latin typeface="Helvetica Neue"/>
              </a:rPr>
              <a:t>increment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), затем условие проверяется вновь. Когда логическое значение условия становится ложным, цикл завершается.</a:t>
            </a:r>
          </a:p>
          <a:p>
            <a:pPr algn="l"/>
            <a:endParaRPr lang="ru-RU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1" dirty="0" err="1">
                <a:solidFill>
                  <a:srgbClr val="C0504D"/>
                </a:solidFill>
                <a:effectLst/>
                <a:latin typeface="Helvetica Neue"/>
              </a:rPr>
              <a:t>int</a:t>
            </a:r>
            <a:r>
              <a:rPr lang="ru-RU" b="1" i="1" dirty="0">
                <a:solidFill>
                  <a:srgbClr val="C0504D"/>
                </a:solidFill>
                <a:effectLst/>
                <a:latin typeface="Helvetica Neue"/>
              </a:rPr>
              <a:t> </a:t>
            </a:r>
            <a:r>
              <a:rPr lang="en-US" b="1" i="1" dirty="0">
                <a:solidFill>
                  <a:srgbClr val="C0504D"/>
                </a:solidFill>
                <a:latin typeface="Helvetica Neue"/>
              </a:rPr>
              <a:t>i</a:t>
            </a:r>
            <a:r>
              <a:rPr lang="en-US" b="1" i="1" dirty="0">
                <a:solidFill>
                  <a:srgbClr val="C0504D"/>
                </a:solidFill>
                <a:effectLst/>
                <a:latin typeface="Helvetica Neue"/>
              </a:rPr>
              <a:t> </a:t>
            </a:r>
            <a:r>
              <a:rPr lang="ru-RU" b="1" i="1" dirty="0">
                <a:solidFill>
                  <a:srgbClr val="C0504D"/>
                </a:solidFill>
                <a:effectLst/>
                <a:latin typeface="Helvetica Neue"/>
              </a:rPr>
              <a:t>=</a:t>
            </a:r>
            <a:r>
              <a:rPr lang="en-US" b="1" i="1" dirty="0">
                <a:solidFill>
                  <a:srgbClr val="C0504D"/>
                </a:solidFill>
                <a:effectLst/>
                <a:latin typeface="Helvetica Neue"/>
              </a:rPr>
              <a:t> </a:t>
            </a:r>
            <a:r>
              <a:rPr lang="ru-RU" b="1" i="1" dirty="0">
                <a:solidFill>
                  <a:srgbClr val="C0504D"/>
                </a:solidFill>
                <a:effectLst/>
                <a:latin typeface="Helvetica Neue"/>
              </a:rPr>
              <a:t>0</a:t>
            </a:r>
            <a:r>
              <a:rPr lang="ru-RU" b="0" i="1" dirty="0">
                <a:solidFill>
                  <a:srgbClr val="333333"/>
                </a:solidFill>
                <a:effectLst/>
                <a:latin typeface="Helvetica Neue"/>
              </a:rPr>
              <a:t> — Присвоим переменной x значение равное 0.</a:t>
            </a:r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4F81BD"/>
                </a:solidFill>
                <a:effectLst/>
                <a:latin typeface="Helvetica Neue"/>
              </a:rPr>
              <a:t>i</a:t>
            </a:r>
            <a:r>
              <a:rPr lang="en-US" b="1" i="1" dirty="0">
                <a:solidFill>
                  <a:srgbClr val="4F81BD"/>
                </a:solidFill>
                <a:effectLst/>
                <a:latin typeface="Helvetica Neue"/>
              </a:rPr>
              <a:t> </a:t>
            </a:r>
            <a:r>
              <a:rPr lang="ru-RU" b="1" i="1" dirty="0">
                <a:solidFill>
                  <a:srgbClr val="4F81BD"/>
                </a:solidFill>
                <a:effectLst/>
                <a:latin typeface="Helvetica Neue"/>
              </a:rPr>
              <a:t>&lt;</a:t>
            </a:r>
            <a:r>
              <a:rPr lang="en-US" b="1" i="1" dirty="0">
                <a:solidFill>
                  <a:srgbClr val="4F81BD"/>
                </a:solidFill>
                <a:effectLst/>
                <a:latin typeface="Helvetica Neue"/>
              </a:rPr>
              <a:t> </a:t>
            </a:r>
            <a:r>
              <a:rPr lang="ru-RU" b="1" i="1" dirty="0">
                <a:solidFill>
                  <a:srgbClr val="4F81BD"/>
                </a:solidFill>
                <a:effectLst/>
                <a:latin typeface="Helvetica Neue"/>
              </a:rPr>
              <a:t>3</a:t>
            </a:r>
            <a:r>
              <a:rPr lang="ru-RU" b="0" i="1" dirty="0">
                <a:solidFill>
                  <a:srgbClr val="4F81BD"/>
                </a:solidFill>
                <a:effectLst/>
                <a:latin typeface="Helvetica Neue"/>
              </a:rPr>
              <a:t>;</a:t>
            </a:r>
            <a:r>
              <a:rPr lang="ru-RU" b="0" i="1" dirty="0">
                <a:solidFill>
                  <a:srgbClr val="333333"/>
                </a:solidFill>
                <a:effectLst/>
                <a:latin typeface="Helvetica Neue"/>
              </a:rPr>
              <a:t> - Если x меньше чем 3, выполняем цикл.</a:t>
            </a:r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9BBB59"/>
                </a:solidFill>
                <a:effectLst/>
                <a:latin typeface="Helvetica Neue"/>
              </a:rPr>
              <a:t>i</a:t>
            </a:r>
            <a:r>
              <a:rPr lang="ru-RU" b="1" i="1" dirty="0">
                <a:solidFill>
                  <a:srgbClr val="9BBB59"/>
                </a:solidFill>
                <a:effectLst/>
                <a:latin typeface="Helvetica Neue"/>
              </a:rPr>
              <a:t>++</a:t>
            </a:r>
            <a:r>
              <a:rPr lang="ru-RU" b="0" i="1" dirty="0">
                <a:solidFill>
                  <a:srgbClr val="333333"/>
                </a:solidFill>
                <a:effectLst/>
                <a:latin typeface="Helvetica Neue"/>
              </a:rPr>
              <a:t> - При каждом выполнении цикла прибавляем к x единицу. По другому данную строку можно записать x=x+1</a:t>
            </a:r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1855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19435-32F7-191A-1097-F8DC7F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120" y="365760"/>
            <a:ext cx="7073391" cy="1325562"/>
          </a:xfrm>
        </p:spPr>
        <p:txBody>
          <a:bodyPr>
            <a:normAutofit/>
          </a:bodyPr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A247CF-8248-E90F-5EE0-2FC7994C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5" y="2138601"/>
            <a:ext cx="5200084" cy="254804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1B794DA-6B9C-0FBD-5512-08F70A95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1828800"/>
            <a:ext cx="4572002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 err="1">
                <a:effectLst/>
                <a:latin typeface="Verdana" panose="020B0604030504040204" pitchFamily="34" charset="0"/>
              </a:rPr>
              <a:t>While</a:t>
            </a:r>
            <a:r>
              <a:rPr lang="ru-RU" b="0" i="0" dirty="0">
                <a:effectLst/>
                <a:latin typeface="Verdana" panose="020B0604030504040204" pitchFamily="34" charset="0"/>
              </a:rPr>
              <a:t> будет вычислять в цикле непрерывно и бесконечно до тех пор, пока выражение в круглых скобках, не станет</a:t>
            </a:r>
            <a:r>
              <a:rPr lang="en-US" b="0" i="0" dirty="0"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>
                <a:effectLst/>
                <a:latin typeface="Verdana" panose="020B0604030504040204" pitchFamily="34" charset="0"/>
              </a:rPr>
              <a:t>ЛОЖНО. Что-то должно изменять значение проверяемой переменной, иначе выход из цикла </a:t>
            </a:r>
            <a:r>
              <a:rPr lang="ru-RU" b="1" i="0" dirty="0" err="1">
                <a:effectLst/>
                <a:latin typeface="Verdana" panose="020B0604030504040204" pitchFamily="34" charset="0"/>
              </a:rPr>
              <a:t>while</a:t>
            </a:r>
            <a:r>
              <a:rPr lang="ru-RU" b="0" i="0" dirty="0">
                <a:effectLst/>
                <a:latin typeface="Verdana" panose="020B0604030504040204" pitchFamily="34" charset="0"/>
              </a:rPr>
              <a:t> никогда не будет достигнут.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3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06594-5E67-031F-7955-394B4E29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SOS</a:t>
            </a:r>
            <a:r>
              <a:rPr lang="ru-RU" dirty="0"/>
              <a:t> на светодиоде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17FA4-854E-E55A-E4FA-BD1A4E52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139053" cy="27527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Сигнал </a:t>
            </a:r>
            <a:r>
              <a:rPr lang="en-US" dirty="0"/>
              <a:t>SOS </a:t>
            </a:r>
            <a:r>
              <a:rPr lang="ru-RU" dirty="0"/>
              <a:t>– 3 точки, 3 тире, 3 точки</a:t>
            </a:r>
          </a:p>
          <a:p>
            <a:pPr marL="0" indent="0">
              <a:buNone/>
            </a:pPr>
            <a:r>
              <a:rPr lang="ru-RU" dirty="0"/>
              <a:t>Давайте сделаем так, чтоб в нашей программе было 3 цикла </a:t>
            </a:r>
            <a:r>
              <a:rPr lang="en-US" dirty="0"/>
              <a:t>for: 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3 точки</a:t>
            </a:r>
          </a:p>
          <a:p>
            <a:pPr marL="457200" indent="-457200">
              <a:buAutoNum type="arabicParenR"/>
            </a:pPr>
            <a:r>
              <a:rPr lang="ru-RU" dirty="0"/>
              <a:t>3 тире</a:t>
            </a:r>
          </a:p>
          <a:p>
            <a:pPr marL="457200" indent="-457200">
              <a:buAutoNum type="arabicParenR"/>
            </a:pPr>
            <a:r>
              <a:rPr lang="ru-RU" dirty="0"/>
              <a:t>3 точки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SOS — радиосигнал о помощи от терпящих бедствие на море.">
            <a:extLst>
              <a:ext uri="{FF2B5EF4-FFF2-40B4-BE49-F238E27FC236}">
                <a16:creationId xmlns:a16="http://schemas.microsoft.com/office/drawing/2014/main" id="{DD1EBEED-0E71-E7FC-B879-89BDC494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66739"/>
            <a:ext cx="3238500" cy="185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7B632D-CEE6-D7F2-A8CB-FA8F2780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21" y="2556399"/>
            <a:ext cx="3043227" cy="4526249"/>
          </a:xfrm>
          <a:prstGeom prst="rect">
            <a:avLst/>
          </a:prstGeom>
        </p:spPr>
      </p:pic>
      <p:pic>
        <p:nvPicPr>
          <p:cNvPr id="6" name="Picture 4" descr="Урок 4. Arduino - цикл for. Изучаем Ардуино без Arduino.">
            <a:extLst>
              <a:ext uri="{FF2B5EF4-FFF2-40B4-BE49-F238E27FC236}">
                <a16:creationId xmlns:a16="http://schemas.microsoft.com/office/drawing/2014/main" id="{A7812619-DA7D-B3E1-920D-9F3012DD4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4596905"/>
            <a:ext cx="5419724" cy="226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0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8E251-9975-B413-F0A8-D70E3C4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058352"/>
          </a:xfrm>
        </p:spPr>
        <p:txBody>
          <a:bodyPr/>
          <a:lstStyle/>
          <a:p>
            <a:r>
              <a:rPr lang="ru-RU" dirty="0"/>
              <a:t>Получившийся код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1DAF2D-976D-2697-A352-262821DD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431" y="1806298"/>
            <a:ext cx="3916954" cy="4769300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B70785D-A028-0A75-75A0-1DBE3985C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1" y="1806298"/>
            <a:ext cx="4064743" cy="4769300"/>
          </a:xfrm>
        </p:spPr>
      </p:pic>
    </p:spTree>
    <p:extLst>
      <p:ext uri="{BB962C8B-B14F-4D97-AF65-F5344CB8AC3E}">
        <p14:creationId xmlns:p14="http://schemas.microsoft.com/office/powerpoint/2010/main" val="398673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B385E-072F-553A-130A-24E0551B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90" y="365760"/>
            <a:ext cx="5692878" cy="1325562"/>
          </a:xfrm>
        </p:spPr>
        <p:txBody>
          <a:bodyPr>
            <a:normAutofit/>
          </a:bodyPr>
          <a:lstStyle/>
          <a:p>
            <a:r>
              <a:rPr lang="ru-RU" sz="3400"/>
              <a:t>Создание собственных функций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4BB74E-6F90-2A3C-286E-9259883E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5" y="950196"/>
            <a:ext cx="4019312" cy="496786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4E9BADA-6977-0DA2-C2C8-95DDEFE8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090" y="1828800"/>
            <a:ext cx="5710771" cy="4351337"/>
          </a:xfrm>
        </p:spPr>
        <p:txBody>
          <a:bodyPr>
            <a:normAutofit/>
          </a:bodyPr>
          <a:lstStyle/>
          <a:p>
            <a:r>
              <a:rPr lang="ru-RU" b="1" i="0" dirty="0">
                <a:effectLst/>
                <a:latin typeface="Open Sans Condensed"/>
              </a:rPr>
              <a:t>Функция</a:t>
            </a:r>
            <a:r>
              <a:rPr lang="ru-RU" b="0" i="0" dirty="0">
                <a:effectLst/>
                <a:latin typeface="Open Sans Condensed"/>
              </a:rPr>
              <a:t> – часть программы, блок кода, имеющий своё название. Большая программа может строиться из нескольких функций, каждая из которых выполняет свою задачу, поэтому можно назвать функцию </a:t>
            </a:r>
            <a:r>
              <a:rPr lang="ru-RU" b="1" i="0" dirty="0">
                <a:effectLst/>
                <a:latin typeface="Open Sans Condensed"/>
              </a:rPr>
              <a:t>подпрограммой</a:t>
            </a:r>
            <a:r>
              <a:rPr lang="ru-RU" b="0" i="0" dirty="0">
                <a:effectLst/>
                <a:latin typeface="Open Sans Condensed"/>
              </a:rPr>
              <a:t>.</a:t>
            </a:r>
          </a:p>
          <a:p>
            <a:r>
              <a:rPr lang="ru-RU" b="0" i="0" dirty="0">
                <a:effectLst/>
                <a:latin typeface="Open Sans Condensed"/>
              </a:rPr>
              <a:t>Функция должна быть описана </a:t>
            </a:r>
            <a:r>
              <a:rPr lang="ru-RU" b="1" i="0" dirty="0">
                <a:effectLst/>
                <a:latin typeface="Open Sans Condensed"/>
              </a:rPr>
              <a:t>снаружи других функций!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0B246-1320-0A63-4927-ACE221DA559C}"/>
              </a:ext>
            </a:extLst>
          </p:cNvPr>
          <p:cNvSpPr txBox="1"/>
          <p:nvPr/>
        </p:nvSpPr>
        <p:spPr>
          <a:xfrm>
            <a:off x="5270090" y="4643919"/>
            <a:ext cx="5710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Давайте усовершенствуем наш код с помощью функций!</a:t>
            </a:r>
          </a:p>
        </p:txBody>
      </p:sp>
    </p:spTree>
    <p:extLst>
      <p:ext uri="{BB962C8B-B14F-4D97-AF65-F5344CB8AC3E}">
        <p14:creationId xmlns:p14="http://schemas.microsoft.com/office/powerpoint/2010/main" val="24223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Вид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347</TotalTime>
  <Words>529</Words>
  <Application>Microsoft Office PowerPoint</Application>
  <PresentationFormat>Широкоэкранный</PresentationFormat>
  <Paragraphs>82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Century Schoolbook</vt:lpstr>
      <vt:lpstr>Helvetica</vt:lpstr>
      <vt:lpstr>Helvetica Neue</vt:lpstr>
      <vt:lpstr>Open Sans Condensed</vt:lpstr>
      <vt:lpstr>Verdana</vt:lpstr>
      <vt:lpstr>Wingdings 2</vt:lpstr>
      <vt:lpstr>Вид</vt:lpstr>
      <vt:lpstr>Arduino</vt:lpstr>
      <vt:lpstr>Чему равняются переменные на каждой строке?</vt:lpstr>
      <vt:lpstr>Условие – if (…){…}</vt:lpstr>
      <vt:lpstr>Логические выражения</vt:lpstr>
      <vt:lpstr>Цикл for</vt:lpstr>
      <vt:lpstr>Цикл while</vt:lpstr>
      <vt:lpstr>SOS на светодиоде</vt:lpstr>
      <vt:lpstr>Получившийся код</vt:lpstr>
      <vt:lpstr>Создание собственных функций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Шарафетдинов Дамир Ринатович</dc:creator>
  <cp:lastModifiedBy>Шарафетдинов Дамир Ринатович</cp:lastModifiedBy>
  <cp:revision>10</cp:revision>
  <dcterms:created xsi:type="dcterms:W3CDTF">2022-10-08T11:07:53Z</dcterms:created>
  <dcterms:modified xsi:type="dcterms:W3CDTF">2022-10-15T14:41:01Z</dcterms:modified>
</cp:coreProperties>
</file>