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75" r:id="rId3"/>
    <p:sldId id="262" r:id="rId4"/>
    <p:sldId id="256" r:id="rId5"/>
    <p:sldId id="257" r:id="rId6"/>
    <p:sldId id="258" r:id="rId7"/>
    <p:sldId id="270" r:id="rId8"/>
    <p:sldId id="268" r:id="rId9"/>
    <p:sldId id="259" r:id="rId10"/>
    <p:sldId id="271" r:id="rId11"/>
    <p:sldId id="260" r:id="rId12"/>
    <p:sldId id="261" r:id="rId13"/>
    <p:sldId id="272" r:id="rId14"/>
    <p:sldId id="264" r:id="rId15"/>
    <p:sldId id="265" r:id="rId16"/>
    <p:sldId id="266" r:id="rId17"/>
    <p:sldId id="267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8T09:37:39.47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3AD1B-F133-4926-AACE-4684B26D8E16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4BB3A-7760-40AA-BBF1-51982494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71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BB3A-7760-40AA-BBF1-519824945F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30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BB3A-7760-40AA-BBF1-519824945F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4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BB3A-7760-40AA-BBF1-519824945F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15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BB3A-7760-40AA-BBF1-519824945F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BB3A-7760-40AA-BBF1-519824945F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6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BB3A-7760-40AA-BBF1-519824945F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4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BB3A-7760-40AA-BBF1-519824945F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4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BB3A-7760-40AA-BBF1-519824945F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5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BB3A-7760-40AA-BBF1-519824945F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FE50-ADF6-4645-B7F2-3EF104E2001C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4ACA-575B-41F5-8893-133E8AB4445B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0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5D6F-A993-48A4-B41A-43353DDF0961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83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E30A-EC68-4E49-8024-0AE82E4FFB62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22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B55D-6E90-4616-A3CA-69DDF1749328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2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3D0-B8EC-4B57-856C-26BC3BEE1F47}" type="datetime1">
              <a:rPr lang="fr-FR" smtClean="0"/>
              <a:t>30/04/2020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503-F4A9-4F95-A245-57283426888A}" type="datetime1">
              <a:rPr lang="fr-FR" smtClean="0"/>
              <a:t>30/04/2020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8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A775-E1ED-461C-AD3E-43CC4C110DC2}" type="datetime1">
              <a:rPr lang="fr-FR" smtClean="0"/>
              <a:t>30/04/2020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8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B10B-8730-4E47-9A7D-55290F3FBF1A}" type="datetime1">
              <a:rPr lang="fr-FR" smtClean="0"/>
              <a:t>30/04/2020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3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E257-7046-4D2F-A8FE-DF4CDEA8EFA2}" type="datetime1">
              <a:rPr lang="fr-FR" smtClean="0"/>
              <a:t>30/04/2020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7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89BA-4F65-485A-A330-8ADF3891C3F4}" type="datetime1">
              <a:rPr lang="fr-FR" smtClean="0"/>
              <a:t>30/04/2020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16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DCF7-4B90-4D21-9D44-232E17214F43}" type="datetime1">
              <a:rPr lang="fr-FR" smtClean="0"/>
              <a:t>30/04/2020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FD73-D500-4D81-A047-33F7BA386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9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1" y="5246234"/>
            <a:ext cx="3479979" cy="927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95612" y="2449415"/>
            <a:ext cx="7263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fr-FR" sz="3200" b="1" u="sng" dirty="0">
                <a:solidFill>
                  <a:srgbClr val="333333"/>
                </a:solidFill>
                <a:latin typeface="Lato" panose="020F0502020204030203" pitchFamily="34" charset="0"/>
              </a:rPr>
              <a:t>Manipulation des fichiers sous </a:t>
            </a:r>
            <a:r>
              <a:rPr lang="fr-FR" sz="3200" b="1" u="sng" dirty="0" err="1">
                <a:solidFill>
                  <a:srgbClr val="333333"/>
                </a:solidFill>
                <a:latin typeface="Lato" panose="020F0502020204030203" pitchFamily="34" charset="0"/>
              </a:rPr>
              <a:t>Matlab</a:t>
            </a:r>
            <a:r>
              <a:rPr lang="fr-FR" sz="3200" b="1" u="sng" dirty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</a:p>
        </p:txBody>
      </p:sp>
      <p:pic>
        <p:nvPicPr>
          <p:cNvPr id="1026" name="Picture 2" descr="https://lh3.googleusercontent.com/proxy/l2nksGCWJ-EhW6zmkYd6JHVgf3HV3Q5NaAD2m_UiBDMwic1VS-67bEOzIeK8Moe_luGkN958u_btQ7H_hztjSvxgEbXAnlvYx4YAue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3" y="6078506"/>
            <a:ext cx="3803029" cy="6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6096" y="5739952"/>
            <a:ext cx="4002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>
                <a:solidFill>
                  <a:schemeClr val="bg1"/>
                </a:solidFill>
              </a:rPr>
              <a:t>Mohamed EL </a:t>
            </a:r>
            <a:r>
              <a:rPr lang="fr-FR" sz="1600" b="1" i="1" dirty="0" err="1">
                <a:solidFill>
                  <a:schemeClr val="bg1"/>
                </a:solidFill>
              </a:rPr>
              <a:t>yaakoubi</a:t>
            </a:r>
            <a:r>
              <a:rPr lang="fr-FR" sz="1600" b="1" i="1" dirty="0">
                <a:solidFill>
                  <a:schemeClr val="bg1"/>
                </a:solidFill>
              </a:rPr>
              <a:t> – ENSA  Agadir</a:t>
            </a:r>
          </a:p>
        </p:txBody>
      </p:sp>
    </p:spTree>
    <p:extLst>
      <p:ext uri="{BB962C8B-B14F-4D97-AF65-F5344CB8AC3E}">
        <p14:creationId xmlns:p14="http://schemas.microsoft.com/office/powerpoint/2010/main" val="388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0650" y="326515"/>
            <a:ext cx="6096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fid1=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'file</a:t>
            </a:r>
            <a:r>
              <a:rPr lang="ar-MA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1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.</a:t>
            </a:r>
            <a:r>
              <a:rPr lang="fr-FR" sz="2000" b="1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txt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'w'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'%s\n'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'agadir'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'%d\n'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28);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s\n'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'marrakech'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d\n'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34);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s\n'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'casablanca'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d\n'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24);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(fid1);</a:t>
            </a:r>
            <a:endParaRPr lang="fr-FR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6430" y="4067982"/>
            <a:ext cx="231327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 err="1">
                <a:latin typeface="Courier New" panose="02070309020205020404" pitchFamily="49" charset="0"/>
              </a:rPr>
              <a:t>agadir</a:t>
            </a:r>
            <a:endParaRPr lang="fr-FR" sz="2400" dirty="0">
              <a:latin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</a:rPr>
              <a:t>28</a:t>
            </a:r>
          </a:p>
          <a:p>
            <a:r>
              <a:rPr lang="fr-FR" sz="2400" dirty="0" err="1">
                <a:latin typeface="Courier New" panose="02070309020205020404" pitchFamily="49" charset="0"/>
              </a:rPr>
              <a:t>marrakech</a:t>
            </a:r>
            <a:endParaRPr lang="fr-FR" sz="2400" dirty="0">
              <a:latin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</a:rPr>
              <a:t>34</a:t>
            </a:r>
          </a:p>
          <a:p>
            <a:r>
              <a:rPr lang="fr-FR" sz="2400" dirty="0" err="1">
                <a:latin typeface="Courier New" panose="02070309020205020404" pitchFamily="49" charset="0"/>
              </a:rPr>
              <a:t>casablanca</a:t>
            </a:r>
            <a:endParaRPr lang="fr-FR" sz="2400" dirty="0">
              <a:latin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</a:rPr>
              <a:t>24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70610" y="369865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A020F0"/>
                </a:solidFill>
                <a:latin typeface="Courier New" panose="02070309020205020404" pitchFamily="49" charset="0"/>
              </a:defRPr>
            </a:lvl1pPr>
          </a:lstStyle>
          <a:p>
            <a:r>
              <a:rPr lang="fr-FR" dirty="0"/>
              <a:t>file1.txt</a:t>
            </a:r>
          </a:p>
        </p:txBody>
      </p:sp>
      <p:sp>
        <p:nvSpPr>
          <p:cNvPr id="7" name="Flèche vers le bas 6"/>
          <p:cNvSpPr/>
          <p:nvPr/>
        </p:nvSpPr>
        <p:spPr>
          <a:xfrm>
            <a:off x="4834315" y="3280523"/>
            <a:ext cx="983681" cy="266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85578" y="280070"/>
            <a:ext cx="20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Exemple 1</a:t>
            </a:r>
          </a:p>
        </p:txBody>
      </p:sp>
    </p:spTree>
    <p:extLst>
      <p:ext uri="{BB962C8B-B14F-4D97-AF65-F5344CB8AC3E}">
        <p14:creationId xmlns:p14="http://schemas.microsoft.com/office/powerpoint/2010/main" val="4150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20741" y="412228"/>
            <a:ext cx="7385785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fid2=</a:t>
            </a:r>
            <a:r>
              <a:rPr lang="fr-F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'file2.txt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'w'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(fid2,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‘Ville : %s\n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agadir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(fid2,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‘temperature : %d\n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,28);</a:t>
            </a:r>
          </a:p>
          <a:p>
            <a:r>
              <a:rPr lang="fr-F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(fid2,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Ville : 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%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s\n'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marrakech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(fid2,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fr-FR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temperature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 : 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%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d\n'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,34);</a:t>
            </a:r>
          </a:p>
          <a:p>
            <a:r>
              <a:rPr lang="fr-F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(fid2,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Ville : 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%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s\n'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casablanca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(fid2,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fr-FR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temperature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 : </a:t>
            </a:r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%</a:t>
            </a:r>
            <a:r>
              <a:rPr lang="fr-FR" b="1" dirty="0">
                <a:solidFill>
                  <a:srgbClr val="A020F0"/>
                </a:solidFill>
                <a:latin typeface="Courier New" panose="02070309020205020404" pitchFamily="49" charset="0"/>
              </a:rPr>
              <a:t>d\n'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,24);</a:t>
            </a:r>
          </a:p>
          <a:p>
            <a:r>
              <a:rPr lang="fr-FR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(fid2);</a:t>
            </a:r>
            <a:endParaRPr lang="fr-FR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4040" y="4245247"/>
            <a:ext cx="332392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Ville :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agadir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temperature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: 28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Ville :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marrakech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temperature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: 34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Ville :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casablanca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temperature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: 24</a:t>
            </a:r>
          </a:p>
        </p:txBody>
      </p:sp>
      <p:sp>
        <p:nvSpPr>
          <p:cNvPr id="4" name="Rectangle 3"/>
          <p:cNvSpPr/>
          <p:nvPr/>
        </p:nvSpPr>
        <p:spPr>
          <a:xfrm>
            <a:off x="4837821" y="377642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file2.txt</a:t>
            </a:r>
            <a:endParaRPr lang="fr-FR" dirty="0"/>
          </a:p>
        </p:txBody>
      </p:sp>
      <p:sp>
        <p:nvSpPr>
          <p:cNvPr id="7" name="Flèche vers le bas 6"/>
          <p:cNvSpPr/>
          <p:nvPr/>
        </p:nvSpPr>
        <p:spPr>
          <a:xfrm>
            <a:off x="5005137" y="3320716"/>
            <a:ext cx="952901" cy="189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11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85578" y="280070"/>
            <a:ext cx="20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Exemple </a:t>
            </a:r>
            <a:r>
              <a:rPr lang="ar-MA" sz="3200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2</a:t>
            </a:r>
            <a:endParaRPr lang="fr-FR" sz="3200" b="1" u="sng" dirty="0" smtClean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78" y="159490"/>
            <a:ext cx="4131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La lecture d’un </a:t>
            </a:r>
            <a:r>
              <a:rPr lang="fr-FR" sz="3200" b="1" u="sng" dirty="0">
                <a:solidFill>
                  <a:srgbClr val="333333"/>
                </a:solidFill>
                <a:latin typeface="Lato" panose="020F0502020204030203" pitchFamily="34" charset="0"/>
              </a:rPr>
              <a:t>fichier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479388" y="1808258"/>
            <a:ext cx="266951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agadir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28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marrakech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34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casablanca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24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0107" y="1309566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file1.txt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579835" y="4703683"/>
            <a:ext cx="523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fid1= </a:t>
            </a:r>
            <a:r>
              <a:rPr lang="fr-FR" sz="4000" dirty="0" err="1" smtClean="0">
                <a:solidFill>
                  <a:schemeClr val="accent1">
                    <a:lumMod val="50000"/>
                  </a:schemeClr>
                </a:solidFill>
              </a:rPr>
              <a:t>fopen</a:t>
            </a:r>
            <a:r>
              <a:rPr lang="fr-FR" sz="4000" dirty="0" smtClean="0"/>
              <a:t>('file1.txt','r')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3809321" y="4110167"/>
            <a:ext cx="4775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333333"/>
                </a:solidFill>
                <a:latin typeface="Lato" panose="020F0502020204030203" pitchFamily="34" charset="0"/>
              </a:rPr>
              <a:t>Ouvrir le fichier file1.txt pour une lecture</a:t>
            </a:r>
            <a:endParaRPr lang="fr-FR" sz="2000" dirty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12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578" y="896558"/>
            <a:ext cx="2233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u="sng" dirty="0">
                <a:solidFill>
                  <a:srgbClr val="333333"/>
                </a:solidFill>
                <a:latin typeface="Lato" panose="020F0502020204030203" pitchFamily="34" charset="0"/>
              </a:rPr>
              <a:t>f</a:t>
            </a:r>
            <a:r>
              <a:rPr lang="fr-FR" sz="2400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onction </a:t>
            </a:r>
            <a:r>
              <a:rPr lang="fr-FR" sz="2400" b="1" u="sng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fscanf</a:t>
            </a:r>
            <a:endParaRPr lang="fr-FR" sz="2400" b="1" u="sng" dirty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433" y="199684"/>
            <a:ext cx="4131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La lecture d’un </a:t>
            </a:r>
            <a:r>
              <a:rPr lang="fr-FR" sz="3200" b="1" u="sng" dirty="0">
                <a:solidFill>
                  <a:srgbClr val="333333"/>
                </a:solidFill>
                <a:latin typeface="Lato" panose="020F0502020204030203" pitchFamily="34" charset="0"/>
              </a:rPr>
              <a:t>fichier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0300" y="1957266"/>
            <a:ext cx="576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ville=</a:t>
            </a:r>
            <a:r>
              <a:rPr lang="fr-FR" sz="2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8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800" b="1" dirty="0">
                <a:solidFill>
                  <a:srgbClr val="A020F0"/>
                </a:solidFill>
                <a:latin typeface="Courier New" panose="02070309020205020404" pitchFamily="49" charset="0"/>
              </a:rPr>
              <a:t>s'</a:t>
            </a:r>
            <a:r>
              <a:rPr lang="fr-F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356" y="3895198"/>
            <a:ext cx="7487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fr-FR" sz="2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Ville,count</a:t>
            </a:r>
            <a:r>
              <a:rPr lang="fr-FR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fr-FR" sz="2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8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800" b="1" dirty="0">
                <a:solidFill>
                  <a:srgbClr val="A020F0"/>
                </a:solidFill>
                <a:latin typeface="Courier New" panose="02070309020205020404" pitchFamily="49" charset="0"/>
              </a:rPr>
              <a:t>s'</a:t>
            </a:r>
            <a:r>
              <a:rPr lang="fr-F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Mohamed </a:t>
            </a:r>
            <a:r>
              <a:rPr lang="fr-FR" dirty="0" err="1" smtClean="0"/>
              <a:t>Elyaakoubi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85578" y="896558"/>
            <a:ext cx="2233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u="sng" dirty="0">
                <a:solidFill>
                  <a:srgbClr val="333333"/>
                </a:solidFill>
                <a:latin typeface="Lato" panose="020F0502020204030203" pitchFamily="34" charset="0"/>
              </a:rPr>
              <a:t>f</a:t>
            </a:r>
            <a:r>
              <a:rPr lang="fr-FR" sz="2400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onction </a:t>
            </a:r>
            <a:r>
              <a:rPr lang="fr-FR" sz="2400" b="1" u="sng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fscanf</a:t>
            </a:r>
            <a:endParaRPr lang="fr-FR" sz="2400" b="1" u="sng" dirty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0497" y="2049332"/>
            <a:ext cx="266951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agadir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28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marrakech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34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casablanca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24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82558" y="162790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file1.txt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949356" y="4418418"/>
            <a:ext cx="512165" cy="80809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4616" y="5226517"/>
            <a:ext cx="1325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444444"/>
                </a:solidFill>
              </a:rPr>
              <a:t>Donnée</a:t>
            </a:r>
            <a:endParaRPr lang="fr-FR" sz="2000" dirty="0">
              <a:solidFill>
                <a:srgbClr val="444444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009584" y="4408793"/>
            <a:ext cx="686517" cy="81772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78059" y="5226517"/>
            <a:ext cx="1325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444444"/>
                </a:solidFill>
              </a:rPr>
              <a:t>taille</a:t>
            </a:r>
            <a:endParaRPr lang="fr-FR" sz="20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876" y="1509739"/>
            <a:ext cx="60960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fid1=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'file1.txt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ville=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s'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d'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(ville);</a:t>
            </a:r>
          </a:p>
          <a:p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ville=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s'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d'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(ville);</a:t>
            </a:r>
          </a:p>
          <a:p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ville=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s'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(fid1,</a:t>
            </a:r>
            <a:r>
              <a:rPr lang="fr-FR" sz="20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d'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(ville);</a:t>
            </a:r>
          </a:p>
          <a:p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(fid1);</a:t>
            </a:r>
            <a:endParaRPr lang="fr-FR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0463" y="250877"/>
            <a:ext cx="6760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Lecture </a:t>
            </a:r>
            <a:r>
              <a:rPr lang="fr-FR" b="1" u="sng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sequentielle</a:t>
            </a:r>
            <a:r>
              <a:rPr lang="fr-FR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 en connaissant le nombre d’enregistrement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684288" y="1041637"/>
            <a:ext cx="266951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agadir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28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marrakech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34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casablanca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24</a:t>
            </a:r>
          </a:p>
        </p:txBody>
      </p:sp>
      <p:sp>
        <p:nvSpPr>
          <p:cNvPr id="8" name="Rectangle 7"/>
          <p:cNvSpPr/>
          <p:nvPr/>
        </p:nvSpPr>
        <p:spPr>
          <a:xfrm>
            <a:off x="9306349" y="62020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file1.txt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5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4160" y="1287441"/>
            <a:ext cx="7548040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fid2=</a:t>
            </a:r>
            <a:r>
              <a:rPr lang="fr-F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'file1.txt</a:t>
            </a:r>
            <a:r>
              <a:rPr lang="fr-FR" sz="2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A020F0"/>
                </a:solidFill>
                <a:latin typeface="Courier New" panose="02070309020205020404" pitchFamily="49" charset="0"/>
              </a:rPr>
              <a:t>'r</a:t>
            </a:r>
            <a:r>
              <a:rPr lang="fr-FR" sz="2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ville,count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fr-F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(fid2,</a:t>
            </a:r>
            <a:r>
              <a:rPr lang="fr-FR" sz="2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400" dirty="0">
                <a:solidFill>
                  <a:srgbClr val="A020F0"/>
                </a:solidFill>
                <a:latin typeface="Courier New" panose="02070309020205020404" pitchFamily="49" charset="0"/>
              </a:rPr>
              <a:t>s\n'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,1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(fid2,</a:t>
            </a:r>
            <a:r>
              <a:rPr lang="fr-FR" sz="2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'%</a:t>
            </a:r>
            <a:r>
              <a:rPr lang="fr-FR" sz="2400" dirty="0">
                <a:solidFill>
                  <a:srgbClr val="A020F0"/>
                </a:solidFill>
                <a:latin typeface="Courier New" panose="02070309020205020404" pitchFamily="49" charset="0"/>
              </a:rPr>
              <a:t>d\n'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,1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(count~=0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fr-FR" sz="2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(ville)</a:t>
            </a:r>
          </a:p>
          <a:p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fr-FR" sz="2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fr-FR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fr-FR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(fid2);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463" y="250877"/>
            <a:ext cx="2222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Lecture avec boucle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286" y="2512699"/>
            <a:ext cx="332392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Ville :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agadir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temperature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: 28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Ville :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marrakech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temperature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: 34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Ville :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casablanca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temperature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: 24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9322" y="186137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file2.txt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0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7861" y="1628334"/>
            <a:ext cx="829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fid =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'file2.txt</a:t>
            </a:r>
            <a:r>
              <a:rPr lang="fr-F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count = 1;</a:t>
            </a:r>
          </a:p>
          <a:p>
            <a:r>
              <a:rPr lang="fr-FR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(count~=0)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A,count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fid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, [</a:t>
            </a:r>
            <a:r>
              <a:rPr lang="fr-FR" dirty="0">
                <a:solidFill>
                  <a:srgbClr val="A020F0"/>
                </a:solidFill>
                <a:latin typeface="Courier New" panose="02070309020205020404" pitchFamily="49" charset="0"/>
              </a:rPr>
              <a:t>'Ville : '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A020F0"/>
                </a:solidFill>
                <a:latin typeface="Courier New" panose="02070309020205020404" pitchFamily="49" charset="0"/>
              </a:rPr>
              <a:t>'%s\n'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fid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, [</a:t>
            </a:r>
            <a:r>
              <a:rPr lang="fr-F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dirty="0" err="1">
                <a:solidFill>
                  <a:srgbClr val="A020F0"/>
                </a:solidFill>
                <a:latin typeface="Courier New" panose="02070309020205020404" pitchFamily="49" charset="0"/>
              </a:rPr>
              <a:t>temperature</a:t>
            </a:r>
            <a:r>
              <a:rPr lang="fr-FR" dirty="0">
                <a:solidFill>
                  <a:srgbClr val="A020F0"/>
                </a:solidFill>
                <a:latin typeface="Courier New" panose="02070309020205020404" pitchFamily="49" charset="0"/>
              </a:rPr>
              <a:t> : '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A020F0"/>
                </a:solidFill>
                <a:latin typeface="Courier New" panose="02070309020205020404" pitchFamily="49" charset="0"/>
              </a:rPr>
              <a:t>'%d\n'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fid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463" y="250877"/>
            <a:ext cx="3020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Lecture d’une ligne de texte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0581" y="1218193"/>
            <a:ext cx="10061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444444"/>
                </a:solidFill>
              </a:rPr>
              <a:t>L = </a:t>
            </a:r>
            <a:r>
              <a:rPr lang="fr-FR" sz="2400" dirty="0" err="1" smtClean="0">
                <a:solidFill>
                  <a:srgbClr val="444444"/>
                </a:solidFill>
              </a:rPr>
              <a:t>fgetl</a:t>
            </a:r>
            <a:r>
              <a:rPr lang="fr-FR" sz="2400" dirty="0" smtClean="0">
                <a:solidFill>
                  <a:srgbClr val="444444"/>
                </a:solidFill>
              </a:rPr>
              <a:t>(</a:t>
            </a:r>
            <a:r>
              <a:rPr lang="fr-FR" sz="2400" dirty="0" err="1" smtClean="0">
                <a:solidFill>
                  <a:srgbClr val="444444"/>
                </a:solidFill>
              </a:rPr>
              <a:t>fid</a:t>
            </a:r>
            <a:r>
              <a:rPr lang="fr-FR" sz="2400" dirty="0">
                <a:solidFill>
                  <a:srgbClr val="444444"/>
                </a:solidFill>
              </a:rPr>
              <a:t>) : lit une ligne d’un fichier texte identifié par fid et l’enregistre </a:t>
            </a:r>
          </a:p>
          <a:p>
            <a:r>
              <a:rPr lang="fr-FR" sz="2400" dirty="0">
                <a:solidFill>
                  <a:srgbClr val="444444"/>
                </a:solidFill>
              </a:rPr>
              <a:t>dans une chaîne de caractères </a:t>
            </a:r>
            <a:r>
              <a:rPr lang="fr-FR" sz="2400" dirty="0" smtClean="0">
                <a:solidFill>
                  <a:srgbClr val="444444"/>
                </a:solidFill>
              </a:rPr>
              <a:t>L sans </a:t>
            </a:r>
            <a:r>
              <a:rPr lang="fr-FR" sz="2400" dirty="0">
                <a:solidFill>
                  <a:srgbClr val="444444"/>
                </a:solidFill>
              </a:rPr>
              <a:t>le caractère de fin de ligne </a:t>
            </a:r>
            <a:endParaRPr lang="fr-FR" sz="2400" dirty="0" smtClean="0">
              <a:solidFill>
                <a:srgbClr val="444444"/>
              </a:solidFill>
            </a:endParaRPr>
          </a:p>
          <a:p>
            <a:endParaRPr lang="fr-FR" sz="2400" dirty="0">
              <a:solidFill>
                <a:srgbClr val="444444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444444"/>
                </a:solidFill>
              </a:rPr>
              <a:t>fichiers </a:t>
            </a:r>
            <a:r>
              <a:rPr lang="fr-FR" sz="2400" dirty="0">
                <a:solidFill>
                  <a:srgbClr val="444444"/>
                </a:solidFill>
              </a:rPr>
              <a:t>texte seulement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444444"/>
                </a:solidFill>
              </a:rPr>
              <a:t>commence </a:t>
            </a:r>
            <a:r>
              <a:rPr lang="fr-FR" sz="2400" dirty="0">
                <a:solidFill>
                  <a:srgbClr val="444444"/>
                </a:solidFill>
              </a:rPr>
              <a:t>la lecture de la ligne à partir de l’indicateur de position (par défaut, le début du fichier à son ouverture) </a:t>
            </a:r>
            <a:endParaRPr lang="fr-FR" sz="2400" dirty="0" smtClean="0">
              <a:solidFill>
                <a:srgbClr val="444444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44444"/>
                </a:solidFill>
              </a:rPr>
              <a:t>retourne -1 si </a:t>
            </a:r>
            <a:r>
              <a:rPr lang="fr-FR" sz="2400" dirty="0" err="1" smtClean="0">
                <a:solidFill>
                  <a:srgbClr val="444444"/>
                </a:solidFill>
              </a:rPr>
              <a:t>fgetl</a:t>
            </a:r>
            <a:r>
              <a:rPr lang="fr-FR" sz="2400" dirty="0" smtClean="0">
                <a:solidFill>
                  <a:srgbClr val="444444"/>
                </a:solidFill>
              </a:rPr>
              <a:t> </a:t>
            </a:r>
            <a:r>
              <a:rPr lang="fr-FR" sz="2400" dirty="0">
                <a:solidFill>
                  <a:srgbClr val="444444"/>
                </a:solidFill>
              </a:rPr>
              <a:t>rencontre la fin du fichier </a:t>
            </a:r>
            <a:endParaRPr lang="fr-FR" sz="2400" dirty="0" smtClean="0">
              <a:solidFill>
                <a:srgbClr val="444444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444444"/>
              </a:solidFill>
            </a:endParaRPr>
          </a:p>
          <a:p>
            <a:pPr lvl="7"/>
            <a:r>
              <a:rPr lang="fr-FR" sz="2400" dirty="0" smtClean="0">
                <a:solidFill>
                  <a:srgbClr val="444444"/>
                </a:solidFill>
              </a:rPr>
              <a:t>(</a:t>
            </a:r>
            <a:r>
              <a:rPr lang="fr-FR" sz="2400" dirty="0" err="1" smtClean="0">
                <a:solidFill>
                  <a:srgbClr val="444444"/>
                </a:solidFill>
              </a:rPr>
              <a:t>fgetl</a:t>
            </a:r>
            <a:r>
              <a:rPr lang="fr-FR" sz="2400" dirty="0" smtClean="0">
                <a:solidFill>
                  <a:srgbClr val="444444"/>
                </a:solidFill>
              </a:rPr>
              <a:t> </a:t>
            </a:r>
            <a:r>
              <a:rPr lang="fr-FR" sz="2400" dirty="0">
                <a:solidFill>
                  <a:srgbClr val="444444"/>
                </a:solidFill>
              </a:rPr>
              <a:t>/ </a:t>
            </a:r>
            <a:r>
              <a:rPr lang="fr-FR" sz="2400" dirty="0" err="1" smtClean="0">
                <a:solidFill>
                  <a:srgbClr val="444444"/>
                </a:solidFill>
              </a:rPr>
              <a:t>fgets</a:t>
            </a:r>
            <a:r>
              <a:rPr lang="fr-FR" sz="2400" dirty="0" smtClean="0">
                <a:solidFill>
                  <a:srgbClr val="444444"/>
                </a:solidFill>
              </a:rPr>
              <a:t>) </a:t>
            </a:r>
            <a:endParaRPr lang="fr-FR" sz="2400" dirty="0">
              <a:solidFill>
                <a:srgbClr val="444444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9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0403" y="1036401"/>
            <a:ext cx="404482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333333"/>
                </a:solidFill>
              </a:rPr>
              <a:t>Manipulation </a:t>
            </a:r>
            <a:r>
              <a:rPr lang="fr-FR" sz="2800" dirty="0" smtClean="0">
                <a:solidFill>
                  <a:srgbClr val="333333"/>
                </a:solidFill>
              </a:rPr>
              <a:t>de fichiers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333333"/>
                </a:solidFill>
              </a:rPr>
              <a:t>Ecriture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333333"/>
                </a:solidFill>
              </a:rPr>
              <a:t>Lecture 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781" y="3913289"/>
            <a:ext cx="1441701" cy="118631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290814" y="4244836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333333"/>
                </a:solidFill>
              </a:defRPr>
            </a:lvl1pPr>
            <a:lvl3pPr marL="1257300" lvl="2" indent="-342900">
              <a:buFont typeface="Arial" panose="020B0604020202020204" pitchFamily="34" charset="0"/>
              <a:buChar char="•"/>
              <a:defRPr sz="2800">
                <a:solidFill>
                  <a:srgbClr val="333333"/>
                </a:solidFill>
              </a:defRPr>
            </a:lvl3pPr>
          </a:lstStyle>
          <a:p>
            <a:r>
              <a:rPr lang="fr-FR" dirty="0"/>
              <a:t>données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196615" y="4052236"/>
            <a:ext cx="2858703" cy="3850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4153000" y="4973934"/>
            <a:ext cx="2902318" cy="4254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8020" y="3682904"/>
            <a:ext cx="915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</a:rPr>
              <a:t>Ecriture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244228" y="5023141"/>
            <a:ext cx="93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</a:rPr>
              <a:t>Lecture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2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0101" y="2491990"/>
            <a:ext cx="2224036" cy="1356528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Lire / Ecrire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725319" y="2491990"/>
            <a:ext cx="2016370" cy="1356528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Fermer le fichier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2549" y="2491990"/>
            <a:ext cx="2016370" cy="1356528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Ouvrir le fichier</a:t>
            </a:r>
            <a:endParaRPr lang="fr-FR" sz="3200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>
            <a:stCxn id="5" idx="3"/>
            <a:endCxn id="3" idx="1"/>
          </p:cNvCxnSpPr>
          <p:nvPr/>
        </p:nvCxnSpPr>
        <p:spPr>
          <a:xfrm>
            <a:off x="3238919" y="3170254"/>
            <a:ext cx="1631182" cy="0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7094137" y="3187001"/>
            <a:ext cx="1631182" cy="0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0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49591" y="1270536"/>
            <a:ext cx="523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fid1= </a:t>
            </a:r>
            <a:r>
              <a:rPr lang="fr-FR" sz="4000" dirty="0" err="1" smtClean="0">
                <a:solidFill>
                  <a:schemeClr val="accent1">
                    <a:lumMod val="50000"/>
                  </a:schemeClr>
                </a:solidFill>
              </a:rPr>
              <a:t>fopen</a:t>
            </a:r>
            <a:r>
              <a:rPr lang="fr-FR" sz="4000" dirty="0" smtClean="0"/>
              <a:t>('file1.txt','r')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462832" y="120292"/>
            <a:ext cx="6351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i="0" u="sng" dirty="0" smtClean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Ouverture et fermeture du fichier</a:t>
            </a:r>
            <a:endParaRPr lang="fr-FR" sz="3200" b="1" i="0" u="sng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58" y="3534426"/>
            <a:ext cx="40265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0" i="0" dirty="0" smtClean="0">
                <a:solidFill>
                  <a:srgbClr val="444444"/>
                </a:solidFill>
                <a:effectLst/>
              </a:rPr>
              <a:t>Identificateur </a:t>
            </a:r>
            <a:r>
              <a:rPr lang="fr-FR" sz="2000" dirty="0">
                <a:solidFill>
                  <a:srgbClr val="444444"/>
                </a:solidFill>
              </a:rPr>
              <a:t>du fichier vaut -1 si MATLAB n’arrive pas à lire le fichie</a:t>
            </a:r>
            <a:r>
              <a:rPr lang="fr-FR" sz="2000" dirty="0"/>
              <a:t>r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50347" y="1879117"/>
            <a:ext cx="1372499" cy="16372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22846" y="5102301"/>
            <a:ext cx="33805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444444"/>
                </a:solidFill>
              </a:rPr>
              <a:t>La fonction </a:t>
            </a:r>
            <a:r>
              <a:rPr lang="fr-FR" sz="2000" dirty="0" err="1">
                <a:solidFill>
                  <a:srgbClr val="444444"/>
                </a:solidFill>
              </a:rPr>
              <a:t>fopen</a:t>
            </a:r>
            <a:r>
              <a:rPr lang="fr-FR" sz="2000" dirty="0">
                <a:solidFill>
                  <a:srgbClr val="444444"/>
                </a:solidFill>
              </a:rPr>
              <a:t> permet l’ouverture du fichier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5062233" y="1978422"/>
            <a:ext cx="122432" cy="307589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6551525" y="1879117"/>
            <a:ext cx="1979049" cy="31752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56440" y="5102301"/>
            <a:ext cx="1952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444444"/>
                </a:solidFill>
              </a:rPr>
              <a:t>Mon du fichier 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7979679" y="1893546"/>
            <a:ext cx="2143937" cy="13554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637657" y="3287974"/>
            <a:ext cx="1325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444444"/>
                </a:solidFill>
              </a:rPr>
              <a:t>Permission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4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62832" y="922760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Ouvrir un fichier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8098154" y="577088"/>
            <a:ext cx="1685319" cy="87505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783473" y="279274"/>
            <a:ext cx="1645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>
                <a:solidFill>
                  <a:srgbClr val="444444"/>
                </a:solidFill>
              </a:rPr>
              <a:t>read</a:t>
            </a:r>
            <a:endParaRPr lang="fr-FR" sz="20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557" y="106499"/>
            <a:ext cx="3060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>
                <a:solidFill>
                  <a:srgbClr val="333333"/>
                </a:solidFill>
                <a:latin typeface="Lato" panose="020F0502020204030203" pitchFamily="34" charset="0"/>
              </a:rPr>
              <a:t>Les permissions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42376"/>
              </p:ext>
            </p:extLst>
          </p:nvPr>
        </p:nvGraphicFramePr>
        <p:xfrm>
          <a:off x="1267730" y="1481444"/>
          <a:ext cx="9541565" cy="41098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03815"/>
                <a:gridCol w="7837750"/>
              </a:tblGrid>
              <a:tr h="243025">
                <a:tc>
                  <a:txBody>
                    <a:bodyPr/>
                    <a:lstStyle/>
                    <a:p>
                      <a:r>
                        <a:rPr lang="fr-FR" sz="2000" dirty="0">
                          <a:effectLst/>
                        </a:rPr>
                        <a:t>Caractère</a:t>
                      </a: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effectLst/>
                        </a:rPr>
                        <a:t>Description</a:t>
                      </a: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0545">
                <a:tc>
                  <a:txBody>
                    <a:bodyPr/>
                    <a:lstStyle/>
                    <a:p>
                      <a:r>
                        <a:rPr lang="fr-FR" sz="2000" dirty="0">
                          <a:effectLst/>
                        </a:rPr>
                        <a:t>‘r’</a:t>
                      </a:r>
                      <a:endParaRPr lang="fr-FR" sz="20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effectLst/>
                        </a:rPr>
                        <a:t>Ouvre le fichier en lecture seule (défaut).</a:t>
                      </a: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76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effectLst/>
                        </a:rPr>
                        <a:t>‘w’</a:t>
                      </a:r>
                      <a:endParaRPr lang="fr-FR" sz="20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effectLst/>
                        </a:rPr>
                        <a:t>Ouvre le fichier en écriture, ou en crée un nouveau ; l’ancien contenu est écrasé.</a:t>
                      </a: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662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effectLst/>
                        </a:rPr>
                        <a:t>‘a’</a:t>
                      </a:r>
                      <a:endParaRPr lang="fr-FR" sz="20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effectLst/>
                        </a:rPr>
                        <a:t>Ouvre le fichier en écriture, ou en crée un nouveau ; le nouveau contenu est ajouté à la fin du fichier.</a:t>
                      </a: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19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effectLst/>
                        </a:rPr>
                        <a:t>‘r+’</a:t>
                      </a:r>
                      <a:endParaRPr lang="fr-FR" sz="20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effectLst/>
                        </a:rPr>
                        <a:t>Ouvre le fichier pour lire et écrire.</a:t>
                      </a: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76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effectLst/>
                        </a:rPr>
                        <a:t>‘w+’</a:t>
                      </a:r>
                      <a:endParaRPr lang="fr-FR" sz="20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effectLst/>
                        </a:rPr>
                        <a:t>Ouvre le fichier en lecture et écriture, ou en crée un nouveau ; l’ancien contenu est écrasé.</a:t>
                      </a: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4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>
                          <a:effectLst/>
                        </a:rPr>
                        <a:t>‘a+’</a:t>
                      </a:r>
                      <a:endParaRPr lang="fr-FR" sz="20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effectLst/>
                        </a:rPr>
                        <a:t>Ouvre le fichier en lecture et écriture, ou en crée un nouveau ; le nouveau contenu est ajouté à la fin du fichier.</a:t>
                      </a:r>
                    </a:p>
                  </a:txBody>
                  <a:tcPr marL="27443" marR="27443" marT="27443" marB="274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6104" y="777613"/>
            <a:ext cx="4899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Les permissions sont les suivantes :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17461" y="3221906"/>
            <a:ext cx="2757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/>
              <a:t>fclose</a:t>
            </a:r>
            <a:r>
              <a:rPr lang="fr-FR" sz="4000" dirty="0" smtClean="0"/>
              <a:t>(fid1); 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1022777" y="1986509"/>
            <a:ext cx="10118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444444"/>
                </a:solidFill>
              </a:rPr>
              <a:t>Une fois les opérations effectuées sur un fichier sont </a:t>
            </a:r>
            <a:r>
              <a:rPr lang="fr-FR" sz="2000" dirty="0" smtClean="0">
                <a:solidFill>
                  <a:srgbClr val="444444"/>
                </a:solidFill>
              </a:rPr>
              <a:t>terminées, il faudra obligatoirement</a:t>
            </a:r>
            <a:r>
              <a:rPr lang="fr-FR" sz="2000" dirty="0">
                <a:solidFill>
                  <a:srgbClr val="444444"/>
                </a:solidFill>
              </a:rPr>
              <a:t> le fermer et ceci avec la fonction </a:t>
            </a:r>
            <a:r>
              <a:rPr lang="fr-FR" sz="2000" dirty="0" err="1" smtClean="0">
                <a:solidFill>
                  <a:srgbClr val="444444"/>
                </a:solidFill>
              </a:rPr>
              <a:t>fclose</a:t>
            </a:r>
            <a:endParaRPr lang="fr-FR" sz="2000" dirty="0">
              <a:solidFill>
                <a:srgbClr val="44444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6021" y="270023"/>
            <a:ext cx="3121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>
                <a:solidFill>
                  <a:srgbClr val="333333"/>
                </a:solidFill>
                <a:latin typeface="Lato" panose="020F0502020204030203" pitchFamily="34" charset="0"/>
              </a:rPr>
              <a:t>fermer le fichier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4913642" y="4957817"/>
            <a:ext cx="2661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/>
              <a:t>fclose</a:t>
            </a:r>
            <a:r>
              <a:rPr lang="fr-FR" sz="4000" dirty="0" smtClean="0"/>
              <a:t>('all</a:t>
            </a:r>
            <a:r>
              <a:rPr lang="fr-FR" sz="4000" dirty="0"/>
              <a:t>'</a:t>
            </a:r>
            <a:r>
              <a:rPr lang="fr-FR" sz="4000" dirty="0" smtClean="0"/>
              <a:t>); 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5240323" y="4312738"/>
            <a:ext cx="1395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444444"/>
                </a:solidFill>
              </a:rPr>
              <a:t>fermer </a:t>
            </a:r>
            <a:r>
              <a:rPr lang="fr-FR" sz="2000" dirty="0" smtClean="0">
                <a:solidFill>
                  <a:srgbClr val="444444"/>
                </a:solidFill>
              </a:rPr>
              <a:t>tout</a:t>
            </a:r>
            <a:endParaRPr lang="fr-FR" sz="200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6885" y="1908438"/>
            <a:ext cx="2313272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800" dirty="0" err="1" smtClean="0">
                <a:latin typeface="Courier New" panose="02070309020205020404" pitchFamily="49" charset="0"/>
              </a:rPr>
              <a:t>agadir</a:t>
            </a:r>
            <a:endParaRPr lang="fr-FR" sz="2800" dirty="0" smtClean="0">
              <a:latin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</a:rPr>
              <a:t>28</a:t>
            </a:r>
          </a:p>
          <a:p>
            <a:r>
              <a:rPr lang="fr-FR" sz="2800" dirty="0" err="1" smtClean="0">
                <a:latin typeface="Courier New" panose="02070309020205020404" pitchFamily="49" charset="0"/>
              </a:rPr>
              <a:t>marrakech</a:t>
            </a:r>
            <a:endParaRPr lang="fr-FR" sz="2800" dirty="0">
              <a:latin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</a:rPr>
              <a:t>34</a:t>
            </a:r>
          </a:p>
          <a:p>
            <a:r>
              <a:rPr lang="fr-FR" sz="2800" dirty="0" err="1">
                <a:latin typeface="Courier New" panose="02070309020205020404" pitchFamily="49" charset="0"/>
              </a:rPr>
              <a:t>casablanca</a:t>
            </a:r>
            <a:endParaRPr lang="fr-FR" sz="2800" dirty="0">
              <a:latin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</a:rPr>
              <a:t>24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1244" y="2683227"/>
            <a:ext cx="34118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444444"/>
                </a:solidFill>
              </a:rPr>
              <a:t>Créer Un fichier et l’ouvrir en mode écriture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444444"/>
                </a:solidFill>
              </a:rPr>
              <a:t>Ecrire dans ce fichier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444444"/>
                </a:solidFill>
              </a:rPr>
              <a:t>fermer le fichier</a:t>
            </a:r>
            <a:endParaRPr lang="fr-FR" sz="2000" dirty="0">
              <a:solidFill>
                <a:srgbClr val="444444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468178" y="139566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A020F0"/>
                </a:solidFill>
                <a:latin typeface="Courier New" panose="02070309020205020404" pitchFamily="49" charset="0"/>
              </a:defRPr>
            </a:lvl1pPr>
          </a:lstStyle>
          <a:p>
            <a:r>
              <a:rPr lang="fr-FR" dirty="0"/>
              <a:t>file1.txt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8458" y="328196"/>
            <a:ext cx="442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>
                <a:solidFill>
                  <a:srgbClr val="333333"/>
                </a:solidFill>
                <a:latin typeface="Lato" panose="020F0502020204030203" pitchFamily="34" charset="0"/>
              </a:rPr>
              <a:t>Ecriture dans un fichier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458" y="1303329"/>
            <a:ext cx="2291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u="sng" dirty="0">
                <a:solidFill>
                  <a:srgbClr val="333333"/>
                </a:solidFill>
                <a:latin typeface="Lato" panose="020F0502020204030203" pitchFamily="34" charset="0"/>
              </a:rPr>
              <a:t>f</a:t>
            </a:r>
            <a:r>
              <a:rPr lang="fr-FR" sz="2400" b="1" u="sng" dirty="0" smtClean="0">
                <a:solidFill>
                  <a:srgbClr val="333333"/>
                </a:solidFill>
                <a:latin typeface="Lato" panose="020F0502020204030203" pitchFamily="34" charset="0"/>
              </a:rPr>
              <a:t>onction </a:t>
            </a:r>
            <a:r>
              <a:rPr lang="fr-FR" sz="2400" b="1" u="sng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fprintf</a:t>
            </a:r>
            <a:endParaRPr lang="fr-FR" sz="2400" b="1" u="sng" dirty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458" y="328196"/>
            <a:ext cx="442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>
                <a:solidFill>
                  <a:srgbClr val="333333"/>
                </a:solidFill>
                <a:latin typeface="Lato" panose="020F0502020204030203" pitchFamily="34" charset="0"/>
              </a:rPr>
              <a:t>Ecriture dans un fichier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77529" y="2059808"/>
            <a:ext cx="5537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fid1= </a:t>
            </a:r>
            <a:r>
              <a:rPr lang="fr-FR" sz="4000" dirty="0" err="1" smtClean="0">
                <a:solidFill>
                  <a:schemeClr val="accent1">
                    <a:lumMod val="50000"/>
                  </a:schemeClr>
                </a:solidFill>
              </a:rPr>
              <a:t>fopen</a:t>
            </a:r>
            <a:r>
              <a:rPr lang="fr-FR" sz="4000" dirty="0" smtClean="0"/>
              <a:t>(</a:t>
            </a:r>
            <a:r>
              <a:rPr lang="fr-FR" sz="4000" dirty="0"/>
              <a:t>'file1.txt</a:t>
            </a:r>
            <a:r>
              <a:rPr lang="fr-FR" sz="4000" dirty="0" smtClean="0"/>
              <a:t>','w')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6763353" y="4350205"/>
            <a:ext cx="3323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Ouvre le fichier en écriture, l’ancien contenu est écrasé. </a:t>
            </a:r>
            <a:r>
              <a:rPr lang="fr-FR" dirty="0" smtClean="0"/>
              <a:t>ou </a:t>
            </a:r>
            <a:r>
              <a:rPr lang="fr-FR" dirty="0"/>
              <a:t>en crée un nouveau </a:t>
            </a:r>
            <a:r>
              <a:rPr lang="fr-FR" dirty="0" smtClean="0"/>
              <a:t>si file1.txt n’existe pas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7931217" y="2630411"/>
            <a:ext cx="186314" cy="15723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96791" y="2229085"/>
            <a:ext cx="1615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 smtClean="0"/>
              <a:t>Créer le fichier</a:t>
            </a:r>
          </a:p>
          <a:p>
            <a:r>
              <a:rPr lang="fr-FR" u="sng" dirty="0" smtClean="0"/>
              <a:t>Et l’ouvrir en mode écriture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0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78" y="280070"/>
            <a:ext cx="442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>
                <a:solidFill>
                  <a:srgbClr val="333333"/>
                </a:solidFill>
                <a:latin typeface="Lato" panose="020F0502020204030203" pitchFamily="34" charset="0"/>
              </a:rPr>
              <a:t>Ecriture dans un fichier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154" y="1269163"/>
            <a:ext cx="10225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444444"/>
                </a:solidFill>
              </a:rPr>
              <a:t>L’écriture dans les fichiers se fait avec la fonction </a:t>
            </a:r>
            <a:r>
              <a:rPr lang="fr-FR" sz="2000" dirty="0" err="1">
                <a:solidFill>
                  <a:srgbClr val="444444"/>
                </a:solidFill>
              </a:rPr>
              <a:t>fprintf</a:t>
            </a:r>
            <a:r>
              <a:rPr lang="fr-FR" sz="2000" dirty="0">
                <a:solidFill>
                  <a:srgbClr val="444444"/>
                </a:solidFill>
              </a:rPr>
              <a:t>. Les paramètres sont: l’identifiant du fichier, le format, puis les données.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09381" y="2297601"/>
            <a:ext cx="5876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count = </a:t>
            </a:r>
            <a:r>
              <a:rPr lang="fr-FR" sz="4000" dirty="0" err="1" smtClean="0">
                <a:solidFill>
                  <a:schemeClr val="accent1">
                    <a:lumMod val="50000"/>
                  </a:schemeClr>
                </a:solidFill>
              </a:rPr>
              <a:t>fprintf</a:t>
            </a:r>
            <a:r>
              <a:rPr lang="fr-FR" sz="4000" dirty="0" smtClean="0"/>
              <a:t>(fid1, '%f', </a:t>
            </a:r>
            <a:r>
              <a:rPr lang="fr-FR" sz="4000" dirty="0"/>
              <a:t>y</a:t>
            </a:r>
            <a:r>
              <a:rPr lang="fr-FR" sz="4000" dirty="0" smtClean="0"/>
              <a:t>) 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3059725" y="5200599"/>
            <a:ext cx="3272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444444"/>
                </a:solidFill>
              </a:rPr>
              <a:t>L’écriture dans les fichiers se fait avec la fonction </a:t>
            </a:r>
            <a:r>
              <a:rPr lang="fr-FR" sz="2000" dirty="0" err="1">
                <a:solidFill>
                  <a:srgbClr val="444444"/>
                </a:solidFill>
              </a:rPr>
              <a:t>fprintf</a:t>
            </a:r>
            <a:endParaRPr lang="fr-FR" sz="2000" dirty="0">
              <a:solidFill>
                <a:srgbClr val="444444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290646" y="3005487"/>
            <a:ext cx="703385" cy="20488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42215" y="5170082"/>
            <a:ext cx="2693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444444"/>
                </a:solidFill>
              </a:rPr>
              <a:t>Identificateur du fichier 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6332137" y="2920108"/>
            <a:ext cx="973015" cy="21342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57251" y="4467673"/>
            <a:ext cx="1996726" cy="413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444444"/>
                </a:solidFill>
              </a:rPr>
              <a:t>f</a:t>
            </a:r>
            <a:r>
              <a:rPr lang="fr-FR" sz="2000" dirty="0" smtClean="0">
                <a:solidFill>
                  <a:srgbClr val="444444"/>
                </a:solidFill>
              </a:rPr>
              <a:t>ormat d’écriture </a:t>
            </a:r>
            <a:endParaRPr lang="fr-FR" sz="2000" dirty="0">
              <a:solidFill>
                <a:srgbClr val="444444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7282388" y="2958516"/>
            <a:ext cx="1086426" cy="14095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flipH="1">
            <a:off x="8720967" y="3501043"/>
            <a:ext cx="3028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0" i="0" dirty="0" smtClean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Données à écrire dans le fichier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18" idx="0"/>
          </p:cNvCxnSpPr>
          <p:nvPr/>
        </p:nvCxnSpPr>
        <p:spPr>
          <a:xfrm flipH="1" flipV="1">
            <a:off x="8034963" y="2958515"/>
            <a:ext cx="2200139" cy="5425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0825" y="4165490"/>
            <a:ext cx="26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 smtClean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La taille des données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21" idx="0"/>
          </p:cNvCxnSpPr>
          <p:nvPr/>
        </p:nvCxnSpPr>
        <p:spPr>
          <a:xfrm flipV="1">
            <a:off x="1855448" y="2958516"/>
            <a:ext cx="1236248" cy="12069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Mohamed Elyaakoubi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D73-D500-4D81-A047-33F7BA386C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3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844</Words>
  <Application>Microsoft Office PowerPoint</Application>
  <PresentationFormat>Grand écran</PresentationFormat>
  <Paragraphs>222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Lato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157</cp:revision>
  <dcterms:created xsi:type="dcterms:W3CDTF">2020-03-18T15:11:13Z</dcterms:created>
  <dcterms:modified xsi:type="dcterms:W3CDTF">2020-04-30T17:11:06Z</dcterms:modified>
</cp:coreProperties>
</file>