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44" r:id="rId10"/>
    <p:sldId id="345" r:id="rId11"/>
    <p:sldId id="272" r:id="rId12"/>
    <p:sldId id="287" r:id="rId13"/>
    <p:sldId id="291" r:id="rId14"/>
    <p:sldId id="295" r:id="rId15"/>
    <p:sldId id="296" r:id="rId16"/>
    <p:sldId id="297" r:id="rId17"/>
    <p:sldId id="298" r:id="rId18"/>
    <p:sldId id="299" r:id="rId19"/>
    <p:sldId id="300" r:id="rId20"/>
    <p:sldId id="301" r:id="rId21"/>
    <p:sldId id="302" r:id="rId22"/>
    <p:sldId id="303" r:id="rId23"/>
    <p:sldId id="304" r:id="rId24"/>
    <p:sldId id="346" r:id="rId25"/>
    <p:sldId id="347" r:id="rId26"/>
    <p:sldId id="348" r:id="rId27"/>
    <p:sldId id="328" r:id="rId28"/>
    <p:sldId id="330" r:id="rId29"/>
    <p:sldId id="331" r:id="rId30"/>
    <p:sldId id="322" r:id="rId31"/>
    <p:sldId id="323" r:id="rId32"/>
    <p:sldId id="324" r:id="rId33"/>
    <p:sldId id="349" r:id="rId34"/>
    <p:sldId id="350" r:id="rId35"/>
    <p:sldId id="351" r:id="rId36"/>
    <p:sldId id="352" r:id="rId37"/>
    <p:sldId id="335" r:id="rId38"/>
    <p:sldId id="326" r:id="rId39"/>
    <p:sldId id="327" r:id="rId40"/>
    <p:sldId id="337" r:id="rId41"/>
    <p:sldId id="338" r:id="rId42"/>
    <p:sldId id="339" r:id="rId43"/>
    <p:sldId id="340" r:id="rId44"/>
    <p:sldId id="341" r:id="rId45"/>
    <p:sldId id="342" r:id="rId46"/>
    <p:sldId id="343" r:id="rId4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70" d="100"/>
          <a:sy n="70" d="100"/>
        </p:scale>
        <p:origin x="4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71E6004F-39CE-4677-96D7-973A8254F396}"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90999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E6004F-39CE-4677-96D7-973A8254F396}"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306259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E6004F-39CE-4677-96D7-973A8254F396}"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4421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E6004F-39CE-4677-96D7-973A8254F396}"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113589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71E6004F-39CE-4677-96D7-973A8254F396}" type="datetimeFigureOut">
              <a:rPr lang="fr-FR" smtClean="0"/>
              <a:t>23/03/2022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133241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1E6004F-39CE-4677-96D7-973A8254F396}" type="datetimeFigureOut">
              <a:rPr lang="fr-FR" smtClean="0"/>
              <a:t>23/03/2022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602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1E6004F-39CE-4677-96D7-973A8254F396}" type="datetimeFigureOut">
              <a:rPr lang="fr-FR" smtClean="0"/>
              <a:t>23/03/2022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350045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1E6004F-39CE-4677-96D7-973A8254F396}" type="datetimeFigureOut">
              <a:rPr lang="fr-FR" smtClean="0"/>
              <a:t>23/03/2022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225732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E6004F-39CE-4677-96D7-973A8254F396}" type="datetimeFigureOut">
              <a:rPr lang="fr-FR" smtClean="0"/>
              <a:t>23/03/2022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226003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1E6004F-39CE-4677-96D7-973A8254F396}" type="datetimeFigureOut">
              <a:rPr lang="fr-FR" smtClean="0"/>
              <a:t>23/03/2022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192582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1E6004F-39CE-4677-96D7-973A8254F396}" type="datetimeFigureOut">
              <a:rPr lang="fr-FR" smtClean="0"/>
              <a:t>23/03/2022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1BA8A2B-1317-4DF2-A5DF-FDBCB94E9C2E}" type="slidenum">
              <a:rPr lang="fr-FR" smtClean="0"/>
              <a:t>‹N°›</a:t>
            </a:fld>
            <a:endParaRPr lang="fr-FR"/>
          </a:p>
        </p:txBody>
      </p:sp>
    </p:spTree>
    <p:extLst>
      <p:ext uri="{BB962C8B-B14F-4D97-AF65-F5344CB8AC3E}">
        <p14:creationId xmlns:p14="http://schemas.microsoft.com/office/powerpoint/2010/main" val="298753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6004F-39CE-4677-96D7-973A8254F396}" type="datetimeFigureOut">
              <a:rPr lang="fr-FR" smtClean="0"/>
              <a:t>23/03/2022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A8A2B-1317-4DF2-A5DF-FDBCB94E9C2E}" type="slidenum">
              <a:rPr lang="fr-FR" smtClean="0"/>
              <a:t>‹N°›</a:t>
            </a:fld>
            <a:endParaRPr lang="fr-FR"/>
          </a:p>
        </p:txBody>
      </p:sp>
    </p:spTree>
    <p:extLst>
      <p:ext uri="{BB962C8B-B14F-4D97-AF65-F5344CB8AC3E}">
        <p14:creationId xmlns:p14="http://schemas.microsoft.com/office/powerpoint/2010/main" val="4234553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8188" y="1983866"/>
            <a:ext cx="7213586" cy="1754326"/>
          </a:xfrm>
          <a:prstGeom prst="rect">
            <a:avLst/>
          </a:prstGeom>
        </p:spPr>
        <p:txBody>
          <a:bodyPr wrap="square">
            <a:spAutoFit/>
          </a:bodyPr>
          <a:lstStyle/>
          <a:p>
            <a:r>
              <a:rPr lang="fr-FR" sz="3600" u="sng" dirty="0" smtClean="0">
                <a:solidFill>
                  <a:srgbClr val="572314"/>
                </a:solidFill>
                <a:latin typeface="GillSansMT"/>
              </a:rPr>
              <a:t>Programmation Orientée Aspect</a:t>
            </a:r>
          </a:p>
          <a:p>
            <a:endParaRPr lang="fr-FR" sz="3600" u="sng" dirty="0">
              <a:solidFill>
                <a:srgbClr val="572314"/>
              </a:solidFill>
              <a:latin typeface="GillSansMT"/>
            </a:endParaRPr>
          </a:p>
          <a:p>
            <a:r>
              <a:rPr lang="fr-FR" sz="3600" u="sng" dirty="0" smtClean="0">
                <a:solidFill>
                  <a:srgbClr val="572314"/>
                </a:solidFill>
                <a:latin typeface="GillSansMT"/>
              </a:rPr>
              <a:t>AOP</a:t>
            </a:r>
            <a:endParaRPr lang="fr-FR" sz="3600" u="sng" dirty="0">
              <a:solidFill>
                <a:srgbClr val="572314"/>
              </a:solidFill>
              <a:latin typeface="GillSansMT"/>
            </a:endParaRPr>
          </a:p>
        </p:txBody>
      </p:sp>
      <p:cxnSp>
        <p:nvCxnSpPr>
          <p:cNvPr id="3" name="Connecteur droit 2"/>
          <p:cNvCxnSpPr/>
          <p:nvPr/>
        </p:nvCxnSpPr>
        <p:spPr>
          <a:xfrm>
            <a:off x="2676293" y="680224"/>
            <a:ext cx="78058" cy="4728117"/>
          </a:xfrm>
          <a:prstGeom prst="line">
            <a:avLst/>
          </a:prstGeom>
          <a:ln w="1270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8808999" y="5751245"/>
            <a:ext cx="2885085" cy="461665"/>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u="sng" dirty="0" smtClean="0"/>
              <a:t>Mohamed </a:t>
            </a:r>
            <a:r>
              <a:rPr lang="fr-FR" sz="2400" u="sng" dirty="0" err="1" smtClean="0"/>
              <a:t>Elyaakoubi</a:t>
            </a:r>
            <a:endParaRPr lang="fr-FR" sz="2400" u="sng" dirty="0" smtClean="0"/>
          </a:p>
        </p:txBody>
      </p:sp>
    </p:spTree>
    <p:extLst>
      <p:ext uri="{BB962C8B-B14F-4D97-AF65-F5344CB8AC3E}">
        <p14:creationId xmlns:p14="http://schemas.microsoft.com/office/powerpoint/2010/main" val="2125489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79372" y="830230"/>
            <a:ext cx="11163300" cy="5686425"/>
          </a:xfrm>
          <a:prstGeom prst="rect">
            <a:avLst/>
          </a:prstGeom>
        </p:spPr>
      </p:pic>
      <p:sp>
        <p:nvSpPr>
          <p:cNvPr id="3" name="Rectangle 2"/>
          <p:cNvSpPr/>
          <p:nvPr/>
        </p:nvSpPr>
        <p:spPr>
          <a:xfrm>
            <a:off x="179372" y="229530"/>
            <a:ext cx="3692036" cy="400110"/>
          </a:xfrm>
          <a:prstGeom prst="rect">
            <a:avLst/>
          </a:prstGeom>
        </p:spPr>
        <p:txBody>
          <a:bodyPr wrap="none">
            <a:spAutoFit/>
          </a:bodyPr>
          <a:lstStyle/>
          <a:p>
            <a:r>
              <a:rPr lang="fr-FR" sz="2000" dirty="0">
                <a:latin typeface="CIDFont+F1"/>
              </a:rPr>
              <a:t>Coupes génériques : </a:t>
            </a:r>
            <a:r>
              <a:rPr lang="fr-FR" sz="2000" dirty="0" err="1">
                <a:latin typeface="CIDFont+F1"/>
              </a:rPr>
              <a:t>wildcards</a:t>
            </a:r>
            <a:endParaRPr lang="fr-FR" sz="2000" dirty="0"/>
          </a:p>
        </p:txBody>
      </p:sp>
    </p:spTree>
    <p:extLst>
      <p:ext uri="{BB962C8B-B14F-4D97-AF65-F5344CB8AC3E}">
        <p14:creationId xmlns:p14="http://schemas.microsoft.com/office/powerpoint/2010/main" val="2611741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9503" y="1947652"/>
            <a:ext cx="4408451" cy="1754326"/>
          </a:xfrm>
          <a:prstGeom prst="rect">
            <a:avLst/>
          </a:prstGeom>
        </p:spPr>
        <p:txBody>
          <a:bodyPr wrap="none">
            <a:spAutoFit/>
          </a:bodyPr>
          <a:lstStyle/>
          <a:p>
            <a:r>
              <a:rPr lang="fr-FR" sz="3600" dirty="0" smtClean="0">
                <a:solidFill>
                  <a:srgbClr val="572314"/>
                </a:solidFill>
                <a:latin typeface="GillSansMT"/>
              </a:rPr>
              <a:t>Design Patten Proxy</a:t>
            </a:r>
          </a:p>
          <a:p>
            <a:endParaRPr lang="fr-FR" sz="3600" dirty="0" smtClean="0">
              <a:solidFill>
                <a:srgbClr val="572314"/>
              </a:solidFill>
              <a:latin typeface="GillSansMT"/>
            </a:endParaRPr>
          </a:p>
          <a:p>
            <a:r>
              <a:rPr lang="fr-FR" sz="3600" dirty="0" smtClean="0">
                <a:solidFill>
                  <a:srgbClr val="572314"/>
                </a:solidFill>
                <a:latin typeface="GillSansMT"/>
              </a:rPr>
              <a:t>et AOP </a:t>
            </a:r>
            <a:endParaRPr lang="fr-FR" sz="3600" dirty="0">
              <a:solidFill>
                <a:srgbClr val="572314"/>
              </a:solidFill>
              <a:latin typeface="GillSansMT"/>
            </a:endParaRPr>
          </a:p>
        </p:txBody>
      </p:sp>
      <p:cxnSp>
        <p:nvCxnSpPr>
          <p:cNvPr id="3" name="Connecteur droit 2"/>
          <p:cNvCxnSpPr/>
          <p:nvPr/>
        </p:nvCxnSpPr>
        <p:spPr>
          <a:xfrm>
            <a:off x="2676293" y="680224"/>
            <a:ext cx="78058" cy="4728117"/>
          </a:xfrm>
          <a:prstGeom prst="line">
            <a:avLst/>
          </a:prstGeom>
          <a:ln w="1270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685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1239" y="1817412"/>
            <a:ext cx="8352263" cy="2308324"/>
          </a:xfrm>
          <a:prstGeom prst="rect">
            <a:avLst/>
          </a:prstGeom>
        </p:spPr>
        <p:txBody>
          <a:bodyPr wrap="square">
            <a:spAutoFit/>
          </a:bodyPr>
          <a:lstStyle/>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pattern Proxy a pour objectif la conception d’un objet qui se substitue à un autre objet (le sujet) et qui en contrôle l’accès.</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L’objet qui effectue la substitution possède la même interface que le sujet, ce qui rend cette substitution transparente vis-à-vis des clients.</a:t>
            </a:r>
          </a:p>
        </p:txBody>
      </p:sp>
      <p:sp>
        <p:nvSpPr>
          <p:cNvPr id="6" name="Rectangle 5"/>
          <p:cNvSpPr/>
          <p:nvPr/>
        </p:nvSpPr>
        <p:spPr>
          <a:xfrm>
            <a:off x="581448" y="389623"/>
            <a:ext cx="1749158" cy="461665"/>
          </a:xfrm>
          <a:prstGeom prst="rect">
            <a:avLst/>
          </a:prstGeom>
        </p:spPr>
        <p:txBody>
          <a:bodyPr wrap="square">
            <a:spAutoFit/>
          </a:bodyPr>
          <a:lstStyle/>
          <a:p>
            <a:r>
              <a:rPr lang="fr-FR" sz="2400" u="sng" dirty="0">
                <a:solidFill>
                  <a:srgbClr val="000000"/>
                </a:solidFill>
                <a:latin typeface="Calibri" panose="020F0502020204030204" pitchFamily="34" charset="0"/>
                <a:cs typeface="Calibri" panose="020F0502020204030204" pitchFamily="34" charset="0"/>
              </a:rPr>
              <a:t>Description</a:t>
            </a:r>
          </a:p>
        </p:txBody>
      </p:sp>
    </p:spTree>
    <p:extLst>
      <p:ext uri="{BB962C8B-B14F-4D97-AF65-F5344CB8AC3E}">
        <p14:creationId xmlns:p14="http://schemas.microsoft.com/office/powerpoint/2010/main" val="2027130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stack.imgur.com/Nwtd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606" y="851288"/>
            <a:ext cx="8058566" cy="41300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30350" y="5322022"/>
            <a:ext cx="8761141" cy="1200329"/>
          </a:xfrm>
          <a:prstGeom prst="rect">
            <a:avLst/>
          </a:prstGeom>
        </p:spPr>
        <p:txBody>
          <a:bodyPr wrap="square">
            <a:spAutoFit/>
          </a:bodyPr>
          <a:lstStyle/>
          <a:p>
            <a:r>
              <a:rPr lang="fr-FR" sz="2400" dirty="0">
                <a:solidFill>
                  <a:srgbClr val="000000"/>
                </a:solidFill>
                <a:latin typeface="Calibri" panose="020F0502020204030204" pitchFamily="34" charset="0"/>
                <a:cs typeface="Calibri" panose="020F0502020204030204" pitchFamily="34" charset="0"/>
              </a:rPr>
              <a:t>Le proxy reçoit les appels du client à la place du sujet réel. Quand il le juge approprié, il délègue ces messages au sujet réel. Il doit, dans ce cas, créer préalablement le sujet réel si ce n’est déjà fait.</a:t>
            </a:r>
          </a:p>
        </p:txBody>
      </p:sp>
      <p:sp>
        <p:nvSpPr>
          <p:cNvPr id="4" name="Rectangle 3"/>
          <p:cNvSpPr/>
          <p:nvPr/>
        </p:nvSpPr>
        <p:spPr>
          <a:xfrm>
            <a:off x="581448" y="219264"/>
            <a:ext cx="1470376" cy="461665"/>
          </a:xfrm>
          <a:prstGeom prst="rect">
            <a:avLst/>
          </a:prstGeom>
        </p:spPr>
        <p:txBody>
          <a:bodyPr wrap="square">
            <a:spAutoFit/>
          </a:bodyPr>
          <a:lstStyle/>
          <a:p>
            <a:r>
              <a:rPr lang="fr-FR" sz="2400" u="sng" dirty="0" smtClean="0">
                <a:solidFill>
                  <a:srgbClr val="000000"/>
                </a:solidFill>
                <a:latin typeface="Calibri" panose="020F0502020204030204" pitchFamily="34" charset="0"/>
                <a:cs typeface="Calibri" panose="020F0502020204030204" pitchFamily="34" charset="0"/>
              </a:rPr>
              <a:t>Modèle</a:t>
            </a:r>
            <a:endParaRPr lang="fr-FR" sz="2400" u="sng"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860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5331" y="322715"/>
            <a:ext cx="3187664" cy="461665"/>
          </a:xfrm>
          <a:prstGeom prst="rect">
            <a:avLst/>
          </a:prstGeom>
        </p:spPr>
        <p:txBody>
          <a:bodyPr wrap="square">
            <a:spAutoFit/>
          </a:bodyPr>
          <a:lstStyle/>
          <a:p>
            <a:r>
              <a:rPr lang="fr-FR" sz="2400" u="sng" dirty="0" smtClean="0">
                <a:solidFill>
                  <a:srgbClr val="000000"/>
                </a:solidFill>
                <a:latin typeface="Calibri" panose="020F0502020204030204" pitchFamily="34" charset="0"/>
                <a:cs typeface="Calibri" panose="020F0502020204030204" pitchFamily="34" charset="0"/>
              </a:rPr>
              <a:t>Domaine d’application</a:t>
            </a:r>
            <a:endParaRPr lang="fr-FR" sz="2400" u="sng" dirty="0">
              <a:solidFill>
                <a:srgbClr val="000000"/>
              </a:solidFill>
              <a:latin typeface="Calibri" panose="020F0502020204030204" pitchFamily="34" charset="0"/>
              <a:cs typeface="Calibri" panose="020F0502020204030204" pitchFamily="34" charset="0"/>
            </a:endParaRPr>
          </a:p>
        </p:txBody>
      </p:sp>
      <p:sp>
        <p:nvSpPr>
          <p:cNvPr id="2" name="Rectangle 1"/>
          <p:cNvSpPr/>
          <p:nvPr/>
        </p:nvSpPr>
        <p:spPr>
          <a:xfrm>
            <a:off x="425331" y="1077665"/>
            <a:ext cx="11128916" cy="4524315"/>
          </a:xfrm>
          <a:prstGeom prst="rect">
            <a:avLst/>
          </a:prstGeom>
        </p:spPr>
        <p:txBody>
          <a:bodyPr wrap="square">
            <a:spAutoFit/>
          </a:bodyPr>
          <a:lstStyle/>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Les proxys sont très utilisés en programmation par objets. Il existe différents types de </a:t>
            </a:r>
            <a:r>
              <a:rPr lang="fr-FR" sz="2400" dirty="0" smtClean="0">
                <a:solidFill>
                  <a:srgbClr val="000000"/>
                </a:solidFill>
                <a:latin typeface="Calibri" panose="020F0502020204030204" pitchFamily="34" charset="0"/>
                <a:cs typeface="Calibri" panose="020F0502020204030204" pitchFamily="34" charset="0"/>
              </a:rPr>
              <a:t>proxy </a:t>
            </a:r>
            <a:r>
              <a:rPr lang="fr-FR" sz="2400" dirty="0">
                <a:solidFill>
                  <a:srgbClr val="000000"/>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proxy virtuel : permet de créer un objet de taille importante au moment approprié </a:t>
            </a:r>
            <a:r>
              <a:rPr lang="fr-FR" sz="2400" dirty="0" smtClean="0">
                <a:solidFill>
                  <a:srgbClr val="000000"/>
                </a:solidFill>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proxy de protection : permet de sécuriser l’accès à un objet, par exemple par des techniques d’authentification.</a:t>
            </a:r>
          </a:p>
          <a:p>
            <a:pPr marL="800100" lvl="1"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Proxy pour </a:t>
            </a:r>
            <a:r>
              <a:rPr lang="fr-FR" sz="2400" dirty="0" smtClean="0">
                <a:solidFill>
                  <a:srgbClr val="000000"/>
                </a:solidFill>
                <a:latin typeface="Calibri" panose="020F0502020204030204" pitchFamily="34" charset="0"/>
                <a:cs typeface="Calibri" panose="020F0502020204030204" pitchFamily="34" charset="0"/>
              </a:rPr>
              <a:t>AOP</a:t>
            </a:r>
          </a:p>
          <a:p>
            <a:pPr marL="800100" lvl="1"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a:t>
            </a:r>
            <a:endParaRPr lang="fr-FR"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0278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4762" y="1027022"/>
            <a:ext cx="9991492" cy="2677656"/>
          </a:xfrm>
          <a:prstGeom prst="rect">
            <a:avLst/>
          </a:prstGeom>
        </p:spPr>
        <p:txBody>
          <a:bodyPr wrap="square">
            <a:spAutoFit/>
          </a:bodyPr>
          <a:lstStyle/>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Nous pouvons appliquer le design pattern Proxy pour séparer les préoccupations </a:t>
            </a:r>
            <a:r>
              <a:rPr lang="fr-FR" sz="2400" dirty="0" smtClean="0">
                <a:solidFill>
                  <a:srgbClr val="000000"/>
                </a:solidFill>
                <a:latin typeface="Calibri" panose="020F0502020204030204" pitchFamily="34" charset="0"/>
                <a:cs typeface="Calibri" panose="020F0502020204030204" pitchFamily="34" charset="0"/>
              </a:rPr>
              <a:t>transversales des </a:t>
            </a:r>
            <a:r>
              <a:rPr lang="fr-FR" sz="2400" dirty="0">
                <a:solidFill>
                  <a:srgbClr val="000000"/>
                </a:solidFill>
                <a:latin typeface="Calibri" panose="020F0502020204030204" pitchFamily="34" charset="0"/>
                <a:cs typeface="Calibri" panose="020F0502020204030204" pitchFamily="34" charset="0"/>
              </a:rPr>
              <a:t>préoccupations </a:t>
            </a:r>
            <a:r>
              <a:rPr lang="fr-FR" sz="2400" dirty="0" smtClean="0">
                <a:solidFill>
                  <a:srgbClr val="000000"/>
                </a:solidFill>
                <a:latin typeface="Calibri" panose="020F0502020204030204" pitchFamily="34" charset="0"/>
                <a:cs typeface="Calibri" panose="020F0502020204030204" pitchFamily="34" charset="0"/>
              </a:rPr>
              <a:t>métiers.</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principe du design pattern Proxy est d’envelopper un objet dans un mandataire et d’utiliser celui-ci à la place de l’objet original. Tous les appels effectués sur l’objet original passent tout d’abord au travers du proxy.</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p:txBody>
      </p:sp>
      <p:pic>
        <p:nvPicPr>
          <p:cNvPr id="6" name="Image 5"/>
          <p:cNvPicPr>
            <a:picLocks noChangeAspect="1"/>
          </p:cNvPicPr>
          <p:nvPr/>
        </p:nvPicPr>
        <p:blipFill>
          <a:blip r:embed="rId2"/>
          <a:stretch>
            <a:fillRect/>
          </a:stretch>
        </p:blipFill>
        <p:spPr>
          <a:xfrm>
            <a:off x="2698596" y="3834395"/>
            <a:ext cx="6411951" cy="2685004"/>
          </a:xfrm>
          <a:prstGeom prst="rect">
            <a:avLst/>
          </a:prstGeom>
        </p:spPr>
      </p:pic>
      <p:sp>
        <p:nvSpPr>
          <p:cNvPr id="2" name="Rectangle 1"/>
          <p:cNvSpPr/>
          <p:nvPr/>
        </p:nvSpPr>
        <p:spPr>
          <a:xfrm>
            <a:off x="273527" y="333865"/>
            <a:ext cx="1989391" cy="461665"/>
          </a:xfrm>
          <a:prstGeom prst="rect">
            <a:avLst/>
          </a:prstGeom>
        </p:spPr>
        <p:txBody>
          <a:bodyPr wrap="none">
            <a:spAutoFit/>
          </a:bodyPr>
          <a:lstStyle/>
          <a:p>
            <a:r>
              <a:rPr lang="fr-FR" sz="2400" u="sng" dirty="0">
                <a:solidFill>
                  <a:srgbClr val="000000"/>
                </a:solidFill>
                <a:latin typeface="Calibri" panose="020F0502020204030204" pitchFamily="34" charset="0"/>
                <a:cs typeface="Calibri" panose="020F0502020204030204" pitchFamily="34" charset="0"/>
              </a:rPr>
              <a:t> </a:t>
            </a:r>
            <a:r>
              <a:rPr lang="fr-FR" sz="2400" u="sng" dirty="0" smtClean="0">
                <a:solidFill>
                  <a:srgbClr val="000000"/>
                </a:solidFill>
                <a:latin typeface="Calibri" panose="020F0502020204030204" pitchFamily="34" charset="0"/>
                <a:cs typeface="Calibri" panose="020F0502020204030204" pitchFamily="34" charset="0"/>
              </a:rPr>
              <a:t>Proxy et AOP </a:t>
            </a:r>
            <a:endParaRPr lang="fr-FR" sz="2400" u="sng" dirty="0"/>
          </a:p>
        </p:txBody>
      </p:sp>
    </p:spTree>
    <p:extLst>
      <p:ext uri="{BB962C8B-B14F-4D97-AF65-F5344CB8AC3E}">
        <p14:creationId xmlns:p14="http://schemas.microsoft.com/office/powerpoint/2010/main" val="2554841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55" y="1822008"/>
            <a:ext cx="10237151" cy="2677656"/>
          </a:xfrm>
          <a:prstGeom prst="rect">
            <a:avLst/>
          </a:prstGeom>
        </p:spPr>
        <p:txBody>
          <a:bodyPr wrap="square">
            <a:spAutoFit/>
          </a:bodyPr>
          <a:lstStyle/>
          <a:p>
            <a:pPr marL="342900" indent="-342900">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proxy décide si les appels de méthodes doivent être transmis à l’objet original, </a:t>
            </a:r>
            <a:r>
              <a:rPr lang="fr-FR" sz="2400" dirty="0" smtClean="0">
                <a:solidFill>
                  <a:srgbClr val="000000"/>
                </a:solidFill>
                <a:latin typeface="Calibri" panose="020F0502020204030204" pitchFamily="34" charset="0"/>
                <a:cs typeface="Calibri" panose="020F0502020204030204" pitchFamily="34" charset="0"/>
              </a:rPr>
              <a:t>ainsi que </a:t>
            </a:r>
            <a:r>
              <a:rPr lang="fr-FR" sz="2400" dirty="0">
                <a:solidFill>
                  <a:srgbClr val="000000"/>
                </a:solidFill>
                <a:latin typeface="Calibri" panose="020F0502020204030204" pitchFamily="34" charset="0"/>
                <a:cs typeface="Calibri" panose="020F0502020204030204" pitchFamily="34" charset="0"/>
              </a:rPr>
              <a:t>du moment où cela se produit. </a:t>
            </a:r>
            <a:r>
              <a:rPr lang="fr-FR" sz="2400" dirty="0" smtClean="0">
                <a:solidFill>
                  <a:srgbClr val="000000"/>
                </a:solidFill>
                <a:latin typeface="Calibri" panose="020F0502020204030204" pitchFamily="34" charset="0"/>
                <a:cs typeface="Calibri" panose="020F0502020204030204" pitchFamily="34" charset="0"/>
              </a:rPr>
              <a:t>Au même </a:t>
            </a:r>
            <a:r>
              <a:rPr lang="fr-FR" sz="2400" dirty="0">
                <a:solidFill>
                  <a:srgbClr val="000000"/>
                </a:solidFill>
                <a:latin typeface="Calibri" panose="020F0502020204030204" pitchFamily="34" charset="0"/>
                <a:cs typeface="Calibri" panose="020F0502020204030204" pitchFamily="34" charset="0"/>
              </a:rPr>
              <a:t>temps, le proxy peut également </a:t>
            </a:r>
            <a:r>
              <a:rPr lang="fr-FR" sz="2400" dirty="0" smtClean="0">
                <a:solidFill>
                  <a:srgbClr val="000000"/>
                </a:solidFill>
                <a:latin typeface="Calibri" panose="020F0502020204030204" pitchFamily="34" charset="0"/>
                <a:cs typeface="Calibri" panose="020F0502020204030204" pitchFamily="34" charset="0"/>
              </a:rPr>
              <a:t>effectuer des </a:t>
            </a:r>
            <a:r>
              <a:rPr lang="fr-FR" sz="2400" dirty="0">
                <a:solidFill>
                  <a:srgbClr val="000000"/>
                </a:solidFill>
                <a:latin typeface="Calibri" panose="020F0502020204030204" pitchFamily="34" charset="0"/>
                <a:cs typeface="Calibri" panose="020F0502020204030204" pitchFamily="34" charset="0"/>
              </a:rPr>
              <a:t>opérations supplémentaires avant et après chaque appel de méthode. </a:t>
            </a:r>
            <a:endParaRPr lang="fr-FR" sz="2400" dirty="0" smtClean="0">
              <a:solidFill>
                <a:srgbClr val="0000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C’est pourquoi </a:t>
            </a:r>
            <a:r>
              <a:rPr lang="fr-FR" sz="2400" dirty="0">
                <a:solidFill>
                  <a:srgbClr val="000000"/>
                </a:solidFill>
                <a:latin typeface="Calibri" panose="020F0502020204030204" pitchFamily="34" charset="0"/>
                <a:cs typeface="Calibri" panose="020F0502020204030204" pitchFamily="34" charset="0"/>
              </a:rPr>
              <a:t>le proxy représente un bon endroit où mettre en </a:t>
            </a:r>
            <a:r>
              <a:rPr lang="fr-FR" sz="2400" dirty="0" smtClean="0">
                <a:solidFill>
                  <a:srgbClr val="000000"/>
                </a:solidFill>
                <a:latin typeface="Calibri" panose="020F0502020204030204" pitchFamily="34" charset="0"/>
                <a:cs typeface="Calibri" panose="020F0502020204030204" pitchFamily="34" charset="0"/>
              </a:rPr>
              <a:t>œuvre </a:t>
            </a:r>
            <a:r>
              <a:rPr lang="fr-FR" sz="2400" dirty="0">
                <a:solidFill>
                  <a:srgbClr val="000000"/>
                </a:solidFill>
                <a:latin typeface="Calibri" panose="020F0502020204030204" pitchFamily="34" charset="0"/>
                <a:cs typeface="Calibri" panose="020F0502020204030204" pitchFamily="34" charset="0"/>
              </a:rPr>
              <a:t>les </a:t>
            </a:r>
            <a:r>
              <a:rPr lang="fr-FR" sz="2400" dirty="0" smtClean="0">
                <a:solidFill>
                  <a:srgbClr val="000000"/>
                </a:solidFill>
                <a:latin typeface="Calibri" panose="020F0502020204030204" pitchFamily="34" charset="0"/>
                <a:cs typeface="Calibri" panose="020F0502020204030204" pitchFamily="34" charset="0"/>
              </a:rPr>
              <a:t>préoccupations transversales</a:t>
            </a:r>
            <a:r>
              <a:rPr lang="fr-FR" sz="2400" dirty="0">
                <a:solidFill>
                  <a:srgbClr val="00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15167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749" y="1035794"/>
            <a:ext cx="10749778" cy="4893647"/>
          </a:xfrm>
          <a:prstGeom prst="rect">
            <a:avLst/>
          </a:prstGeom>
        </p:spPr>
        <p:txBody>
          <a:bodyPr wrap="square">
            <a:spAutoFit/>
          </a:bodyPr>
          <a:lstStyle/>
          <a:p>
            <a:r>
              <a:rPr lang="fr-FR" sz="2400" dirty="0">
                <a:solidFill>
                  <a:srgbClr val="000000"/>
                </a:solidFill>
                <a:latin typeface="Calibri" panose="020F0502020204030204" pitchFamily="34" charset="0"/>
                <a:cs typeface="Calibri" panose="020F0502020204030204" pitchFamily="34" charset="0"/>
              </a:rPr>
              <a:t>En Java, il existe deux manières d’implémenter le design pattern Proxy</a:t>
            </a:r>
            <a:r>
              <a:rPr lang="fr-FR" sz="2400" dirty="0" smtClean="0">
                <a:solidFill>
                  <a:srgbClr val="000000"/>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fr-FR" sz="2400" dirty="0">
              <a:solidFill>
                <a:srgbClr val="00000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fr-FR" sz="2400" dirty="0"/>
              <a:t>un proxy dédié enveloppe l’objet et réalise des tâches avant et après chaque appel </a:t>
            </a:r>
            <a:r>
              <a:rPr lang="fr-FR" sz="2400" dirty="0" smtClean="0"/>
              <a:t>de méthode.</a:t>
            </a:r>
          </a:p>
          <a:p>
            <a:pPr marL="800100" lvl="1"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proxy dynamique disponible dans le </a:t>
            </a:r>
            <a:r>
              <a:rPr lang="fr-FR" sz="2400" dirty="0" smtClean="0"/>
              <a:t>JDK depuis la version </a:t>
            </a:r>
            <a:r>
              <a:rPr lang="fr-FR" sz="2400" dirty="0"/>
              <a:t>1.3 et </a:t>
            </a:r>
            <a:r>
              <a:rPr lang="fr-FR" sz="2400" dirty="0" smtClean="0"/>
              <a:t>ultérieure.</a:t>
            </a:r>
          </a:p>
          <a:p>
            <a:pPr marL="800100" lvl="1" indent="-342900">
              <a:buFont typeface="Arial" panose="020B0604020202020204" pitchFamily="34" charset="0"/>
              <a:buChar char="•"/>
            </a:pPr>
            <a:endParaRPr lang="fr-FR" sz="2400" dirty="0"/>
          </a:p>
          <a:p>
            <a:pPr marL="1257300" lvl="2" indent="-342900">
              <a:buFont typeface="Arial" panose="020B0604020202020204" pitchFamily="34" charset="0"/>
              <a:buChar char="•"/>
            </a:pPr>
            <a:r>
              <a:rPr lang="fr-FR" sz="2400" dirty="0" smtClean="0"/>
              <a:t>créer </a:t>
            </a:r>
            <a:r>
              <a:rPr lang="fr-FR" sz="2400" dirty="0"/>
              <a:t>dynamiquement un proxy </a:t>
            </a:r>
            <a:r>
              <a:rPr lang="fr-FR" sz="2400" dirty="0" smtClean="0"/>
              <a:t>pour n’importe </a:t>
            </a:r>
            <a:r>
              <a:rPr lang="fr-FR" sz="2400" dirty="0"/>
              <a:t>quel objet. </a:t>
            </a:r>
            <a:endParaRPr lang="fr-FR" sz="2400" dirty="0" smtClean="0"/>
          </a:p>
          <a:p>
            <a:pPr marL="1257300" lvl="2" indent="-342900">
              <a:buFont typeface="Arial" panose="020B0604020202020204" pitchFamily="34" charset="0"/>
              <a:buChar char="•"/>
            </a:pPr>
            <a:endParaRPr lang="fr-FR" sz="2400" dirty="0" smtClean="0"/>
          </a:p>
          <a:p>
            <a:pPr marL="1257300" lvl="2" indent="-342900">
              <a:buFont typeface="Arial" panose="020B0604020202020204" pitchFamily="34" charset="0"/>
              <a:buChar char="•"/>
            </a:pPr>
            <a:r>
              <a:rPr lang="fr-FR" sz="2400" dirty="0" smtClean="0"/>
              <a:t>Restriction, l’objet </a:t>
            </a:r>
            <a:r>
              <a:rPr lang="fr-FR" sz="2400" dirty="0"/>
              <a:t>doit implémenter au moins une interface, et seuls les appels aux méthodes déclarées dans les interfaces passeront par </a:t>
            </a:r>
            <a:r>
              <a:rPr lang="fr-FR" sz="2400" dirty="0" smtClean="0"/>
              <a:t>le proxy.</a:t>
            </a:r>
          </a:p>
          <a:p>
            <a:pPr marL="1257300" lvl="2" indent="-342900">
              <a:buFont typeface="Arial" panose="020B0604020202020204" pitchFamily="34" charset="0"/>
              <a:buChar char="•"/>
            </a:pPr>
            <a:endParaRPr lang="fr-FR" sz="2400" dirty="0"/>
          </a:p>
          <a:p>
            <a:pPr marL="1257300" lvl="2" indent="-342900">
              <a:buFont typeface="Arial" panose="020B0604020202020204" pitchFamily="34" charset="0"/>
              <a:buChar char="•"/>
            </a:pPr>
            <a:r>
              <a:rPr lang="fr-FR" sz="2400" dirty="0" smtClean="0"/>
              <a:t>le </a:t>
            </a:r>
            <a:r>
              <a:rPr lang="fr-FR" sz="2400" dirty="0"/>
              <a:t>proxy CGLIB, qui ne souffre </a:t>
            </a:r>
            <a:r>
              <a:rPr lang="fr-FR" sz="2400" dirty="0" smtClean="0"/>
              <a:t>pas de </a:t>
            </a:r>
            <a:r>
              <a:rPr lang="fr-FR" sz="2400" dirty="0"/>
              <a:t>cette restriction.</a:t>
            </a:r>
          </a:p>
        </p:txBody>
      </p:sp>
      <p:sp>
        <p:nvSpPr>
          <p:cNvPr id="3" name="Rectangle 2"/>
          <p:cNvSpPr/>
          <p:nvPr/>
        </p:nvSpPr>
        <p:spPr>
          <a:xfrm>
            <a:off x="572749" y="244656"/>
            <a:ext cx="2260619" cy="461665"/>
          </a:xfrm>
          <a:prstGeom prst="rect">
            <a:avLst/>
          </a:prstGeom>
        </p:spPr>
        <p:txBody>
          <a:bodyPr wrap="none">
            <a:spAutoFit/>
          </a:bodyPr>
          <a:lstStyle/>
          <a:p>
            <a:r>
              <a:rPr lang="fr-FR" sz="2400" u="sng" dirty="0" smtClean="0">
                <a:solidFill>
                  <a:srgbClr val="000000"/>
                </a:solidFill>
                <a:latin typeface="Calibri" panose="020F0502020204030204" pitchFamily="34" charset="0"/>
                <a:cs typeface="Calibri" panose="020F0502020204030204" pitchFamily="34" charset="0"/>
              </a:rPr>
              <a:t>Implémentation </a:t>
            </a:r>
            <a:endParaRPr lang="fr-FR" sz="2400" u="sng" dirty="0"/>
          </a:p>
        </p:txBody>
      </p:sp>
    </p:spTree>
    <p:extLst>
      <p:ext uri="{BB962C8B-B14F-4D97-AF65-F5344CB8AC3E}">
        <p14:creationId xmlns:p14="http://schemas.microsoft.com/office/powerpoint/2010/main" val="4202724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208" y="437237"/>
            <a:ext cx="2596924" cy="461665"/>
          </a:xfrm>
          <a:prstGeom prst="rect">
            <a:avLst/>
          </a:prstGeom>
        </p:spPr>
        <p:txBody>
          <a:bodyPr wrap="square">
            <a:spAutoFit/>
          </a:bodyPr>
          <a:lstStyle/>
          <a:p>
            <a:r>
              <a:rPr lang="fr-FR" sz="2400" u="sng" dirty="0"/>
              <a:t>P</a:t>
            </a:r>
            <a:r>
              <a:rPr lang="fr-FR" sz="2400" u="sng" dirty="0" smtClean="0"/>
              <a:t>roxy </a:t>
            </a:r>
            <a:r>
              <a:rPr lang="fr-FR" sz="2400" u="sng" dirty="0"/>
              <a:t>dynamique</a:t>
            </a:r>
          </a:p>
        </p:txBody>
      </p:sp>
      <p:sp>
        <p:nvSpPr>
          <p:cNvPr id="3" name="Rectangle 2"/>
          <p:cNvSpPr/>
          <p:nvPr/>
        </p:nvSpPr>
        <p:spPr>
          <a:xfrm>
            <a:off x="744343" y="1404961"/>
            <a:ext cx="10889360" cy="4062651"/>
          </a:xfrm>
          <a:prstGeom prst="rect">
            <a:avLst/>
          </a:prstGeom>
        </p:spPr>
        <p:txBody>
          <a:bodyPr wrap="square">
            <a:spAutoFit/>
          </a:bodyPr>
          <a:lstStyle/>
          <a:p>
            <a:r>
              <a:rPr lang="fr-FR" sz="2400" dirty="0"/>
              <a:t>Un proxy dynamique du JDK a besoin d’un gestionnaire pour prendre en charge </a:t>
            </a:r>
            <a:r>
              <a:rPr lang="fr-FR" sz="2400" dirty="0" smtClean="0"/>
              <a:t>les invocations </a:t>
            </a:r>
            <a:r>
              <a:rPr lang="fr-FR" sz="2400" dirty="0"/>
              <a:t>des méthodes. </a:t>
            </a:r>
            <a:endParaRPr lang="fr-FR" sz="2400" dirty="0" smtClean="0"/>
          </a:p>
          <a:p>
            <a:endParaRPr lang="fr-FR" sz="2400" dirty="0"/>
          </a:p>
          <a:p>
            <a:r>
              <a:rPr lang="fr-FR" sz="2400" dirty="0" smtClean="0"/>
              <a:t>Un </a:t>
            </a:r>
            <a:r>
              <a:rPr lang="fr-FR" sz="2400" dirty="0"/>
              <a:t>gestionnaire d’invocation n’est rien d’autre qu’une </a:t>
            </a:r>
            <a:r>
              <a:rPr lang="fr-FR" sz="2400" dirty="0" smtClean="0"/>
              <a:t>classe qui </a:t>
            </a:r>
            <a:r>
              <a:rPr lang="fr-FR" sz="2400" dirty="0"/>
              <a:t>implémente l’interface </a:t>
            </a:r>
            <a:r>
              <a:rPr lang="fr-FR" sz="2400" dirty="0" err="1"/>
              <a:t>InvocationHandler</a:t>
            </a:r>
            <a:r>
              <a:rPr lang="fr-FR" sz="2400" dirty="0"/>
              <a:t> suivante :</a:t>
            </a:r>
          </a:p>
          <a:p>
            <a:endParaRPr lang="fr-FR" sz="2400" dirty="0" smtClean="0"/>
          </a:p>
          <a:p>
            <a:r>
              <a:rPr lang="fr-FR" b="1" dirty="0" smtClean="0">
                <a:latin typeface="Consolas" panose="020B0609020204030204" pitchFamily="49" charset="0"/>
                <a:cs typeface="Consolas" panose="020B0609020204030204" pitchFamily="49" charset="0"/>
              </a:rPr>
              <a:t>package </a:t>
            </a:r>
            <a:r>
              <a:rPr lang="fr-FR" b="1" dirty="0" err="1">
                <a:latin typeface="Consolas" panose="020B0609020204030204" pitchFamily="49" charset="0"/>
                <a:cs typeface="Consolas" panose="020B0609020204030204" pitchFamily="49" charset="0"/>
              </a:rPr>
              <a:t>java.lang.reflect</a:t>
            </a:r>
            <a:r>
              <a:rPr lang="fr-FR" b="1" dirty="0">
                <a:latin typeface="Consolas" panose="020B0609020204030204" pitchFamily="49" charset="0"/>
                <a:cs typeface="Consolas" panose="020B0609020204030204" pitchFamily="49" charset="0"/>
              </a:rPr>
              <a:t>;</a:t>
            </a:r>
          </a:p>
          <a:p>
            <a:r>
              <a:rPr lang="fr-FR" b="1" dirty="0">
                <a:latin typeface="Consolas" panose="020B0609020204030204" pitchFamily="49" charset="0"/>
                <a:cs typeface="Consolas" panose="020B0609020204030204" pitchFamily="49" charset="0"/>
              </a:rPr>
              <a:t>public interface </a:t>
            </a:r>
            <a:r>
              <a:rPr lang="fr-FR" b="1" dirty="0" err="1">
                <a:latin typeface="Consolas" panose="020B0609020204030204" pitchFamily="49" charset="0"/>
                <a:cs typeface="Consolas" panose="020B0609020204030204" pitchFamily="49" charset="0"/>
              </a:rPr>
              <a:t>InvocationHandler</a:t>
            </a:r>
            <a:r>
              <a:rPr lang="fr-FR" b="1" dirty="0">
                <a:latin typeface="Consolas" panose="020B0609020204030204" pitchFamily="49" charset="0"/>
                <a:cs typeface="Consolas" panose="020B0609020204030204" pitchFamily="49" charset="0"/>
              </a:rPr>
              <a:t> </a:t>
            </a:r>
            <a:endParaRPr lang="fr-FR" b="1" dirty="0" smtClean="0">
              <a:latin typeface="Consolas" panose="020B0609020204030204" pitchFamily="49" charset="0"/>
              <a:cs typeface="Consolas" panose="020B0609020204030204" pitchFamily="49" charset="0"/>
            </a:endParaRPr>
          </a:p>
          <a:p>
            <a:endParaRPr lang="fr-FR" b="1" dirty="0" smtClean="0">
              <a:latin typeface="Consolas" panose="020B0609020204030204" pitchFamily="49" charset="0"/>
              <a:cs typeface="Consolas" panose="020B0609020204030204" pitchFamily="49" charset="0"/>
            </a:endParaRPr>
          </a:p>
          <a:p>
            <a:r>
              <a:rPr lang="fr-FR" b="1" dirty="0" smtClean="0">
                <a:latin typeface="Consolas" panose="020B0609020204030204" pitchFamily="49" charset="0"/>
                <a:cs typeface="Consolas" panose="020B0609020204030204" pitchFamily="49" charset="0"/>
              </a:rPr>
              <a:t>{</a:t>
            </a:r>
            <a:endParaRPr lang="fr-FR" b="1"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public Object invoke(Object proxy, Method </a:t>
            </a:r>
            <a:r>
              <a:rPr lang="en-US" b="1" dirty="0" err="1">
                <a:latin typeface="Consolas" panose="020B0609020204030204" pitchFamily="49" charset="0"/>
                <a:cs typeface="Consolas" panose="020B0609020204030204" pitchFamily="49" charset="0"/>
              </a:rPr>
              <a:t>method</a:t>
            </a:r>
            <a:r>
              <a:rPr lang="en-US" b="1" dirty="0">
                <a:latin typeface="Consolas" panose="020B0609020204030204" pitchFamily="49" charset="0"/>
                <a:cs typeface="Consolas" panose="020B0609020204030204" pitchFamily="49" charset="0"/>
              </a:rPr>
              <a:t>, Object[] </a:t>
            </a:r>
            <a:r>
              <a:rPr lang="en-US" b="1" dirty="0" err="1" smtClean="0">
                <a:latin typeface="Consolas" panose="020B0609020204030204" pitchFamily="49" charset="0"/>
                <a:cs typeface="Consolas" panose="020B0609020204030204" pitchFamily="49" charset="0"/>
              </a:rPr>
              <a:t>args</a:t>
            </a:r>
            <a:r>
              <a:rPr lang="en-US" b="1" dirty="0" smtClean="0">
                <a:latin typeface="Consolas" panose="020B0609020204030204" pitchFamily="49" charset="0"/>
                <a:cs typeface="Consolas" panose="020B0609020204030204" pitchFamily="49" charset="0"/>
              </a:rPr>
              <a:t>) </a:t>
            </a:r>
            <a:r>
              <a:rPr lang="fr-FR" b="1" dirty="0" err="1" smtClean="0">
                <a:latin typeface="Consolas" panose="020B0609020204030204" pitchFamily="49" charset="0"/>
                <a:cs typeface="Consolas" panose="020B0609020204030204" pitchFamily="49" charset="0"/>
              </a:rPr>
              <a:t>throws</a:t>
            </a:r>
            <a:r>
              <a:rPr lang="fr-FR" b="1" dirty="0" smtClean="0">
                <a:latin typeface="Consolas" panose="020B0609020204030204" pitchFamily="49" charset="0"/>
                <a:cs typeface="Consolas" panose="020B0609020204030204" pitchFamily="49" charset="0"/>
              </a:rPr>
              <a:t> </a:t>
            </a:r>
            <a:r>
              <a:rPr lang="fr-FR" b="1" dirty="0" err="1">
                <a:latin typeface="Consolas" panose="020B0609020204030204" pitchFamily="49" charset="0"/>
                <a:cs typeface="Consolas" panose="020B0609020204030204" pitchFamily="49" charset="0"/>
              </a:rPr>
              <a:t>Throwable</a:t>
            </a:r>
            <a:r>
              <a:rPr lang="fr-FR" b="1" dirty="0" smtClean="0">
                <a:latin typeface="Consolas" panose="020B0609020204030204" pitchFamily="49" charset="0"/>
                <a:cs typeface="Consolas" panose="020B0609020204030204" pitchFamily="49" charset="0"/>
              </a:rPr>
              <a:t>;</a:t>
            </a:r>
            <a:endParaRPr lang="fr-FR" sz="2400" dirty="0" smtClean="0"/>
          </a:p>
          <a:p>
            <a:r>
              <a:rPr lang="fr-FR" sz="2400" dirty="0" smtClean="0"/>
              <a:t>}</a:t>
            </a:r>
            <a:endParaRPr lang="fr-FR" sz="2400" dirty="0"/>
          </a:p>
        </p:txBody>
      </p:sp>
    </p:spTree>
    <p:extLst>
      <p:ext uri="{BB962C8B-B14F-4D97-AF65-F5344CB8AC3E}">
        <p14:creationId xmlns:p14="http://schemas.microsoft.com/office/powerpoint/2010/main" val="982713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090" y="133145"/>
            <a:ext cx="2708378" cy="461665"/>
          </a:xfrm>
          <a:prstGeom prst="rect">
            <a:avLst/>
          </a:prstGeom>
        </p:spPr>
        <p:txBody>
          <a:bodyPr wrap="square">
            <a:spAutoFit/>
          </a:bodyPr>
          <a:lstStyle/>
          <a:p>
            <a:r>
              <a:rPr lang="fr-FR" sz="2400" u="sng" dirty="0"/>
              <a:t>Classe fonctionnelle</a:t>
            </a:r>
          </a:p>
        </p:txBody>
      </p:sp>
      <p:sp>
        <p:nvSpPr>
          <p:cNvPr id="3" name="Rectangle 2"/>
          <p:cNvSpPr/>
          <p:nvPr/>
        </p:nvSpPr>
        <p:spPr>
          <a:xfrm>
            <a:off x="3103756" y="1155692"/>
            <a:ext cx="6096000" cy="4524315"/>
          </a:xfrm>
          <a:prstGeom prst="rect">
            <a:avLst/>
          </a:prstGeom>
        </p:spPr>
        <p:txBody>
          <a:bodyPr>
            <a:spAutoFit/>
          </a:bodyPr>
          <a:lstStyle/>
          <a:p>
            <a:r>
              <a:rPr lang="fr-FR" b="1" dirty="0">
                <a:solidFill>
                  <a:srgbClr val="7F0055"/>
                </a:solidFill>
                <a:latin typeface="Consolas" panose="020B0609020204030204" pitchFamily="49" charset="0"/>
              </a:rPr>
              <a:t>package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ma.ensa.model</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Compte </a:t>
            </a:r>
            <a:r>
              <a:rPr lang="fr-FR" b="1" dirty="0" err="1">
                <a:solidFill>
                  <a:srgbClr val="7F0055"/>
                </a:solidFill>
                <a:latin typeface="Consolas" panose="020B0609020204030204" pitchFamily="49" charset="0"/>
              </a:rPr>
              <a:t>implements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Icompte</a:t>
            </a:r>
            <a:r>
              <a:rPr lang="fr-FR" b="1" dirty="0">
                <a:solidFill>
                  <a:srgbClr val="000000"/>
                </a:solidFill>
                <a:latin typeface="Consolas" panose="020B0609020204030204" pitchFamily="49" charset="0"/>
              </a:rPr>
              <a:t>{</a:t>
            </a: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getSolde</a:t>
            </a:r>
            <a:r>
              <a:rPr lang="fr-FR" b="1" dirty="0">
                <a:solidFill>
                  <a:srgbClr val="000000"/>
                </a:solidFill>
                <a:latin typeface="Consolas" panose="020B0609020204030204" pitchFamily="49" charset="0"/>
              </a:rPr>
              <a:t>() {</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setSolde</a:t>
            </a:r>
            <a:r>
              <a:rPr lang="fr-FR" b="1" dirty="0">
                <a:solidFill>
                  <a:srgbClr val="000000"/>
                </a:solidFill>
                <a:latin typeface="Consolas" panose="020B0609020204030204" pitchFamily="49" charset="0"/>
              </a:rPr>
              <a:t>(</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 {</a:t>
            </a:r>
          </a:p>
          <a:p>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 =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retirer(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a:solidFill>
                  <a:srgbClr val="0000C0"/>
                </a:solidFill>
                <a:latin typeface="Consolas" panose="020B0609020204030204" pitchFamily="49" charset="0"/>
              </a:rPr>
              <a:t>solde</a:t>
            </a:r>
            <a:r>
              <a:rPr lang="fr-FR" dirty="0">
                <a:solidFill>
                  <a:srgbClr val="000000"/>
                </a:solidFill>
                <a:latin typeface="Consolas" panose="020B0609020204030204" pitchFamily="49" charset="0"/>
              </a:rPr>
              <a:t>-=</a:t>
            </a:r>
            <a:r>
              <a:rPr lang="fr-FR" dirty="0">
                <a:solidFill>
                  <a:srgbClr val="6A3E3E"/>
                </a:solidFill>
                <a:latin typeface="Consolas" panose="020B0609020204030204" pitchFamily="49" charset="0"/>
              </a:rPr>
              <a:t>mt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verser(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a:solidFill>
                  <a:srgbClr val="0000C0"/>
                </a:solidFill>
                <a:latin typeface="Consolas" panose="020B0609020204030204" pitchFamily="49" charset="0"/>
              </a:rPr>
              <a:t>solde</a:t>
            </a:r>
            <a:r>
              <a:rPr lang="fr-FR" dirty="0">
                <a:solidFill>
                  <a:srgbClr val="000000"/>
                </a:solidFill>
                <a:latin typeface="Consolas" panose="020B0609020204030204" pitchFamily="49" charset="0"/>
              </a:rPr>
              <a:t>+=</a:t>
            </a:r>
            <a:r>
              <a:rPr lang="fr-FR" dirty="0">
                <a:solidFill>
                  <a:srgbClr val="6A3E3E"/>
                </a:solidFill>
                <a:latin typeface="Consolas" panose="020B0609020204030204" pitchFamily="49" charset="0"/>
              </a:rPr>
              <a:t>mt</a:t>
            </a:r>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713635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7820" y="1337376"/>
            <a:ext cx="8460059" cy="646331"/>
          </a:xfrm>
          <a:prstGeom prst="rect">
            <a:avLst/>
          </a:prstGeom>
        </p:spPr>
        <p:txBody>
          <a:bodyPr wrap="square">
            <a:spAutoFit/>
          </a:bodyPr>
          <a:lstStyle/>
          <a:p>
            <a:r>
              <a:rPr lang="fr-FR" dirty="0">
                <a:latin typeface="ArialMT"/>
              </a:rPr>
              <a:t>Les techniques de conception logicielles actuelles tentent d'architecturer les </a:t>
            </a:r>
            <a:r>
              <a:rPr lang="fr-FR" dirty="0" smtClean="0">
                <a:latin typeface="ArialMT"/>
              </a:rPr>
              <a:t>applications en modules </a:t>
            </a:r>
            <a:r>
              <a:rPr lang="fr-FR" dirty="0">
                <a:latin typeface="ArialMT"/>
              </a:rPr>
              <a:t>indépendants les uns des </a:t>
            </a:r>
            <a:r>
              <a:rPr lang="fr-FR" dirty="0" smtClean="0">
                <a:latin typeface="ArialMT"/>
              </a:rPr>
              <a:t>autres.</a:t>
            </a:r>
            <a:endParaRPr lang="fr-FR" dirty="0"/>
          </a:p>
        </p:txBody>
      </p:sp>
      <p:sp>
        <p:nvSpPr>
          <p:cNvPr id="5" name="Rectangle 4"/>
          <p:cNvSpPr/>
          <p:nvPr/>
        </p:nvSpPr>
        <p:spPr>
          <a:xfrm>
            <a:off x="1627820" y="2474800"/>
            <a:ext cx="8214732" cy="646331"/>
          </a:xfrm>
          <a:prstGeom prst="rect">
            <a:avLst/>
          </a:prstGeom>
        </p:spPr>
        <p:txBody>
          <a:bodyPr wrap="square">
            <a:spAutoFit/>
          </a:bodyPr>
          <a:lstStyle/>
          <a:p>
            <a:r>
              <a:rPr lang="fr-FR" dirty="0">
                <a:latin typeface="ArialMT"/>
              </a:rPr>
              <a:t>C'est le principe même de la programmation orientée objet ou </a:t>
            </a:r>
            <a:r>
              <a:rPr lang="fr-FR" dirty="0" smtClean="0">
                <a:latin typeface="ArialMT"/>
              </a:rPr>
              <a:t>le logiciel </a:t>
            </a:r>
            <a:r>
              <a:rPr lang="fr-FR" dirty="0">
                <a:latin typeface="ArialMT"/>
              </a:rPr>
              <a:t>est découpé </a:t>
            </a:r>
            <a:r>
              <a:rPr lang="fr-FR" dirty="0" smtClean="0">
                <a:latin typeface="ArialMT"/>
              </a:rPr>
              <a:t>en </a:t>
            </a:r>
            <a:r>
              <a:rPr lang="fr-FR" dirty="0">
                <a:latin typeface="ArialMT"/>
              </a:rPr>
              <a:t>objets.</a:t>
            </a:r>
            <a:endParaRPr lang="fr-FR" dirty="0"/>
          </a:p>
        </p:txBody>
      </p:sp>
      <p:sp>
        <p:nvSpPr>
          <p:cNvPr id="6" name="Rectangle 5"/>
          <p:cNvSpPr/>
          <p:nvPr/>
        </p:nvSpPr>
        <p:spPr>
          <a:xfrm>
            <a:off x="1627820" y="3489562"/>
            <a:ext cx="8214732" cy="369332"/>
          </a:xfrm>
          <a:prstGeom prst="rect">
            <a:avLst/>
          </a:prstGeom>
        </p:spPr>
        <p:txBody>
          <a:bodyPr wrap="square">
            <a:spAutoFit/>
          </a:bodyPr>
          <a:lstStyle/>
          <a:p>
            <a:r>
              <a:rPr lang="fr-FR" dirty="0">
                <a:latin typeface="ArialMT"/>
              </a:rPr>
              <a:t>Dans la </a:t>
            </a:r>
            <a:r>
              <a:rPr lang="fr-FR" dirty="0" smtClean="0">
                <a:latin typeface="ArialMT"/>
              </a:rPr>
              <a:t>pratique, </a:t>
            </a:r>
            <a:r>
              <a:rPr lang="fr-FR" dirty="0">
                <a:latin typeface="ArialMT"/>
              </a:rPr>
              <a:t>on s'aperçoit que ces couches logicielles sont en </a:t>
            </a:r>
            <a:r>
              <a:rPr lang="fr-FR" dirty="0" smtClean="0">
                <a:latin typeface="ArialMT"/>
              </a:rPr>
              <a:t>fait liées</a:t>
            </a:r>
            <a:endParaRPr lang="fr-FR" dirty="0"/>
          </a:p>
        </p:txBody>
      </p:sp>
      <p:sp>
        <p:nvSpPr>
          <p:cNvPr id="7" name="Rectangle 6"/>
          <p:cNvSpPr/>
          <p:nvPr/>
        </p:nvSpPr>
        <p:spPr>
          <a:xfrm>
            <a:off x="1627819" y="4010766"/>
            <a:ext cx="8080917" cy="923330"/>
          </a:xfrm>
          <a:prstGeom prst="rect">
            <a:avLst/>
          </a:prstGeom>
        </p:spPr>
        <p:txBody>
          <a:bodyPr wrap="square">
            <a:spAutoFit/>
          </a:bodyPr>
          <a:lstStyle/>
          <a:p>
            <a:r>
              <a:rPr lang="fr-FR" dirty="0">
                <a:latin typeface="ArialMT"/>
              </a:rPr>
              <a:t>Ainsi, une </a:t>
            </a:r>
            <a:r>
              <a:rPr lang="fr-FR" dirty="0" smtClean="0">
                <a:latin typeface="ArialMT"/>
              </a:rPr>
              <a:t>couche logicielle </a:t>
            </a:r>
            <a:r>
              <a:rPr lang="fr-FR" dirty="0">
                <a:latin typeface="ArialMT"/>
              </a:rPr>
              <a:t>initialement dédiée à gérer la logique métier </a:t>
            </a:r>
            <a:r>
              <a:rPr lang="fr-FR" dirty="0" smtClean="0">
                <a:latin typeface="ArialMT"/>
              </a:rPr>
              <a:t>applicative, va </a:t>
            </a:r>
            <a:r>
              <a:rPr lang="fr-FR" dirty="0">
                <a:latin typeface="ArialMT"/>
              </a:rPr>
              <a:t>se retrouver dépendante de modules gérant les </a:t>
            </a:r>
            <a:r>
              <a:rPr lang="fr-FR" dirty="0" smtClean="0">
                <a:latin typeface="ArialMT"/>
              </a:rPr>
              <a:t>aspects transactionnels</a:t>
            </a:r>
            <a:r>
              <a:rPr lang="fr-FR" dirty="0">
                <a:latin typeface="ArialMT"/>
              </a:rPr>
              <a:t>, journalisation, etc.</a:t>
            </a:r>
            <a:endParaRPr lang="fr-FR" dirty="0"/>
          </a:p>
        </p:txBody>
      </p:sp>
    </p:spTree>
    <p:extLst>
      <p:ext uri="{BB962C8B-B14F-4D97-AF65-F5344CB8AC3E}">
        <p14:creationId xmlns:p14="http://schemas.microsoft.com/office/powerpoint/2010/main" val="3962680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8567" y="523438"/>
            <a:ext cx="4656788" cy="461665"/>
          </a:xfrm>
          <a:prstGeom prst="rect">
            <a:avLst/>
          </a:prstGeom>
        </p:spPr>
        <p:txBody>
          <a:bodyPr wrap="square">
            <a:spAutoFit/>
          </a:bodyPr>
          <a:lstStyle/>
          <a:p>
            <a:r>
              <a:rPr lang="fr-FR" sz="2400" u="sng" dirty="0"/>
              <a:t>Créer le proxy pour la journalisation</a:t>
            </a:r>
          </a:p>
        </p:txBody>
      </p:sp>
      <p:sp>
        <p:nvSpPr>
          <p:cNvPr id="5" name="Rectangle 4"/>
          <p:cNvSpPr/>
          <p:nvPr/>
        </p:nvSpPr>
        <p:spPr>
          <a:xfrm>
            <a:off x="1226633" y="2384568"/>
            <a:ext cx="9902283" cy="1569660"/>
          </a:xfrm>
          <a:prstGeom prst="rect">
            <a:avLst/>
          </a:prstGeom>
        </p:spPr>
        <p:txBody>
          <a:bodyPr wrap="square">
            <a:spAutoFit/>
          </a:bodyPr>
          <a:lstStyle/>
          <a:p>
            <a:r>
              <a:rPr lang="fr-FR" sz="2400" dirty="0"/>
              <a:t>En implémentant l’interface </a:t>
            </a:r>
            <a:r>
              <a:rPr lang="fr-FR" sz="2400" dirty="0" err="1"/>
              <a:t>InvocationHandler</a:t>
            </a:r>
            <a:r>
              <a:rPr lang="fr-FR" sz="2400" dirty="0"/>
              <a:t>, nous pouvons écrire un </a:t>
            </a:r>
            <a:r>
              <a:rPr lang="fr-FR" sz="2400" dirty="0" smtClean="0"/>
              <a:t>gestionnaire d’invocation </a:t>
            </a:r>
            <a:r>
              <a:rPr lang="fr-FR" sz="2400" dirty="0"/>
              <a:t>qui consigne l’entrée et la sortie dans une méthode. Nous avons </a:t>
            </a:r>
            <a:r>
              <a:rPr lang="fr-FR" sz="2400" dirty="0" smtClean="0"/>
              <a:t>besoin d’un </a:t>
            </a:r>
            <a:r>
              <a:rPr lang="fr-FR" sz="2400" dirty="0"/>
              <a:t>objet </a:t>
            </a:r>
            <a:r>
              <a:rPr lang="fr-FR" sz="2400" dirty="0" smtClean="0"/>
              <a:t>Compte (le sujet) </a:t>
            </a:r>
            <a:r>
              <a:rPr lang="fr-FR" sz="2400" dirty="0"/>
              <a:t>; il est passé en argument du constructeur.</a:t>
            </a:r>
          </a:p>
        </p:txBody>
      </p:sp>
    </p:spTree>
    <p:extLst>
      <p:ext uri="{BB962C8B-B14F-4D97-AF65-F5344CB8AC3E}">
        <p14:creationId xmlns:p14="http://schemas.microsoft.com/office/powerpoint/2010/main" val="2435613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2956" y="874194"/>
            <a:ext cx="11329640" cy="5355312"/>
          </a:xfrm>
          <a:prstGeom prst="rect">
            <a:avLst/>
          </a:prstGeom>
        </p:spPr>
        <p:txBody>
          <a:bodyPr wrap="square">
            <a:spAutoFit/>
          </a:bodyPr>
          <a:lstStyle/>
          <a:p>
            <a:r>
              <a:rPr lang="fr-FR" b="1" dirty="0">
                <a:solidFill>
                  <a:srgbClr val="7F0055"/>
                </a:solidFill>
                <a:latin typeface="Consolas" panose="020B0609020204030204" pitchFamily="49" charset="0"/>
              </a:rPr>
              <a:t>package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ma.ensa.aop</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java.lang.reflect.InvocationHandler</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java.lang.reflect.Method</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java.util.Arrays</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org.apache.log4j.Logger;</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LoggingHandler </a:t>
            </a:r>
            <a:r>
              <a:rPr lang="en-US" b="1" dirty="0">
                <a:solidFill>
                  <a:srgbClr val="7F0055"/>
                </a:solidFill>
                <a:latin typeface="Consolas" panose="020B0609020204030204" pitchFamily="49" charset="0"/>
              </a:rPr>
              <a:t>implements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InvocationHandler</a:t>
            </a:r>
            <a:r>
              <a:rPr lang="en-US" b="1" dirty="0">
                <a:solidFill>
                  <a:srgbClr val="000000"/>
                </a:solidFill>
                <a:latin typeface="Consolas" panose="020B0609020204030204" pitchFamily="49" charset="0"/>
              </a:rPr>
              <a:t> {</a:t>
            </a: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Logger</a:t>
            </a:r>
            <a:r>
              <a:rPr lang="fr-FR" b="1" dirty="0">
                <a:solidFill>
                  <a:srgbClr val="000000"/>
                </a:solidFill>
                <a:latin typeface="Consolas" panose="020B0609020204030204" pitchFamily="49" charset="0"/>
              </a:rPr>
              <a:t> </a:t>
            </a:r>
            <a:r>
              <a:rPr lang="fr-FR" b="1" dirty="0" err="1">
                <a:solidFill>
                  <a:srgbClr val="0000C0"/>
                </a:solidFill>
                <a:latin typeface="Consolas" panose="020B0609020204030204" pitchFamily="49" charset="0"/>
              </a:rPr>
              <a:t>logger</a:t>
            </a:r>
            <a:r>
              <a:rPr lang="fr-FR" b="1" dirty="0">
                <a:solidFill>
                  <a:srgbClr val="000000"/>
                </a:solidFill>
                <a:latin typeface="Consolas" panose="020B0609020204030204" pitchFamily="49" charset="0"/>
              </a:rPr>
              <a:t> = </a:t>
            </a:r>
            <a:r>
              <a:rPr lang="fr-FR" b="1" dirty="0" err="1">
                <a:solidFill>
                  <a:srgbClr val="000000"/>
                </a:solidFill>
                <a:latin typeface="Consolas" panose="020B0609020204030204" pitchFamily="49" charset="0"/>
              </a:rPr>
              <a:t>Logger.</a:t>
            </a:r>
            <a:r>
              <a:rPr lang="fr-FR" b="1" i="1" dirty="0" err="1">
                <a:solidFill>
                  <a:srgbClr val="000000"/>
                </a:solidFill>
                <a:latin typeface="Consolas" panose="020B0609020204030204" pitchFamily="49" charset="0"/>
              </a:rPr>
              <a:t>getLogger</a:t>
            </a:r>
            <a:r>
              <a:rPr lang="fr-FR" b="1" i="1" dirty="0">
                <a:solidFill>
                  <a:srgbClr val="000000"/>
                </a:solidFill>
                <a:latin typeface="Consolas" panose="020B0609020204030204" pitchFamily="49" charset="0"/>
              </a:rPr>
              <a:t>(</a:t>
            </a:r>
            <a:r>
              <a:rPr lang="fr-FR" b="1" i="1" dirty="0" err="1">
                <a:solidFill>
                  <a:srgbClr val="7F0055"/>
                </a:solidFill>
                <a:latin typeface="Consolas" panose="020B0609020204030204" pitchFamily="49" charset="0"/>
              </a:rPr>
              <a:t>this</a:t>
            </a:r>
            <a:r>
              <a:rPr lang="fr-FR" b="1" i="1" dirty="0" err="1">
                <a:solidFill>
                  <a:srgbClr val="000000"/>
                </a:solidFill>
                <a:latin typeface="Consolas" panose="020B0609020204030204" pitchFamily="49" charset="0"/>
              </a:rPr>
              <a:t>.getClass</a:t>
            </a:r>
            <a:r>
              <a:rPr lang="fr-FR" b="1" i="1" dirty="0">
                <a:solidFill>
                  <a:srgbClr val="000000"/>
                </a:solidFill>
                <a:latin typeface="Consolas" panose="020B0609020204030204" pitchFamily="49" charset="0"/>
              </a:rPr>
              <a:t>().</a:t>
            </a:r>
            <a:r>
              <a:rPr lang="fr-FR" b="1" i="1" dirty="0" err="1">
                <a:solidFill>
                  <a:srgbClr val="000000"/>
                </a:solidFill>
                <a:latin typeface="Consolas" panose="020B0609020204030204" pitchFamily="49" charset="0"/>
              </a:rPr>
              <a:t>getName</a:t>
            </a:r>
            <a:r>
              <a:rPr lang="fr-FR" b="1" i="1" dirty="0">
                <a:solidFill>
                  <a:srgbClr val="000000"/>
                </a:solidFill>
                <a:latin typeface="Consolas" panose="020B0609020204030204" pitchFamily="49" charset="0"/>
              </a:rPr>
              <a:t>());</a:t>
            </a: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Object </a:t>
            </a:r>
            <a:r>
              <a:rPr lang="fr-FR" b="1" dirty="0" err="1">
                <a:solidFill>
                  <a:srgbClr val="0000C0"/>
                </a:solidFill>
                <a:latin typeface="Consolas" panose="020B0609020204030204" pitchFamily="49" charset="0"/>
              </a:rPr>
              <a:t>target</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LoggingHandler</a:t>
            </a:r>
            <a:r>
              <a:rPr lang="fr-FR" b="1" dirty="0">
                <a:solidFill>
                  <a:srgbClr val="000000"/>
                </a:solidFill>
                <a:latin typeface="Consolas" panose="020B0609020204030204" pitchFamily="49" charset="0"/>
              </a:rPr>
              <a:t>(Object </a:t>
            </a:r>
            <a:r>
              <a:rPr lang="fr-FR" b="1" dirty="0" err="1">
                <a:solidFill>
                  <a:srgbClr val="6A3E3E"/>
                </a:solidFill>
                <a:latin typeface="Consolas" panose="020B0609020204030204" pitchFamily="49" charset="0"/>
              </a:rPr>
              <a:t>target</a:t>
            </a:r>
            <a:r>
              <a:rPr lang="fr-FR" b="1" dirty="0">
                <a:solidFill>
                  <a:srgbClr val="000000"/>
                </a:solidFill>
                <a:latin typeface="Consolas" panose="020B0609020204030204" pitchFamily="49" charset="0"/>
              </a:rPr>
              <a:t>) {</a:t>
            </a:r>
          </a:p>
          <a:p>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latin typeface="Consolas" panose="020B0609020204030204" pitchFamily="49" charset="0"/>
              </a:rPr>
              <a:t>target</a:t>
            </a:r>
            <a:r>
              <a:rPr lang="fr-FR" b="1" dirty="0">
                <a:solidFill>
                  <a:srgbClr val="000000"/>
                </a:solidFill>
                <a:latin typeface="Consolas" panose="020B0609020204030204" pitchFamily="49" charset="0"/>
              </a:rPr>
              <a:t> = </a:t>
            </a:r>
            <a:r>
              <a:rPr lang="fr-FR" b="1" dirty="0" err="1">
                <a:solidFill>
                  <a:srgbClr val="6A3E3E"/>
                </a:solidFill>
                <a:latin typeface="Consolas" panose="020B0609020204030204" pitchFamily="49" charset="0"/>
              </a:rPr>
              <a:t>target</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646464"/>
                </a:solidFill>
                <a:latin typeface="Consolas" panose="020B0609020204030204" pitchFamily="49" charset="0"/>
              </a:rPr>
              <a:t>@</a:t>
            </a:r>
            <a:r>
              <a:rPr lang="fr-FR" dirty="0" err="1">
                <a:solidFill>
                  <a:srgbClr val="646464"/>
                </a:solidFill>
                <a:latin typeface="Consolas" panose="020B0609020204030204" pitchFamily="49" charset="0"/>
              </a:rPr>
              <a:t>Override</a:t>
            </a:r>
            <a:endParaRPr lang="fr-FR" dirty="0">
              <a:solidFill>
                <a:srgbClr val="646464"/>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Object invoke(Object </a:t>
            </a:r>
            <a:r>
              <a:rPr lang="en-US" b="1" dirty="0">
                <a:solidFill>
                  <a:srgbClr val="6A3E3E"/>
                </a:solidFill>
                <a:latin typeface="Consolas" panose="020B0609020204030204" pitchFamily="49" charset="0"/>
              </a:rPr>
              <a:t>proxy</a:t>
            </a:r>
            <a:r>
              <a:rPr lang="en-US" b="1" dirty="0">
                <a:solidFill>
                  <a:srgbClr val="000000"/>
                </a:solidFill>
                <a:latin typeface="Consolas" panose="020B0609020204030204" pitchFamily="49" charset="0"/>
              </a:rPr>
              <a:t>, Method </a:t>
            </a:r>
            <a:r>
              <a:rPr lang="en-US" b="1" dirty="0" err="1">
                <a:solidFill>
                  <a:srgbClr val="6A3E3E"/>
                </a:solidFill>
                <a:latin typeface="Consolas" panose="020B0609020204030204" pitchFamily="49" charset="0"/>
              </a:rPr>
              <a:t>method</a:t>
            </a:r>
            <a:r>
              <a:rPr lang="en-US" b="1" dirty="0">
                <a:solidFill>
                  <a:srgbClr val="000000"/>
                </a:solidFill>
                <a:latin typeface="Consolas" panose="020B0609020204030204" pitchFamily="49" charset="0"/>
              </a:rPr>
              <a:t>, Object[]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Throwable</a:t>
            </a:r>
            <a:r>
              <a:rPr lang="en-US" b="1" dirty="0">
                <a:solidFill>
                  <a:srgbClr val="000000"/>
                </a:solidFill>
                <a:latin typeface="Consolas" panose="020B0609020204030204" pitchFamily="49" charset="0"/>
              </a:rPr>
              <a:t> {</a:t>
            </a:r>
          </a:p>
          <a:p>
            <a:r>
              <a:rPr lang="fr-FR" dirty="0">
                <a:solidFill>
                  <a:srgbClr val="0000C0"/>
                </a:solidFill>
                <a:latin typeface="Consolas" panose="020B0609020204030204" pitchFamily="49" charset="0"/>
              </a:rPr>
              <a:t>logger</a:t>
            </a:r>
            <a:r>
              <a:rPr lang="fr-FR" dirty="0">
                <a:solidFill>
                  <a:srgbClr val="000000"/>
                </a:solidFill>
                <a:latin typeface="Consolas" panose="020B0609020204030204" pitchFamily="49" charset="0"/>
              </a:rPr>
              <a:t>.info(</a:t>
            </a:r>
            <a:r>
              <a:rPr lang="fr-FR" dirty="0">
                <a:solidFill>
                  <a:srgbClr val="2A00FF"/>
                </a:solidFill>
                <a:latin typeface="Consolas" panose="020B0609020204030204" pitchFamily="49" charset="0"/>
              </a:rPr>
              <a:t>"Méthode "</a:t>
            </a:r>
            <a:r>
              <a:rPr lang="fr-FR" dirty="0">
                <a:solidFill>
                  <a:srgbClr val="000000"/>
                </a:solidFill>
                <a:latin typeface="Consolas" panose="020B0609020204030204" pitchFamily="49" charset="0"/>
              </a:rPr>
              <a:t> + </a:t>
            </a:r>
            <a:r>
              <a:rPr lang="fr-FR" dirty="0" err="1">
                <a:solidFill>
                  <a:srgbClr val="6A3E3E"/>
                </a:solidFill>
                <a:latin typeface="Consolas" panose="020B0609020204030204" pitchFamily="49" charset="0"/>
              </a:rPr>
              <a:t>method</a:t>
            </a:r>
            <a:r>
              <a:rPr lang="fr-FR" dirty="0" err="1">
                <a:solidFill>
                  <a:srgbClr val="000000"/>
                </a:solidFill>
                <a:latin typeface="Consolas" panose="020B0609020204030204" pitchFamily="49" charset="0"/>
              </a:rPr>
              <a:t>.getName</a:t>
            </a:r>
            <a:r>
              <a:rPr lang="fr-FR" dirty="0">
                <a:solidFill>
                  <a:srgbClr val="000000"/>
                </a:solidFill>
                <a:latin typeface="Consolas" panose="020B0609020204030204" pitchFamily="49" charset="0"/>
              </a:rPr>
              <a:t>() + </a:t>
            </a:r>
            <a:r>
              <a:rPr lang="fr-FR" dirty="0">
                <a:solidFill>
                  <a:srgbClr val="2A00FF"/>
                </a:solidFill>
                <a:latin typeface="Consolas" panose="020B0609020204030204" pitchFamily="49" charset="0"/>
              </a:rPr>
              <a:t>"() invoquée avec "</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Arrays.</a:t>
            </a:r>
            <a:r>
              <a:rPr lang="fr-FR" i="1" dirty="0" err="1">
                <a:solidFill>
                  <a:srgbClr val="000000"/>
                </a:solidFill>
                <a:latin typeface="Consolas" panose="020B0609020204030204" pitchFamily="49" charset="0"/>
              </a:rPr>
              <a:t>toString</a:t>
            </a:r>
            <a:r>
              <a:rPr lang="fr-FR" i="1" dirty="0">
                <a:solidFill>
                  <a:srgbClr val="000000"/>
                </a:solidFill>
                <a:latin typeface="Consolas" panose="020B0609020204030204" pitchFamily="49" charset="0"/>
              </a:rPr>
              <a:t>(</a:t>
            </a:r>
            <a:r>
              <a:rPr lang="fr-FR" i="1" dirty="0" err="1">
                <a:solidFill>
                  <a:srgbClr val="6A3E3E"/>
                </a:solidFill>
                <a:latin typeface="Consolas" panose="020B0609020204030204" pitchFamily="49" charset="0"/>
              </a:rPr>
              <a:t>args</a:t>
            </a:r>
            <a:r>
              <a:rPr lang="fr-FR" i="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Object </a:t>
            </a:r>
            <a:r>
              <a:rPr lang="fr-FR" dirty="0" err="1" smtClean="0">
                <a:solidFill>
                  <a:srgbClr val="6A3E3E"/>
                </a:solidFill>
                <a:latin typeface="Consolas" panose="020B0609020204030204" pitchFamily="49" charset="0"/>
              </a:rPr>
              <a:t>result</a:t>
            </a:r>
            <a:r>
              <a:rPr lang="fr-FR" dirty="0">
                <a:solidFill>
                  <a:srgbClr val="000000"/>
                </a:solidFill>
                <a:latin typeface="Consolas" panose="020B0609020204030204" pitchFamily="49" charset="0"/>
              </a:rPr>
              <a:t>= </a:t>
            </a:r>
            <a:r>
              <a:rPr lang="fr-FR" dirty="0" err="1">
                <a:solidFill>
                  <a:srgbClr val="6A3E3E"/>
                </a:solidFill>
                <a:latin typeface="Consolas" panose="020B0609020204030204" pitchFamily="49" charset="0"/>
              </a:rPr>
              <a:t>method</a:t>
            </a:r>
            <a:r>
              <a:rPr lang="fr-FR" dirty="0" err="1">
                <a:solidFill>
                  <a:srgbClr val="000000"/>
                </a:solidFill>
                <a:latin typeface="Consolas" panose="020B0609020204030204" pitchFamily="49" charset="0"/>
              </a:rPr>
              <a:t>.invoke</a:t>
            </a:r>
            <a:r>
              <a:rPr lang="fr-FR" dirty="0">
                <a:solidFill>
                  <a:srgbClr val="000000"/>
                </a:solidFill>
                <a:latin typeface="Consolas" panose="020B0609020204030204" pitchFamily="49" charset="0"/>
              </a:rPr>
              <a:t>(</a:t>
            </a:r>
            <a:r>
              <a:rPr lang="fr-FR" dirty="0" err="1">
                <a:solidFill>
                  <a:srgbClr val="0000C0"/>
                </a:solidFill>
                <a:latin typeface="Consolas" panose="020B0609020204030204" pitchFamily="49" charset="0"/>
              </a:rPr>
              <a:t>target</a:t>
            </a:r>
            <a:r>
              <a:rPr lang="fr-FR" dirty="0">
                <a:solidFill>
                  <a:srgbClr val="000000"/>
                </a:solidFill>
                <a:latin typeface="Consolas" panose="020B0609020204030204" pitchFamily="49" charset="0"/>
              </a:rPr>
              <a:t>, </a:t>
            </a:r>
            <a:r>
              <a:rPr lang="fr-FR" dirty="0" err="1">
                <a:solidFill>
                  <a:srgbClr val="6A3E3E"/>
                </a:solidFill>
                <a:latin typeface="Consolas" panose="020B0609020204030204" pitchFamily="49" charset="0"/>
              </a:rPr>
              <a:t>args</a:t>
            </a:r>
            <a:r>
              <a:rPr lang="fr-FR" dirty="0">
                <a:solidFill>
                  <a:srgbClr val="000000"/>
                </a:solidFill>
                <a:latin typeface="Consolas" panose="020B0609020204030204" pitchFamily="49" charset="0"/>
              </a:rPr>
              <a:t>);</a:t>
            </a:r>
          </a:p>
          <a:p>
            <a:r>
              <a:rPr lang="fr-FR" dirty="0">
                <a:solidFill>
                  <a:srgbClr val="0000C0"/>
                </a:solidFill>
                <a:latin typeface="Consolas" panose="020B0609020204030204" pitchFamily="49" charset="0"/>
              </a:rPr>
              <a:t>logger</a:t>
            </a:r>
            <a:r>
              <a:rPr lang="fr-FR" dirty="0">
                <a:solidFill>
                  <a:srgbClr val="000000"/>
                </a:solidFill>
                <a:latin typeface="Consolas" panose="020B0609020204030204" pitchFamily="49" charset="0"/>
              </a:rPr>
              <a:t>.info(</a:t>
            </a:r>
            <a:r>
              <a:rPr lang="fr-FR" dirty="0">
                <a:solidFill>
                  <a:srgbClr val="2A00FF"/>
                </a:solidFill>
                <a:latin typeface="Consolas" panose="020B0609020204030204" pitchFamily="49" charset="0"/>
              </a:rPr>
              <a:t>"Méthode "</a:t>
            </a:r>
            <a:r>
              <a:rPr lang="fr-FR" dirty="0">
                <a:solidFill>
                  <a:srgbClr val="000000"/>
                </a:solidFill>
                <a:latin typeface="Consolas" panose="020B0609020204030204" pitchFamily="49" charset="0"/>
              </a:rPr>
              <a:t> + </a:t>
            </a:r>
            <a:r>
              <a:rPr lang="fr-FR" dirty="0" err="1">
                <a:solidFill>
                  <a:srgbClr val="6A3E3E"/>
                </a:solidFill>
                <a:latin typeface="Consolas" panose="020B0609020204030204" pitchFamily="49" charset="0"/>
              </a:rPr>
              <a:t>method</a:t>
            </a:r>
            <a:r>
              <a:rPr lang="fr-FR" dirty="0" err="1">
                <a:solidFill>
                  <a:srgbClr val="000000"/>
                </a:solidFill>
                <a:latin typeface="Consolas" panose="020B0609020204030204" pitchFamily="49" charset="0"/>
              </a:rPr>
              <a:t>.getName</a:t>
            </a:r>
            <a:r>
              <a:rPr lang="fr-FR" dirty="0">
                <a:solidFill>
                  <a:srgbClr val="000000"/>
                </a:solidFill>
                <a:latin typeface="Consolas" panose="020B0609020204030204" pitchFamily="49" charset="0"/>
              </a:rPr>
              <a:t>() + </a:t>
            </a:r>
            <a:r>
              <a:rPr lang="fr-FR" dirty="0">
                <a:solidFill>
                  <a:srgbClr val="2A00FF"/>
                </a:solidFill>
                <a:latin typeface="Consolas" panose="020B0609020204030204" pitchFamily="49" charset="0"/>
              </a:rPr>
              <a:t>"() terminée par "</a:t>
            </a:r>
            <a:r>
              <a:rPr lang="fr-FR" dirty="0">
                <a:solidFill>
                  <a:srgbClr val="000000"/>
                </a:solidFill>
                <a:latin typeface="Consolas" panose="020B0609020204030204" pitchFamily="49" charset="0"/>
              </a:rPr>
              <a:t> + </a:t>
            </a:r>
            <a:r>
              <a:rPr lang="fr-FR" dirty="0" err="1">
                <a:solidFill>
                  <a:srgbClr val="6A3E3E"/>
                </a:solidFill>
                <a:latin typeface="Consolas" panose="020B0609020204030204" pitchFamily="49" charset="0"/>
              </a:rPr>
              <a:t>result</a:t>
            </a:r>
            <a:r>
              <a:rPr lang="fr-FR"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err="1">
                <a:solidFill>
                  <a:srgbClr val="6A3E3E"/>
                </a:solidFill>
                <a:latin typeface="Consolas" panose="020B0609020204030204" pitchFamily="49" charset="0"/>
              </a:rPr>
              <a:t>result</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526166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644" y="899677"/>
            <a:ext cx="10482146" cy="830997"/>
          </a:xfrm>
          <a:prstGeom prst="rect">
            <a:avLst/>
          </a:prstGeom>
        </p:spPr>
        <p:txBody>
          <a:bodyPr wrap="square">
            <a:spAutoFit/>
          </a:bodyPr>
          <a:lstStyle/>
          <a:p>
            <a:r>
              <a:rPr lang="fr-FR" sz="2400" dirty="0"/>
              <a:t>Grâce au mécanisme de réflexion, la méthode </a:t>
            </a:r>
            <a:r>
              <a:rPr lang="fr-FR" sz="2400" dirty="0" err="1"/>
              <a:t>invoke</a:t>
            </a:r>
            <a:r>
              <a:rPr lang="fr-FR" sz="2400" dirty="0"/>
              <a:t>() est suffisamment générale pour prendre en charge tous les appels aux </a:t>
            </a:r>
            <a:r>
              <a:rPr lang="fr-FR" sz="2400" dirty="0" smtClean="0"/>
              <a:t>méthodes de l’objet </a:t>
            </a:r>
            <a:r>
              <a:rPr lang="fr-FR" sz="2400" dirty="0" err="1" smtClean="0"/>
              <a:t>target</a:t>
            </a:r>
            <a:r>
              <a:rPr lang="fr-FR" sz="2400" dirty="0" smtClean="0"/>
              <a:t>.</a:t>
            </a:r>
            <a:endParaRPr lang="fr-FR" sz="2400" dirty="0"/>
          </a:p>
        </p:txBody>
      </p:sp>
      <p:sp>
        <p:nvSpPr>
          <p:cNvPr id="5" name="Rectangle 4"/>
          <p:cNvSpPr/>
          <p:nvPr/>
        </p:nvSpPr>
        <p:spPr>
          <a:xfrm>
            <a:off x="1007326" y="1952574"/>
            <a:ext cx="10333464" cy="830997"/>
          </a:xfrm>
          <a:prstGeom prst="rect">
            <a:avLst/>
          </a:prstGeom>
        </p:spPr>
        <p:txBody>
          <a:bodyPr wrap="square">
            <a:spAutoFit/>
          </a:bodyPr>
          <a:lstStyle/>
          <a:p>
            <a:r>
              <a:rPr lang="fr-FR" sz="2400" dirty="0"/>
              <a:t>Pour créer une instance d’un proxy dynamique du JDK avec un gestionnaire </a:t>
            </a:r>
            <a:r>
              <a:rPr lang="fr-FR" sz="2400" dirty="0" smtClean="0"/>
              <a:t>d’invocation, il </a:t>
            </a:r>
            <a:r>
              <a:rPr lang="fr-FR" sz="2400" dirty="0"/>
              <a:t>suffit d’appeler la méthode statique </a:t>
            </a:r>
            <a:r>
              <a:rPr lang="fr-FR" sz="2400" dirty="0" err="1"/>
              <a:t>Proxy.newProxyInstance</a:t>
            </a:r>
            <a:r>
              <a:rPr lang="fr-FR" sz="2400" dirty="0"/>
              <a:t>().</a:t>
            </a:r>
          </a:p>
        </p:txBody>
      </p:sp>
      <p:sp>
        <p:nvSpPr>
          <p:cNvPr id="6" name="Rectangle 5"/>
          <p:cNvSpPr/>
          <p:nvPr/>
        </p:nvSpPr>
        <p:spPr>
          <a:xfrm>
            <a:off x="1265350" y="3390526"/>
            <a:ext cx="8872654" cy="2031325"/>
          </a:xfrm>
          <a:prstGeom prst="rect">
            <a:avLst/>
          </a:prstGeom>
        </p:spPr>
        <p:txBody>
          <a:bodyPr wrap="square">
            <a:spAutoFit/>
          </a:bodyPr>
          <a:lstStyle/>
          <a:p>
            <a:r>
              <a:rPr lang="fr-FR" dirty="0" err="1">
                <a:solidFill>
                  <a:srgbClr val="000000"/>
                </a:solidFill>
                <a:latin typeface="Consolas" panose="020B0609020204030204" pitchFamily="49" charset="0"/>
              </a:rPr>
              <a:t>Icompte</a:t>
            </a:r>
            <a:r>
              <a:rPr lang="fr-FR" dirty="0">
                <a:solidFill>
                  <a:srgbClr val="000000"/>
                </a:solidFill>
                <a:latin typeface="Consolas" panose="020B0609020204030204" pitchFamily="49" charset="0"/>
              </a:rPr>
              <a:t> </a:t>
            </a:r>
            <a:r>
              <a:rPr lang="fr-FR" dirty="0">
                <a:solidFill>
                  <a:srgbClr val="6A3E3E"/>
                </a:solidFill>
                <a:highlight>
                  <a:srgbClr val="F0D8A8"/>
                </a:highlight>
                <a:latin typeface="Consolas" panose="020B0609020204030204" pitchFamily="49" charset="0"/>
              </a:rPr>
              <a:t>compte</a:t>
            </a:r>
            <a:r>
              <a:rPr lang="fr-FR" dirty="0">
                <a:solidFill>
                  <a:srgbClr val="000000"/>
                </a:solidFill>
                <a:highlight>
                  <a:srgbClr val="F0D8A8"/>
                </a:highlight>
                <a:latin typeface="Consolas" panose="020B0609020204030204" pitchFamily="49" charset="0"/>
              </a:rPr>
              <a:t> = </a:t>
            </a:r>
            <a:r>
              <a:rPr lang="fr-FR" b="1" dirty="0">
                <a:solidFill>
                  <a:srgbClr val="7F0055"/>
                </a:solidFill>
                <a:highlight>
                  <a:srgbClr val="F0D8A8"/>
                </a:highlight>
                <a:latin typeface="Consolas" panose="020B0609020204030204" pitchFamily="49" charset="0"/>
              </a:rPr>
              <a:t>new</a:t>
            </a:r>
            <a:r>
              <a:rPr lang="fr-FR" b="1" dirty="0">
                <a:solidFill>
                  <a:srgbClr val="000000"/>
                </a:solidFill>
                <a:highlight>
                  <a:srgbClr val="F0D8A8"/>
                </a:highlight>
                <a:latin typeface="Consolas" panose="020B0609020204030204" pitchFamily="49" charset="0"/>
              </a:rPr>
              <a:t> Compte();</a:t>
            </a:r>
          </a:p>
          <a:p>
            <a:endParaRPr lang="fr-FR" dirty="0">
              <a:latin typeface="Consolas" panose="020B0609020204030204" pitchFamily="49" charset="0"/>
            </a:endParaRPr>
          </a:p>
          <a:p>
            <a:r>
              <a:rPr lang="fr-FR" dirty="0" err="1">
                <a:solidFill>
                  <a:srgbClr val="000000"/>
                </a:solidFill>
                <a:latin typeface="Consolas" panose="020B0609020204030204" pitchFamily="49" charset="0"/>
              </a:rPr>
              <a:t>Icompte</a:t>
            </a:r>
            <a:r>
              <a:rPr lang="fr-FR" dirty="0">
                <a:solidFill>
                  <a:srgbClr val="000000"/>
                </a:solidFill>
                <a:latin typeface="Consolas" panose="020B0609020204030204" pitchFamily="49" charset="0"/>
              </a:rPr>
              <a:t> </a:t>
            </a:r>
            <a:r>
              <a:rPr lang="fr-FR" dirty="0" err="1">
                <a:solidFill>
                  <a:srgbClr val="6A3E3E"/>
                </a:solidFill>
                <a:latin typeface="Consolas" panose="020B0609020204030204" pitchFamily="49" charset="0"/>
              </a:rPr>
              <a:t>compteProxy</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Icompte</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Proxy.</a:t>
            </a:r>
            <a:r>
              <a:rPr lang="fr-FR" i="1" dirty="0" err="1">
                <a:solidFill>
                  <a:srgbClr val="000000"/>
                </a:solidFill>
                <a:latin typeface="Consolas" panose="020B0609020204030204" pitchFamily="49" charset="0"/>
              </a:rPr>
              <a:t>newProxyInstance</a:t>
            </a:r>
            <a:r>
              <a:rPr lang="fr-FR" i="1" dirty="0">
                <a:solidFill>
                  <a:srgbClr val="000000"/>
                </a:solidFill>
                <a:latin typeface="Consolas" panose="020B0609020204030204" pitchFamily="49" charset="0"/>
              </a:rPr>
              <a:t>(</a:t>
            </a:r>
            <a:r>
              <a:rPr lang="fr-FR" i="1" dirty="0" err="1">
                <a:solidFill>
                  <a:srgbClr val="6A3E3E"/>
                </a:solidFill>
                <a:highlight>
                  <a:srgbClr val="D4D4D4"/>
                </a:highlight>
                <a:latin typeface="Consolas" panose="020B0609020204030204" pitchFamily="49" charset="0"/>
              </a:rPr>
              <a:t>compte</a:t>
            </a:r>
            <a:r>
              <a:rPr lang="fr-FR" i="1" dirty="0" err="1">
                <a:solidFill>
                  <a:srgbClr val="000000"/>
                </a:solidFill>
                <a:highlight>
                  <a:srgbClr val="D4D4D4"/>
                </a:highlight>
                <a:latin typeface="Consolas" panose="020B0609020204030204" pitchFamily="49" charset="0"/>
              </a:rPr>
              <a:t>.getClass</a:t>
            </a:r>
            <a:r>
              <a:rPr lang="fr-FR" i="1" dirty="0">
                <a:solidFill>
                  <a:srgbClr val="000000"/>
                </a:solidFill>
                <a:highlight>
                  <a:srgbClr val="D4D4D4"/>
                </a:highlight>
                <a:latin typeface="Consolas" panose="020B0609020204030204" pitchFamily="49" charset="0"/>
              </a:rPr>
              <a:t>().</a:t>
            </a:r>
            <a:r>
              <a:rPr lang="fr-FR" i="1" dirty="0" err="1">
                <a:solidFill>
                  <a:srgbClr val="000000"/>
                </a:solidFill>
                <a:highlight>
                  <a:srgbClr val="D4D4D4"/>
                </a:highlight>
                <a:latin typeface="Consolas" panose="020B0609020204030204" pitchFamily="49" charset="0"/>
              </a:rPr>
              <a:t>getClassLoader</a:t>
            </a:r>
            <a:r>
              <a:rPr lang="fr-FR" i="1" dirty="0">
                <a:solidFill>
                  <a:srgbClr val="000000"/>
                </a:solidFill>
                <a:highlight>
                  <a:srgbClr val="D4D4D4"/>
                </a:highlight>
                <a:latin typeface="Consolas" panose="020B0609020204030204" pitchFamily="49" charset="0"/>
              </a:rPr>
              <a:t>(),</a:t>
            </a:r>
          </a:p>
          <a:p>
            <a:r>
              <a:rPr lang="fr-FR" dirty="0" err="1">
                <a:solidFill>
                  <a:srgbClr val="6A3E3E"/>
                </a:solidFill>
                <a:highlight>
                  <a:srgbClr val="D4D4D4"/>
                </a:highlight>
                <a:latin typeface="Consolas" panose="020B0609020204030204" pitchFamily="49" charset="0"/>
              </a:rPr>
              <a:t>compte</a:t>
            </a:r>
            <a:r>
              <a:rPr lang="fr-FR" dirty="0" err="1">
                <a:solidFill>
                  <a:srgbClr val="000000"/>
                </a:solidFill>
                <a:highlight>
                  <a:srgbClr val="D4D4D4"/>
                </a:highlight>
                <a:latin typeface="Consolas" panose="020B0609020204030204" pitchFamily="49" charset="0"/>
              </a:rPr>
              <a:t>.getClass</a:t>
            </a:r>
            <a:r>
              <a:rPr lang="fr-FR" dirty="0">
                <a:solidFill>
                  <a:srgbClr val="000000"/>
                </a:solidFill>
                <a:highlight>
                  <a:srgbClr val="D4D4D4"/>
                </a:highlight>
                <a:latin typeface="Consolas" panose="020B0609020204030204" pitchFamily="49" charset="0"/>
              </a:rPr>
              <a:t>().</a:t>
            </a:r>
            <a:r>
              <a:rPr lang="fr-FR" dirty="0" err="1">
                <a:solidFill>
                  <a:srgbClr val="000000"/>
                </a:solidFill>
                <a:highlight>
                  <a:srgbClr val="D4D4D4"/>
                </a:highlight>
                <a:latin typeface="Consolas" panose="020B0609020204030204" pitchFamily="49" charset="0"/>
              </a:rPr>
              <a:t>getInterfaces</a:t>
            </a:r>
            <a:r>
              <a:rPr lang="fr-FR" dirty="0">
                <a:solidFill>
                  <a:srgbClr val="000000"/>
                </a:solidFill>
                <a:highlight>
                  <a:srgbClr val="D4D4D4"/>
                </a:highlight>
                <a:latin typeface="Consolas" panose="020B0609020204030204" pitchFamily="49" charset="0"/>
              </a:rPr>
              <a:t>(),</a:t>
            </a:r>
            <a:r>
              <a:rPr lang="fr-FR" b="1" dirty="0">
                <a:solidFill>
                  <a:srgbClr val="7F0055"/>
                </a:solidFill>
                <a:highlight>
                  <a:srgbClr val="D4D4D4"/>
                </a:highlight>
                <a:latin typeface="Consolas" panose="020B0609020204030204" pitchFamily="49" charset="0"/>
              </a:rPr>
              <a:t>new</a:t>
            </a:r>
            <a:r>
              <a:rPr lang="fr-FR" b="1" dirty="0">
                <a:solidFill>
                  <a:srgbClr val="000000"/>
                </a:solidFill>
                <a:highlight>
                  <a:srgbClr val="D4D4D4"/>
                </a:highlight>
                <a:latin typeface="Consolas" panose="020B0609020204030204" pitchFamily="49" charset="0"/>
              </a:rPr>
              <a:t> </a:t>
            </a:r>
            <a:r>
              <a:rPr lang="fr-FR" b="1" dirty="0" err="1">
                <a:solidFill>
                  <a:srgbClr val="000000"/>
                </a:solidFill>
                <a:highlight>
                  <a:srgbClr val="D4D4D4"/>
                </a:highlight>
                <a:latin typeface="Consolas" panose="020B0609020204030204" pitchFamily="49" charset="0"/>
              </a:rPr>
              <a:t>LoggingHandler</a:t>
            </a:r>
            <a:r>
              <a:rPr lang="fr-FR" b="1" dirty="0">
                <a:solidFill>
                  <a:srgbClr val="000000"/>
                </a:solidFill>
                <a:highlight>
                  <a:srgbClr val="D4D4D4"/>
                </a:highlight>
                <a:latin typeface="Consolas" panose="020B0609020204030204" pitchFamily="49" charset="0"/>
              </a:rPr>
              <a:t>(</a:t>
            </a:r>
            <a:r>
              <a:rPr lang="fr-FR" b="1" dirty="0">
                <a:solidFill>
                  <a:srgbClr val="6A3E3E"/>
                </a:solidFill>
                <a:highlight>
                  <a:srgbClr val="D4D4D4"/>
                </a:highlight>
                <a:latin typeface="Consolas" panose="020B0609020204030204" pitchFamily="49" charset="0"/>
              </a:rPr>
              <a:t>compte</a:t>
            </a:r>
            <a:r>
              <a:rPr lang="fr-FR" b="1" dirty="0">
                <a:solidFill>
                  <a:srgbClr val="000000"/>
                </a:solidFill>
                <a:highlight>
                  <a:srgbClr val="D4D4D4"/>
                </a:highlight>
                <a:latin typeface="Consolas" panose="020B0609020204030204" pitchFamily="49" charset="0"/>
              </a:rPr>
              <a:t>));</a:t>
            </a:r>
          </a:p>
          <a:p>
            <a:endParaRPr lang="fr-FR" dirty="0">
              <a:latin typeface="Consolas" panose="020B0609020204030204" pitchFamily="49" charset="0"/>
            </a:endParaRPr>
          </a:p>
          <a:p>
            <a:r>
              <a:rPr lang="fr-FR" dirty="0" err="1">
                <a:solidFill>
                  <a:srgbClr val="6A3E3E"/>
                </a:solidFill>
                <a:latin typeface="Consolas" panose="020B0609020204030204" pitchFamily="49" charset="0"/>
              </a:rPr>
              <a:t>compteProxy</a:t>
            </a:r>
            <a:r>
              <a:rPr lang="fr-FR" dirty="0" err="1">
                <a:solidFill>
                  <a:srgbClr val="000000"/>
                </a:solidFill>
                <a:latin typeface="Consolas" panose="020B0609020204030204" pitchFamily="49" charset="0"/>
              </a:rPr>
              <a:t>.retirer</a:t>
            </a:r>
            <a:r>
              <a:rPr lang="fr-FR" dirty="0">
                <a:solidFill>
                  <a:srgbClr val="000000"/>
                </a:solidFill>
                <a:latin typeface="Consolas" panose="020B0609020204030204" pitchFamily="49" charset="0"/>
              </a:rPr>
              <a:t>(100);</a:t>
            </a:r>
            <a:endParaRPr lang="fr-FR" dirty="0"/>
          </a:p>
        </p:txBody>
      </p:sp>
    </p:spTree>
    <p:extLst>
      <p:ext uri="{BB962C8B-B14F-4D97-AF65-F5344CB8AC3E}">
        <p14:creationId xmlns:p14="http://schemas.microsoft.com/office/powerpoint/2010/main" val="138947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7836" y="1124007"/>
            <a:ext cx="10348332" cy="3785652"/>
          </a:xfrm>
          <a:prstGeom prst="rect">
            <a:avLst/>
          </a:prstGeom>
        </p:spPr>
        <p:txBody>
          <a:bodyPr wrap="square">
            <a:spAutoFit/>
          </a:bodyPr>
          <a:lstStyle/>
          <a:p>
            <a:r>
              <a:rPr lang="fr-FR" sz="2400" dirty="0"/>
              <a:t>Le premier argument de cette méthode désigne le chargeur de classes pour enregistrer </a:t>
            </a:r>
            <a:r>
              <a:rPr lang="fr-FR" sz="2400" dirty="0" smtClean="0"/>
              <a:t>le proxy, </a:t>
            </a:r>
            <a:r>
              <a:rPr lang="fr-FR" sz="2400" dirty="0"/>
              <a:t>le proxy doit être défini dans le même chargeur de </a:t>
            </a:r>
            <a:r>
              <a:rPr lang="fr-FR" sz="2400" dirty="0" smtClean="0"/>
              <a:t>classes que </a:t>
            </a:r>
            <a:r>
              <a:rPr lang="fr-FR" sz="2400" dirty="0"/>
              <a:t>la classe d’origine. </a:t>
            </a:r>
            <a:endParaRPr lang="fr-FR" sz="2400" dirty="0" smtClean="0"/>
          </a:p>
          <a:p>
            <a:endParaRPr lang="fr-FR" sz="2400" dirty="0"/>
          </a:p>
          <a:p>
            <a:r>
              <a:rPr lang="fr-FR" sz="2400" dirty="0" smtClean="0"/>
              <a:t>Le </a:t>
            </a:r>
            <a:r>
              <a:rPr lang="fr-FR" sz="2400" dirty="0"/>
              <a:t>deuxième argument correspond aux interfaces implémentées</a:t>
            </a:r>
          </a:p>
          <a:p>
            <a:r>
              <a:rPr lang="fr-FR" sz="2400" dirty="0"/>
              <a:t>par le proxy. Seuls les appels aux méthodes déclarées dans ces interfaces se</a:t>
            </a:r>
          </a:p>
          <a:p>
            <a:r>
              <a:rPr lang="fr-FR" sz="2400" dirty="0"/>
              <a:t>feront au travers du proxy</a:t>
            </a:r>
            <a:r>
              <a:rPr lang="fr-FR" sz="2400" dirty="0" smtClean="0"/>
              <a:t>.</a:t>
            </a:r>
          </a:p>
          <a:p>
            <a:endParaRPr lang="fr-FR" sz="2400" dirty="0"/>
          </a:p>
          <a:p>
            <a:r>
              <a:rPr lang="fr-FR" sz="2400" dirty="0"/>
              <a:t>Le dernier argument est notre </a:t>
            </a:r>
            <a:r>
              <a:rPr lang="fr-FR" sz="2400" dirty="0" smtClean="0"/>
              <a:t>gestionnaire d’invocation</a:t>
            </a:r>
            <a:r>
              <a:rPr lang="fr-FR" sz="2400" dirty="0"/>
              <a:t>, qui traite les invocations de méthodes.</a:t>
            </a:r>
          </a:p>
        </p:txBody>
      </p:sp>
    </p:spTree>
    <p:extLst>
      <p:ext uri="{BB962C8B-B14F-4D97-AF65-F5344CB8AC3E}">
        <p14:creationId xmlns:p14="http://schemas.microsoft.com/office/powerpoint/2010/main" val="2544229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2811" y="332061"/>
            <a:ext cx="2039306" cy="461665"/>
          </a:xfrm>
          <a:prstGeom prst="rect">
            <a:avLst/>
          </a:prstGeom>
        </p:spPr>
        <p:txBody>
          <a:bodyPr wrap="square">
            <a:spAutoFit/>
          </a:bodyPr>
          <a:lstStyle/>
          <a:p>
            <a:r>
              <a:rPr lang="fr-FR" sz="2400" u="sng" dirty="0" smtClean="0"/>
              <a:t>Solution CGLIB</a:t>
            </a:r>
            <a:endParaRPr lang="fr-FR" sz="2400" u="sng" dirty="0"/>
          </a:p>
        </p:txBody>
      </p:sp>
      <p:sp>
        <p:nvSpPr>
          <p:cNvPr id="2" name="Rectangle 1"/>
          <p:cNvSpPr/>
          <p:nvPr/>
        </p:nvSpPr>
        <p:spPr>
          <a:xfrm>
            <a:off x="926918" y="3282208"/>
            <a:ext cx="10726106" cy="2308324"/>
          </a:xfrm>
          <a:prstGeom prst="rect">
            <a:avLst/>
          </a:prstGeom>
        </p:spPr>
        <p:txBody>
          <a:bodyPr wrap="square">
            <a:spAutoFit/>
          </a:bodyPr>
          <a:lstStyle/>
          <a:p>
            <a:r>
              <a:rPr lang="fr-FR" dirty="0">
                <a:solidFill>
                  <a:srgbClr val="000000"/>
                </a:solidFill>
                <a:latin typeface="Arial" panose="020B0604020202020204" pitchFamily="34" charset="0"/>
              </a:rPr>
              <a:t>p</a:t>
            </a:r>
            <a:r>
              <a:rPr lang="fr-FR" dirty="0" smtClean="0">
                <a:solidFill>
                  <a:srgbClr val="000000"/>
                </a:solidFill>
                <a:latin typeface="Arial" panose="020B0604020202020204" pitchFamily="34" charset="0"/>
              </a:rPr>
              <a:t>ackage </a:t>
            </a:r>
            <a:r>
              <a:rPr lang="fr-FR" dirty="0" err="1" smtClean="0">
                <a:solidFill>
                  <a:srgbClr val="000000"/>
                </a:solidFill>
                <a:latin typeface="Arial" panose="020B0604020202020204" pitchFamily="34" charset="0"/>
              </a:rPr>
              <a:t>net.sf.cglib.proxy</a:t>
            </a:r>
            <a:r>
              <a:rPr lang="fr-FR" dirty="0" smtClean="0">
                <a:solidFill>
                  <a:srgbClr val="000000"/>
                </a:solidFill>
                <a:latin typeface="Arial" panose="020B0604020202020204" pitchFamily="34" charset="0"/>
              </a:rPr>
              <a:t>;</a:t>
            </a:r>
          </a:p>
          <a:p>
            <a:endParaRPr lang="fr-FR" dirty="0">
              <a:solidFill>
                <a:srgbClr val="000000"/>
              </a:solidFill>
              <a:latin typeface="Arial" panose="020B0604020202020204" pitchFamily="34" charset="0"/>
            </a:endParaRPr>
          </a:p>
          <a:p>
            <a:r>
              <a:rPr lang="fr-FR" dirty="0" smtClean="0">
                <a:solidFill>
                  <a:srgbClr val="000000"/>
                </a:solidFill>
                <a:latin typeface="Arial" panose="020B0604020202020204" pitchFamily="34" charset="0"/>
              </a:rPr>
              <a:t>public interface </a:t>
            </a:r>
            <a:r>
              <a:rPr lang="en-US" dirty="0">
                <a:solidFill>
                  <a:srgbClr val="000000"/>
                </a:solidFill>
                <a:latin typeface="Arial" panose="020B0604020202020204" pitchFamily="34" charset="0"/>
              </a:rPr>
              <a:t>MethodInterceptor</a:t>
            </a:r>
            <a:r>
              <a:rPr lang="en-US" b="1" dirty="0">
                <a:solidFill>
                  <a:srgbClr val="000000"/>
                </a:solidFill>
                <a:latin typeface="Arial" panose="020B0604020202020204" pitchFamily="34" charset="0"/>
              </a:rPr>
              <a:t> </a:t>
            </a:r>
            <a:r>
              <a:rPr lang="en-US" b="1" dirty="0" smtClean="0">
                <a:solidFill>
                  <a:srgbClr val="000000"/>
                </a:solidFill>
                <a:latin typeface="Arial" panose="020B0604020202020204" pitchFamily="34" charset="0"/>
              </a:rPr>
              <a:t>{</a:t>
            </a:r>
            <a:endParaRPr lang="fr-FR" dirty="0">
              <a:solidFill>
                <a:srgbClr val="000000"/>
              </a:solidFill>
              <a:latin typeface="Arial" panose="020B0604020202020204" pitchFamily="34" charset="0"/>
            </a:endParaRPr>
          </a:p>
          <a:p>
            <a:endParaRPr lang="fr-FR" dirty="0">
              <a:latin typeface="Arial" panose="020B0604020202020204" pitchFamily="34" charset="0"/>
            </a:endParaRPr>
          </a:p>
          <a:p>
            <a:r>
              <a:rPr lang="fr-FR" dirty="0">
                <a:solidFill>
                  <a:srgbClr val="646464"/>
                </a:solidFill>
                <a:latin typeface="Arial" panose="020B0604020202020204" pitchFamily="34" charset="0"/>
              </a:rPr>
              <a:t>@</a:t>
            </a:r>
            <a:r>
              <a:rPr lang="fr-FR" dirty="0" err="1">
                <a:solidFill>
                  <a:srgbClr val="646464"/>
                </a:solidFill>
                <a:latin typeface="Arial" panose="020B0604020202020204" pitchFamily="34" charset="0"/>
              </a:rPr>
              <a:t>Override</a:t>
            </a:r>
            <a:endParaRPr lang="fr-FR" dirty="0">
              <a:solidFill>
                <a:srgbClr val="646464"/>
              </a:solidFill>
              <a:latin typeface="Arial" panose="020B0604020202020204" pitchFamily="34" charset="0"/>
            </a:endParaRPr>
          </a:p>
          <a:p>
            <a:r>
              <a:rPr lang="en-US" dirty="0">
                <a:solidFill>
                  <a:srgbClr val="7F0055"/>
                </a:solidFill>
                <a:latin typeface="Arial" panose="020B0604020202020204" pitchFamily="34" charset="0"/>
              </a:rPr>
              <a:t>public</a:t>
            </a:r>
            <a:r>
              <a:rPr lang="en-US" dirty="0">
                <a:solidFill>
                  <a:srgbClr val="000000"/>
                </a:solidFill>
                <a:latin typeface="Arial" panose="020B0604020202020204" pitchFamily="34" charset="0"/>
              </a:rPr>
              <a:t> Object intercept(Object </a:t>
            </a:r>
            <a:r>
              <a:rPr lang="en-US" dirty="0" smtClean="0">
                <a:solidFill>
                  <a:srgbClr val="6A3E3E"/>
                </a:solidFill>
                <a:latin typeface="Arial" panose="020B0604020202020204" pitchFamily="34" charset="0"/>
              </a:rPr>
              <a:t>arg0</a:t>
            </a:r>
            <a:r>
              <a:rPr lang="en-US"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Method </a:t>
            </a:r>
            <a:r>
              <a:rPr lang="en-US" dirty="0" smtClean="0">
                <a:solidFill>
                  <a:srgbClr val="6A3E3E"/>
                </a:solidFill>
                <a:latin typeface="Arial" panose="020B0604020202020204" pitchFamily="34" charset="0"/>
              </a:rPr>
              <a:t>arg1</a:t>
            </a:r>
            <a:r>
              <a:rPr lang="en-US" dirty="0" smtClean="0">
                <a:solidFill>
                  <a:srgbClr val="000000"/>
                </a:solidFill>
                <a:latin typeface="Arial" panose="020B0604020202020204" pitchFamily="34" charset="0"/>
              </a:rPr>
              <a:t>, </a:t>
            </a:r>
            <a:r>
              <a:rPr lang="en-US" dirty="0">
                <a:solidFill>
                  <a:srgbClr val="000000"/>
                </a:solidFill>
                <a:latin typeface="Arial" panose="020B0604020202020204" pitchFamily="34" charset="0"/>
              </a:rPr>
              <a:t>Object[] </a:t>
            </a:r>
            <a:r>
              <a:rPr lang="en-US" dirty="0" smtClean="0">
                <a:solidFill>
                  <a:srgbClr val="6A3E3E"/>
                </a:solidFill>
                <a:latin typeface="Arial" panose="020B0604020202020204" pitchFamily="34" charset="0"/>
              </a:rPr>
              <a:t>arg2</a:t>
            </a:r>
            <a:r>
              <a:rPr lang="en-US" dirty="0" smtClean="0">
                <a:solidFill>
                  <a:srgbClr val="000000"/>
                </a:solidFill>
                <a:latin typeface="Arial" panose="020B0604020202020204" pitchFamily="34" charset="0"/>
              </a:rPr>
              <a:t>, </a:t>
            </a:r>
            <a:r>
              <a:rPr lang="en-US" dirty="0" err="1">
                <a:solidFill>
                  <a:srgbClr val="000000"/>
                </a:solidFill>
                <a:latin typeface="Arial" panose="020B0604020202020204" pitchFamily="34" charset="0"/>
              </a:rPr>
              <a:t>MethodProxy</a:t>
            </a:r>
            <a:r>
              <a:rPr lang="en-US" dirty="0">
                <a:solidFill>
                  <a:srgbClr val="000000"/>
                </a:solidFill>
                <a:latin typeface="Arial" panose="020B0604020202020204" pitchFamily="34" charset="0"/>
              </a:rPr>
              <a:t> </a:t>
            </a:r>
            <a:r>
              <a:rPr lang="en-US" dirty="0">
                <a:solidFill>
                  <a:srgbClr val="6A3E3E"/>
                </a:solidFill>
                <a:latin typeface="Arial" panose="020B0604020202020204" pitchFamily="34" charset="0"/>
              </a:rPr>
              <a:t>arg3</a:t>
            </a:r>
            <a:r>
              <a:rPr lang="en-US" dirty="0">
                <a:solidFill>
                  <a:srgbClr val="000000"/>
                </a:solidFill>
                <a:latin typeface="Arial" panose="020B0604020202020204" pitchFamily="34" charset="0"/>
              </a:rPr>
              <a:t>) </a:t>
            </a:r>
            <a:r>
              <a:rPr lang="en-US" dirty="0">
                <a:solidFill>
                  <a:srgbClr val="7F0055"/>
                </a:solidFill>
                <a:latin typeface="Arial" panose="020B0604020202020204" pitchFamily="34" charset="0"/>
              </a:rPr>
              <a:t>throws</a:t>
            </a:r>
            <a:r>
              <a:rPr lang="en-US" dirty="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Throwable</a:t>
            </a:r>
            <a:r>
              <a:rPr lang="en-US" dirty="0" smtClean="0">
                <a:solidFill>
                  <a:srgbClr val="000000"/>
                </a:solidFill>
                <a:latin typeface="Arial" panose="020B0604020202020204" pitchFamily="34" charset="0"/>
              </a:rPr>
              <a:t>;</a:t>
            </a:r>
            <a:endParaRPr lang="fr-FR" dirty="0" smtClean="0">
              <a:solidFill>
                <a:srgbClr val="000000"/>
              </a:solidFill>
              <a:latin typeface="Arial" panose="020B0604020202020204" pitchFamily="34" charset="0"/>
            </a:endParaRPr>
          </a:p>
          <a:p>
            <a:endParaRPr lang="fr-FR" dirty="0">
              <a:solidFill>
                <a:srgbClr val="000000"/>
              </a:solidFill>
              <a:latin typeface="Arial" panose="020B0604020202020204" pitchFamily="34" charset="0"/>
            </a:endParaRPr>
          </a:p>
          <a:p>
            <a:r>
              <a:rPr lang="fr-FR" dirty="0" smtClean="0">
                <a:solidFill>
                  <a:srgbClr val="000000"/>
                </a:solidFill>
                <a:latin typeface="Arial" panose="020B0604020202020204" pitchFamily="34" charset="0"/>
              </a:rPr>
              <a:t>}</a:t>
            </a:r>
            <a:endParaRPr lang="fr-FR" dirty="0">
              <a:solidFill>
                <a:srgbClr val="000000"/>
              </a:solidFill>
              <a:latin typeface="Arial" panose="020B0604020202020204" pitchFamily="34" charset="0"/>
            </a:endParaRPr>
          </a:p>
        </p:txBody>
      </p:sp>
      <p:sp>
        <p:nvSpPr>
          <p:cNvPr id="3" name="Rectangle 2"/>
          <p:cNvSpPr/>
          <p:nvPr/>
        </p:nvSpPr>
        <p:spPr>
          <a:xfrm>
            <a:off x="1027279" y="2294442"/>
            <a:ext cx="8683083" cy="707886"/>
          </a:xfrm>
          <a:prstGeom prst="rect">
            <a:avLst/>
          </a:prstGeom>
        </p:spPr>
        <p:txBody>
          <a:bodyPr wrap="square">
            <a:spAutoFit/>
          </a:bodyPr>
          <a:lstStyle/>
          <a:p>
            <a:r>
              <a:rPr lang="fr-FR" sz="2000" dirty="0"/>
              <a:t>Un gestionnaire d’invocation n’est rien d’autre qu’une classe qui implémente l’interface </a:t>
            </a:r>
            <a:r>
              <a:rPr lang="en-US" sz="2000" b="1" dirty="0">
                <a:solidFill>
                  <a:srgbClr val="000000"/>
                </a:solidFill>
                <a:latin typeface="Arial" panose="020B0604020202020204" pitchFamily="34" charset="0"/>
              </a:rPr>
              <a:t>MethodInterceptor </a:t>
            </a:r>
            <a:r>
              <a:rPr lang="fr-FR" sz="2000" dirty="0" smtClean="0"/>
              <a:t>suivante </a:t>
            </a:r>
            <a:r>
              <a:rPr lang="fr-FR" sz="2000" dirty="0"/>
              <a:t>:</a:t>
            </a:r>
          </a:p>
        </p:txBody>
      </p:sp>
      <p:sp>
        <p:nvSpPr>
          <p:cNvPr id="7" name="Rectangle 6"/>
          <p:cNvSpPr/>
          <p:nvPr/>
        </p:nvSpPr>
        <p:spPr>
          <a:xfrm>
            <a:off x="1027279" y="1314483"/>
            <a:ext cx="4195187" cy="400110"/>
          </a:xfrm>
          <a:prstGeom prst="rect">
            <a:avLst/>
          </a:prstGeom>
        </p:spPr>
        <p:txBody>
          <a:bodyPr wrap="none">
            <a:spAutoFit/>
          </a:bodyPr>
          <a:lstStyle/>
          <a:p>
            <a:r>
              <a:rPr lang="fr-FR" sz="2000" u="sng" dirty="0" smtClean="0"/>
              <a:t>Création de gestionnaire d’invocation  </a:t>
            </a:r>
            <a:endParaRPr lang="fr-FR" sz="2000" u="sng" dirty="0"/>
          </a:p>
        </p:txBody>
      </p:sp>
    </p:spTree>
    <p:extLst>
      <p:ext uri="{BB962C8B-B14F-4D97-AF65-F5344CB8AC3E}">
        <p14:creationId xmlns:p14="http://schemas.microsoft.com/office/powerpoint/2010/main" val="3214197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932" y="1307017"/>
            <a:ext cx="8401760" cy="5016758"/>
          </a:xfrm>
          <a:prstGeom prst="rect">
            <a:avLst/>
          </a:prstGeom>
        </p:spPr>
        <p:txBody>
          <a:bodyPr wrap="square">
            <a:spAutoFit/>
          </a:bodyPr>
          <a:lstStyle/>
          <a:p>
            <a:r>
              <a:rPr lang="en-US" b="1" dirty="0">
                <a:solidFill>
                  <a:srgbClr val="7F0055"/>
                </a:solidFill>
                <a:latin typeface="Arial" panose="020B0604020202020204" pitchFamily="34" charset="0"/>
              </a:rPr>
              <a:t>public</a:t>
            </a:r>
            <a:r>
              <a:rPr lang="en-US" b="1" dirty="0">
                <a:solidFill>
                  <a:srgbClr val="000000"/>
                </a:solidFill>
                <a:latin typeface="Arial" panose="020B0604020202020204" pitchFamily="34" charset="0"/>
              </a:rPr>
              <a:t> </a:t>
            </a:r>
            <a:r>
              <a:rPr lang="en-US" b="1" dirty="0">
                <a:solidFill>
                  <a:srgbClr val="7F0055"/>
                </a:solidFill>
                <a:latin typeface="Arial" panose="020B0604020202020204" pitchFamily="34" charset="0"/>
              </a:rPr>
              <a:t>class</a:t>
            </a: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LogHandler</a:t>
            </a:r>
            <a:r>
              <a:rPr lang="en-US" b="1" dirty="0">
                <a:solidFill>
                  <a:srgbClr val="000000"/>
                </a:solidFill>
                <a:latin typeface="Arial" panose="020B0604020202020204" pitchFamily="34" charset="0"/>
              </a:rPr>
              <a:t> </a:t>
            </a:r>
            <a:r>
              <a:rPr lang="en-US" b="1" dirty="0">
                <a:solidFill>
                  <a:srgbClr val="7F0055"/>
                </a:solidFill>
                <a:latin typeface="Arial" panose="020B0604020202020204" pitchFamily="34" charset="0"/>
              </a:rPr>
              <a:t>implements</a:t>
            </a:r>
            <a:r>
              <a:rPr lang="en-US" b="1" dirty="0">
                <a:solidFill>
                  <a:srgbClr val="000000"/>
                </a:solidFill>
                <a:latin typeface="Arial" panose="020B0604020202020204" pitchFamily="34" charset="0"/>
              </a:rPr>
              <a:t> MethodInterceptor{</a:t>
            </a:r>
          </a:p>
          <a:p>
            <a:endParaRPr lang="fr-FR" b="1" dirty="0">
              <a:latin typeface="Arial" panose="020B0604020202020204" pitchFamily="34" charset="0"/>
            </a:endParaRPr>
          </a:p>
          <a:p>
            <a:r>
              <a:rPr lang="fr-FR" b="1" dirty="0">
                <a:solidFill>
                  <a:srgbClr val="7F0055"/>
                </a:solidFill>
                <a:latin typeface="Arial" panose="020B0604020202020204" pitchFamily="34" charset="0"/>
              </a:rPr>
              <a:t>private</a:t>
            </a:r>
            <a:r>
              <a:rPr lang="fr-FR" b="1" dirty="0">
                <a:solidFill>
                  <a:srgbClr val="000000"/>
                </a:solidFill>
                <a:latin typeface="Arial" panose="020B0604020202020204" pitchFamily="34" charset="0"/>
              </a:rPr>
              <a:t> Compte </a:t>
            </a:r>
            <a:r>
              <a:rPr lang="fr-FR" b="1" dirty="0" err="1">
                <a:solidFill>
                  <a:srgbClr val="0000C0"/>
                </a:solidFill>
                <a:latin typeface="Arial" panose="020B0604020202020204" pitchFamily="34" charset="0"/>
              </a:rPr>
              <a:t>compte</a:t>
            </a:r>
            <a:r>
              <a:rPr lang="fr-FR" b="1" dirty="0">
                <a:solidFill>
                  <a:srgbClr val="000000"/>
                </a:solidFill>
                <a:latin typeface="Arial" panose="020B0604020202020204" pitchFamily="34" charset="0"/>
              </a:rPr>
              <a:t>;</a:t>
            </a:r>
          </a:p>
          <a:p>
            <a:endParaRPr lang="fr-FR" b="1" dirty="0">
              <a:latin typeface="Arial" panose="020B0604020202020204" pitchFamily="34" charset="0"/>
            </a:endParaRPr>
          </a:p>
          <a:p>
            <a:r>
              <a:rPr lang="fr-FR" b="1" dirty="0">
                <a:solidFill>
                  <a:srgbClr val="7F0055"/>
                </a:solidFill>
                <a:latin typeface="Arial" panose="020B0604020202020204" pitchFamily="34" charset="0"/>
              </a:rPr>
              <a:t>public</a:t>
            </a:r>
            <a:r>
              <a:rPr lang="fr-FR" b="1" dirty="0">
                <a:solidFill>
                  <a:srgbClr val="000000"/>
                </a:solidFill>
                <a:latin typeface="Arial" panose="020B0604020202020204" pitchFamily="34" charset="0"/>
              </a:rPr>
              <a:t> </a:t>
            </a:r>
            <a:r>
              <a:rPr lang="fr-FR" b="1" dirty="0" err="1">
                <a:solidFill>
                  <a:srgbClr val="000000"/>
                </a:solidFill>
                <a:latin typeface="Arial" panose="020B0604020202020204" pitchFamily="34" charset="0"/>
              </a:rPr>
              <a:t>LogHandler</a:t>
            </a:r>
            <a:r>
              <a:rPr lang="fr-FR" b="1" dirty="0">
                <a:solidFill>
                  <a:srgbClr val="000000"/>
                </a:solidFill>
                <a:latin typeface="Arial" panose="020B0604020202020204" pitchFamily="34" charset="0"/>
              </a:rPr>
              <a:t>(Compte </a:t>
            </a:r>
            <a:r>
              <a:rPr lang="fr-FR" b="1" dirty="0" err="1">
                <a:solidFill>
                  <a:srgbClr val="6A3E3E"/>
                </a:solidFill>
                <a:latin typeface="Arial" panose="020B0604020202020204" pitchFamily="34" charset="0"/>
              </a:rPr>
              <a:t>compte</a:t>
            </a:r>
            <a:r>
              <a:rPr lang="fr-FR" b="1" dirty="0">
                <a:solidFill>
                  <a:srgbClr val="000000"/>
                </a:solidFill>
                <a:latin typeface="Arial" panose="020B0604020202020204" pitchFamily="34" charset="0"/>
              </a:rPr>
              <a:t>) {</a:t>
            </a:r>
          </a:p>
          <a:p>
            <a:r>
              <a:rPr lang="fr-FR" b="1" dirty="0" err="1">
                <a:solidFill>
                  <a:srgbClr val="7F0055"/>
                </a:solidFill>
                <a:latin typeface="Arial" panose="020B0604020202020204" pitchFamily="34" charset="0"/>
              </a:rPr>
              <a:t>this</a:t>
            </a:r>
            <a:r>
              <a:rPr lang="fr-FR" b="1" dirty="0" err="1">
                <a:solidFill>
                  <a:srgbClr val="000000"/>
                </a:solidFill>
                <a:latin typeface="Arial" panose="020B0604020202020204" pitchFamily="34" charset="0"/>
              </a:rPr>
              <a:t>.</a:t>
            </a:r>
            <a:r>
              <a:rPr lang="fr-FR" b="1" dirty="0" err="1">
                <a:solidFill>
                  <a:srgbClr val="0000C0"/>
                </a:solidFill>
                <a:latin typeface="Arial" panose="020B0604020202020204" pitchFamily="34" charset="0"/>
              </a:rPr>
              <a:t>compte</a:t>
            </a:r>
            <a:r>
              <a:rPr lang="fr-FR" b="1" dirty="0">
                <a:solidFill>
                  <a:srgbClr val="000000"/>
                </a:solidFill>
                <a:latin typeface="Arial" panose="020B0604020202020204" pitchFamily="34" charset="0"/>
              </a:rPr>
              <a:t> = </a:t>
            </a:r>
            <a:r>
              <a:rPr lang="fr-FR" b="1" dirty="0">
                <a:solidFill>
                  <a:srgbClr val="6A3E3E"/>
                </a:solidFill>
                <a:latin typeface="Arial" panose="020B0604020202020204" pitchFamily="34" charset="0"/>
              </a:rPr>
              <a:t>compte</a:t>
            </a:r>
            <a:r>
              <a:rPr lang="fr-FR" b="1" dirty="0">
                <a:solidFill>
                  <a:srgbClr val="000000"/>
                </a:solidFill>
                <a:latin typeface="Arial" panose="020B0604020202020204" pitchFamily="34" charset="0"/>
              </a:rPr>
              <a:t>;</a:t>
            </a:r>
          </a:p>
          <a:p>
            <a:r>
              <a:rPr lang="fr-FR" b="1" dirty="0" smtClean="0">
                <a:solidFill>
                  <a:srgbClr val="000000"/>
                </a:solidFill>
                <a:latin typeface="Arial" panose="020B0604020202020204" pitchFamily="34" charset="0"/>
              </a:rPr>
              <a:t>}</a:t>
            </a:r>
          </a:p>
          <a:p>
            <a:endParaRPr lang="fr-FR" b="1" dirty="0">
              <a:latin typeface="Arial" panose="020B0604020202020204" pitchFamily="34" charset="0"/>
            </a:endParaRPr>
          </a:p>
          <a:p>
            <a:r>
              <a:rPr lang="fr-FR" b="1" dirty="0">
                <a:solidFill>
                  <a:srgbClr val="646464"/>
                </a:solidFill>
                <a:latin typeface="Arial" panose="020B0604020202020204" pitchFamily="34" charset="0"/>
              </a:rPr>
              <a:t>@</a:t>
            </a:r>
            <a:r>
              <a:rPr lang="fr-FR" b="1" dirty="0" err="1">
                <a:solidFill>
                  <a:srgbClr val="646464"/>
                </a:solidFill>
                <a:latin typeface="Arial" panose="020B0604020202020204" pitchFamily="34" charset="0"/>
              </a:rPr>
              <a:t>Override</a:t>
            </a:r>
            <a:endParaRPr lang="fr-FR" b="1" dirty="0">
              <a:solidFill>
                <a:srgbClr val="646464"/>
              </a:solidFill>
              <a:latin typeface="Arial" panose="020B0604020202020204" pitchFamily="34" charset="0"/>
            </a:endParaRPr>
          </a:p>
          <a:p>
            <a:r>
              <a:rPr lang="en-US" b="1" dirty="0">
                <a:solidFill>
                  <a:srgbClr val="7F0055"/>
                </a:solidFill>
                <a:latin typeface="Arial" panose="020B0604020202020204" pitchFamily="34" charset="0"/>
              </a:rPr>
              <a:t>public</a:t>
            </a:r>
            <a:r>
              <a:rPr lang="en-US" b="1" dirty="0">
                <a:solidFill>
                  <a:srgbClr val="000000"/>
                </a:solidFill>
                <a:latin typeface="Arial" panose="020B0604020202020204" pitchFamily="34" charset="0"/>
              </a:rPr>
              <a:t> Object intercept(Object </a:t>
            </a:r>
            <a:r>
              <a:rPr lang="en-US" b="1" dirty="0" smtClean="0">
                <a:solidFill>
                  <a:srgbClr val="6A3E3E"/>
                </a:solidFill>
                <a:latin typeface="Arial" panose="020B0604020202020204" pitchFamily="34" charset="0"/>
              </a:rPr>
              <a:t>proxy</a:t>
            </a:r>
            <a:r>
              <a:rPr lang="en-US" b="1" dirty="0" smtClean="0">
                <a:solidFill>
                  <a:srgbClr val="000000"/>
                </a:solidFill>
                <a:latin typeface="Arial" panose="020B0604020202020204" pitchFamily="34" charset="0"/>
              </a:rPr>
              <a:t>, </a:t>
            </a:r>
            <a:r>
              <a:rPr lang="en-US" b="1" dirty="0">
                <a:solidFill>
                  <a:srgbClr val="000000"/>
                </a:solidFill>
                <a:latin typeface="Arial" panose="020B0604020202020204" pitchFamily="34" charset="0"/>
              </a:rPr>
              <a:t>Method </a:t>
            </a:r>
            <a:r>
              <a:rPr lang="en-US" b="1" dirty="0" err="1">
                <a:solidFill>
                  <a:srgbClr val="6A3E3E"/>
                </a:solidFill>
                <a:latin typeface="Arial" panose="020B0604020202020204" pitchFamily="34" charset="0"/>
              </a:rPr>
              <a:t>method</a:t>
            </a:r>
            <a:r>
              <a:rPr lang="en-US" b="1" dirty="0">
                <a:solidFill>
                  <a:srgbClr val="000000"/>
                </a:solidFill>
                <a:latin typeface="Arial" panose="020B0604020202020204" pitchFamily="34" charset="0"/>
              </a:rPr>
              <a:t>, Object[] </a:t>
            </a:r>
            <a:r>
              <a:rPr lang="en-US" b="1" dirty="0" err="1">
                <a:solidFill>
                  <a:srgbClr val="6A3E3E"/>
                </a:solidFill>
                <a:latin typeface="Arial" panose="020B0604020202020204" pitchFamily="34" charset="0"/>
              </a:rPr>
              <a:t>args</a:t>
            </a: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MethodProxy</a:t>
            </a:r>
            <a:r>
              <a:rPr lang="en-US" b="1" dirty="0">
                <a:solidFill>
                  <a:srgbClr val="000000"/>
                </a:solidFill>
                <a:latin typeface="Arial" panose="020B0604020202020204" pitchFamily="34" charset="0"/>
              </a:rPr>
              <a:t> </a:t>
            </a:r>
            <a:r>
              <a:rPr lang="en-US" b="1" dirty="0">
                <a:solidFill>
                  <a:srgbClr val="6A3E3E"/>
                </a:solidFill>
                <a:latin typeface="Arial" panose="020B0604020202020204" pitchFamily="34" charset="0"/>
              </a:rPr>
              <a:t>arg3</a:t>
            </a:r>
            <a:r>
              <a:rPr lang="en-US" b="1" dirty="0">
                <a:solidFill>
                  <a:srgbClr val="000000"/>
                </a:solidFill>
                <a:latin typeface="Arial" panose="020B0604020202020204" pitchFamily="34" charset="0"/>
              </a:rPr>
              <a:t>) </a:t>
            </a:r>
            <a:r>
              <a:rPr lang="en-US" b="1" dirty="0">
                <a:solidFill>
                  <a:srgbClr val="7F0055"/>
                </a:solidFill>
                <a:latin typeface="Arial" panose="020B0604020202020204" pitchFamily="34" charset="0"/>
              </a:rPr>
              <a:t>throws</a:t>
            </a: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Throwable</a:t>
            </a:r>
            <a:r>
              <a:rPr lang="en-US" b="1" dirty="0">
                <a:solidFill>
                  <a:srgbClr val="000000"/>
                </a:solidFill>
                <a:latin typeface="Arial" panose="020B0604020202020204" pitchFamily="34" charset="0"/>
              </a:rPr>
              <a:t> {</a:t>
            </a:r>
          </a:p>
          <a:p>
            <a:r>
              <a:rPr lang="fr-FR" b="1" dirty="0">
                <a:solidFill>
                  <a:srgbClr val="000000"/>
                </a:solidFill>
                <a:latin typeface="Arial" panose="020B0604020202020204" pitchFamily="34" charset="0"/>
              </a:rPr>
              <a:t> </a:t>
            </a:r>
            <a:r>
              <a:rPr lang="fr-FR" b="1" dirty="0" err="1">
                <a:solidFill>
                  <a:srgbClr val="FF0000"/>
                </a:solidFill>
                <a:latin typeface="Arial" panose="020B0604020202020204" pitchFamily="34" charset="0"/>
              </a:rPr>
              <a:t>System.</a:t>
            </a:r>
            <a:r>
              <a:rPr lang="fr-FR" b="1" i="1" dirty="0" err="1">
                <a:solidFill>
                  <a:srgbClr val="FF0000"/>
                </a:solidFill>
                <a:latin typeface="Arial" panose="020B0604020202020204" pitchFamily="34" charset="0"/>
              </a:rPr>
              <a:t>out.println</a:t>
            </a:r>
            <a:r>
              <a:rPr lang="fr-FR" b="1" i="1" dirty="0">
                <a:solidFill>
                  <a:srgbClr val="FF0000"/>
                </a:solidFill>
                <a:latin typeface="Arial" panose="020B0604020202020204" pitchFamily="34" charset="0"/>
              </a:rPr>
              <a:t>("BEFORE");</a:t>
            </a:r>
          </a:p>
          <a:p>
            <a:r>
              <a:rPr lang="fr-FR" b="1" dirty="0" smtClean="0">
                <a:solidFill>
                  <a:srgbClr val="6A3E3E"/>
                </a:solidFill>
                <a:latin typeface="Arial" panose="020B0604020202020204" pitchFamily="34" charset="0"/>
              </a:rPr>
              <a:t> </a:t>
            </a:r>
            <a:r>
              <a:rPr lang="fr-FR" sz="3200" b="1" dirty="0" err="1" smtClean="0">
                <a:solidFill>
                  <a:srgbClr val="6A3E3E"/>
                </a:solidFill>
                <a:latin typeface="Arial" panose="020B0604020202020204" pitchFamily="34" charset="0"/>
              </a:rPr>
              <a:t>method</a:t>
            </a:r>
            <a:r>
              <a:rPr lang="fr-FR" sz="3200" b="1" dirty="0" err="1" smtClean="0">
                <a:solidFill>
                  <a:srgbClr val="000000"/>
                </a:solidFill>
                <a:latin typeface="Arial" panose="020B0604020202020204" pitchFamily="34" charset="0"/>
              </a:rPr>
              <a:t>.invoke</a:t>
            </a:r>
            <a:r>
              <a:rPr lang="fr-FR" sz="3200" b="1" dirty="0" smtClean="0">
                <a:solidFill>
                  <a:srgbClr val="000000"/>
                </a:solidFill>
                <a:latin typeface="Arial" panose="020B0604020202020204" pitchFamily="34" charset="0"/>
              </a:rPr>
              <a:t>(</a:t>
            </a:r>
            <a:r>
              <a:rPr lang="fr-FR" sz="3200" b="1" dirty="0" smtClean="0">
                <a:solidFill>
                  <a:srgbClr val="0000C0"/>
                </a:solidFill>
                <a:latin typeface="Arial" panose="020B0604020202020204" pitchFamily="34" charset="0"/>
              </a:rPr>
              <a:t>compte</a:t>
            </a:r>
            <a:r>
              <a:rPr lang="fr-FR" sz="3200" b="1" dirty="0">
                <a:solidFill>
                  <a:srgbClr val="000000"/>
                </a:solidFill>
                <a:latin typeface="Arial" panose="020B0604020202020204" pitchFamily="34" charset="0"/>
              </a:rPr>
              <a:t>, </a:t>
            </a:r>
            <a:r>
              <a:rPr lang="fr-FR" sz="3200" b="1" dirty="0" err="1">
                <a:solidFill>
                  <a:srgbClr val="6A3E3E"/>
                </a:solidFill>
                <a:latin typeface="Arial" panose="020B0604020202020204" pitchFamily="34" charset="0"/>
              </a:rPr>
              <a:t>args</a:t>
            </a:r>
            <a:r>
              <a:rPr lang="fr-FR" sz="3200" b="1" dirty="0">
                <a:solidFill>
                  <a:srgbClr val="000000"/>
                </a:solidFill>
                <a:latin typeface="Arial" panose="020B0604020202020204" pitchFamily="34" charset="0"/>
              </a:rPr>
              <a:t>);</a:t>
            </a:r>
          </a:p>
          <a:p>
            <a:r>
              <a:rPr lang="fr-FR" b="1" dirty="0">
                <a:solidFill>
                  <a:srgbClr val="FF0000"/>
                </a:solidFill>
                <a:latin typeface="Arial" panose="020B0604020202020204" pitchFamily="34" charset="0"/>
              </a:rPr>
              <a:t> </a:t>
            </a:r>
            <a:r>
              <a:rPr lang="fr-FR" b="1" dirty="0" err="1" smtClean="0">
                <a:solidFill>
                  <a:srgbClr val="FF0000"/>
                </a:solidFill>
                <a:latin typeface="Arial" panose="020B0604020202020204" pitchFamily="34" charset="0"/>
              </a:rPr>
              <a:t>System.</a:t>
            </a:r>
            <a:r>
              <a:rPr lang="fr-FR" b="1" i="1" dirty="0" err="1" smtClean="0">
                <a:solidFill>
                  <a:srgbClr val="FF0000"/>
                </a:solidFill>
                <a:latin typeface="Arial" panose="020B0604020202020204" pitchFamily="34" charset="0"/>
              </a:rPr>
              <a:t>out.println</a:t>
            </a:r>
            <a:r>
              <a:rPr lang="fr-FR" b="1" i="1" dirty="0">
                <a:solidFill>
                  <a:srgbClr val="FF0000"/>
                </a:solidFill>
                <a:latin typeface="Arial" panose="020B0604020202020204" pitchFamily="34" charset="0"/>
              </a:rPr>
              <a:t>("AFTER");</a:t>
            </a:r>
          </a:p>
          <a:p>
            <a:r>
              <a:rPr lang="fr-FR" b="1" dirty="0">
                <a:solidFill>
                  <a:srgbClr val="000000"/>
                </a:solidFill>
                <a:latin typeface="Arial" panose="020B0604020202020204" pitchFamily="34" charset="0"/>
              </a:rPr>
              <a:t> </a:t>
            </a:r>
            <a:r>
              <a:rPr lang="fr-FR" b="1" dirty="0" smtClean="0">
                <a:solidFill>
                  <a:srgbClr val="7F0055"/>
                </a:solidFill>
                <a:latin typeface="Arial" panose="020B0604020202020204" pitchFamily="34" charset="0"/>
              </a:rPr>
              <a:t>return</a:t>
            </a:r>
            <a:r>
              <a:rPr lang="fr-FR" b="1" dirty="0" smtClean="0">
                <a:solidFill>
                  <a:srgbClr val="000000"/>
                </a:solidFill>
                <a:latin typeface="Arial" panose="020B0604020202020204" pitchFamily="34" charset="0"/>
              </a:rPr>
              <a:t> </a:t>
            </a:r>
            <a:r>
              <a:rPr lang="fr-FR" b="1" dirty="0" err="1">
                <a:solidFill>
                  <a:srgbClr val="7F0055"/>
                </a:solidFill>
                <a:latin typeface="Arial" panose="020B0604020202020204" pitchFamily="34" charset="0"/>
              </a:rPr>
              <a:t>null</a:t>
            </a:r>
            <a:r>
              <a:rPr lang="fr-FR" b="1" dirty="0" smtClean="0">
                <a:solidFill>
                  <a:srgbClr val="000000"/>
                </a:solidFill>
                <a:latin typeface="Arial" panose="020B0604020202020204" pitchFamily="34" charset="0"/>
              </a:rPr>
              <a:t>;</a:t>
            </a:r>
            <a:endParaRPr lang="fr-FR" b="1" dirty="0">
              <a:latin typeface="Arial" panose="020B0604020202020204" pitchFamily="34" charset="0"/>
            </a:endParaRPr>
          </a:p>
          <a:p>
            <a:r>
              <a:rPr lang="fr-FR" b="1" dirty="0" smtClean="0">
                <a:solidFill>
                  <a:srgbClr val="000000"/>
                </a:solidFill>
                <a:latin typeface="Arial" panose="020B0604020202020204" pitchFamily="34" charset="0"/>
              </a:rPr>
              <a:t>}</a:t>
            </a:r>
          </a:p>
          <a:p>
            <a:endParaRPr lang="fr-FR" b="1" dirty="0">
              <a:solidFill>
                <a:srgbClr val="000000"/>
              </a:solidFill>
              <a:latin typeface="Arial" panose="020B0604020202020204" pitchFamily="34" charset="0"/>
            </a:endParaRPr>
          </a:p>
        </p:txBody>
      </p:sp>
      <p:sp>
        <p:nvSpPr>
          <p:cNvPr id="4" name="Rectangle 3"/>
          <p:cNvSpPr/>
          <p:nvPr/>
        </p:nvSpPr>
        <p:spPr>
          <a:xfrm>
            <a:off x="249268" y="98129"/>
            <a:ext cx="2014206" cy="461665"/>
          </a:xfrm>
          <a:prstGeom prst="rect">
            <a:avLst/>
          </a:prstGeom>
        </p:spPr>
        <p:txBody>
          <a:bodyPr wrap="none">
            <a:spAutoFit/>
          </a:bodyPr>
          <a:lstStyle/>
          <a:p>
            <a:pPr lvl="0"/>
            <a:r>
              <a:rPr lang="fr-FR" sz="2400" u="sng" dirty="0">
                <a:solidFill>
                  <a:prstClr val="black"/>
                </a:solidFill>
              </a:rPr>
              <a:t>Solution CGLIB</a:t>
            </a:r>
          </a:p>
        </p:txBody>
      </p:sp>
      <p:sp>
        <p:nvSpPr>
          <p:cNvPr id="5" name="Rectangle 4"/>
          <p:cNvSpPr/>
          <p:nvPr/>
        </p:nvSpPr>
        <p:spPr>
          <a:xfrm>
            <a:off x="1361815" y="906907"/>
            <a:ext cx="1069203" cy="400110"/>
          </a:xfrm>
          <a:prstGeom prst="rect">
            <a:avLst/>
          </a:prstGeom>
        </p:spPr>
        <p:txBody>
          <a:bodyPr wrap="none">
            <a:spAutoFit/>
          </a:bodyPr>
          <a:lstStyle/>
          <a:p>
            <a:r>
              <a:rPr lang="fr-FR" sz="2000" u="sng" dirty="0" smtClean="0"/>
              <a:t>Exemple</a:t>
            </a:r>
            <a:endParaRPr lang="fr-FR" sz="2000" u="sng" dirty="0"/>
          </a:p>
        </p:txBody>
      </p:sp>
    </p:spTree>
    <p:extLst>
      <p:ext uri="{BB962C8B-B14F-4D97-AF65-F5344CB8AC3E}">
        <p14:creationId xmlns:p14="http://schemas.microsoft.com/office/powerpoint/2010/main" val="2064789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0790" y="1854736"/>
            <a:ext cx="8526966" cy="923330"/>
          </a:xfrm>
          <a:prstGeom prst="rect">
            <a:avLst/>
          </a:prstGeom>
        </p:spPr>
        <p:txBody>
          <a:bodyPr wrap="square">
            <a:spAutoFit/>
          </a:bodyPr>
          <a:lstStyle/>
          <a:p>
            <a:r>
              <a:rPr lang="fr-FR" dirty="0" err="1">
                <a:solidFill>
                  <a:srgbClr val="000000"/>
                </a:solidFill>
                <a:latin typeface="Arial" panose="020B0604020202020204" pitchFamily="34" charset="0"/>
              </a:rPr>
              <a:t>LogHandler</a:t>
            </a:r>
            <a:r>
              <a:rPr lang="fr-FR" dirty="0">
                <a:solidFill>
                  <a:srgbClr val="000000"/>
                </a:solidFill>
                <a:latin typeface="Arial" panose="020B0604020202020204" pitchFamily="34" charset="0"/>
              </a:rPr>
              <a:t> </a:t>
            </a:r>
            <a:r>
              <a:rPr lang="fr-FR" dirty="0" err="1">
                <a:solidFill>
                  <a:srgbClr val="6A3E3E"/>
                </a:solidFill>
                <a:latin typeface="Arial" panose="020B0604020202020204" pitchFamily="34" charset="0"/>
              </a:rPr>
              <a:t>handler</a:t>
            </a:r>
            <a:r>
              <a:rPr lang="fr-FR" dirty="0">
                <a:solidFill>
                  <a:srgbClr val="000000"/>
                </a:solidFill>
                <a:latin typeface="Arial" panose="020B0604020202020204" pitchFamily="34" charset="0"/>
              </a:rPr>
              <a:t> = </a:t>
            </a:r>
            <a:r>
              <a:rPr lang="fr-FR" b="1" dirty="0">
                <a:solidFill>
                  <a:srgbClr val="7F0055"/>
                </a:solidFill>
                <a:latin typeface="Arial" panose="020B0604020202020204" pitchFamily="34" charset="0"/>
              </a:rPr>
              <a:t>new</a:t>
            </a:r>
            <a:r>
              <a:rPr lang="fr-FR" b="1" dirty="0">
                <a:solidFill>
                  <a:srgbClr val="000000"/>
                </a:solidFill>
                <a:latin typeface="Arial" panose="020B0604020202020204" pitchFamily="34" charset="0"/>
              </a:rPr>
              <a:t> </a:t>
            </a:r>
            <a:r>
              <a:rPr lang="fr-FR" b="1" dirty="0" err="1">
                <a:solidFill>
                  <a:srgbClr val="000000"/>
                </a:solidFill>
                <a:latin typeface="Arial" panose="020B0604020202020204" pitchFamily="34" charset="0"/>
              </a:rPr>
              <a:t>LogHandler</a:t>
            </a:r>
            <a:r>
              <a:rPr lang="fr-FR" b="1" dirty="0">
                <a:solidFill>
                  <a:srgbClr val="000000"/>
                </a:solidFill>
                <a:latin typeface="Arial" panose="020B0604020202020204" pitchFamily="34" charset="0"/>
              </a:rPr>
              <a:t>();</a:t>
            </a:r>
          </a:p>
          <a:p>
            <a:r>
              <a:rPr lang="fr-FR" dirty="0" smtClean="0">
                <a:solidFill>
                  <a:srgbClr val="000000"/>
                </a:solidFill>
                <a:latin typeface="Arial" panose="020B0604020202020204" pitchFamily="34" charset="0"/>
              </a:rPr>
              <a:t>Compte </a:t>
            </a:r>
            <a:r>
              <a:rPr lang="fr-FR" dirty="0" err="1" smtClean="0">
                <a:solidFill>
                  <a:srgbClr val="6A3E3E"/>
                </a:solidFill>
                <a:latin typeface="Arial" panose="020B0604020202020204" pitchFamily="34" charset="0"/>
              </a:rPr>
              <a:t>compte</a:t>
            </a:r>
            <a:r>
              <a:rPr lang="fr-FR" dirty="0" smtClean="0">
                <a:solidFill>
                  <a:srgbClr val="000000"/>
                </a:solidFill>
                <a:latin typeface="Arial" panose="020B0604020202020204" pitchFamily="34" charset="0"/>
              </a:rPr>
              <a:t> </a:t>
            </a:r>
            <a:r>
              <a:rPr lang="fr-FR" dirty="0">
                <a:solidFill>
                  <a:srgbClr val="000000"/>
                </a:solidFill>
                <a:latin typeface="Arial" panose="020B0604020202020204" pitchFamily="34" charset="0"/>
              </a:rPr>
              <a:t>= (Compte) </a:t>
            </a:r>
            <a:r>
              <a:rPr lang="fr-FR" dirty="0" err="1">
                <a:solidFill>
                  <a:srgbClr val="000000"/>
                </a:solidFill>
                <a:latin typeface="Arial" panose="020B0604020202020204" pitchFamily="34" charset="0"/>
              </a:rPr>
              <a:t>Enhancer.</a:t>
            </a:r>
            <a:r>
              <a:rPr lang="fr-FR" i="1" dirty="0" err="1">
                <a:solidFill>
                  <a:srgbClr val="000000"/>
                </a:solidFill>
                <a:latin typeface="Arial" panose="020B0604020202020204" pitchFamily="34" charset="0"/>
              </a:rPr>
              <a:t>create</a:t>
            </a:r>
            <a:r>
              <a:rPr lang="fr-FR" i="1" dirty="0">
                <a:solidFill>
                  <a:srgbClr val="000000"/>
                </a:solidFill>
                <a:latin typeface="Arial" panose="020B0604020202020204" pitchFamily="34" charset="0"/>
              </a:rPr>
              <a:t>(</a:t>
            </a:r>
            <a:r>
              <a:rPr lang="fr-FR" i="1" dirty="0" err="1">
                <a:solidFill>
                  <a:srgbClr val="000000"/>
                </a:solidFill>
                <a:latin typeface="Arial" panose="020B0604020202020204" pitchFamily="34" charset="0"/>
              </a:rPr>
              <a:t>Compte.</a:t>
            </a:r>
            <a:r>
              <a:rPr lang="fr-FR" b="1" i="1" dirty="0" err="1">
                <a:solidFill>
                  <a:srgbClr val="7F0055"/>
                </a:solidFill>
                <a:latin typeface="Arial" panose="020B0604020202020204" pitchFamily="34" charset="0"/>
              </a:rPr>
              <a:t>class</a:t>
            </a:r>
            <a:r>
              <a:rPr lang="fr-FR" b="1" i="1" dirty="0" err="1">
                <a:solidFill>
                  <a:srgbClr val="000000"/>
                </a:solidFill>
                <a:latin typeface="Arial" panose="020B0604020202020204" pitchFamily="34" charset="0"/>
              </a:rPr>
              <a:t>,</a:t>
            </a:r>
            <a:r>
              <a:rPr lang="fr-FR" b="1" i="1" dirty="0" err="1">
                <a:solidFill>
                  <a:srgbClr val="6A3E3E"/>
                </a:solidFill>
                <a:latin typeface="Arial" panose="020B0604020202020204" pitchFamily="34" charset="0"/>
              </a:rPr>
              <a:t>handler</a:t>
            </a:r>
            <a:r>
              <a:rPr lang="fr-FR" b="1" i="1" dirty="0">
                <a:solidFill>
                  <a:srgbClr val="000000"/>
                </a:solidFill>
                <a:latin typeface="Arial" panose="020B0604020202020204" pitchFamily="34" charset="0"/>
              </a:rPr>
              <a:t>);</a:t>
            </a:r>
          </a:p>
          <a:p>
            <a:r>
              <a:rPr lang="fr-FR" dirty="0" err="1" smtClean="0">
                <a:solidFill>
                  <a:srgbClr val="6A3E3E"/>
                </a:solidFill>
                <a:latin typeface="Arial" panose="020B0604020202020204" pitchFamily="34" charset="0"/>
              </a:rPr>
              <a:t>compte</a:t>
            </a:r>
            <a:r>
              <a:rPr lang="fr-FR" dirty="0" err="1" smtClean="0">
                <a:solidFill>
                  <a:srgbClr val="000000"/>
                </a:solidFill>
                <a:latin typeface="Arial" panose="020B0604020202020204" pitchFamily="34" charset="0"/>
              </a:rPr>
              <a:t>.retirer</a:t>
            </a:r>
            <a:r>
              <a:rPr lang="fr-FR" dirty="0" smtClean="0">
                <a:solidFill>
                  <a:srgbClr val="000000"/>
                </a:solidFill>
                <a:latin typeface="Arial" panose="020B0604020202020204" pitchFamily="34" charset="0"/>
              </a:rPr>
              <a:t>(100</a:t>
            </a:r>
            <a:r>
              <a:rPr lang="fr-FR" dirty="0">
                <a:solidFill>
                  <a:srgbClr val="000000"/>
                </a:solidFill>
                <a:latin typeface="Arial" panose="020B0604020202020204" pitchFamily="34" charset="0"/>
              </a:rPr>
              <a:t>);</a:t>
            </a:r>
            <a:endParaRPr lang="fr-FR" dirty="0"/>
          </a:p>
        </p:txBody>
      </p:sp>
      <p:sp>
        <p:nvSpPr>
          <p:cNvPr id="4" name="Rectangle 3"/>
          <p:cNvSpPr/>
          <p:nvPr/>
        </p:nvSpPr>
        <p:spPr>
          <a:xfrm>
            <a:off x="787757" y="1085326"/>
            <a:ext cx="2026067" cy="400110"/>
          </a:xfrm>
          <a:prstGeom prst="rect">
            <a:avLst/>
          </a:prstGeom>
        </p:spPr>
        <p:txBody>
          <a:bodyPr wrap="none">
            <a:spAutoFit/>
          </a:bodyPr>
          <a:lstStyle/>
          <a:p>
            <a:r>
              <a:rPr lang="fr-FR" sz="2000" u="sng" dirty="0" smtClean="0"/>
              <a:t>Création de proxy</a:t>
            </a:r>
            <a:endParaRPr lang="fr-FR" sz="2000" u="sng" dirty="0"/>
          </a:p>
        </p:txBody>
      </p:sp>
      <p:sp>
        <p:nvSpPr>
          <p:cNvPr id="5" name="Rectangle 4"/>
          <p:cNvSpPr/>
          <p:nvPr/>
        </p:nvSpPr>
        <p:spPr>
          <a:xfrm>
            <a:off x="235542" y="300414"/>
            <a:ext cx="2039306" cy="461665"/>
          </a:xfrm>
          <a:prstGeom prst="rect">
            <a:avLst/>
          </a:prstGeom>
        </p:spPr>
        <p:txBody>
          <a:bodyPr wrap="square">
            <a:spAutoFit/>
          </a:bodyPr>
          <a:lstStyle/>
          <a:p>
            <a:r>
              <a:rPr lang="fr-FR" sz="2400" u="sng" dirty="0" smtClean="0"/>
              <a:t>Solution CGLIB</a:t>
            </a:r>
            <a:endParaRPr lang="fr-FR" sz="2400" u="sng" dirty="0"/>
          </a:p>
        </p:txBody>
      </p:sp>
      <p:sp>
        <p:nvSpPr>
          <p:cNvPr id="6" name="Rectangle 5"/>
          <p:cNvSpPr/>
          <p:nvPr/>
        </p:nvSpPr>
        <p:spPr>
          <a:xfrm>
            <a:off x="787757" y="3501423"/>
            <a:ext cx="1487587" cy="400110"/>
          </a:xfrm>
          <a:prstGeom prst="rect">
            <a:avLst/>
          </a:prstGeom>
        </p:spPr>
        <p:txBody>
          <a:bodyPr wrap="none">
            <a:spAutoFit/>
          </a:bodyPr>
          <a:lstStyle/>
          <a:p>
            <a:r>
              <a:rPr lang="fr-FR" sz="2000" u="sng" dirty="0" smtClean="0"/>
              <a:t>Remarques :</a:t>
            </a:r>
            <a:endParaRPr lang="fr-FR" sz="2000" u="sng" dirty="0"/>
          </a:p>
        </p:txBody>
      </p:sp>
      <p:sp>
        <p:nvSpPr>
          <p:cNvPr id="7" name="Rectangle 6"/>
          <p:cNvSpPr/>
          <p:nvPr/>
        </p:nvSpPr>
        <p:spPr>
          <a:xfrm>
            <a:off x="1635511" y="4378554"/>
            <a:ext cx="10348332" cy="830997"/>
          </a:xfrm>
          <a:prstGeom prst="rect">
            <a:avLst/>
          </a:prstGeom>
        </p:spPr>
        <p:txBody>
          <a:bodyPr wrap="square">
            <a:spAutoFit/>
          </a:bodyPr>
          <a:lstStyle/>
          <a:p>
            <a:pPr marL="342900" indent="-342900">
              <a:buFont typeface="Arial" panose="020B0604020202020204" pitchFamily="34" charset="0"/>
              <a:buChar char="•"/>
            </a:pPr>
            <a:r>
              <a:rPr lang="fr-FR" sz="2400" dirty="0" smtClean="0"/>
              <a:t>La méthode </a:t>
            </a:r>
            <a:r>
              <a:rPr lang="fr-FR" sz="2400" dirty="0" err="1" smtClean="0"/>
              <a:t>create</a:t>
            </a:r>
            <a:r>
              <a:rPr lang="fr-FR" sz="2400" dirty="0" smtClean="0"/>
              <a:t> ne demande en paramètre L’interface du sujet (Compte)</a:t>
            </a:r>
          </a:p>
          <a:p>
            <a:pPr marL="342900" indent="-342900">
              <a:buFont typeface="Arial" panose="020B0604020202020204" pitchFamily="34" charset="0"/>
              <a:buChar char="•"/>
            </a:pPr>
            <a:r>
              <a:rPr lang="fr-FR" sz="2400" dirty="0" smtClean="0"/>
              <a:t>Le proxy est référencé par la classe Compte (le sujet)</a:t>
            </a:r>
            <a:endParaRPr lang="fr-FR" sz="2400" dirty="0"/>
          </a:p>
        </p:txBody>
      </p:sp>
    </p:spTree>
    <p:extLst>
      <p:ext uri="{BB962C8B-B14F-4D97-AF65-F5344CB8AC3E}">
        <p14:creationId xmlns:p14="http://schemas.microsoft.com/office/powerpoint/2010/main" val="1674934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349782" y="2652665"/>
            <a:ext cx="5714898" cy="523220"/>
          </a:xfrm>
          <a:prstGeom prst="rect">
            <a:avLst/>
          </a:prstGeom>
          <a:noFill/>
        </p:spPr>
        <p:txBody>
          <a:bodyPr wrap="none" rtlCol="0">
            <a:spAutoFit/>
          </a:bodyPr>
          <a:lstStyle/>
          <a:p>
            <a:r>
              <a:rPr lang="fr-FR" sz="2800" b="1" i="1" dirty="0" err="1" smtClean="0"/>
              <a:t>Spring</a:t>
            </a:r>
            <a:r>
              <a:rPr lang="fr-FR" sz="2800" b="1" i="1" dirty="0" smtClean="0"/>
              <a:t> AOP sur des points de coupure</a:t>
            </a:r>
            <a:endParaRPr lang="fr-FR" sz="2800" b="1" i="1" dirty="0"/>
          </a:p>
        </p:txBody>
      </p:sp>
    </p:spTree>
    <p:extLst>
      <p:ext uri="{BB962C8B-B14F-4D97-AF65-F5344CB8AC3E}">
        <p14:creationId xmlns:p14="http://schemas.microsoft.com/office/powerpoint/2010/main" val="1732156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9132" y="802006"/>
            <a:ext cx="10556341" cy="5262979"/>
          </a:xfrm>
          <a:prstGeom prst="rect">
            <a:avLst/>
          </a:prstGeom>
        </p:spPr>
        <p:txBody>
          <a:bodyPr wrap="square">
            <a:spAutoFit/>
          </a:bodyPr>
          <a:lstStyle/>
          <a:p>
            <a:r>
              <a:rPr lang="fr-FR" sz="2400" dirty="0" err="1"/>
              <a:t>Spring</a:t>
            </a:r>
            <a:r>
              <a:rPr lang="fr-FR" sz="2400" dirty="0"/>
              <a:t> AOP </a:t>
            </a:r>
            <a:r>
              <a:rPr lang="fr-FR" sz="2400" dirty="0" smtClean="0"/>
              <a:t>permet un </a:t>
            </a:r>
            <a:r>
              <a:rPr lang="fr-FR" sz="2400" dirty="0"/>
              <a:t>tissage au </a:t>
            </a:r>
            <a:r>
              <a:rPr lang="fr-FR" sz="2400" dirty="0" err="1"/>
              <a:t>runtime</a:t>
            </a:r>
            <a:r>
              <a:rPr lang="fr-FR" sz="2400" dirty="0"/>
              <a:t> qui va créer des proxys dynamiquement lors du chargement du contexte, selon </a:t>
            </a:r>
            <a:r>
              <a:rPr lang="fr-FR" sz="2400" dirty="0" smtClean="0"/>
              <a:t>une </a:t>
            </a:r>
            <a:r>
              <a:rPr lang="fr-FR" sz="2400" dirty="0"/>
              <a:t>configuration indiquée.</a:t>
            </a:r>
          </a:p>
          <a:p>
            <a:endParaRPr lang="fr-FR" sz="2400" dirty="0"/>
          </a:p>
          <a:p>
            <a:r>
              <a:rPr lang="fr-FR" sz="2400" dirty="0" err="1"/>
              <a:t>Spring</a:t>
            </a:r>
            <a:r>
              <a:rPr lang="fr-FR" sz="2400" dirty="0"/>
              <a:t> AOP ne propose pas un support des fonctionnalités de programmation orientée aspect aussi poussé que celui proposé par </a:t>
            </a:r>
            <a:r>
              <a:rPr lang="fr-FR" sz="2400" dirty="0" err="1"/>
              <a:t>AspectJ</a:t>
            </a:r>
            <a:r>
              <a:rPr lang="fr-FR" sz="2400" dirty="0"/>
              <a:t>. La mise en </a:t>
            </a:r>
            <a:r>
              <a:rPr lang="fr-FR" sz="2400" dirty="0" smtClean="0"/>
              <a:t>œuvre </a:t>
            </a:r>
            <a:r>
              <a:rPr lang="fr-FR" sz="2400" dirty="0"/>
              <a:t>de </a:t>
            </a:r>
            <a:r>
              <a:rPr lang="fr-FR" sz="2400" dirty="0" err="1"/>
              <a:t>Spring</a:t>
            </a:r>
            <a:r>
              <a:rPr lang="fr-FR" sz="2400" dirty="0"/>
              <a:t> AOP ne peut se faire que sous certaines conditions :</a:t>
            </a:r>
          </a:p>
          <a:p>
            <a:endParaRPr lang="fr-FR" sz="2400" dirty="0"/>
          </a:p>
          <a:p>
            <a:pPr marL="285750" indent="-285750">
              <a:buFont typeface="Arial" panose="020B0604020202020204" pitchFamily="34" charset="0"/>
              <a:buChar char="•"/>
            </a:pPr>
            <a:r>
              <a:rPr lang="fr-FR" sz="2400" dirty="0"/>
              <a:t>Seuls les points de jonction liés à l'exécution d'une méthode sont </a:t>
            </a:r>
            <a:r>
              <a:rPr lang="fr-FR" sz="2400" dirty="0" smtClean="0"/>
              <a:t>supportés</a:t>
            </a:r>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fr-FR" sz="2400" dirty="0"/>
              <a:t>Les aspects </a:t>
            </a:r>
            <a:r>
              <a:rPr lang="fr-FR" sz="2400" dirty="0" err="1"/>
              <a:t>Spring</a:t>
            </a:r>
            <a:r>
              <a:rPr lang="fr-FR" sz="2400" dirty="0"/>
              <a:t> AOP sont définis dans la configuration du contexte : ils ne peuvent donc s'appliquer que sur des objets gérés par le conteneur </a:t>
            </a:r>
            <a:r>
              <a:rPr lang="fr-FR" sz="2400" dirty="0" err="1"/>
              <a:t>Spring</a:t>
            </a:r>
            <a:r>
              <a:rPr lang="fr-FR" sz="2400" dirty="0"/>
              <a:t> car ils reposent sur des proxys exécutés dynamiquement</a:t>
            </a:r>
            <a:r>
              <a:rPr lang="fr-FR" sz="2400" dirty="0" smtClean="0"/>
              <a:t>.</a:t>
            </a:r>
          </a:p>
          <a:p>
            <a:endParaRPr lang="fr-FR" sz="2400" dirty="0"/>
          </a:p>
          <a:p>
            <a:pPr marL="285750" indent="-285750">
              <a:buFont typeface="Arial" panose="020B0604020202020204" pitchFamily="34" charset="0"/>
              <a:buChar char="•"/>
            </a:pPr>
            <a:r>
              <a:rPr lang="fr-FR" sz="2400" dirty="0"/>
              <a:t>Les aspects ne peuvent être appliqués que sur des méthodes public et non </a:t>
            </a:r>
            <a:r>
              <a:rPr lang="fr-FR" sz="2400" dirty="0" err="1"/>
              <a:t>static</a:t>
            </a:r>
            <a:endParaRPr lang="fr-FR" sz="2400" dirty="0"/>
          </a:p>
        </p:txBody>
      </p:sp>
    </p:spTree>
    <p:extLst>
      <p:ext uri="{BB962C8B-B14F-4D97-AF65-F5344CB8AC3E}">
        <p14:creationId xmlns:p14="http://schemas.microsoft.com/office/powerpoint/2010/main" val="2988597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6582" y="795651"/>
            <a:ext cx="10076507" cy="5632311"/>
          </a:xfrm>
          <a:prstGeom prst="rect">
            <a:avLst/>
          </a:prstGeom>
        </p:spPr>
        <p:txBody>
          <a:bodyPr wrap="square">
            <a:spAutoFit/>
          </a:bodyPr>
          <a:lstStyle/>
          <a:p>
            <a:pPr algn="just"/>
            <a:r>
              <a:rPr lang="fr-FR" sz="2000" dirty="0" err="1">
                <a:solidFill>
                  <a:srgbClr val="000000"/>
                </a:solidFill>
              </a:rPr>
              <a:t>Spring</a:t>
            </a:r>
            <a:r>
              <a:rPr lang="fr-FR" sz="2000" dirty="0">
                <a:solidFill>
                  <a:srgbClr val="000000"/>
                </a:solidFill>
              </a:rPr>
              <a:t> AOP propose 5 types d'</a:t>
            </a:r>
            <a:r>
              <a:rPr lang="fr-FR" sz="2000" dirty="0" err="1">
                <a:solidFill>
                  <a:srgbClr val="000000"/>
                </a:solidFill>
              </a:rPr>
              <a:t>advices</a:t>
            </a:r>
            <a:r>
              <a:rPr lang="fr-FR" sz="2000" dirty="0">
                <a:solidFill>
                  <a:srgbClr val="000000"/>
                </a:solidFill>
              </a:rPr>
              <a:t> </a:t>
            </a:r>
            <a:r>
              <a:rPr lang="fr-FR" sz="2000" dirty="0" smtClean="0">
                <a:solidFill>
                  <a:srgbClr val="000000"/>
                </a:solidFill>
              </a:rPr>
              <a:t>:</a:t>
            </a:r>
          </a:p>
          <a:p>
            <a:pPr marL="285750" indent="-285750" algn="just">
              <a:buFont typeface="Arial" panose="020B0604020202020204" pitchFamily="34" charset="0"/>
              <a:buChar char="•"/>
            </a:pPr>
            <a:endParaRPr lang="fr-FR" sz="2000" dirty="0">
              <a:solidFill>
                <a:srgbClr val="000000"/>
              </a:solidFill>
            </a:endParaRPr>
          </a:p>
          <a:p>
            <a:pPr marL="742950" lvl="1" indent="-285750" algn="just">
              <a:buFont typeface="Arial" panose="020B0604020202020204" pitchFamily="34" charset="0"/>
              <a:buChar char="•"/>
            </a:pPr>
            <a:r>
              <a:rPr lang="fr-FR" sz="2000" dirty="0" err="1">
                <a:solidFill>
                  <a:srgbClr val="000000"/>
                </a:solidFill>
              </a:rPr>
              <a:t>before</a:t>
            </a:r>
            <a:r>
              <a:rPr lang="fr-FR" sz="2000" dirty="0">
                <a:solidFill>
                  <a:srgbClr val="000000"/>
                </a:solidFill>
              </a:rPr>
              <a:t> : le code de l'</a:t>
            </a:r>
            <a:r>
              <a:rPr lang="fr-FR" sz="2000" dirty="0" err="1">
                <a:solidFill>
                  <a:srgbClr val="000000"/>
                </a:solidFill>
              </a:rPr>
              <a:t>advice</a:t>
            </a:r>
            <a:r>
              <a:rPr lang="fr-FR" sz="2000" dirty="0">
                <a:solidFill>
                  <a:srgbClr val="000000"/>
                </a:solidFill>
              </a:rPr>
              <a:t> est exécuté avant l'exécution de la méthode. Il n'est pas possible d'inhiber l'invocation de la méthode sauf si une exception est levée dans </a:t>
            </a:r>
            <a:r>
              <a:rPr lang="fr-FR" sz="2000" dirty="0" smtClean="0">
                <a:solidFill>
                  <a:srgbClr val="000000"/>
                </a:solidFill>
              </a:rPr>
              <a:t>l'</a:t>
            </a:r>
            <a:r>
              <a:rPr lang="fr-FR" sz="2000" dirty="0" err="1" smtClean="0">
                <a:solidFill>
                  <a:srgbClr val="000000"/>
                </a:solidFill>
              </a:rPr>
              <a:t>advice</a:t>
            </a:r>
            <a:endParaRPr lang="fr-FR" sz="2000" dirty="0" smtClean="0">
              <a:solidFill>
                <a:srgbClr val="000000"/>
              </a:solidFill>
            </a:endParaRPr>
          </a:p>
          <a:p>
            <a:pPr marL="285750" indent="-285750" algn="just">
              <a:buFont typeface="Arial" panose="020B0604020202020204" pitchFamily="34" charset="0"/>
              <a:buChar char="•"/>
            </a:pPr>
            <a:endParaRPr lang="fr-FR" sz="2000" dirty="0">
              <a:solidFill>
                <a:srgbClr val="000000"/>
              </a:solidFill>
            </a:endParaRPr>
          </a:p>
          <a:p>
            <a:pPr marL="742950" lvl="1" indent="-285750" algn="just">
              <a:buFont typeface="Arial" panose="020B0604020202020204" pitchFamily="34" charset="0"/>
              <a:buChar char="•"/>
            </a:pPr>
            <a:r>
              <a:rPr lang="fr-FR" sz="2000" dirty="0" err="1" smtClean="0">
                <a:solidFill>
                  <a:srgbClr val="000000"/>
                </a:solidFill>
              </a:rPr>
              <a:t>after</a:t>
            </a:r>
            <a:r>
              <a:rPr lang="fr-FR" sz="2000" dirty="0" smtClean="0">
                <a:solidFill>
                  <a:srgbClr val="000000"/>
                </a:solidFill>
              </a:rPr>
              <a:t> </a:t>
            </a:r>
            <a:r>
              <a:rPr lang="fr-FR" sz="2000" dirty="0" err="1">
                <a:solidFill>
                  <a:srgbClr val="000000"/>
                </a:solidFill>
              </a:rPr>
              <a:t>returning</a:t>
            </a:r>
            <a:r>
              <a:rPr lang="fr-FR" sz="2000" dirty="0">
                <a:solidFill>
                  <a:srgbClr val="000000"/>
                </a:solidFill>
              </a:rPr>
              <a:t> : le code de l'aspect est exécuté après l'exécution de la méthode qui renvoie une valeur de retour (aucune exception n'est levée)</a:t>
            </a:r>
          </a:p>
          <a:p>
            <a:pPr marL="285750" indent="-285750" algn="just">
              <a:buFont typeface="Arial" panose="020B0604020202020204" pitchFamily="34" charset="0"/>
              <a:buChar char="•"/>
            </a:pPr>
            <a:endParaRPr lang="fr-FR" sz="2000" dirty="0" smtClean="0">
              <a:solidFill>
                <a:srgbClr val="000000"/>
              </a:solidFill>
            </a:endParaRPr>
          </a:p>
          <a:p>
            <a:pPr marL="742950" lvl="1" indent="-285750" algn="just">
              <a:buFont typeface="Arial" panose="020B0604020202020204" pitchFamily="34" charset="0"/>
              <a:buChar char="•"/>
            </a:pPr>
            <a:r>
              <a:rPr lang="fr-FR" sz="2000" dirty="0" err="1" smtClean="0">
                <a:solidFill>
                  <a:srgbClr val="000000"/>
                </a:solidFill>
              </a:rPr>
              <a:t>after</a:t>
            </a:r>
            <a:r>
              <a:rPr lang="fr-FR" sz="2000" dirty="0" smtClean="0">
                <a:solidFill>
                  <a:srgbClr val="000000"/>
                </a:solidFill>
              </a:rPr>
              <a:t> </a:t>
            </a:r>
            <a:r>
              <a:rPr lang="fr-FR" sz="2000" dirty="0" err="1">
                <a:solidFill>
                  <a:srgbClr val="000000"/>
                </a:solidFill>
              </a:rPr>
              <a:t>throwing</a:t>
            </a:r>
            <a:r>
              <a:rPr lang="fr-FR" sz="2000" dirty="0">
                <a:solidFill>
                  <a:srgbClr val="000000"/>
                </a:solidFill>
              </a:rPr>
              <a:t> : le code de l'aspect est exécuté lorsqu'une exception est levée suite à l'invocation de la méthode</a:t>
            </a:r>
          </a:p>
          <a:p>
            <a:pPr marL="285750" indent="-285750" algn="just">
              <a:buFont typeface="Arial" panose="020B0604020202020204" pitchFamily="34" charset="0"/>
              <a:buChar char="•"/>
            </a:pPr>
            <a:endParaRPr lang="fr-FR" sz="2000" dirty="0" smtClean="0">
              <a:solidFill>
                <a:srgbClr val="000000"/>
              </a:solidFill>
            </a:endParaRPr>
          </a:p>
          <a:p>
            <a:pPr marL="742950" lvl="1" indent="-285750" algn="just">
              <a:buFont typeface="Arial" panose="020B0604020202020204" pitchFamily="34" charset="0"/>
              <a:buChar char="•"/>
            </a:pPr>
            <a:r>
              <a:rPr lang="fr-FR" sz="2000" dirty="0" err="1" smtClean="0">
                <a:solidFill>
                  <a:srgbClr val="000000"/>
                </a:solidFill>
              </a:rPr>
              <a:t>after</a:t>
            </a:r>
            <a:r>
              <a:rPr lang="fr-FR" sz="2000" dirty="0" smtClean="0">
                <a:solidFill>
                  <a:srgbClr val="000000"/>
                </a:solidFill>
              </a:rPr>
              <a:t> </a:t>
            </a:r>
            <a:r>
              <a:rPr lang="fr-FR" sz="2000" dirty="0">
                <a:solidFill>
                  <a:srgbClr val="000000"/>
                </a:solidFill>
              </a:rPr>
              <a:t>: le code de l'aspect est exécuté après l'exécution de la méthode, même si une exception est levée.</a:t>
            </a:r>
          </a:p>
          <a:p>
            <a:pPr marL="285750" indent="-285750" algn="just">
              <a:buFont typeface="Arial" panose="020B0604020202020204" pitchFamily="34" charset="0"/>
              <a:buChar char="•"/>
            </a:pPr>
            <a:endParaRPr lang="fr-FR" sz="2000" dirty="0" smtClean="0">
              <a:solidFill>
                <a:srgbClr val="000000"/>
              </a:solidFill>
            </a:endParaRPr>
          </a:p>
          <a:p>
            <a:pPr marL="742950" lvl="1" indent="-285750" algn="just">
              <a:buFont typeface="Arial" panose="020B0604020202020204" pitchFamily="34" charset="0"/>
              <a:buChar char="•"/>
            </a:pPr>
            <a:r>
              <a:rPr lang="fr-FR" sz="2000" dirty="0" err="1" smtClean="0">
                <a:solidFill>
                  <a:srgbClr val="000000"/>
                </a:solidFill>
              </a:rPr>
              <a:t>around</a:t>
            </a:r>
            <a:r>
              <a:rPr lang="fr-FR" sz="2000" dirty="0" smtClean="0">
                <a:solidFill>
                  <a:srgbClr val="000000"/>
                </a:solidFill>
              </a:rPr>
              <a:t> </a:t>
            </a:r>
            <a:r>
              <a:rPr lang="fr-FR" sz="2000" dirty="0">
                <a:solidFill>
                  <a:srgbClr val="000000"/>
                </a:solidFill>
              </a:rPr>
              <a:t>: le code de l'aspect permet de lancer l'exécution de la méthode et ainsi de réaliser des traitements avant, pour par exemple conditionner l'invocation de la méthode et des traitements après</a:t>
            </a:r>
            <a:endParaRPr lang="fr-FR" sz="2000" b="0" i="0" dirty="0">
              <a:solidFill>
                <a:srgbClr val="000000"/>
              </a:solidFill>
              <a:effectLst/>
            </a:endParaRPr>
          </a:p>
        </p:txBody>
      </p:sp>
    </p:spTree>
    <p:extLst>
      <p:ext uri="{BB962C8B-B14F-4D97-AF65-F5344CB8AC3E}">
        <p14:creationId xmlns:p14="http://schemas.microsoft.com/office/powerpoint/2010/main" val="259359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8643" y="1813392"/>
            <a:ext cx="9601200" cy="3323987"/>
          </a:xfrm>
          <a:prstGeom prst="rect">
            <a:avLst/>
          </a:prstGeom>
        </p:spPr>
        <p:txBody>
          <a:bodyPr wrap="square">
            <a:spAutoFit/>
          </a:bodyPr>
          <a:lstStyle/>
          <a:p>
            <a:r>
              <a:rPr lang="fr-FR" sz="2000" b="0" i="0" u="none" strike="noStrike" baseline="0" dirty="0" smtClean="0">
                <a:solidFill>
                  <a:srgbClr val="000000"/>
                </a:solidFill>
                <a:latin typeface="GillSansMT"/>
              </a:rPr>
              <a:t>La </a:t>
            </a:r>
            <a:r>
              <a:rPr lang="fr-FR" sz="2000" b="1" i="0" u="none" strike="noStrike" baseline="0" dirty="0" smtClean="0">
                <a:solidFill>
                  <a:srgbClr val="000000"/>
                </a:solidFill>
                <a:latin typeface="GillSansMT,Bold"/>
              </a:rPr>
              <a:t>programmation orientée aspect </a:t>
            </a:r>
            <a:r>
              <a:rPr lang="fr-FR" sz="2000" b="0" i="0" u="none" strike="noStrike" baseline="0" dirty="0" smtClean="0">
                <a:solidFill>
                  <a:srgbClr val="000000"/>
                </a:solidFill>
                <a:latin typeface="GillSansMT"/>
              </a:rPr>
              <a:t>(</a:t>
            </a:r>
            <a:r>
              <a:rPr lang="fr-FR" sz="2000" b="0" i="1" u="none" strike="noStrike" baseline="0" dirty="0" smtClean="0">
                <a:solidFill>
                  <a:srgbClr val="000000"/>
                </a:solidFill>
                <a:latin typeface="GillSansMT,Italic"/>
              </a:rPr>
              <a:t>Aspect</a:t>
            </a:r>
            <a:r>
              <a:rPr lang="fr-FR" sz="2000" b="0" i="1" u="none" strike="noStrike" dirty="0" smtClean="0">
                <a:solidFill>
                  <a:srgbClr val="000000"/>
                </a:solidFill>
                <a:latin typeface="GillSansMT,Italic"/>
              </a:rPr>
              <a:t> </a:t>
            </a:r>
            <a:r>
              <a:rPr lang="fr-FR" sz="2000" b="0" i="1" u="none" strike="noStrike" baseline="0" dirty="0" err="1" smtClean="0">
                <a:solidFill>
                  <a:srgbClr val="000000"/>
                </a:solidFill>
                <a:latin typeface="GillSansMT,Italic"/>
              </a:rPr>
              <a:t>Oriented</a:t>
            </a:r>
            <a:r>
              <a:rPr lang="fr-FR" sz="2000" b="0" i="1" u="none" strike="noStrike" baseline="0" dirty="0" smtClean="0">
                <a:solidFill>
                  <a:srgbClr val="000000"/>
                </a:solidFill>
                <a:latin typeface="GillSansMT,Italic"/>
              </a:rPr>
              <a:t> </a:t>
            </a:r>
            <a:r>
              <a:rPr lang="fr-FR" sz="2000" b="0" i="1" u="none" strike="noStrike" baseline="0" dirty="0" err="1" smtClean="0">
                <a:solidFill>
                  <a:srgbClr val="000000"/>
                </a:solidFill>
                <a:latin typeface="GillSansMT,Italic"/>
              </a:rPr>
              <a:t>Programming</a:t>
            </a:r>
            <a:r>
              <a:rPr lang="fr-FR" sz="2000" b="0" i="1" u="none" strike="noStrike" baseline="0" dirty="0" smtClean="0">
                <a:solidFill>
                  <a:srgbClr val="000000"/>
                </a:solidFill>
                <a:latin typeface="GillSansMT,Italic"/>
              </a:rPr>
              <a:t> </a:t>
            </a:r>
            <a:r>
              <a:rPr lang="fr-FR" sz="2000" b="0" i="0" u="none" strike="noStrike" baseline="0" dirty="0" smtClean="0">
                <a:solidFill>
                  <a:srgbClr val="000000"/>
                </a:solidFill>
                <a:latin typeface="GillSansMT"/>
              </a:rPr>
              <a:t>ou AOP) permet de traiter séparément</a:t>
            </a:r>
          </a:p>
          <a:p>
            <a:endParaRPr lang="fr-FR" sz="2000" b="0" i="0" u="none" strike="noStrike" baseline="0" dirty="0" smtClean="0">
              <a:solidFill>
                <a:srgbClr val="000000"/>
              </a:solidFill>
              <a:latin typeface="GillSansMT"/>
            </a:endParaRPr>
          </a:p>
          <a:p>
            <a:pPr marL="285750" indent="-285750">
              <a:buFont typeface="Arial" panose="020B0604020202020204" pitchFamily="34" charset="0"/>
              <a:buChar char="•"/>
            </a:pPr>
            <a:r>
              <a:rPr lang="fr-FR" dirty="0">
                <a:solidFill>
                  <a:srgbClr val="C10000"/>
                </a:solidFill>
                <a:latin typeface="GillSansMT"/>
              </a:rPr>
              <a:t>des préoccupations métiers</a:t>
            </a:r>
            <a:r>
              <a:rPr lang="fr-FR" dirty="0">
                <a:solidFill>
                  <a:srgbClr val="000000"/>
                </a:solidFill>
                <a:latin typeface="GillSansMT"/>
              </a:rPr>
              <a:t>, qui constituent le cœur d'une application</a:t>
            </a:r>
            <a:r>
              <a:rPr lang="fr-FR" sz="1200" dirty="0">
                <a:solidFill>
                  <a:srgbClr val="8EC865"/>
                </a:solidFill>
                <a:latin typeface="GillSansMT"/>
              </a:rPr>
              <a:t>1</a:t>
            </a:r>
            <a:r>
              <a:rPr lang="fr-FR" dirty="0" smtClean="0">
                <a:solidFill>
                  <a:srgbClr val="000000"/>
                </a:solidFill>
                <a:latin typeface="GillSansMT"/>
              </a:rPr>
              <a:t>.</a:t>
            </a:r>
            <a:endParaRPr lang="fr-FR" b="0" i="0" u="none" strike="noStrike" baseline="0" dirty="0" smtClean="0">
              <a:solidFill>
                <a:srgbClr val="C10000"/>
              </a:solidFill>
              <a:latin typeface="GillSansMT"/>
            </a:endParaRPr>
          </a:p>
          <a:p>
            <a:pPr marL="285750" indent="-285750">
              <a:buFont typeface="Arial" panose="020B0604020202020204" pitchFamily="34" charset="0"/>
              <a:buChar char="•"/>
            </a:pPr>
            <a:endParaRPr lang="fr-FR" b="0" i="0" u="none" strike="noStrike" baseline="0" dirty="0" smtClean="0">
              <a:solidFill>
                <a:srgbClr val="C10000"/>
              </a:solidFill>
              <a:latin typeface="GillSansMT"/>
            </a:endParaRPr>
          </a:p>
          <a:p>
            <a:pPr marL="285750" indent="-285750">
              <a:buFont typeface="Arial" panose="020B0604020202020204" pitchFamily="34" charset="0"/>
              <a:buChar char="•"/>
            </a:pPr>
            <a:r>
              <a:rPr lang="fr-FR" b="0" i="0" u="none" strike="noStrike" baseline="0" dirty="0" smtClean="0">
                <a:solidFill>
                  <a:srgbClr val="C10000"/>
                </a:solidFill>
                <a:latin typeface="GillSansMT"/>
              </a:rPr>
              <a:t>Les préoccupations transversales </a:t>
            </a:r>
            <a:r>
              <a:rPr lang="fr-FR" b="0" i="0" u="none" strike="noStrike" baseline="0" dirty="0" smtClean="0">
                <a:solidFill>
                  <a:srgbClr val="000000"/>
                </a:solidFill>
                <a:latin typeface="GillSansMT"/>
              </a:rPr>
              <a:t>(</a:t>
            </a:r>
            <a:r>
              <a:rPr lang="fr-FR" b="0" i="1" u="none" strike="noStrike" baseline="0" dirty="0" smtClean="0">
                <a:solidFill>
                  <a:srgbClr val="000000"/>
                </a:solidFill>
                <a:latin typeface="GillSansMT,Italic"/>
              </a:rPr>
              <a:t>Cross </a:t>
            </a:r>
            <a:r>
              <a:rPr lang="fr-FR" b="0" i="1" u="none" strike="noStrike" baseline="0" dirty="0" err="1" smtClean="0">
                <a:solidFill>
                  <a:srgbClr val="000000"/>
                </a:solidFill>
                <a:latin typeface="GillSansMT,Italic"/>
              </a:rPr>
              <a:t>Cutting</a:t>
            </a:r>
            <a:r>
              <a:rPr lang="fr-FR" i="1" dirty="0">
                <a:solidFill>
                  <a:srgbClr val="000000"/>
                </a:solidFill>
                <a:latin typeface="GillSansMT,Italic"/>
              </a:rPr>
              <a:t> </a:t>
            </a:r>
            <a:r>
              <a:rPr lang="fr-FR" b="0" i="1" u="none" strike="noStrike" baseline="0" dirty="0" err="1" smtClean="0">
                <a:solidFill>
                  <a:srgbClr val="000000"/>
                </a:solidFill>
                <a:latin typeface="GillSansMT,Italic"/>
              </a:rPr>
              <a:t>Concerns</a:t>
            </a:r>
            <a:r>
              <a:rPr lang="fr-FR" b="0" i="1" u="none" strike="noStrike" baseline="0" dirty="0" smtClean="0">
                <a:solidFill>
                  <a:srgbClr val="000000"/>
                </a:solidFill>
                <a:latin typeface="GillSansMT,Italic"/>
              </a:rPr>
              <a:t> CCC</a:t>
            </a:r>
            <a:r>
              <a:rPr lang="fr-FR" b="0" i="0" u="none" strike="noStrike" baseline="0" dirty="0" smtClean="0">
                <a:solidFill>
                  <a:srgbClr val="000000"/>
                </a:solidFill>
                <a:latin typeface="GillSansMT"/>
              </a:rPr>
              <a:t>), qui relèvent souvent des aspects technique (Journalisation, Sécurité, Transaction, …)</a:t>
            </a:r>
          </a:p>
          <a:p>
            <a:endParaRPr lang="fr-FR" b="0" i="0" u="none" strike="noStrike" baseline="0" dirty="0" smtClean="0">
              <a:solidFill>
                <a:srgbClr val="3892A8"/>
              </a:solidFill>
              <a:latin typeface="Wingdings2"/>
            </a:endParaRPr>
          </a:p>
          <a:p>
            <a:pPr marL="342900" indent="-342900">
              <a:buFont typeface="Arial" panose="020B0604020202020204" pitchFamily="34" charset="0"/>
              <a:buChar char="•"/>
            </a:pPr>
            <a:endParaRPr lang="fr-FR" sz="2000" dirty="0">
              <a:solidFill>
                <a:srgbClr val="3892A8"/>
              </a:solidFill>
              <a:latin typeface="Wingdings2"/>
            </a:endParaRPr>
          </a:p>
          <a:p>
            <a:endParaRPr lang="fr-FR" sz="2000" b="0" i="0" u="none" strike="noStrike" baseline="0" dirty="0" smtClean="0">
              <a:solidFill>
                <a:srgbClr val="3892A8"/>
              </a:solidFill>
              <a:latin typeface="Wingdings2"/>
            </a:endParaRPr>
          </a:p>
          <a:p>
            <a:r>
              <a:rPr lang="fr-FR" sz="2000" dirty="0" smtClean="0">
                <a:solidFill>
                  <a:srgbClr val="000000"/>
                </a:solidFill>
                <a:latin typeface="GillSansMT"/>
              </a:rPr>
              <a:t>		Le </a:t>
            </a:r>
            <a:r>
              <a:rPr lang="fr-FR" sz="2000" b="0" i="0" u="none" strike="noStrike" baseline="0" dirty="0" smtClean="0">
                <a:solidFill>
                  <a:srgbClr val="000000"/>
                </a:solidFill>
                <a:latin typeface="GillSansMT"/>
              </a:rPr>
              <a:t>AOP Permet de Séparer le code </a:t>
            </a:r>
            <a:r>
              <a:rPr lang="fr-FR" sz="2000" b="0" i="0" u="none" strike="noStrike" baseline="0" dirty="0" smtClean="0">
                <a:solidFill>
                  <a:srgbClr val="C10000"/>
                </a:solidFill>
                <a:latin typeface="GillSansMT"/>
              </a:rPr>
              <a:t>métier </a:t>
            </a:r>
            <a:r>
              <a:rPr lang="fr-FR" sz="2000" b="0" i="0" u="none" strike="noStrike" baseline="0" dirty="0" smtClean="0">
                <a:solidFill>
                  <a:srgbClr val="000000"/>
                </a:solidFill>
                <a:latin typeface="GillSansMT"/>
              </a:rPr>
              <a:t>du code</a:t>
            </a:r>
            <a:r>
              <a:rPr lang="fr-FR" sz="2000" b="0" i="0" u="none" strike="noStrike" dirty="0" smtClean="0">
                <a:solidFill>
                  <a:srgbClr val="000000"/>
                </a:solidFill>
                <a:latin typeface="GillSansMT"/>
              </a:rPr>
              <a:t> </a:t>
            </a:r>
            <a:r>
              <a:rPr lang="fr-FR" sz="2000" b="0" i="0" u="none" strike="noStrike" baseline="0" dirty="0" smtClean="0">
                <a:solidFill>
                  <a:srgbClr val="C10000"/>
                </a:solidFill>
                <a:latin typeface="GillSansMT"/>
              </a:rPr>
              <a:t>technique</a:t>
            </a:r>
            <a:endParaRPr lang="fr-FR" dirty="0"/>
          </a:p>
        </p:txBody>
      </p:sp>
      <p:sp>
        <p:nvSpPr>
          <p:cNvPr id="2" name="Rectangle 1"/>
          <p:cNvSpPr/>
          <p:nvPr/>
        </p:nvSpPr>
        <p:spPr>
          <a:xfrm>
            <a:off x="770768" y="579193"/>
            <a:ext cx="1834861" cy="369332"/>
          </a:xfrm>
          <a:prstGeom prst="rect">
            <a:avLst/>
          </a:prstGeom>
        </p:spPr>
        <p:txBody>
          <a:bodyPr wrap="none">
            <a:spAutoFit/>
          </a:bodyPr>
          <a:lstStyle/>
          <a:p>
            <a:r>
              <a:rPr lang="fr-FR" u="sng" smtClean="0">
                <a:solidFill>
                  <a:srgbClr val="572314"/>
                </a:solidFill>
                <a:latin typeface="GillSansMT"/>
              </a:rPr>
              <a:t>Pourquoi AOP ?</a:t>
            </a:r>
            <a:endParaRPr lang="fr-FR" u="sng" dirty="0">
              <a:solidFill>
                <a:srgbClr val="572314"/>
              </a:solidFill>
              <a:latin typeface="GillSansMT"/>
            </a:endParaRPr>
          </a:p>
        </p:txBody>
      </p:sp>
    </p:spTree>
    <p:extLst>
      <p:ext uri="{BB962C8B-B14F-4D97-AF65-F5344CB8AC3E}">
        <p14:creationId xmlns:p14="http://schemas.microsoft.com/office/powerpoint/2010/main" val="1968037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93" y="2244485"/>
            <a:ext cx="10816682" cy="4524315"/>
          </a:xfrm>
          <a:prstGeom prst="rect">
            <a:avLst/>
          </a:prstGeom>
        </p:spPr>
        <p:txBody>
          <a:bodyPr wrap="square">
            <a:spAutoFit/>
          </a:bodyPr>
          <a:lstStyle/>
          <a:p>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xml</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version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"1.0" </a:t>
            </a:r>
            <a:r>
              <a:rPr lang="fr-FR" i="1" dirty="0" err="1">
                <a:solidFill>
                  <a:srgbClr val="7F007F"/>
                </a:solidFill>
                <a:latin typeface="Consolas" panose="020B0609020204030204" pitchFamily="49" charset="0"/>
              </a:rPr>
              <a:t>encoding</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"UTF-8"</a:t>
            </a:r>
            <a:r>
              <a:rPr lang="fr-FR" i="1" dirty="0">
                <a:solidFill>
                  <a:srgbClr val="008080"/>
                </a:solidFill>
                <a:latin typeface="Consolas" panose="020B0609020204030204" pitchFamily="49" charset="0"/>
              </a:rPr>
              <a:t>?&gt;</a:t>
            </a:r>
          </a:p>
          <a:p>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beans</a:t>
            </a:r>
            <a:r>
              <a:rPr lang="fr-FR" dirty="0">
                <a:solidFill>
                  <a:srgbClr val="3F7F7F"/>
                </a:solidFill>
                <a:latin typeface="Consolas" panose="020B0609020204030204" pitchFamily="49" charset="0"/>
              </a:rPr>
              <a:t> </a:t>
            </a:r>
            <a:r>
              <a:rPr lang="fr-FR" dirty="0" err="1">
                <a:solidFill>
                  <a:srgbClr val="7F007F"/>
                </a:solidFill>
                <a:latin typeface="Consolas" panose="020B0609020204030204" pitchFamily="49" charset="0"/>
              </a:rPr>
              <a:t>xmlns</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"http://www.springframework.org/schema/beans"</a:t>
            </a:r>
          </a:p>
          <a:p>
            <a:r>
              <a:rPr lang="fr-FR" dirty="0" err="1">
                <a:solidFill>
                  <a:srgbClr val="7F007F"/>
                </a:solidFill>
                <a:latin typeface="Consolas" panose="020B0609020204030204" pitchFamily="49" charset="0"/>
              </a:rPr>
              <a:t>xmlns:xsi</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"http://www.w3.org/2001/XMLSchema-instance"</a:t>
            </a:r>
          </a:p>
          <a:p>
            <a:r>
              <a:rPr lang="fr-FR" dirty="0" err="1">
                <a:solidFill>
                  <a:srgbClr val="7F007F"/>
                </a:solidFill>
                <a:latin typeface="Consolas" panose="020B0609020204030204" pitchFamily="49" charset="0"/>
              </a:rPr>
              <a:t>xmlns:aop</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"http://www.springframework.org/schema/aop"</a:t>
            </a:r>
          </a:p>
          <a:p>
            <a:r>
              <a:rPr lang="fr-FR" dirty="0" err="1">
                <a:solidFill>
                  <a:srgbClr val="7F007F"/>
                </a:solidFill>
                <a:latin typeface="Consolas" panose="020B0609020204030204" pitchFamily="49" charset="0"/>
              </a:rPr>
              <a:t>xsi:schemaLocation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"http://www.springframework.org/schema/beans </a:t>
            </a:r>
          </a:p>
          <a:p>
            <a:r>
              <a:rPr lang="fr-FR" i="1" dirty="0">
                <a:solidFill>
                  <a:srgbClr val="2A00FF"/>
                </a:solidFill>
                <a:latin typeface="Consolas" panose="020B0609020204030204" pitchFamily="49" charset="0"/>
              </a:rPr>
              <a:t>http://www.springframework.org/schema/beans/spring-beans.xsd</a:t>
            </a:r>
          </a:p>
          <a:p>
            <a:r>
              <a:rPr lang="fr-FR" i="1" dirty="0">
                <a:solidFill>
                  <a:srgbClr val="2A00FF"/>
                </a:solidFill>
                <a:latin typeface="Consolas" panose="020B0609020204030204" pitchFamily="49" charset="0"/>
              </a:rPr>
              <a:t>http://www.springframework.org/schema/aop </a:t>
            </a:r>
          </a:p>
          <a:p>
            <a:r>
              <a:rPr lang="fr-FR" i="1" dirty="0">
                <a:solidFill>
                  <a:srgbClr val="2A00FF"/>
                </a:solidFill>
                <a:latin typeface="Consolas" panose="020B0609020204030204" pitchFamily="49" charset="0"/>
              </a:rPr>
              <a:t>http://www.springframework.org/schema/aop/spring-aop-2.5.xsd"</a:t>
            </a:r>
            <a:r>
              <a:rPr lang="fr-FR" i="1" dirty="0">
                <a:solidFill>
                  <a:srgbClr val="008080"/>
                </a:solidFill>
                <a:latin typeface="Consolas" panose="020B0609020204030204" pitchFamily="49" charset="0"/>
              </a:rPr>
              <a:t>&gt;</a:t>
            </a:r>
          </a:p>
          <a:p>
            <a:endParaRPr lang="fr-FR" dirty="0" smtClean="0">
              <a:latin typeface="Consolas" panose="020B0609020204030204" pitchFamily="49" charset="0"/>
            </a:endParaRPr>
          </a:p>
          <a:p>
            <a:endParaRPr lang="fr-FR" dirty="0">
              <a:latin typeface="Consolas" panose="020B0609020204030204" pitchFamily="49" charset="0"/>
            </a:endParaRPr>
          </a:p>
          <a:p>
            <a:r>
              <a:rPr lang="fr-FR" dirty="0" smtClean="0">
                <a:latin typeface="Consolas" panose="020B0609020204030204" pitchFamily="49" charset="0"/>
              </a:rPr>
              <a:t>&lt;!– Configuration </a:t>
            </a:r>
            <a:r>
              <a:rPr lang="fr-FR" dirty="0" err="1" smtClean="0">
                <a:latin typeface="Consolas" panose="020B0609020204030204" pitchFamily="49" charset="0"/>
              </a:rPr>
              <a:t>beans</a:t>
            </a:r>
            <a:r>
              <a:rPr lang="fr-FR" dirty="0" smtClean="0">
                <a:latin typeface="Consolas" panose="020B0609020204030204" pitchFamily="49" charset="0"/>
              </a:rPr>
              <a:t> fonctionnels et </a:t>
            </a:r>
            <a:r>
              <a:rPr lang="fr-FR" dirty="0" err="1" smtClean="0">
                <a:latin typeface="Consolas" panose="020B0609020204030204" pitchFamily="49" charset="0"/>
              </a:rPr>
              <a:t>aspets</a:t>
            </a:r>
            <a:r>
              <a:rPr lang="fr-FR" dirty="0" smtClean="0">
                <a:latin typeface="Consolas" panose="020B0609020204030204" pitchFamily="49" charset="0"/>
              </a:rPr>
              <a:t>--&gt;</a:t>
            </a:r>
          </a:p>
          <a:p>
            <a:endParaRPr lang="fr-FR" dirty="0">
              <a:latin typeface="Consolas" panose="020B0609020204030204" pitchFamily="49" charset="0"/>
            </a:endParaRPr>
          </a:p>
          <a:p>
            <a:r>
              <a:rPr lang="fr-FR" dirty="0">
                <a:latin typeface="Consolas" panose="020B0609020204030204" pitchFamily="49" charset="0"/>
              </a:rPr>
              <a:t>&lt;!– Configuration </a:t>
            </a:r>
            <a:r>
              <a:rPr lang="fr-FR" dirty="0" err="1" smtClean="0">
                <a:latin typeface="Consolas" panose="020B0609020204030204" pitchFamily="49" charset="0"/>
              </a:rPr>
              <a:t>aop</a:t>
            </a:r>
            <a:r>
              <a:rPr lang="fr-FR" dirty="0" smtClean="0">
                <a:latin typeface="Consolas" panose="020B0609020204030204" pitchFamily="49" charset="0"/>
              </a:rPr>
              <a:t> --&gt;</a:t>
            </a:r>
            <a:endParaRPr lang="fr-FR" dirty="0">
              <a:latin typeface="Consolas" panose="020B0609020204030204" pitchFamily="49" charset="0"/>
            </a:endParaRPr>
          </a:p>
          <a:p>
            <a:endParaRPr lang="fr-FR" dirty="0">
              <a:latin typeface="Consolas" panose="020B0609020204030204" pitchFamily="49" charset="0"/>
            </a:endParaRPr>
          </a:p>
          <a:p>
            <a:endParaRPr lang="fr-FR" dirty="0">
              <a:latin typeface="Consolas" panose="020B0609020204030204" pitchFamily="49" charset="0"/>
            </a:endParaRPr>
          </a:p>
          <a:p>
            <a:r>
              <a:rPr lang="fr-FR" dirty="0" smtClean="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beans</a:t>
            </a:r>
            <a:r>
              <a:rPr lang="fr-FR" dirty="0">
                <a:solidFill>
                  <a:srgbClr val="008080"/>
                </a:solidFill>
                <a:latin typeface="Consolas" panose="020B0609020204030204" pitchFamily="49" charset="0"/>
              </a:rPr>
              <a:t>&gt;</a:t>
            </a:r>
            <a:endParaRPr lang="fr-FR" dirty="0"/>
          </a:p>
        </p:txBody>
      </p:sp>
      <p:sp>
        <p:nvSpPr>
          <p:cNvPr id="3" name="Rectangle 2"/>
          <p:cNvSpPr/>
          <p:nvPr/>
        </p:nvSpPr>
        <p:spPr>
          <a:xfrm>
            <a:off x="4290344" y="1596044"/>
            <a:ext cx="3477234" cy="369332"/>
          </a:xfrm>
          <a:prstGeom prst="rect">
            <a:avLst/>
          </a:prstGeom>
        </p:spPr>
        <p:txBody>
          <a:bodyPr wrap="none">
            <a:spAutoFit/>
          </a:bodyPr>
          <a:lstStyle/>
          <a:p>
            <a:r>
              <a:rPr lang="fr-FR" u="sng" dirty="0" smtClean="0">
                <a:latin typeface="Consolas" panose="020B0609020204030204" pitchFamily="49" charset="0"/>
              </a:rPr>
              <a:t>Configuration du conteneur</a:t>
            </a:r>
            <a:endParaRPr lang="fr-FR" u="sng" dirty="0">
              <a:latin typeface="Consolas" panose="020B0609020204030204" pitchFamily="49" charset="0"/>
            </a:endParaRPr>
          </a:p>
        </p:txBody>
      </p:sp>
      <p:sp>
        <p:nvSpPr>
          <p:cNvPr id="4" name="Rectangle 3"/>
          <p:cNvSpPr/>
          <p:nvPr/>
        </p:nvSpPr>
        <p:spPr>
          <a:xfrm>
            <a:off x="356211" y="87631"/>
            <a:ext cx="3467809" cy="369332"/>
          </a:xfrm>
          <a:prstGeom prst="rect">
            <a:avLst/>
          </a:prstGeom>
        </p:spPr>
        <p:txBody>
          <a:bodyPr wrap="none">
            <a:spAutoFit/>
          </a:bodyPr>
          <a:lstStyle/>
          <a:p>
            <a:pPr algn="just"/>
            <a:r>
              <a:rPr lang="fr-FR" dirty="0" err="1">
                <a:solidFill>
                  <a:srgbClr val="000000"/>
                </a:solidFill>
                <a:latin typeface="Segoe UI" panose="020B0502040204020203" pitchFamily="34" charset="0"/>
              </a:rPr>
              <a:t>Spring</a:t>
            </a:r>
            <a:r>
              <a:rPr lang="fr-FR" dirty="0">
                <a:solidFill>
                  <a:srgbClr val="000000"/>
                </a:solidFill>
                <a:latin typeface="Segoe UI" panose="020B0502040204020203" pitchFamily="34" charset="0"/>
              </a:rPr>
              <a:t> AOP sans les annotations</a:t>
            </a:r>
            <a:endParaRPr lang="fr-FR" b="0" i="0" dirty="0">
              <a:solidFill>
                <a:srgbClr val="000000"/>
              </a:solidFill>
              <a:effectLst/>
              <a:latin typeface="Segoe UI" panose="020B0502040204020203" pitchFamily="34" charset="0"/>
            </a:endParaRPr>
          </a:p>
        </p:txBody>
      </p:sp>
      <p:sp>
        <p:nvSpPr>
          <p:cNvPr id="5" name="Rectangle 4"/>
          <p:cNvSpPr/>
          <p:nvPr/>
        </p:nvSpPr>
        <p:spPr>
          <a:xfrm>
            <a:off x="356210" y="533160"/>
            <a:ext cx="10215373" cy="646331"/>
          </a:xfrm>
          <a:prstGeom prst="rect">
            <a:avLst/>
          </a:prstGeom>
        </p:spPr>
        <p:txBody>
          <a:bodyPr wrap="square">
            <a:spAutoFit/>
          </a:bodyPr>
          <a:lstStyle/>
          <a:p>
            <a:r>
              <a:rPr lang="fr-FR" dirty="0"/>
              <a:t>Sans utiliser les </a:t>
            </a:r>
            <a:r>
              <a:rPr lang="fr-FR" dirty="0" smtClean="0"/>
              <a:t>annotations, </a:t>
            </a:r>
            <a:r>
              <a:rPr lang="fr-FR" dirty="0"/>
              <a:t>il est possible de mettre en </a:t>
            </a:r>
            <a:r>
              <a:rPr lang="fr-FR" dirty="0" err="1"/>
              <a:t>oeuvre</a:t>
            </a:r>
            <a:r>
              <a:rPr lang="fr-FR" dirty="0"/>
              <a:t> </a:t>
            </a:r>
            <a:r>
              <a:rPr lang="fr-FR" dirty="0" err="1"/>
              <a:t>Spring</a:t>
            </a:r>
            <a:r>
              <a:rPr lang="fr-FR" dirty="0"/>
              <a:t> AOP en utilisant le fichier de configuration du contexte pour déclarer et configurer les aspects.</a:t>
            </a:r>
          </a:p>
        </p:txBody>
      </p:sp>
    </p:spTree>
    <p:extLst>
      <p:ext uri="{BB962C8B-B14F-4D97-AF65-F5344CB8AC3E}">
        <p14:creationId xmlns:p14="http://schemas.microsoft.com/office/powerpoint/2010/main" val="3197944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55435" y="553064"/>
            <a:ext cx="6646127" cy="5632311"/>
          </a:xfrm>
          <a:prstGeom prst="rect">
            <a:avLst/>
          </a:prstGeom>
        </p:spPr>
        <p:txBody>
          <a:bodyPr wrap="square">
            <a:spAutoFit/>
          </a:bodyPr>
          <a:lstStyle/>
          <a:p>
            <a:r>
              <a:rPr lang="fr-FR" b="1" dirty="0">
                <a:solidFill>
                  <a:srgbClr val="7F0055"/>
                </a:solidFill>
                <a:latin typeface="Consolas" panose="020B0609020204030204" pitchFamily="49" charset="0"/>
              </a:rPr>
              <a:t>package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ma.ensa.model</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Compte </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getSolde</a:t>
            </a:r>
            <a:r>
              <a:rPr lang="fr-FR" b="1" dirty="0">
                <a:solidFill>
                  <a:srgbClr val="000000"/>
                </a:solidFill>
                <a:latin typeface="Consolas" panose="020B0609020204030204" pitchFamily="49" charset="0"/>
              </a:rPr>
              <a:t>() {</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setSolde</a:t>
            </a:r>
            <a:r>
              <a:rPr lang="fr-FR" b="1" dirty="0">
                <a:solidFill>
                  <a:srgbClr val="000000"/>
                </a:solidFill>
                <a:latin typeface="Consolas" panose="020B0609020204030204" pitchFamily="49" charset="0"/>
              </a:rPr>
              <a:t>(</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 {</a:t>
            </a:r>
          </a:p>
          <a:p>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 =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retirer(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throws</a:t>
            </a:r>
            <a:r>
              <a:rPr lang="fr-FR" b="1" dirty="0">
                <a:solidFill>
                  <a:srgbClr val="000000"/>
                </a:solidFill>
                <a:latin typeface="Consolas" panose="020B0609020204030204" pitchFamily="49" charset="0"/>
              </a:rPr>
              <a:t> Exception{</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mt</a:t>
            </a:r>
            <a:r>
              <a:rPr lang="en-US" b="1" dirty="0">
                <a:solidFill>
                  <a:srgbClr val="000000"/>
                </a:solidFill>
                <a:latin typeface="Consolas" panose="020B0609020204030204" pitchFamily="49" charset="0"/>
              </a:rPr>
              <a:t>&lt;0 ) </a:t>
            </a:r>
            <a:r>
              <a:rPr lang="en-US" b="1" dirty="0">
                <a:solidFill>
                  <a:srgbClr val="7F0055"/>
                </a:solidFill>
                <a:latin typeface="Consolas" panose="020B0609020204030204" pitchFamily="49" charset="0"/>
              </a:rPr>
              <a:t>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Exception();</a:t>
            </a:r>
          </a:p>
          <a:p>
            <a:r>
              <a:rPr lang="fr-FR" b="1" dirty="0" err="1">
                <a:solidFill>
                  <a:srgbClr val="7F0055"/>
                </a:solidFill>
                <a:latin typeface="Consolas" panose="020B0609020204030204" pitchFamily="49" charset="0"/>
              </a:rPr>
              <a:t>else</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verser(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a:solidFill>
                  <a:srgbClr val="0000C0"/>
                </a:solidFill>
                <a:latin typeface="Consolas" panose="020B0609020204030204" pitchFamily="49" charset="0"/>
              </a:rPr>
              <a:t>solde</a:t>
            </a:r>
            <a:r>
              <a:rPr lang="fr-FR" dirty="0">
                <a:solidFill>
                  <a:srgbClr val="000000"/>
                </a:solidFill>
                <a:latin typeface="Consolas" panose="020B0609020204030204" pitchFamily="49" charset="0"/>
              </a:rPr>
              <a:t>+=</a:t>
            </a:r>
            <a:r>
              <a:rPr lang="fr-FR" dirty="0">
                <a:solidFill>
                  <a:srgbClr val="6A3E3E"/>
                </a:solidFill>
                <a:latin typeface="Consolas" panose="020B0609020204030204" pitchFamily="49" charset="0"/>
              </a:rPr>
              <a:t>mt</a:t>
            </a:r>
            <a:r>
              <a:rPr lang="fr-FR"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affichesolde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p>
        </p:txBody>
      </p:sp>
      <p:sp>
        <p:nvSpPr>
          <p:cNvPr id="3" name="Rectangle 2"/>
          <p:cNvSpPr/>
          <p:nvPr/>
        </p:nvSpPr>
        <p:spPr>
          <a:xfrm>
            <a:off x="116973" y="183732"/>
            <a:ext cx="1577676" cy="369332"/>
          </a:xfrm>
          <a:prstGeom prst="rect">
            <a:avLst/>
          </a:prstGeom>
        </p:spPr>
        <p:txBody>
          <a:bodyPr wrap="none">
            <a:spAutoFit/>
          </a:bodyPr>
          <a:lstStyle/>
          <a:p>
            <a:r>
              <a:rPr lang="fr-FR" u="sng" dirty="0" smtClean="0">
                <a:latin typeface="Consolas" panose="020B0609020204030204" pitchFamily="49" charset="0"/>
              </a:rPr>
              <a:t>Code </a:t>
            </a:r>
            <a:r>
              <a:rPr lang="fr-FR" u="sng" dirty="0" err="1" smtClean="0">
                <a:latin typeface="Consolas" panose="020B0609020204030204" pitchFamily="49" charset="0"/>
              </a:rPr>
              <a:t>metier</a:t>
            </a:r>
            <a:endParaRPr lang="fr-FR" u="sng" dirty="0">
              <a:latin typeface="Consolas" panose="020B0609020204030204" pitchFamily="49" charset="0"/>
            </a:endParaRPr>
          </a:p>
        </p:txBody>
      </p:sp>
    </p:spTree>
    <p:extLst>
      <p:ext uri="{BB962C8B-B14F-4D97-AF65-F5344CB8AC3E}">
        <p14:creationId xmlns:p14="http://schemas.microsoft.com/office/powerpoint/2010/main" val="3076030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73405" y="2690336"/>
            <a:ext cx="7270595" cy="923330"/>
          </a:xfrm>
          <a:prstGeom prst="rect">
            <a:avLst/>
          </a:prstGeom>
        </p:spPr>
        <p:txBody>
          <a:bodyPr wrap="square">
            <a:spAutoFit/>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bean </a:t>
            </a:r>
            <a:r>
              <a:rPr lang="en-US" dirty="0">
                <a:solidFill>
                  <a:srgbClr val="7F007F"/>
                </a:solidFill>
                <a:latin typeface="Consolas" panose="020B0609020204030204" pitchFamily="49" charset="0"/>
              </a:rPr>
              <a:t>id</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metier</a:t>
            </a:r>
            <a:r>
              <a:rPr lang="en-US" i="1" dirty="0">
                <a:solidFill>
                  <a:srgbClr val="2A00FF"/>
                </a:solidFill>
                <a:latin typeface="Consolas" panose="020B0609020204030204" pitchFamily="49" charset="0"/>
              </a:rPr>
              <a:t>"  </a:t>
            </a:r>
            <a:r>
              <a:rPr lang="en-US" i="1" dirty="0">
                <a:solidFill>
                  <a:srgbClr val="7F007F"/>
                </a:solidFill>
                <a:latin typeface="Consolas" panose="020B0609020204030204" pitchFamily="49" charset="0"/>
              </a:rPr>
              <a:t>class</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ma.ensa.model.Compte</a:t>
            </a:r>
            <a:r>
              <a:rPr lang="en-US" i="1" dirty="0">
                <a:solidFill>
                  <a:srgbClr val="2A00FF"/>
                </a:solidFill>
                <a:latin typeface="Consolas" panose="020B0609020204030204" pitchFamily="49" charset="0"/>
              </a:rPr>
              <a:t>" </a:t>
            </a:r>
            <a:r>
              <a:rPr lang="en-US" i="1" dirty="0">
                <a:solidFill>
                  <a:srgbClr val="008080"/>
                </a:solidFill>
                <a:latin typeface="Consolas" panose="020B0609020204030204" pitchFamily="49" charset="0"/>
              </a:rPr>
              <a:t>/&gt;</a:t>
            </a:r>
          </a:p>
          <a:p>
            <a:endParaRPr lang="fr-FR" dirty="0">
              <a:latin typeface="Consolas" panose="020B0609020204030204" pitchFamily="49" charset="0"/>
            </a:endParaRPr>
          </a:p>
          <a:p>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bean</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id</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logger</a:t>
            </a:r>
            <a:r>
              <a:rPr lang="fr-FR" i="1" dirty="0">
                <a:solidFill>
                  <a:srgbClr val="2A00FF"/>
                </a:solidFill>
                <a:latin typeface="Consolas" panose="020B0609020204030204" pitchFamily="49" charset="0"/>
              </a:rPr>
              <a:t>"  </a:t>
            </a:r>
            <a:r>
              <a:rPr lang="fr-FR" i="1" dirty="0">
                <a:solidFill>
                  <a:srgbClr val="7F007F"/>
                </a:solidFill>
                <a:latin typeface="Consolas" panose="020B0609020204030204" pitchFamily="49" charset="0"/>
              </a:rPr>
              <a:t>class</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smtClean="0">
                <a:solidFill>
                  <a:srgbClr val="2A00FF"/>
                </a:solidFill>
                <a:latin typeface="Consolas" panose="020B0609020204030204" pitchFamily="49" charset="0"/>
              </a:rPr>
              <a:t>ma.ensa.aop.AspectAround</a:t>
            </a:r>
            <a:r>
              <a:rPr lang="fr-FR" i="1" dirty="0" smtClean="0">
                <a:solidFill>
                  <a:srgbClr val="2A00FF"/>
                </a:solidFill>
                <a:latin typeface="Consolas" panose="020B0609020204030204" pitchFamily="49" charset="0"/>
              </a:rPr>
              <a:t>"</a:t>
            </a:r>
            <a:r>
              <a:rPr lang="fr-FR" i="1" dirty="0" smtClean="0">
                <a:solidFill>
                  <a:srgbClr val="008080"/>
                </a:solidFill>
                <a:latin typeface="Consolas" panose="020B0609020204030204" pitchFamily="49" charset="0"/>
              </a:rPr>
              <a:t>/&gt;</a:t>
            </a:r>
            <a:endParaRPr lang="fr-FR" dirty="0"/>
          </a:p>
        </p:txBody>
      </p:sp>
      <p:sp>
        <p:nvSpPr>
          <p:cNvPr id="5" name="Rectangle 4"/>
          <p:cNvSpPr/>
          <p:nvPr/>
        </p:nvSpPr>
        <p:spPr>
          <a:xfrm>
            <a:off x="733236" y="802217"/>
            <a:ext cx="3477234" cy="369332"/>
          </a:xfrm>
          <a:prstGeom prst="rect">
            <a:avLst/>
          </a:prstGeom>
        </p:spPr>
        <p:txBody>
          <a:bodyPr wrap="none">
            <a:spAutoFit/>
          </a:bodyPr>
          <a:lstStyle/>
          <a:p>
            <a:r>
              <a:rPr lang="fr-FR" dirty="0">
                <a:latin typeface="Consolas" panose="020B0609020204030204" pitchFamily="49" charset="0"/>
              </a:rPr>
              <a:t>&lt;!– Configuration </a:t>
            </a:r>
            <a:r>
              <a:rPr lang="fr-FR" dirty="0" err="1">
                <a:latin typeface="Consolas" panose="020B0609020204030204" pitchFamily="49" charset="0"/>
              </a:rPr>
              <a:t>beans</a:t>
            </a:r>
            <a:r>
              <a:rPr lang="fr-FR" dirty="0">
                <a:latin typeface="Consolas" panose="020B0609020204030204" pitchFamily="49" charset="0"/>
              </a:rPr>
              <a:t>--&gt;</a:t>
            </a:r>
          </a:p>
        </p:txBody>
      </p:sp>
    </p:spTree>
    <p:extLst>
      <p:ext uri="{BB962C8B-B14F-4D97-AF65-F5344CB8AC3E}">
        <p14:creationId xmlns:p14="http://schemas.microsoft.com/office/powerpoint/2010/main" val="4003150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123" y="1196191"/>
            <a:ext cx="12027159" cy="4401205"/>
          </a:xfrm>
          <a:prstGeom prst="rect">
            <a:avLst/>
          </a:prstGeom>
        </p:spPr>
        <p:txBody>
          <a:bodyPr wrap="square">
            <a:spAutoFit/>
          </a:bodyPr>
          <a:lstStyle/>
          <a:p>
            <a:r>
              <a:rPr lang="fr-FR" sz="2000" b="1" dirty="0">
                <a:solidFill>
                  <a:srgbClr val="7F0055"/>
                </a:solidFill>
                <a:latin typeface="Consolas" panose="020B0609020204030204" pitchFamily="49" charset="0"/>
              </a:rPr>
              <a:t>package</a:t>
            </a:r>
            <a:r>
              <a:rPr lang="fr-FR" sz="2000" b="1" dirty="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ma.ensa.aop</a:t>
            </a:r>
            <a:r>
              <a:rPr lang="fr-FR" sz="2000" b="1" dirty="0" smtClean="0">
                <a:solidFill>
                  <a:srgbClr val="000000"/>
                </a:solidFill>
                <a:latin typeface="Consolas" panose="020B0609020204030204" pitchFamily="49" charset="0"/>
              </a:rPr>
              <a:t>;</a:t>
            </a:r>
          </a:p>
          <a:p>
            <a:endParaRPr lang="fr-FR" sz="2000" b="1" dirty="0">
              <a:solidFill>
                <a:srgbClr val="000000"/>
              </a:solidFill>
              <a:latin typeface="Consolas" panose="020B0609020204030204" pitchFamily="49" charset="0"/>
            </a:endParaRPr>
          </a:p>
          <a:p>
            <a:r>
              <a:rPr lang="fr-FR" sz="2000" b="1" dirty="0" smtClean="0">
                <a:solidFill>
                  <a:srgbClr val="7F0055"/>
                </a:solidFill>
                <a:latin typeface="Consolas" panose="020B0609020204030204" pitchFamily="49" charset="0"/>
              </a:rPr>
              <a:t>import</a:t>
            </a:r>
            <a:r>
              <a:rPr lang="fr-FR" sz="2000" b="1" dirty="0" smtClean="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org.aspectj.lang.ProceedingJoinPoint</a:t>
            </a:r>
            <a:r>
              <a:rPr lang="fr-FR" sz="2000" b="1" dirty="0" smtClean="0">
                <a:solidFill>
                  <a:srgbClr val="000000"/>
                </a:solidFill>
                <a:latin typeface="Consolas" panose="020B0609020204030204" pitchFamily="49" charset="0"/>
              </a:rPr>
              <a:t>;</a:t>
            </a:r>
          </a:p>
          <a:p>
            <a:endParaRPr lang="fr-FR" sz="2000" b="1" dirty="0">
              <a:solidFill>
                <a:srgbClr val="000000"/>
              </a:solidFill>
              <a:latin typeface="Consolas" panose="020B0609020204030204" pitchFamily="49" charset="0"/>
            </a:endParaRPr>
          </a:p>
          <a:p>
            <a:r>
              <a:rPr lang="fr-FR" sz="2000" b="1" dirty="0">
                <a:solidFill>
                  <a:srgbClr val="7F0055"/>
                </a:solidFill>
                <a:latin typeface="Consolas" panose="020B0609020204030204" pitchFamily="49" charset="0"/>
              </a:rPr>
              <a:t>public</a:t>
            </a:r>
            <a:r>
              <a:rPr lang="fr-FR" sz="2000" b="1" dirty="0">
                <a:solidFill>
                  <a:srgbClr val="000000"/>
                </a:solidFill>
                <a:latin typeface="Consolas" panose="020B0609020204030204" pitchFamily="49" charset="0"/>
              </a:rPr>
              <a:t> </a:t>
            </a:r>
            <a:r>
              <a:rPr lang="fr-FR" sz="2000" b="1" dirty="0">
                <a:solidFill>
                  <a:srgbClr val="7F0055"/>
                </a:solidFill>
                <a:latin typeface="Consolas" panose="020B0609020204030204" pitchFamily="49" charset="0"/>
              </a:rPr>
              <a:t>class</a:t>
            </a:r>
            <a:r>
              <a:rPr lang="fr-FR" sz="2000" b="1" dirty="0">
                <a:solidFill>
                  <a:srgbClr val="000000"/>
                </a:solidFill>
                <a:latin typeface="Consolas" panose="020B0609020204030204" pitchFamily="49" charset="0"/>
              </a:rPr>
              <a:t> </a:t>
            </a:r>
            <a:r>
              <a:rPr lang="fr-FR" sz="2000" b="1" dirty="0" smtClean="0">
                <a:solidFill>
                  <a:srgbClr val="000000"/>
                </a:solidFill>
                <a:latin typeface="Consolas" panose="020B0609020204030204" pitchFamily="49" charset="0"/>
              </a:rPr>
              <a:t>AspectAround {</a:t>
            </a:r>
          </a:p>
          <a:p>
            <a:endParaRPr lang="fr-FR" sz="2000" b="1" dirty="0">
              <a:solidFill>
                <a:srgbClr val="000000"/>
              </a:solidFill>
              <a:latin typeface="Consolas" panose="020B0609020204030204" pitchFamily="49" charset="0"/>
            </a:endParaRPr>
          </a:p>
          <a:p>
            <a:endParaRPr lang="en-US" sz="2000" b="1" dirty="0" smtClean="0">
              <a:solidFill>
                <a:srgbClr val="7F0055"/>
              </a:solidFill>
              <a:latin typeface="Consolas" panose="020B0609020204030204" pitchFamily="49" charset="0"/>
            </a:endParaRPr>
          </a:p>
          <a:p>
            <a:r>
              <a:rPr lang="en-US" sz="2000" b="1" dirty="0" smtClean="0">
                <a:solidFill>
                  <a:srgbClr val="7F0055"/>
                </a:solidFill>
                <a:latin typeface="Consolas" panose="020B0609020204030204" pitchFamily="49" charset="0"/>
              </a:rPr>
              <a:t>public</a:t>
            </a:r>
            <a:r>
              <a:rPr lang="en-US" sz="2000" b="1" dirty="0" smtClean="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aroundmethode</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ProceedingJoinPoint</a:t>
            </a:r>
            <a:r>
              <a:rPr lang="en-US" sz="2000" b="1" dirty="0" smtClean="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joinPoint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throws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Throwable</a:t>
            </a:r>
            <a:r>
              <a:rPr lang="en-US" sz="2000" b="1" dirty="0" smtClean="0">
                <a:solidFill>
                  <a:srgbClr val="000000"/>
                </a:solidFill>
                <a:latin typeface="Consolas" panose="020B0609020204030204" pitchFamily="49" charset="0"/>
              </a:rPr>
              <a:t>{</a:t>
            </a:r>
          </a:p>
          <a:p>
            <a:endParaRPr lang="en-US" sz="2000" b="1" dirty="0">
              <a:solidFill>
                <a:srgbClr val="000000"/>
              </a:solidFill>
              <a:latin typeface="Consolas" panose="020B0609020204030204" pitchFamily="49" charset="0"/>
            </a:endParaRPr>
          </a:p>
          <a:p>
            <a:r>
              <a:rPr lang="en-US" sz="2000" b="1" dirty="0">
                <a:solidFill>
                  <a:srgbClr val="000000"/>
                </a:solidFill>
                <a:latin typeface="Consolas" panose="020B0609020204030204" pitchFamily="49" charset="0"/>
              </a:rPr>
              <a:t>	</a:t>
            </a:r>
            <a:r>
              <a:rPr lang="en-US" sz="2000" b="1" dirty="0" err="1" smtClean="0">
                <a:solidFill>
                  <a:srgbClr val="6A3E3E"/>
                </a:solidFill>
                <a:latin typeface="Consolas" panose="020B0609020204030204" pitchFamily="49" charset="0"/>
              </a:rPr>
              <a:t>joinPoint</a:t>
            </a:r>
            <a:r>
              <a:rPr lang="en-US" sz="2000" b="1" dirty="0" err="1" smtClean="0">
                <a:solidFill>
                  <a:srgbClr val="000000"/>
                </a:solidFill>
                <a:latin typeface="Consolas" panose="020B0609020204030204" pitchFamily="49" charset="0"/>
              </a:rPr>
              <a:t>.proceed</a:t>
            </a:r>
            <a:r>
              <a:rPr lang="en-US" sz="2000" b="1" dirty="0">
                <a:solidFill>
                  <a:srgbClr val="000000"/>
                </a:solidFill>
                <a:latin typeface="Consolas" panose="020B0609020204030204" pitchFamily="49" charset="0"/>
              </a:rPr>
              <a:t>();</a:t>
            </a:r>
          </a:p>
          <a:p>
            <a:endParaRPr lang="fr-FR" sz="2000" dirty="0" smtClean="0">
              <a:solidFill>
                <a:srgbClr val="000000"/>
              </a:solidFill>
              <a:latin typeface="Consolas" panose="020B0609020204030204" pitchFamily="49" charset="0"/>
            </a:endParaRPr>
          </a:p>
          <a:p>
            <a:r>
              <a:rPr lang="fr-FR" sz="2000" dirty="0" smtClean="0">
                <a:solidFill>
                  <a:srgbClr val="000000"/>
                </a:solidFill>
                <a:latin typeface="Consolas" panose="020B0609020204030204" pitchFamily="49" charset="0"/>
              </a:rPr>
              <a:t>}</a:t>
            </a:r>
          </a:p>
          <a:p>
            <a:endParaRPr lang="fr-FR" sz="2000" dirty="0">
              <a:solidFill>
                <a:srgbClr val="000000"/>
              </a:solidFill>
              <a:latin typeface="Consolas" panose="020B0609020204030204" pitchFamily="49" charset="0"/>
            </a:endParaRPr>
          </a:p>
          <a:p>
            <a:r>
              <a:rPr lang="fr-FR" sz="2000" dirty="0" smtClean="0">
                <a:solidFill>
                  <a:srgbClr val="000000"/>
                </a:solidFill>
                <a:latin typeface="Consolas" panose="020B0609020204030204" pitchFamily="49" charset="0"/>
              </a:rPr>
              <a:t>}</a:t>
            </a:r>
            <a:endParaRPr lang="fr-FR" sz="2000" dirty="0"/>
          </a:p>
        </p:txBody>
      </p:sp>
    </p:spTree>
    <p:extLst>
      <p:ext uri="{BB962C8B-B14F-4D97-AF65-F5344CB8AC3E}">
        <p14:creationId xmlns:p14="http://schemas.microsoft.com/office/powerpoint/2010/main" val="27438907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4090" y="552380"/>
            <a:ext cx="12027159" cy="5016758"/>
          </a:xfrm>
          <a:prstGeom prst="rect">
            <a:avLst/>
          </a:prstGeom>
        </p:spPr>
        <p:txBody>
          <a:bodyPr wrap="square">
            <a:spAutoFit/>
          </a:bodyPr>
          <a:lstStyle/>
          <a:p>
            <a:r>
              <a:rPr lang="fr-FR" sz="2000" b="1" dirty="0">
                <a:solidFill>
                  <a:srgbClr val="7F0055"/>
                </a:solidFill>
                <a:latin typeface="Consolas" panose="020B0609020204030204" pitchFamily="49" charset="0"/>
              </a:rPr>
              <a:t>package</a:t>
            </a:r>
            <a:r>
              <a:rPr lang="fr-FR" sz="2000" b="1" dirty="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ma.ensa.aop</a:t>
            </a:r>
            <a:r>
              <a:rPr lang="fr-FR" sz="2000" b="1" dirty="0" smtClean="0">
                <a:solidFill>
                  <a:srgbClr val="000000"/>
                </a:solidFill>
                <a:latin typeface="Consolas" panose="020B0609020204030204" pitchFamily="49" charset="0"/>
              </a:rPr>
              <a:t>;</a:t>
            </a:r>
          </a:p>
          <a:p>
            <a:endParaRPr lang="fr-FR" sz="2000" b="1" dirty="0">
              <a:solidFill>
                <a:srgbClr val="000000"/>
              </a:solidFill>
              <a:latin typeface="Consolas" panose="020B0609020204030204" pitchFamily="49" charset="0"/>
            </a:endParaRPr>
          </a:p>
          <a:p>
            <a:r>
              <a:rPr lang="fr-FR" sz="2000" b="1" dirty="0" smtClean="0">
                <a:solidFill>
                  <a:srgbClr val="7F0055"/>
                </a:solidFill>
                <a:latin typeface="Consolas" panose="020B0609020204030204" pitchFamily="49" charset="0"/>
              </a:rPr>
              <a:t>import</a:t>
            </a:r>
            <a:r>
              <a:rPr lang="fr-FR" sz="2000" b="1" dirty="0" smtClean="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org.aspectj.lang.ProceedingJoinPoint</a:t>
            </a:r>
            <a:r>
              <a:rPr lang="fr-FR" sz="2000" b="1" dirty="0" smtClean="0">
                <a:solidFill>
                  <a:srgbClr val="000000"/>
                </a:solidFill>
                <a:latin typeface="Consolas" panose="020B0609020204030204" pitchFamily="49" charset="0"/>
              </a:rPr>
              <a:t>;</a:t>
            </a:r>
          </a:p>
          <a:p>
            <a:endParaRPr lang="fr-FR" sz="2000" b="1" dirty="0">
              <a:solidFill>
                <a:srgbClr val="000000"/>
              </a:solidFill>
              <a:latin typeface="Consolas" panose="020B0609020204030204" pitchFamily="49" charset="0"/>
            </a:endParaRPr>
          </a:p>
          <a:p>
            <a:r>
              <a:rPr lang="fr-FR" sz="2000" b="1" dirty="0">
                <a:solidFill>
                  <a:srgbClr val="7F0055"/>
                </a:solidFill>
                <a:latin typeface="Consolas" panose="020B0609020204030204" pitchFamily="49" charset="0"/>
              </a:rPr>
              <a:t>public</a:t>
            </a:r>
            <a:r>
              <a:rPr lang="fr-FR" sz="2000" b="1" dirty="0">
                <a:solidFill>
                  <a:srgbClr val="000000"/>
                </a:solidFill>
                <a:latin typeface="Consolas" panose="020B0609020204030204" pitchFamily="49" charset="0"/>
              </a:rPr>
              <a:t> </a:t>
            </a:r>
            <a:r>
              <a:rPr lang="fr-FR" sz="2000" b="1" dirty="0">
                <a:solidFill>
                  <a:srgbClr val="7F0055"/>
                </a:solidFill>
                <a:latin typeface="Consolas" panose="020B0609020204030204" pitchFamily="49" charset="0"/>
              </a:rPr>
              <a:t>class</a:t>
            </a:r>
            <a:r>
              <a:rPr lang="fr-FR" sz="2000" b="1" dirty="0">
                <a:solidFill>
                  <a:srgbClr val="000000"/>
                </a:solidFill>
                <a:latin typeface="Consolas" panose="020B0609020204030204" pitchFamily="49" charset="0"/>
              </a:rPr>
              <a:t> </a:t>
            </a:r>
            <a:r>
              <a:rPr lang="fr-FR" sz="2000" b="1" dirty="0" smtClean="0">
                <a:solidFill>
                  <a:srgbClr val="000000"/>
                </a:solidFill>
                <a:latin typeface="Consolas" panose="020B0609020204030204" pitchFamily="49" charset="0"/>
              </a:rPr>
              <a:t>AspectAround {</a:t>
            </a:r>
          </a:p>
          <a:p>
            <a:endParaRPr lang="fr-FR" sz="2000" b="1" dirty="0">
              <a:solidFill>
                <a:srgbClr val="000000"/>
              </a:solidFill>
              <a:latin typeface="Consolas" panose="020B0609020204030204" pitchFamily="49" charset="0"/>
            </a:endParaRPr>
          </a:p>
          <a:p>
            <a:endParaRPr lang="en-US" sz="2000" b="1" dirty="0" smtClean="0">
              <a:solidFill>
                <a:srgbClr val="7F0055"/>
              </a:solidFill>
              <a:latin typeface="Consolas" panose="020B0609020204030204" pitchFamily="49" charset="0"/>
            </a:endParaRPr>
          </a:p>
          <a:p>
            <a:r>
              <a:rPr lang="en-US" sz="2000" b="1" dirty="0" smtClean="0">
                <a:solidFill>
                  <a:srgbClr val="7F0055"/>
                </a:solidFill>
                <a:latin typeface="Consolas" panose="020B0609020204030204" pitchFamily="49" charset="0"/>
              </a:rPr>
              <a:t>public</a:t>
            </a:r>
            <a:r>
              <a:rPr lang="en-US" sz="2000" b="1" dirty="0" smtClean="0">
                <a:solidFill>
                  <a:srgbClr val="000000"/>
                </a:solidFill>
                <a:latin typeface="Consolas" panose="020B0609020204030204" pitchFamily="49" charset="0"/>
              </a:rPr>
              <a:t> </a:t>
            </a:r>
            <a:r>
              <a:rPr lang="en-US" sz="2000" b="1" dirty="0" smtClean="0">
                <a:solidFill>
                  <a:srgbClr val="7F0055"/>
                </a:solidFill>
                <a:latin typeface="Consolas" panose="020B0609020204030204" pitchFamily="49" charset="0"/>
              </a:rPr>
              <a:t>Object </a:t>
            </a:r>
            <a:r>
              <a:rPr lang="en-US" sz="2000" b="1" dirty="0" err="1" smtClean="0">
                <a:solidFill>
                  <a:srgbClr val="000000"/>
                </a:solidFill>
                <a:latin typeface="Consolas" panose="020B0609020204030204" pitchFamily="49" charset="0"/>
              </a:rPr>
              <a:t>aroundmethode</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ProceedingJoinPoint</a:t>
            </a:r>
            <a:r>
              <a:rPr lang="en-US" sz="2000" b="1" dirty="0" smtClean="0">
                <a:solidFill>
                  <a:srgbClr val="000000"/>
                </a:solidFill>
                <a:latin typeface="Consolas" panose="020B0609020204030204" pitchFamily="49" charset="0"/>
              </a:rPr>
              <a:t> </a:t>
            </a:r>
            <a:r>
              <a:rPr lang="en-US" sz="2000" b="1" dirty="0" err="1" smtClean="0">
                <a:solidFill>
                  <a:srgbClr val="6A3E3E"/>
                </a:solidFill>
                <a:latin typeface="Consolas" panose="020B0609020204030204" pitchFamily="49" charset="0"/>
              </a:rPr>
              <a:t>joinPoint</a:t>
            </a:r>
            <a:r>
              <a:rPr lang="en-US" sz="2000" b="1" dirty="0" smtClean="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throws</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Throwable</a:t>
            </a:r>
            <a:r>
              <a:rPr lang="en-US" sz="2000" b="1" dirty="0" smtClean="0">
                <a:solidFill>
                  <a:srgbClr val="000000"/>
                </a:solidFill>
                <a:latin typeface="Consolas" panose="020B0609020204030204" pitchFamily="49" charset="0"/>
              </a:rPr>
              <a:t>{</a:t>
            </a:r>
          </a:p>
          <a:p>
            <a:endParaRPr lang="en-US" sz="2000" b="1" dirty="0">
              <a:solidFill>
                <a:srgbClr val="000000"/>
              </a:solidFill>
              <a:latin typeface="Consolas" panose="020B0609020204030204" pitchFamily="49" charset="0"/>
            </a:endParaRPr>
          </a:p>
          <a:p>
            <a:r>
              <a:rPr lang="en-US" sz="2000" b="1" dirty="0">
                <a:solidFill>
                  <a:srgbClr val="000000"/>
                </a:solidFill>
                <a:latin typeface="Consolas" panose="020B0609020204030204" pitchFamily="49" charset="0"/>
              </a:rPr>
              <a:t>	</a:t>
            </a:r>
            <a:r>
              <a:rPr lang="en-US" sz="2000" b="1" dirty="0" smtClean="0">
                <a:solidFill>
                  <a:srgbClr val="000000"/>
                </a:solidFill>
                <a:latin typeface="Consolas" panose="020B0609020204030204" pitchFamily="49" charset="0"/>
              </a:rPr>
              <a:t>Object </a:t>
            </a:r>
            <a:r>
              <a:rPr lang="en-US" sz="2000" b="1" dirty="0" err="1" smtClean="0">
                <a:solidFill>
                  <a:srgbClr val="000000"/>
                </a:solidFill>
                <a:latin typeface="Consolas" panose="020B0609020204030204" pitchFamily="49" charset="0"/>
              </a:rPr>
              <a:t>obj</a:t>
            </a:r>
            <a:r>
              <a:rPr lang="en-US" sz="2000" b="1" dirty="0" smtClean="0">
                <a:solidFill>
                  <a:srgbClr val="000000"/>
                </a:solidFill>
                <a:latin typeface="Consolas" panose="020B0609020204030204" pitchFamily="49" charset="0"/>
              </a:rPr>
              <a:t> = </a:t>
            </a:r>
            <a:r>
              <a:rPr lang="en-US" sz="2000" b="1" dirty="0" err="1" smtClean="0">
                <a:solidFill>
                  <a:srgbClr val="6A3E3E"/>
                </a:solidFill>
                <a:latin typeface="Consolas" panose="020B0609020204030204" pitchFamily="49" charset="0"/>
              </a:rPr>
              <a:t>joinPoint</a:t>
            </a:r>
            <a:r>
              <a:rPr lang="en-US" sz="2000" b="1" dirty="0" err="1" smtClean="0">
                <a:solidFill>
                  <a:srgbClr val="000000"/>
                </a:solidFill>
                <a:latin typeface="Consolas" panose="020B0609020204030204" pitchFamily="49" charset="0"/>
              </a:rPr>
              <a:t>.proceed</a:t>
            </a:r>
            <a:r>
              <a:rPr lang="en-US" sz="2000" b="1" dirty="0" smtClean="0">
                <a:solidFill>
                  <a:srgbClr val="000000"/>
                </a:solidFill>
                <a:latin typeface="Consolas" panose="020B0609020204030204" pitchFamily="49" charset="0"/>
              </a:rPr>
              <a:t>();</a:t>
            </a:r>
          </a:p>
          <a:p>
            <a:endParaRPr lang="en-US" sz="2000" b="1" dirty="0">
              <a:solidFill>
                <a:srgbClr val="000000"/>
              </a:solidFill>
              <a:latin typeface="Consolas" panose="020B0609020204030204" pitchFamily="49" charset="0"/>
            </a:endParaRPr>
          </a:p>
          <a:p>
            <a:r>
              <a:rPr lang="en-US" sz="2000" b="1" dirty="0" smtClean="0">
                <a:solidFill>
                  <a:srgbClr val="000000"/>
                </a:solidFill>
                <a:latin typeface="Consolas" panose="020B0609020204030204" pitchFamily="49" charset="0"/>
              </a:rPr>
              <a:t>	return </a:t>
            </a:r>
            <a:r>
              <a:rPr lang="en-US" sz="2000" b="1" dirty="0" err="1" smtClean="0">
                <a:solidFill>
                  <a:srgbClr val="000000"/>
                </a:solidFill>
                <a:latin typeface="Consolas" panose="020B0609020204030204" pitchFamily="49" charset="0"/>
              </a:rPr>
              <a:t>obj</a:t>
            </a:r>
            <a:r>
              <a:rPr lang="en-US" sz="2000" b="1" dirty="0" smtClean="0">
                <a:solidFill>
                  <a:srgbClr val="000000"/>
                </a:solidFill>
                <a:latin typeface="Consolas" panose="020B0609020204030204" pitchFamily="49" charset="0"/>
              </a:rPr>
              <a:t>;</a:t>
            </a:r>
            <a:endParaRPr lang="en-US" sz="2000" b="1" dirty="0">
              <a:solidFill>
                <a:srgbClr val="000000"/>
              </a:solidFill>
              <a:latin typeface="Consolas" panose="020B0609020204030204" pitchFamily="49" charset="0"/>
            </a:endParaRPr>
          </a:p>
          <a:p>
            <a:endParaRPr lang="fr-FR" sz="2000" dirty="0" smtClean="0">
              <a:solidFill>
                <a:srgbClr val="000000"/>
              </a:solidFill>
              <a:latin typeface="Consolas" panose="020B0609020204030204" pitchFamily="49" charset="0"/>
            </a:endParaRPr>
          </a:p>
          <a:p>
            <a:r>
              <a:rPr lang="fr-FR" sz="2000" dirty="0" smtClean="0">
                <a:solidFill>
                  <a:srgbClr val="000000"/>
                </a:solidFill>
                <a:latin typeface="Consolas" panose="020B0609020204030204" pitchFamily="49" charset="0"/>
              </a:rPr>
              <a:t>}</a:t>
            </a:r>
          </a:p>
          <a:p>
            <a:endParaRPr lang="fr-FR" sz="2000" dirty="0">
              <a:solidFill>
                <a:srgbClr val="000000"/>
              </a:solidFill>
              <a:latin typeface="Consolas" panose="020B0609020204030204" pitchFamily="49" charset="0"/>
            </a:endParaRPr>
          </a:p>
          <a:p>
            <a:r>
              <a:rPr lang="fr-FR" sz="2000" dirty="0" smtClean="0">
                <a:solidFill>
                  <a:srgbClr val="000000"/>
                </a:solidFill>
                <a:latin typeface="Consolas" panose="020B0609020204030204" pitchFamily="49" charset="0"/>
              </a:rPr>
              <a:t>}</a:t>
            </a:r>
            <a:endParaRPr lang="fr-FR" sz="2000" dirty="0"/>
          </a:p>
        </p:txBody>
      </p:sp>
    </p:spTree>
    <p:extLst>
      <p:ext uri="{BB962C8B-B14F-4D97-AF65-F5344CB8AC3E}">
        <p14:creationId xmlns:p14="http://schemas.microsoft.com/office/powerpoint/2010/main" val="20677365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532" y="1093555"/>
            <a:ext cx="11317655" cy="4401205"/>
          </a:xfrm>
          <a:prstGeom prst="rect">
            <a:avLst/>
          </a:prstGeom>
        </p:spPr>
        <p:txBody>
          <a:bodyPr wrap="square">
            <a:spAutoFit/>
          </a:bodyPr>
          <a:lstStyle/>
          <a:p>
            <a:r>
              <a:rPr lang="fr-FR" sz="2000" b="1" dirty="0">
                <a:solidFill>
                  <a:srgbClr val="7F0055"/>
                </a:solidFill>
                <a:latin typeface="Consolas" panose="020B0609020204030204" pitchFamily="49" charset="0"/>
              </a:rPr>
              <a:t>package</a:t>
            </a:r>
            <a:r>
              <a:rPr lang="fr-FR" sz="2000" b="1" dirty="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ma.ensa.aop</a:t>
            </a:r>
            <a:r>
              <a:rPr lang="fr-FR" sz="2000" b="1" dirty="0">
                <a:solidFill>
                  <a:srgbClr val="000000"/>
                </a:solidFill>
                <a:latin typeface="Consolas" panose="020B0609020204030204" pitchFamily="49" charset="0"/>
              </a:rPr>
              <a:t>;</a:t>
            </a:r>
          </a:p>
          <a:p>
            <a:endParaRPr lang="fr-FR" sz="2000" b="1" dirty="0" smtClean="0">
              <a:solidFill>
                <a:srgbClr val="7F0055"/>
              </a:solidFill>
              <a:latin typeface="Consolas" panose="020B0609020204030204" pitchFamily="49" charset="0"/>
            </a:endParaRPr>
          </a:p>
          <a:p>
            <a:r>
              <a:rPr lang="fr-FR" sz="2000" b="1" dirty="0" smtClean="0">
                <a:solidFill>
                  <a:srgbClr val="7F0055"/>
                </a:solidFill>
                <a:latin typeface="Consolas" panose="020B0609020204030204" pitchFamily="49" charset="0"/>
              </a:rPr>
              <a:t>import</a:t>
            </a:r>
            <a:r>
              <a:rPr lang="fr-FR" sz="2000" b="1" dirty="0" smtClean="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org.aspectj.lang.ProceedingJoinPoint</a:t>
            </a:r>
            <a:r>
              <a:rPr lang="fr-FR" sz="2000" b="1" dirty="0" smtClean="0">
                <a:solidFill>
                  <a:srgbClr val="000000"/>
                </a:solidFill>
                <a:latin typeface="Consolas" panose="020B0609020204030204" pitchFamily="49" charset="0"/>
              </a:rPr>
              <a:t>;</a:t>
            </a:r>
          </a:p>
          <a:p>
            <a:endParaRPr lang="fr-FR" sz="2000" b="1" dirty="0">
              <a:solidFill>
                <a:srgbClr val="000000"/>
              </a:solidFill>
              <a:latin typeface="Consolas" panose="020B0609020204030204" pitchFamily="49" charset="0"/>
            </a:endParaRPr>
          </a:p>
          <a:p>
            <a:r>
              <a:rPr lang="fr-FR" sz="2000" b="1" dirty="0">
                <a:solidFill>
                  <a:srgbClr val="7F0055"/>
                </a:solidFill>
                <a:latin typeface="Consolas" panose="020B0609020204030204" pitchFamily="49" charset="0"/>
              </a:rPr>
              <a:t>public</a:t>
            </a:r>
            <a:r>
              <a:rPr lang="fr-FR" sz="2000" b="1" dirty="0">
                <a:solidFill>
                  <a:srgbClr val="000000"/>
                </a:solidFill>
                <a:latin typeface="Consolas" panose="020B0609020204030204" pitchFamily="49" charset="0"/>
              </a:rPr>
              <a:t> </a:t>
            </a:r>
            <a:r>
              <a:rPr lang="fr-FR" sz="2000" b="1" dirty="0">
                <a:solidFill>
                  <a:srgbClr val="7F0055"/>
                </a:solidFill>
                <a:latin typeface="Consolas" panose="020B0609020204030204" pitchFamily="49" charset="0"/>
              </a:rPr>
              <a:t>class</a:t>
            </a:r>
            <a:r>
              <a:rPr lang="fr-FR" sz="2000" b="1" dirty="0">
                <a:solidFill>
                  <a:srgbClr val="000000"/>
                </a:solidFill>
                <a:latin typeface="Consolas" panose="020B0609020204030204" pitchFamily="49" charset="0"/>
              </a:rPr>
              <a:t> AspectAround {</a:t>
            </a:r>
          </a:p>
          <a:p>
            <a:endParaRPr lang="en-US" sz="2000" b="1" dirty="0" smtClean="0">
              <a:solidFill>
                <a:srgbClr val="7F0055"/>
              </a:solidFill>
              <a:latin typeface="Consolas" panose="020B0609020204030204" pitchFamily="49" charset="0"/>
            </a:endParaRPr>
          </a:p>
          <a:p>
            <a:r>
              <a:rPr lang="en-US" sz="2000" b="1" dirty="0" smtClean="0">
                <a:solidFill>
                  <a:srgbClr val="7F0055"/>
                </a:solidFill>
                <a:latin typeface="Consolas" panose="020B0609020204030204" pitchFamily="49" charset="0"/>
              </a:rPr>
              <a:t>public</a:t>
            </a:r>
            <a:r>
              <a:rPr lang="en-US" sz="2000" b="1" dirty="0" smtClean="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aroundmethode</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ProceedingJoinPoint</a:t>
            </a:r>
            <a:r>
              <a:rPr lang="en-US" sz="2000" b="1" dirty="0" smtClean="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joinPoint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throws</a:t>
            </a:r>
            <a:r>
              <a:rPr lang="en-US" sz="2000" b="1" dirty="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Throwable</a:t>
            </a:r>
            <a:r>
              <a:rPr lang="en-US" sz="2000" b="1" dirty="0" smtClean="0">
                <a:solidFill>
                  <a:srgbClr val="000000"/>
                </a:solidFill>
                <a:latin typeface="Consolas" panose="020B0609020204030204" pitchFamily="49" charset="0"/>
              </a:rPr>
              <a:t> {</a:t>
            </a:r>
          </a:p>
          <a:p>
            <a:endParaRPr lang="en-US" sz="2000" b="1" dirty="0">
              <a:solidFill>
                <a:srgbClr val="000000"/>
              </a:solidFill>
              <a:latin typeface="Consolas" panose="020B0609020204030204" pitchFamily="49" charset="0"/>
            </a:endParaRPr>
          </a:p>
          <a:p>
            <a:r>
              <a:rPr lang="en-US" sz="2000" b="1" dirty="0" smtClean="0">
                <a:solidFill>
                  <a:srgbClr val="7F0055"/>
                </a:solidFill>
                <a:latin typeface="Consolas" panose="020B0609020204030204" pitchFamily="49" charset="0"/>
              </a:rPr>
              <a:t>if</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double</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joinPoint</a:t>
            </a:r>
            <a:r>
              <a:rPr lang="en-US" sz="2000" b="1" dirty="0" err="1">
                <a:solidFill>
                  <a:srgbClr val="000000"/>
                </a:solidFill>
                <a:latin typeface="Consolas" panose="020B0609020204030204" pitchFamily="49" charset="0"/>
              </a:rPr>
              <a:t>.getArgs</a:t>
            </a:r>
            <a:r>
              <a:rPr lang="en-US" sz="2000" b="1" dirty="0">
                <a:solidFill>
                  <a:srgbClr val="000000"/>
                </a:solidFill>
                <a:latin typeface="Consolas" panose="020B0609020204030204" pitchFamily="49" charset="0"/>
              </a:rPr>
              <a:t>()[0] &lt; </a:t>
            </a:r>
            <a:r>
              <a:rPr lang="en-US" sz="2000" b="1" dirty="0" smtClean="0">
                <a:solidFill>
                  <a:srgbClr val="000000"/>
                </a:solidFill>
                <a:latin typeface="Consolas" panose="020B0609020204030204" pitchFamily="49" charset="0"/>
              </a:rPr>
              <a:t>2000</a:t>
            </a:r>
            <a:r>
              <a:rPr lang="en-US" sz="2000" b="1" dirty="0">
                <a:solidFill>
                  <a:srgbClr val="000000"/>
                </a:solidFill>
                <a:latin typeface="Consolas" panose="020B0609020204030204" pitchFamily="49" charset="0"/>
              </a:rPr>
              <a:t>)   </a:t>
            </a:r>
            <a:endParaRPr lang="en-US" sz="2000" b="1" dirty="0" smtClean="0">
              <a:solidFill>
                <a:srgbClr val="000000"/>
              </a:solidFill>
              <a:latin typeface="Consolas" panose="020B0609020204030204" pitchFamily="49" charset="0"/>
            </a:endParaRPr>
          </a:p>
          <a:p>
            <a:endParaRPr lang="en-US" sz="2000" b="1" dirty="0" smtClean="0">
              <a:solidFill>
                <a:srgbClr val="000000"/>
              </a:solidFill>
              <a:latin typeface="Consolas" panose="020B0609020204030204" pitchFamily="49" charset="0"/>
            </a:endParaRPr>
          </a:p>
          <a:p>
            <a:r>
              <a:rPr lang="en-US" sz="2000" b="1" dirty="0">
                <a:solidFill>
                  <a:srgbClr val="000000"/>
                </a:solidFill>
                <a:latin typeface="Consolas" panose="020B0609020204030204" pitchFamily="49" charset="0"/>
              </a:rPr>
              <a:t>	</a:t>
            </a:r>
            <a:r>
              <a:rPr lang="en-US" sz="2000" b="1" dirty="0" err="1" smtClean="0">
                <a:solidFill>
                  <a:srgbClr val="6A3E3E"/>
                </a:solidFill>
                <a:latin typeface="Consolas" panose="020B0609020204030204" pitchFamily="49" charset="0"/>
              </a:rPr>
              <a:t>joinPoint</a:t>
            </a:r>
            <a:r>
              <a:rPr lang="en-US" sz="2000" b="1" dirty="0" err="1" smtClean="0">
                <a:solidFill>
                  <a:srgbClr val="000000"/>
                </a:solidFill>
                <a:latin typeface="Consolas" panose="020B0609020204030204" pitchFamily="49" charset="0"/>
              </a:rPr>
              <a:t>.proceed</a:t>
            </a:r>
            <a:r>
              <a:rPr lang="en-US" sz="2000" b="1" dirty="0">
                <a:solidFill>
                  <a:srgbClr val="000000"/>
                </a:solidFill>
                <a:latin typeface="Consolas" panose="020B0609020204030204" pitchFamily="49" charset="0"/>
              </a:rPr>
              <a:t>();</a:t>
            </a:r>
          </a:p>
          <a:p>
            <a:endParaRPr lang="fr-FR" sz="2000" dirty="0">
              <a:solidFill>
                <a:srgbClr val="000000"/>
              </a:solidFill>
              <a:latin typeface="Consolas" panose="020B0609020204030204" pitchFamily="49" charset="0"/>
            </a:endParaRPr>
          </a:p>
          <a:p>
            <a:r>
              <a:rPr lang="fr-FR" sz="2000" dirty="0" smtClean="0">
                <a:solidFill>
                  <a:srgbClr val="000000"/>
                </a:solidFill>
                <a:latin typeface="Consolas" panose="020B0609020204030204" pitchFamily="49" charset="0"/>
              </a:rPr>
              <a:t>}</a:t>
            </a:r>
            <a:endParaRPr lang="fr-FR" sz="2000" dirty="0">
              <a:latin typeface="Consolas" panose="020B0609020204030204" pitchFamily="49" charset="0"/>
            </a:endParaRPr>
          </a:p>
          <a:p>
            <a:r>
              <a:rPr lang="fr-FR" sz="2000" dirty="0">
                <a:solidFill>
                  <a:srgbClr val="000000"/>
                </a:solidFill>
                <a:latin typeface="Consolas" panose="020B0609020204030204" pitchFamily="49" charset="0"/>
              </a:rPr>
              <a:t>}</a:t>
            </a:r>
            <a:endParaRPr lang="fr-FR" sz="2000" dirty="0"/>
          </a:p>
        </p:txBody>
      </p:sp>
    </p:spTree>
    <p:extLst>
      <p:ext uri="{BB962C8B-B14F-4D97-AF65-F5344CB8AC3E}">
        <p14:creationId xmlns:p14="http://schemas.microsoft.com/office/powerpoint/2010/main" val="3482470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334" y="432652"/>
            <a:ext cx="11317655" cy="6555641"/>
          </a:xfrm>
          <a:prstGeom prst="rect">
            <a:avLst/>
          </a:prstGeom>
        </p:spPr>
        <p:txBody>
          <a:bodyPr wrap="square">
            <a:spAutoFit/>
          </a:bodyPr>
          <a:lstStyle/>
          <a:p>
            <a:r>
              <a:rPr lang="fr-FR" sz="2000" b="1" dirty="0">
                <a:solidFill>
                  <a:srgbClr val="7F0055"/>
                </a:solidFill>
                <a:latin typeface="Consolas" panose="020B0609020204030204" pitchFamily="49" charset="0"/>
              </a:rPr>
              <a:t>package</a:t>
            </a:r>
            <a:r>
              <a:rPr lang="fr-FR" sz="2000" b="1" dirty="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ma.ensa.aop</a:t>
            </a:r>
            <a:r>
              <a:rPr lang="fr-FR" sz="2000" b="1" dirty="0">
                <a:solidFill>
                  <a:srgbClr val="000000"/>
                </a:solidFill>
                <a:latin typeface="Consolas" panose="020B0609020204030204" pitchFamily="49" charset="0"/>
              </a:rPr>
              <a:t>;</a:t>
            </a:r>
          </a:p>
          <a:p>
            <a:endParaRPr lang="fr-FR" sz="2000" b="1" dirty="0" smtClean="0">
              <a:solidFill>
                <a:srgbClr val="7F0055"/>
              </a:solidFill>
              <a:latin typeface="Consolas" panose="020B0609020204030204" pitchFamily="49" charset="0"/>
            </a:endParaRPr>
          </a:p>
          <a:p>
            <a:r>
              <a:rPr lang="fr-FR" sz="2000" b="1" dirty="0" smtClean="0">
                <a:solidFill>
                  <a:srgbClr val="7F0055"/>
                </a:solidFill>
                <a:latin typeface="Consolas" panose="020B0609020204030204" pitchFamily="49" charset="0"/>
              </a:rPr>
              <a:t>import</a:t>
            </a:r>
            <a:r>
              <a:rPr lang="fr-FR" sz="2000" b="1" dirty="0" smtClean="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org.aspectj.lang.ProceedingJoinPoint</a:t>
            </a:r>
            <a:r>
              <a:rPr lang="fr-FR" sz="2000" b="1" dirty="0" smtClean="0">
                <a:solidFill>
                  <a:srgbClr val="000000"/>
                </a:solidFill>
                <a:latin typeface="Consolas" panose="020B0609020204030204" pitchFamily="49" charset="0"/>
              </a:rPr>
              <a:t>;</a:t>
            </a:r>
          </a:p>
          <a:p>
            <a:r>
              <a:rPr lang="fr-FR" sz="2000" b="1" dirty="0">
                <a:solidFill>
                  <a:srgbClr val="7F0055"/>
                </a:solidFill>
                <a:latin typeface="Consolas" panose="020B0609020204030204" pitchFamily="49" charset="0"/>
              </a:rPr>
              <a:t>import</a:t>
            </a:r>
            <a:r>
              <a:rPr lang="fr-FR" sz="2000" b="1" dirty="0">
                <a:solidFill>
                  <a:srgbClr val="000000"/>
                </a:solidFill>
                <a:latin typeface="Consolas" panose="020B0609020204030204" pitchFamily="49" charset="0"/>
              </a:rPr>
              <a:t> org.apache.log4j.Logger</a:t>
            </a:r>
            <a:r>
              <a:rPr lang="fr-FR" sz="2000" b="1" dirty="0" smtClean="0">
                <a:solidFill>
                  <a:srgbClr val="000000"/>
                </a:solidFill>
                <a:latin typeface="Consolas" panose="020B0609020204030204" pitchFamily="49" charset="0"/>
              </a:rPr>
              <a:t>;</a:t>
            </a:r>
          </a:p>
          <a:p>
            <a:endParaRPr lang="fr-FR" sz="2000" b="1" dirty="0">
              <a:solidFill>
                <a:srgbClr val="000000"/>
              </a:solidFill>
              <a:latin typeface="Consolas" panose="020B0609020204030204" pitchFamily="49" charset="0"/>
            </a:endParaRPr>
          </a:p>
          <a:p>
            <a:r>
              <a:rPr lang="fr-FR" sz="2000" b="1" dirty="0">
                <a:solidFill>
                  <a:srgbClr val="7F0055"/>
                </a:solidFill>
                <a:latin typeface="Consolas" panose="020B0609020204030204" pitchFamily="49" charset="0"/>
              </a:rPr>
              <a:t>public</a:t>
            </a:r>
            <a:r>
              <a:rPr lang="fr-FR" sz="2000" b="1" dirty="0">
                <a:solidFill>
                  <a:srgbClr val="000000"/>
                </a:solidFill>
                <a:latin typeface="Consolas" panose="020B0609020204030204" pitchFamily="49" charset="0"/>
              </a:rPr>
              <a:t> </a:t>
            </a:r>
            <a:r>
              <a:rPr lang="fr-FR" sz="2000" b="1" dirty="0">
                <a:solidFill>
                  <a:srgbClr val="7F0055"/>
                </a:solidFill>
                <a:latin typeface="Consolas" panose="020B0609020204030204" pitchFamily="49" charset="0"/>
              </a:rPr>
              <a:t>class</a:t>
            </a:r>
            <a:r>
              <a:rPr lang="fr-FR" sz="2000" b="1" dirty="0">
                <a:solidFill>
                  <a:srgbClr val="000000"/>
                </a:solidFill>
                <a:latin typeface="Consolas" panose="020B0609020204030204" pitchFamily="49" charset="0"/>
              </a:rPr>
              <a:t> AspectAround {</a:t>
            </a:r>
            <a:endParaRPr lang="fr-FR" sz="2000" b="1" dirty="0" smtClean="0">
              <a:solidFill>
                <a:srgbClr val="000000"/>
              </a:solidFill>
              <a:latin typeface="Consolas" panose="020B0609020204030204" pitchFamily="49" charset="0"/>
            </a:endParaRPr>
          </a:p>
          <a:p>
            <a:endParaRPr lang="fr-FR" sz="2000" b="1" dirty="0">
              <a:solidFill>
                <a:srgbClr val="000000"/>
              </a:solidFill>
              <a:latin typeface="Consolas" panose="020B0609020204030204" pitchFamily="49" charset="0"/>
            </a:endParaRPr>
          </a:p>
          <a:p>
            <a:r>
              <a:rPr lang="fr-FR" sz="2000" b="1" dirty="0" err="1">
                <a:solidFill>
                  <a:srgbClr val="000000"/>
                </a:solidFill>
                <a:latin typeface="Consolas" panose="020B0609020204030204" pitchFamily="49" charset="0"/>
              </a:rPr>
              <a:t>Logger</a:t>
            </a:r>
            <a:r>
              <a:rPr lang="fr-FR" sz="2000" b="1" dirty="0">
                <a:solidFill>
                  <a:srgbClr val="000000"/>
                </a:solidFill>
                <a:latin typeface="Consolas" panose="020B0609020204030204" pitchFamily="49" charset="0"/>
              </a:rPr>
              <a:t> </a:t>
            </a:r>
            <a:r>
              <a:rPr lang="fr-FR" sz="2000" b="1" dirty="0" err="1">
                <a:solidFill>
                  <a:srgbClr val="000000"/>
                </a:solidFill>
                <a:latin typeface="Consolas" panose="020B0609020204030204" pitchFamily="49" charset="0"/>
              </a:rPr>
              <a:t>logger</a:t>
            </a:r>
            <a:r>
              <a:rPr lang="fr-FR" sz="2000" b="1" dirty="0">
                <a:solidFill>
                  <a:srgbClr val="000000"/>
                </a:solidFill>
                <a:latin typeface="Consolas" panose="020B0609020204030204" pitchFamily="49" charset="0"/>
              </a:rPr>
              <a:t> = </a:t>
            </a:r>
            <a:r>
              <a:rPr lang="fr-FR" sz="2000" b="1" dirty="0" err="1" smtClean="0">
                <a:solidFill>
                  <a:srgbClr val="000000"/>
                </a:solidFill>
                <a:latin typeface="Consolas" panose="020B0609020204030204" pitchFamily="49" charset="0"/>
              </a:rPr>
              <a:t>Logger.getLogger</a:t>
            </a:r>
            <a:r>
              <a:rPr lang="fr-FR" sz="2000" b="1" dirty="0" smtClean="0">
                <a:solidFill>
                  <a:srgbClr val="000000"/>
                </a:solidFill>
                <a:latin typeface="Consolas" panose="020B0609020204030204" pitchFamily="49" charset="0"/>
              </a:rPr>
              <a:t>(</a:t>
            </a:r>
            <a:r>
              <a:rPr lang="fr-FR" sz="2000" b="1" dirty="0" err="1" smtClean="0">
                <a:solidFill>
                  <a:srgbClr val="000000"/>
                </a:solidFill>
                <a:latin typeface="Consolas" panose="020B0609020204030204" pitchFamily="49" charset="0"/>
              </a:rPr>
              <a:t>LogAop.class</a:t>
            </a:r>
            <a:r>
              <a:rPr lang="fr-FR" sz="2000" b="1" dirty="0">
                <a:solidFill>
                  <a:srgbClr val="000000"/>
                </a:solidFill>
                <a:latin typeface="Consolas" panose="020B0609020204030204" pitchFamily="49" charset="0"/>
              </a:rPr>
              <a:t>);</a:t>
            </a:r>
          </a:p>
          <a:p>
            <a:endParaRPr lang="en-US" sz="2000" b="1" dirty="0" smtClean="0">
              <a:solidFill>
                <a:srgbClr val="7F0055"/>
              </a:solidFill>
              <a:latin typeface="Consolas" panose="020B0609020204030204" pitchFamily="49" charset="0"/>
            </a:endParaRPr>
          </a:p>
          <a:p>
            <a:r>
              <a:rPr lang="en-US" sz="2000" b="1" dirty="0" smtClean="0">
                <a:solidFill>
                  <a:srgbClr val="7F0055"/>
                </a:solidFill>
                <a:latin typeface="Consolas" panose="020B0609020204030204" pitchFamily="49" charset="0"/>
              </a:rPr>
              <a:t>public</a:t>
            </a:r>
            <a:r>
              <a:rPr lang="en-US" sz="2000" b="1" dirty="0" smtClean="0">
                <a:solidFill>
                  <a:srgbClr val="000000"/>
                </a:solidFill>
                <a:latin typeface="Consolas" panose="020B0609020204030204" pitchFamily="49" charset="0"/>
              </a:rPr>
              <a:t> </a:t>
            </a:r>
            <a:r>
              <a:rPr lang="en-US" sz="2000" b="1" dirty="0" smtClean="0">
                <a:solidFill>
                  <a:srgbClr val="7F0055"/>
                </a:solidFill>
                <a:latin typeface="Consolas" panose="020B0609020204030204" pitchFamily="49" charset="0"/>
              </a:rPr>
              <a:t>Object </a:t>
            </a:r>
            <a:r>
              <a:rPr lang="en-US" sz="2000" b="1" dirty="0" err="1" smtClean="0">
                <a:solidFill>
                  <a:srgbClr val="000000"/>
                </a:solidFill>
                <a:latin typeface="Consolas" panose="020B0609020204030204" pitchFamily="49" charset="0"/>
              </a:rPr>
              <a:t>aroundmethode</a:t>
            </a:r>
            <a:r>
              <a:rPr lang="en-US" sz="2000" b="1" dirty="0" smtClean="0">
                <a:solidFill>
                  <a:srgbClr val="000000"/>
                </a:solidFill>
                <a:latin typeface="Consolas" panose="020B0609020204030204" pitchFamily="49" charset="0"/>
              </a:rPr>
              <a:t>(</a:t>
            </a:r>
            <a:r>
              <a:rPr lang="en-US" sz="2000" b="1" dirty="0" err="1" smtClean="0">
                <a:solidFill>
                  <a:srgbClr val="000000"/>
                </a:solidFill>
                <a:latin typeface="Consolas" panose="020B0609020204030204" pitchFamily="49" charset="0"/>
              </a:rPr>
              <a:t>ProceedingJoinPoint</a:t>
            </a:r>
            <a:r>
              <a:rPr lang="en-US" sz="2000" b="1" dirty="0" smtClean="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joinPoint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throws</a:t>
            </a:r>
            <a:r>
              <a:rPr lang="en-US" sz="2000" b="1" dirty="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Throwable</a:t>
            </a:r>
            <a:r>
              <a:rPr lang="en-US" sz="2000" b="1" dirty="0" smtClean="0">
                <a:solidFill>
                  <a:srgbClr val="000000"/>
                </a:solidFill>
                <a:latin typeface="Consolas" panose="020B0609020204030204" pitchFamily="49" charset="0"/>
              </a:rPr>
              <a:t> {</a:t>
            </a:r>
          </a:p>
          <a:p>
            <a:endParaRPr lang="en-US" sz="2000" b="1" dirty="0">
              <a:solidFill>
                <a:srgbClr val="000000"/>
              </a:solidFill>
              <a:latin typeface="Consolas" panose="020B0609020204030204" pitchFamily="49" charset="0"/>
            </a:endParaRPr>
          </a:p>
          <a:p>
            <a:r>
              <a:rPr lang="en-US" sz="2000" b="1" dirty="0">
                <a:solidFill>
                  <a:srgbClr val="000000"/>
                </a:solidFill>
                <a:latin typeface="Consolas" panose="020B0609020204030204" pitchFamily="49" charset="0"/>
              </a:rPr>
              <a:t>String </a:t>
            </a:r>
            <a:r>
              <a:rPr lang="en-US" sz="2000" b="1" dirty="0" err="1">
                <a:solidFill>
                  <a:srgbClr val="000000"/>
                </a:solidFill>
                <a:latin typeface="Consolas" panose="020B0609020204030204" pitchFamily="49" charset="0"/>
              </a:rPr>
              <a:t>nomMethode</a:t>
            </a:r>
            <a:r>
              <a:rPr lang="en-US" sz="2000" b="1" dirty="0">
                <a:solidFill>
                  <a:srgbClr val="000000"/>
                </a:solidFill>
                <a:latin typeface="Consolas" panose="020B0609020204030204" pitchFamily="49" charset="0"/>
              </a:rPr>
              <a:t> = </a:t>
            </a:r>
            <a:r>
              <a:rPr lang="en-US" sz="2000" b="1" dirty="0" err="1">
                <a:solidFill>
                  <a:srgbClr val="000000"/>
                </a:solidFill>
                <a:latin typeface="Consolas" panose="020B0609020204030204" pitchFamily="49" charset="0"/>
              </a:rPr>
              <a:t>joinpoint.getTarget</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getClass</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getSimpleName</a:t>
            </a:r>
            <a:r>
              <a:rPr lang="en-US" sz="2000" b="1" dirty="0">
                <a:solidFill>
                  <a:srgbClr val="000000"/>
                </a:solidFill>
                <a:latin typeface="Consolas" panose="020B0609020204030204" pitchFamily="49" charset="0"/>
              </a:rPr>
              <a:t>() + "."</a:t>
            </a:r>
          </a:p>
          <a:p>
            <a:r>
              <a:rPr lang="en-US" sz="2000" b="1" dirty="0">
                <a:solidFill>
                  <a:srgbClr val="000000"/>
                </a:solidFill>
                <a:latin typeface="Consolas" panose="020B0609020204030204" pitchFamily="49" charset="0"/>
              </a:rPr>
              <a:t>                + </a:t>
            </a:r>
            <a:r>
              <a:rPr lang="en-US" sz="2000" b="1" dirty="0" err="1">
                <a:solidFill>
                  <a:srgbClr val="000000"/>
                </a:solidFill>
                <a:latin typeface="Consolas" panose="020B0609020204030204" pitchFamily="49" charset="0"/>
              </a:rPr>
              <a:t>joinpoint.getSignature</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getName</a:t>
            </a:r>
            <a:r>
              <a:rPr lang="en-US" sz="2000" b="1" dirty="0" smtClean="0">
                <a:solidFill>
                  <a:srgbClr val="000000"/>
                </a:solidFill>
                <a:latin typeface="Consolas" panose="020B0609020204030204" pitchFamily="49" charset="0"/>
              </a:rPr>
              <a:t>();</a:t>
            </a:r>
          </a:p>
          <a:p>
            <a:endParaRPr lang="en-US" sz="2000" b="1" dirty="0" smtClean="0">
              <a:solidFill>
                <a:srgbClr val="000000"/>
              </a:solidFill>
              <a:latin typeface="Consolas" panose="020B0609020204030204" pitchFamily="49" charset="0"/>
            </a:endParaRPr>
          </a:p>
          <a:p>
            <a:r>
              <a:rPr lang="en-US" sz="2000" b="1" dirty="0">
                <a:solidFill>
                  <a:srgbClr val="000000"/>
                </a:solidFill>
                <a:latin typeface="Consolas" panose="020B0609020204030204" pitchFamily="49" charset="0"/>
              </a:rPr>
              <a:t> Object </a:t>
            </a:r>
            <a:r>
              <a:rPr lang="en-US" sz="2000" b="1" dirty="0" err="1">
                <a:solidFill>
                  <a:srgbClr val="000000"/>
                </a:solidFill>
                <a:latin typeface="Consolas" panose="020B0609020204030204" pitchFamily="49" charset="0"/>
              </a:rPr>
              <a:t>obj</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joinpoint.proceed</a:t>
            </a:r>
            <a:r>
              <a:rPr lang="en-US" sz="2000" b="1" dirty="0">
                <a:solidFill>
                  <a:srgbClr val="000000"/>
                </a:solidFill>
                <a:latin typeface="Consolas" panose="020B0609020204030204" pitchFamily="49" charset="0"/>
              </a:rPr>
              <a:t>();</a:t>
            </a:r>
          </a:p>
          <a:p>
            <a:r>
              <a:rPr lang="en-US" sz="2000" b="1" dirty="0">
                <a:solidFill>
                  <a:srgbClr val="000000"/>
                </a:solidFill>
                <a:latin typeface="Consolas" panose="020B0609020204030204" pitchFamily="49" charset="0"/>
              </a:rPr>
              <a:t> </a:t>
            </a:r>
            <a:r>
              <a:rPr lang="en-US" sz="2000" b="1" dirty="0" smtClean="0">
                <a:solidFill>
                  <a:srgbClr val="000000"/>
                </a:solidFill>
                <a:latin typeface="Consolas" panose="020B0609020204030204" pitchFamily="49" charset="0"/>
              </a:rPr>
              <a:t>logger.info(</a:t>
            </a:r>
            <a:r>
              <a:rPr lang="en-US" sz="2000" b="1" dirty="0" err="1" smtClean="0">
                <a:solidFill>
                  <a:srgbClr val="000000"/>
                </a:solidFill>
                <a:latin typeface="Consolas" panose="020B0609020204030204" pitchFamily="49" charset="0"/>
              </a:rPr>
              <a:t>nomMethode</a:t>
            </a:r>
            <a:r>
              <a:rPr lang="en-US" sz="2000" b="1" dirty="0" smtClean="0">
                <a:solidFill>
                  <a:srgbClr val="000000"/>
                </a:solidFill>
                <a:latin typeface="Consolas" panose="020B0609020204030204" pitchFamily="49" charset="0"/>
              </a:rPr>
              <a:t>);</a:t>
            </a:r>
          </a:p>
          <a:p>
            <a:endParaRPr lang="en-US" sz="2000" b="1" dirty="0">
              <a:solidFill>
                <a:srgbClr val="000000"/>
              </a:solidFill>
              <a:latin typeface="Consolas" panose="020B0609020204030204" pitchFamily="49" charset="0"/>
            </a:endParaRPr>
          </a:p>
          <a:p>
            <a:r>
              <a:rPr lang="en-US" sz="2000" b="1" dirty="0">
                <a:solidFill>
                  <a:srgbClr val="000000"/>
                </a:solidFill>
                <a:latin typeface="Consolas" panose="020B0609020204030204" pitchFamily="49" charset="0"/>
              </a:rPr>
              <a:t>        return </a:t>
            </a:r>
            <a:r>
              <a:rPr lang="en-US" sz="2000" b="1" dirty="0" err="1">
                <a:solidFill>
                  <a:srgbClr val="000000"/>
                </a:solidFill>
                <a:latin typeface="Consolas" panose="020B0609020204030204" pitchFamily="49" charset="0"/>
              </a:rPr>
              <a:t>obj</a:t>
            </a:r>
            <a:r>
              <a:rPr lang="en-US" sz="2000" b="1" dirty="0" smtClean="0">
                <a:solidFill>
                  <a:srgbClr val="000000"/>
                </a:solidFill>
                <a:latin typeface="Consolas" panose="020B0609020204030204" pitchFamily="49" charset="0"/>
              </a:rPr>
              <a:t>;</a:t>
            </a:r>
            <a:endParaRPr lang="en-US" sz="2000" b="1" dirty="0">
              <a:solidFill>
                <a:srgbClr val="000000"/>
              </a:solidFill>
              <a:latin typeface="Consolas" panose="020B0609020204030204" pitchFamily="49" charset="0"/>
            </a:endParaRPr>
          </a:p>
          <a:p>
            <a:endParaRPr lang="fr-FR" sz="2000" dirty="0">
              <a:solidFill>
                <a:srgbClr val="000000"/>
              </a:solidFill>
              <a:latin typeface="Consolas" panose="020B0609020204030204" pitchFamily="49" charset="0"/>
            </a:endParaRPr>
          </a:p>
          <a:p>
            <a:r>
              <a:rPr lang="fr-FR" sz="2000" dirty="0" smtClean="0">
                <a:solidFill>
                  <a:srgbClr val="000000"/>
                </a:solidFill>
                <a:latin typeface="Consolas" panose="020B0609020204030204" pitchFamily="49" charset="0"/>
              </a:rPr>
              <a:t>}</a:t>
            </a:r>
            <a:endParaRPr lang="fr-FR" sz="2000" dirty="0">
              <a:latin typeface="Consolas" panose="020B0609020204030204" pitchFamily="49" charset="0"/>
            </a:endParaRPr>
          </a:p>
          <a:p>
            <a:r>
              <a:rPr lang="fr-FR" sz="2000" dirty="0">
                <a:solidFill>
                  <a:srgbClr val="000000"/>
                </a:solidFill>
                <a:latin typeface="Consolas" panose="020B0609020204030204" pitchFamily="49" charset="0"/>
              </a:rPr>
              <a:t>}</a:t>
            </a:r>
            <a:endParaRPr lang="fr-FR" sz="2000" dirty="0"/>
          </a:p>
        </p:txBody>
      </p:sp>
    </p:spTree>
    <p:extLst>
      <p:ext uri="{BB962C8B-B14F-4D97-AF65-F5344CB8AC3E}">
        <p14:creationId xmlns:p14="http://schemas.microsoft.com/office/powerpoint/2010/main" val="2101287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67051" y="378471"/>
            <a:ext cx="3223959" cy="369332"/>
          </a:xfrm>
          <a:prstGeom prst="rect">
            <a:avLst/>
          </a:prstGeom>
        </p:spPr>
        <p:txBody>
          <a:bodyPr wrap="none">
            <a:spAutoFit/>
          </a:bodyPr>
          <a:lstStyle/>
          <a:p>
            <a:r>
              <a:rPr lang="fr-FR" dirty="0">
                <a:latin typeface="Consolas" panose="020B0609020204030204" pitchFamily="49" charset="0"/>
              </a:rPr>
              <a:t>&lt;!– Configuration </a:t>
            </a:r>
            <a:r>
              <a:rPr lang="fr-FR" dirty="0" err="1" smtClean="0">
                <a:latin typeface="Consolas" panose="020B0609020204030204" pitchFamily="49" charset="0"/>
              </a:rPr>
              <a:t>aop</a:t>
            </a:r>
            <a:r>
              <a:rPr lang="fr-FR" dirty="0" smtClean="0">
                <a:latin typeface="Consolas" panose="020B0609020204030204" pitchFamily="49" charset="0"/>
              </a:rPr>
              <a:t>--&gt;</a:t>
            </a:r>
            <a:endParaRPr lang="fr-FR" dirty="0">
              <a:latin typeface="Consolas" panose="020B0609020204030204" pitchFamily="49" charset="0"/>
            </a:endParaRPr>
          </a:p>
        </p:txBody>
      </p:sp>
      <p:sp>
        <p:nvSpPr>
          <p:cNvPr id="2" name="Rectangle 1"/>
          <p:cNvSpPr/>
          <p:nvPr/>
        </p:nvSpPr>
        <p:spPr>
          <a:xfrm>
            <a:off x="142832" y="1634087"/>
            <a:ext cx="11895259" cy="3139321"/>
          </a:xfrm>
          <a:prstGeom prst="rect">
            <a:avLst/>
          </a:prstGeom>
        </p:spPr>
        <p:txBody>
          <a:bodyPr wrap="square">
            <a:spAutoFit/>
          </a:bodyPr>
          <a:lstStyle/>
          <a:p>
            <a:r>
              <a:rPr lang="fr-FR" dirty="0">
                <a:solidFill>
                  <a:srgbClr val="008080"/>
                </a:solidFill>
                <a:latin typeface="Consolas" panose="020B0609020204030204" pitchFamily="49" charset="0"/>
              </a:rPr>
              <a:t>&lt;</a:t>
            </a:r>
            <a:r>
              <a:rPr lang="fr-FR" dirty="0" err="1">
                <a:solidFill>
                  <a:srgbClr val="3F7F7F"/>
                </a:solidFill>
                <a:highlight>
                  <a:srgbClr val="D4D4D4"/>
                </a:highlight>
                <a:latin typeface="Consolas" panose="020B0609020204030204" pitchFamily="49" charset="0"/>
              </a:rPr>
              <a:t>aop:config</a:t>
            </a:r>
            <a:r>
              <a:rPr lang="fr-FR" dirty="0">
                <a:solidFill>
                  <a:srgbClr val="008080"/>
                </a:solidFill>
                <a:highlight>
                  <a:srgbClr val="D4D4D4"/>
                </a:highlight>
                <a:latin typeface="Consolas" panose="020B0609020204030204" pitchFamily="49" charset="0"/>
              </a:rPr>
              <a:t>&gt;</a:t>
            </a:r>
          </a:p>
          <a:p>
            <a:endParaRPr lang="fr-FR" dirty="0">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aop:pointcut</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expression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execution</a:t>
            </a:r>
            <a:r>
              <a:rPr lang="fr-FR" i="1" dirty="0">
                <a:solidFill>
                  <a:srgbClr val="2A00FF"/>
                </a:solidFill>
                <a:latin typeface="Consolas" panose="020B0609020204030204" pitchFamily="49" charset="0"/>
              </a:rPr>
              <a:t>(* *..</a:t>
            </a:r>
            <a:r>
              <a:rPr lang="fr-FR" i="1" dirty="0" err="1" smtClean="0">
                <a:solidFill>
                  <a:srgbClr val="2A00FF"/>
                </a:solidFill>
                <a:latin typeface="Consolas" panose="020B0609020204030204" pitchFamily="49" charset="0"/>
              </a:rPr>
              <a:t>Compte.retirer</a:t>
            </a:r>
            <a:r>
              <a:rPr lang="fr-FR" i="1" dirty="0" smtClean="0">
                <a:solidFill>
                  <a:srgbClr val="2A00FF"/>
                </a:solidFill>
                <a:latin typeface="Consolas" panose="020B0609020204030204" pitchFamily="49" charset="0"/>
              </a:rPr>
              <a:t>(double</a:t>
            </a:r>
            <a:r>
              <a:rPr lang="fr-FR" i="1" dirty="0">
                <a:solidFill>
                  <a:srgbClr val="2A00FF"/>
                </a:solidFill>
                <a:latin typeface="Consolas" panose="020B0609020204030204" pitchFamily="49" charset="0"/>
              </a:rPr>
              <a:t>))" </a:t>
            </a:r>
            <a:r>
              <a:rPr lang="fr-FR" i="1" dirty="0">
                <a:solidFill>
                  <a:srgbClr val="7F007F"/>
                </a:solidFill>
                <a:latin typeface="Consolas" panose="020B0609020204030204" pitchFamily="49" charset="0"/>
              </a:rPr>
              <a:t>id</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smtClean="0">
                <a:solidFill>
                  <a:srgbClr val="2A00FF"/>
                </a:solidFill>
                <a:latin typeface="Consolas" panose="020B0609020204030204" pitchFamily="49" charset="0"/>
              </a:rPr>
              <a:t>logretirerMeth</a:t>
            </a:r>
            <a:r>
              <a:rPr lang="fr-FR" i="1" dirty="0">
                <a:solidFill>
                  <a:srgbClr val="2A00FF"/>
                </a:solidFill>
                <a:latin typeface="Consolas" panose="020B0609020204030204" pitchFamily="49" charset="0"/>
              </a:rPr>
              <a:t>"</a:t>
            </a:r>
            <a:r>
              <a:rPr lang="fr-FR" i="1" dirty="0">
                <a:solidFill>
                  <a:srgbClr val="008080"/>
                </a:solidFill>
                <a:latin typeface="Consolas" panose="020B0609020204030204" pitchFamily="49" charset="0"/>
              </a:rPr>
              <a:t>/&gt;</a:t>
            </a:r>
          </a:p>
          <a:p>
            <a:r>
              <a:rPr lang="fr-FR" dirty="0" smtClean="0">
                <a:solidFill>
                  <a:srgbClr val="000000"/>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smtClean="0">
                <a:solidFill>
                  <a:srgbClr val="000000"/>
                </a:solidFill>
                <a:latin typeface="Consolas" panose="020B0609020204030204" pitchFamily="49" charset="0"/>
              </a:rPr>
              <a:t>	</a:t>
            </a:r>
            <a:r>
              <a:rPr lang="fr-FR" dirty="0" smtClean="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aop:aspect</a:t>
            </a:r>
            <a:r>
              <a:rPr lang="fr-FR" dirty="0">
                <a:solidFill>
                  <a:srgbClr val="3F7F7F"/>
                </a:solidFill>
                <a:latin typeface="Consolas" panose="020B0609020204030204" pitchFamily="49" charset="0"/>
              </a:rPr>
              <a:t> </a:t>
            </a:r>
            <a:r>
              <a:rPr lang="fr-FR" dirty="0" err="1">
                <a:solidFill>
                  <a:srgbClr val="7F007F"/>
                </a:solidFill>
                <a:latin typeface="Consolas" panose="020B0609020204030204" pitchFamily="49" charset="0"/>
              </a:rPr>
              <a:t>ref</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logger</a:t>
            </a:r>
            <a:r>
              <a:rPr lang="fr-FR" i="1" dirty="0">
                <a:solidFill>
                  <a:srgbClr val="2A00FF"/>
                </a:solidFill>
                <a:latin typeface="Consolas" panose="020B0609020204030204" pitchFamily="49" charset="0"/>
              </a:rPr>
              <a:t>"</a:t>
            </a:r>
            <a:r>
              <a:rPr lang="fr-FR" i="1" dirty="0">
                <a:solidFill>
                  <a:srgbClr val="008080"/>
                </a:solidFill>
                <a:latin typeface="Consolas" panose="020B0609020204030204" pitchFamily="49" charset="0"/>
              </a:rPr>
              <a:t>&gt;</a:t>
            </a:r>
          </a:p>
          <a:p>
            <a:endParaRPr lang="en-US" dirty="0" smtClean="0">
              <a:solidFill>
                <a:srgbClr val="008080"/>
              </a:solidFill>
              <a:latin typeface="Consolas" panose="020B0609020204030204" pitchFamily="49" charset="0"/>
            </a:endParaRPr>
          </a:p>
          <a:p>
            <a:r>
              <a:rPr lang="en-US" dirty="0" smtClean="0">
                <a:solidFill>
                  <a:srgbClr val="008080"/>
                </a:solidFill>
                <a:latin typeface="Consolas" panose="020B0609020204030204" pitchFamily="49" charset="0"/>
              </a:rPr>
              <a:t>      		&lt;</a:t>
            </a:r>
            <a:r>
              <a:rPr lang="en-US" dirty="0" err="1">
                <a:solidFill>
                  <a:srgbClr val="3F7F7F"/>
                </a:solidFill>
                <a:latin typeface="Consolas" panose="020B0609020204030204" pitchFamily="49" charset="0"/>
              </a:rPr>
              <a:t>aop:around</a:t>
            </a:r>
            <a:r>
              <a:rPr lang="en-US" dirty="0">
                <a:solidFill>
                  <a:srgbClr val="3F7F7F"/>
                </a:solidFill>
                <a:latin typeface="Consolas" panose="020B0609020204030204" pitchFamily="49" charset="0"/>
              </a:rPr>
              <a:t> </a:t>
            </a:r>
            <a:r>
              <a:rPr lang="en-US" dirty="0">
                <a:solidFill>
                  <a:srgbClr val="7F007F"/>
                </a:solidFill>
                <a:latin typeface="Consolas" panose="020B0609020204030204" pitchFamily="49" charset="0"/>
              </a:rPr>
              <a:t>method</a:t>
            </a:r>
            <a:r>
              <a:rPr lang="en-US"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a:t>
            </a:r>
            <a:r>
              <a:rPr lang="en-US" i="1" dirty="0" err="1" smtClean="0">
                <a:solidFill>
                  <a:srgbClr val="2A00FF"/>
                </a:solidFill>
                <a:latin typeface="Consolas" panose="020B0609020204030204" pitchFamily="49" charset="0"/>
              </a:rPr>
              <a:t>aroundmethode</a:t>
            </a:r>
            <a:r>
              <a:rPr lang="en-US" i="1" dirty="0">
                <a:solidFill>
                  <a:srgbClr val="2A00FF"/>
                </a:solidFill>
                <a:latin typeface="Consolas" panose="020B0609020204030204" pitchFamily="49" charset="0"/>
              </a:rPr>
              <a:t>" </a:t>
            </a:r>
            <a:r>
              <a:rPr lang="en-US" i="1" dirty="0" err="1">
                <a:solidFill>
                  <a:srgbClr val="7F007F"/>
                </a:solidFill>
                <a:latin typeface="Consolas" panose="020B0609020204030204" pitchFamily="49" charset="0"/>
              </a:rPr>
              <a:t>pointcut</a:t>
            </a:r>
            <a:r>
              <a:rPr lang="en-US" i="1" dirty="0">
                <a:solidFill>
                  <a:srgbClr val="7F007F"/>
                </a:solidFill>
                <a:latin typeface="Consolas" panose="020B0609020204030204" pitchFamily="49" charset="0"/>
              </a:rPr>
              <a:t>-ref</a:t>
            </a:r>
            <a:r>
              <a:rPr lang="en-US" i="1" dirty="0" smtClean="0">
                <a:solidFill>
                  <a:srgbClr val="000000"/>
                </a:solidFill>
                <a:latin typeface="Consolas" panose="020B0609020204030204" pitchFamily="49" charset="0"/>
              </a:rPr>
              <a:t>=</a:t>
            </a:r>
            <a:r>
              <a:rPr lang="en-US" i="1" dirty="0" smtClean="0">
                <a:solidFill>
                  <a:srgbClr val="2A00FF"/>
                </a:solidFill>
                <a:latin typeface="Consolas" panose="020B0609020204030204" pitchFamily="49" charset="0"/>
              </a:rPr>
              <a:t>"</a:t>
            </a:r>
            <a:r>
              <a:rPr lang="fr-FR" i="1" dirty="0">
                <a:solidFill>
                  <a:srgbClr val="2A00FF"/>
                </a:solidFill>
                <a:latin typeface="Consolas" panose="020B0609020204030204" pitchFamily="49" charset="0"/>
              </a:rPr>
              <a:t> </a:t>
            </a:r>
            <a:r>
              <a:rPr lang="fr-FR" i="1" dirty="0" err="1">
                <a:solidFill>
                  <a:srgbClr val="2A00FF"/>
                </a:solidFill>
                <a:latin typeface="Consolas" panose="020B0609020204030204" pitchFamily="49" charset="0"/>
              </a:rPr>
              <a:t>logretirerMeth</a:t>
            </a:r>
            <a:r>
              <a:rPr lang="fr-FR" i="1" dirty="0">
                <a:solidFill>
                  <a:srgbClr val="2A00FF"/>
                </a:solidFill>
                <a:latin typeface="Consolas" panose="020B0609020204030204" pitchFamily="49" charset="0"/>
              </a:rPr>
              <a:t> </a:t>
            </a:r>
            <a:r>
              <a:rPr lang="en-US" i="1" dirty="0" smtClean="0">
                <a:solidFill>
                  <a:srgbClr val="2A00FF"/>
                </a:solidFill>
                <a:latin typeface="Consolas" panose="020B0609020204030204" pitchFamily="49" charset="0"/>
              </a:rPr>
              <a:t>" </a:t>
            </a:r>
            <a:r>
              <a:rPr lang="en-US" i="1" dirty="0">
                <a:solidFill>
                  <a:srgbClr val="008080"/>
                </a:solidFill>
                <a:latin typeface="Consolas" panose="020B0609020204030204" pitchFamily="49" charset="0"/>
              </a:rPr>
              <a:t>/&gt;</a:t>
            </a:r>
          </a:p>
          <a:p>
            <a:r>
              <a:rPr lang="fr-FR" dirty="0" smtClean="0">
                <a:solidFill>
                  <a:srgbClr val="000000"/>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smtClean="0">
                <a:solidFill>
                  <a:srgbClr val="000000"/>
                </a:solidFill>
                <a:latin typeface="Consolas" panose="020B0609020204030204" pitchFamily="49" charset="0"/>
              </a:rPr>
              <a:t>	</a:t>
            </a:r>
            <a:r>
              <a:rPr lang="fr-FR" dirty="0" smtClean="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aop:aspect</a:t>
            </a:r>
            <a:r>
              <a:rPr lang="fr-FR" dirty="0" smtClean="0">
                <a:solidFill>
                  <a:srgbClr val="008080"/>
                </a:solidFill>
                <a:latin typeface="Consolas" panose="020B0609020204030204" pitchFamily="49" charset="0"/>
              </a:rPr>
              <a:t>&gt;</a:t>
            </a:r>
            <a:endParaRPr lang="fr-FR" dirty="0">
              <a:latin typeface="Consolas" panose="020B0609020204030204" pitchFamily="49" charset="0"/>
            </a:endParaRPr>
          </a:p>
          <a:p>
            <a:endParaRPr lang="fr-FR" dirty="0">
              <a:latin typeface="Consolas" panose="020B0609020204030204" pitchFamily="49" charset="0"/>
            </a:endParaRPr>
          </a:p>
          <a:p>
            <a:r>
              <a:rPr lang="fr-FR" dirty="0">
                <a:solidFill>
                  <a:srgbClr val="008080"/>
                </a:solidFill>
                <a:latin typeface="Consolas" panose="020B0609020204030204" pitchFamily="49" charset="0"/>
              </a:rPr>
              <a:t>&lt;/</a:t>
            </a:r>
            <a:r>
              <a:rPr lang="fr-FR" dirty="0" err="1">
                <a:solidFill>
                  <a:srgbClr val="3F7F7F"/>
                </a:solidFill>
                <a:highlight>
                  <a:srgbClr val="D4D4D4"/>
                </a:highlight>
                <a:latin typeface="Consolas" panose="020B0609020204030204" pitchFamily="49" charset="0"/>
              </a:rPr>
              <a:t>aop:config</a:t>
            </a:r>
            <a:r>
              <a:rPr lang="fr-FR" dirty="0">
                <a:solidFill>
                  <a:srgbClr val="008080"/>
                </a:solidFill>
                <a:highlight>
                  <a:srgbClr val="D4D4D4"/>
                </a:highlight>
                <a:latin typeface="Consolas" panose="020B0609020204030204" pitchFamily="49" charset="0"/>
              </a:rPr>
              <a:t>&gt;</a:t>
            </a:r>
            <a:endParaRPr lang="fr-FR" dirty="0"/>
          </a:p>
        </p:txBody>
      </p:sp>
    </p:spTree>
    <p:extLst>
      <p:ext uri="{BB962C8B-B14F-4D97-AF65-F5344CB8AC3E}">
        <p14:creationId xmlns:p14="http://schemas.microsoft.com/office/powerpoint/2010/main" val="115431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3592" y="505478"/>
            <a:ext cx="7033659" cy="5909310"/>
          </a:xfrm>
          <a:prstGeom prst="rect">
            <a:avLst/>
          </a:prstGeom>
        </p:spPr>
        <p:txBody>
          <a:bodyPr wrap="square">
            <a:spAutoFit/>
          </a:bodyPr>
          <a:lstStyle/>
          <a:p>
            <a:r>
              <a:rPr lang="fr-FR" b="1" dirty="0">
                <a:solidFill>
                  <a:srgbClr val="7F0055"/>
                </a:solidFill>
                <a:latin typeface="Consolas" panose="020B0609020204030204" pitchFamily="49" charset="0"/>
              </a:rPr>
              <a:t>package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ma.ensa.model</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Compte {</a:t>
            </a:r>
          </a:p>
          <a:p>
            <a:endParaRPr lang="fr-FR" dirty="0">
              <a:latin typeface="Consolas" panose="020B0609020204030204" pitchFamily="49" charset="0"/>
            </a:endParaRP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0000C0"/>
                </a:solidFill>
                <a:highlight>
                  <a:srgbClr val="F0D8A8"/>
                </a:highlight>
                <a:latin typeface="Consolas" panose="020B0609020204030204" pitchFamily="49" charset="0"/>
              </a:rPr>
              <a:t>solde</a:t>
            </a:r>
            <a:r>
              <a:rPr lang="fr-FR" b="1" dirty="0" smtClean="0">
                <a:solidFill>
                  <a:srgbClr val="000000"/>
                </a:solidFill>
                <a:highlight>
                  <a:srgbClr val="F0D8A8"/>
                </a:highlight>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getSolde</a:t>
            </a:r>
            <a:r>
              <a:rPr lang="fr-FR" b="1" dirty="0">
                <a:solidFill>
                  <a:srgbClr val="000000"/>
                </a:solidFill>
                <a:latin typeface="Consolas" panose="020B0609020204030204" pitchFamily="49" charset="0"/>
              </a:rPr>
              <a:t>() {</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a:solidFill>
                  <a:srgbClr val="0000C0"/>
                </a:solidFill>
                <a:highlight>
                  <a:srgbClr val="D4D4D4"/>
                </a:highlight>
                <a:latin typeface="Consolas" panose="020B0609020204030204" pitchFamily="49" charset="0"/>
              </a:rPr>
              <a:t>solde</a:t>
            </a:r>
            <a:r>
              <a:rPr lang="fr-FR" b="1" dirty="0">
                <a:solidFill>
                  <a:srgbClr val="000000"/>
                </a:solidFill>
                <a:highlight>
                  <a:srgbClr val="D4D4D4"/>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setSolde</a:t>
            </a:r>
            <a:r>
              <a:rPr lang="fr-FR" b="1" dirty="0">
                <a:solidFill>
                  <a:srgbClr val="000000"/>
                </a:solidFill>
                <a:latin typeface="Consolas" panose="020B0609020204030204" pitchFamily="49" charset="0"/>
              </a:rPr>
              <a:t>(</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 {</a:t>
            </a:r>
          </a:p>
          <a:p>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highlight>
                  <a:srgbClr val="F0D8A8"/>
                </a:highlight>
                <a:latin typeface="Consolas" panose="020B0609020204030204" pitchFamily="49" charset="0"/>
              </a:rPr>
              <a:t>solde</a:t>
            </a:r>
            <a:r>
              <a:rPr lang="fr-FR" b="1" dirty="0">
                <a:solidFill>
                  <a:srgbClr val="000000"/>
                </a:solidFill>
                <a:highlight>
                  <a:srgbClr val="F0D8A8"/>
                </a:highlight>
                <a:latin typeface="Consolas" panose="020B0609020204030204" pitchFamily="49" charset="0"/>
              </a:rPr>
              <a:t> = </a:t>
            </a:r>
            <a:r>
              <a:rPr lang="fr-FR" b="1" dirty="0">
                <a:solidFill>
                  <a:srgbClr val="6A3E3E"/>
                </a:solidFill>
                <a:highlight>
                  <a:srgbClr val="F0D8A8"/>
                </a:highlight>
                <a:latin typeface="Consolas" panose="020B0609020204030204" pitchFamily="49" charset="0"/>
              </a:rPr>
              <a:t>solde</a:t>
            </a:r>
            <a:r>
              <a:rPr lang="fr-FR" b="1" dirty="0">
                <a:solidFill>
                  <a:srgbClr val="000000"/>
                </a:solidFill>
                <a:highlight>
                  <a:srgbClr val="F0D8A8"/>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retirer(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throws</a:t>
            </a:r>
            <a:r>
              <a:rPr lang="fr-FR" b="1" dirty="0">
                <a:solidFill>
                  <a:srgbClr val="000000"/>
                </a:solidFill>
                <a:latin typeface="Consolas" panose="020B0609020204030204" pitchFamily="49" charset="0"/>
              </a:rPr>
              <a:t> Exception{</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mt</a:t>
            </a:r>
            <a:r>
              <a:rPr lang="en-US" b="1" dirty="0">
                <a:solidFill>
                  <a:srgbClr val="000000"/>
                </a:solidFill>
                <a:latin typeface="Consolas" panose="020B0609020204030204" pitchFamily="49" charset="0"/>
              </a:rPr>
              <a:t>&lt;0 ) </a:t>
            </a:r>
            <a:r>
              <a:rPr lang="en-US" b="1" dirty="0">
                <a:solidFill>
                  <a:srgbClr val="7F0055"/>
                </a:solidFill>
                <a:latin typeface="Consolas" panose="020B0609020204030204" pitchFamily="49" charset="0"/>
              </a:rPr>
              <a:t>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Exception();</a:t>
            </a:r>
          </a:p>
          <a:p>
            <a:r>
              <a:rPr lang="fr-FR" b="1" dirty="0" err="1">
                <a:solidFill>
                  <a:srgbClr val="7F0055"/>
                </a:solidFill>
                <a:latin typeface="Consolas" panose="020B0609020204030204" pitchFamily="49" charset="0"/>
              </a:rPr>
              <a:t>else</a:t>
            </a:r>
            <a:r>
              <a:rPr lang="fr-FR" b="1" dirty="0">
                <a:solidFill>
                  <a:srgbClr val="000000"/>
                </a:solidFill>
                <a:latin typeface="Consolas" panose="020B0609020204030204" pitchFamily="49" charset="0"/>
              </a:rPr>
              <a:t> </a:t>
            </a:r>
            <a:r>
              <a:rPr lang="fr-FR" b="1" dirty="0">
                <a:solidFill>
                  <a:srgbClr val="0000C0"/>
                </a:solidFill>
                <a:highlight>
                  <a:srgbClr val="F0D8A8"/>
                </a:highlight>
                <a:latin typeface="Consolas" panose="020B0609020204030204" pitchFamily="49" charset="0"/>
              </a:rPr>
              <a:t>solde</a:t>
            </a:r>
            <a:r>
              <a:rPr lang="fr-FR" b="1" dirty="0">
                <a:solidFill>
                  <a:srgbClr val="000000"/>
                </a:solidFill>
                <a:highlight>
                  <a:srgbClr val="F0D8A8"/>
                </a:highlight>
                <a:latin typeface="Consolas" panose="020B0609020204030204" pitchFamily="49" charset="0"/>
              </a:rPr>
              <a:t>-=</a:t>
            </a:r>
            <a:r>
              <a:rPr lang="fr-FR" b="1" dirty="0">
                <a:solidFill>
                  <a:srgbClr val="6A3E3E"/>
                </a:solidFill>
                <a:highlight>
                  <a:srgbClr val="F0D8A8"/>
                </a:highlight>
                <a:latin typeface="Consolas" panose="020B0609020204030204" pitchFamily="49" charset="0"/>
              </a:rPr>
              <a:t>mt</a:t>
            </a:r>
            <a:r>
              <a:rPr lang="fr-FR" b="1" dirty="0">
                <a:solidFill>
                  <a:srgbClr val="000000"/>
                </a:solidFill>
                <a:highlight>
                  <a:srgbClr val="F0D8A8"/>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verser(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a:solidFill>
                  <a:srgbClr val="0000C0"/>
                </a:solidFill>
                <a:highlight>
                  <a:srgbClr val="F0D8A8"/>
                </a:highlight>
                <a:latin typeface="Consolas" panose="020B0609020204030204" pitchFamily="49" charset="0"/>
              </a:rPr>
              <a:t>solde</a:t>
            </a:r>
            <a:r>
              <a:rPr lang="fr-FR" dirty="0">
                <a:solidFill>
                  <a:srgbClr val="000000"/>
                </a:solidFill>
                <a:highlight>
                  <a:srgbClr val="F0D8A8"/>
                </a:highlight>
                <a:latin typeface="Consolas" panose="020B0609020204030204" pitchFamily="49" charset="0"/>
              </a:rPr>
              <a:t>+=</a:t>
            </a:r>
            <a:r>
              <a:rPr lang="fr-FR" dirty="0">
                <a:solidFill>
                  <a:srgbClr val="6A3E3E"/>
                </a:solidFill>
                <a:highlight>
                  <a:srgbClr val="F0D8A8"/>
                </a:highlight>
                <a:latin typeface="Consolas" panose="020B0609020204030204" pitchFamily="49" charset="0"/>
              </a:rPr>
              <a:t>mt</a:t>
            </a:r>
            <a:r>
              <a:rPr lang="fr-FR" dirty="0">
                <a:solidFill>
                  <a:srgbClr val="000000"/>
                </a:solidFill>
                <a:highlight>
                  <a:srgbClr val="F0D8A8"/>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affichesolde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highlight>
                  <a:srgbClr val="D4D4D4"/>
                </a:highlight>
                <a:latin typeface="Consolas" panose="020B0609020204030204" pitchFamily="49" charset="0"/>
              </a:rPr>
              <a:t>solde</a:t>
            </a:r>
            <a:r>
              <a:rPr lang="fr-FR" b="1" dirty="0">
                <a:solidFill>
                  <a:srgbClr val="000000"/>
                </a:solidFill>
                <a:highlight>
                  <a:srgbClr val="D4D4D4"/>
                </a:highlight>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813958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842" y="671656"/>
            <a:ext cx="10642899" cy="5909310"/>
          </a:xfrm>
          <a:prstGeom prst="rect">
            <a:avLst/>
          </a:prstGeom>
        </p:spPr>
        <p:txBody>
          <a:bodyPr wrap="square">
            <a:spAutoFit/>
          </a:bodyPr>
          <a:lstStyle/>
          <a:p>
            <a:r>
              <a:rPr lang="fr-FR" b="1" dirty="0">
                <a:solidFill>
                  <a:srgbClr val="7F0055"/>
                </a:solidFill>
                <a:latin typeface="Consolas" panose="020B0609020204030204" pitchFamily="49" charset="0"/>
              </a:rPr>
              <a:t>package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ma.ensa.aop</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org.apache.log4j.Logger;</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org.aspectj.lang.ProceedingJoinPoint</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LogAop {</a:t>
            </a: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static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final</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Logger</a:t>
            </a:r>
            <a:r>
              <a:rPr lang="fr-FR" b="1" dirty="0">
                <a:solidFill>
                  <a:srgbClr val="000000"/>
                </a:solidFill>
                <a:latin typeface="Consolas" panose="020B0609020204030204" pitchFamily="49" charset="0"/>
              </a:rPr>
              <a:t> </a:t>
            </a:r>
            <a:r>
              <a:rPr lang="fr-FR" b="1" i="1" dirty="0" err="1">
                <a:solidFill>
                  <a:srgbClr val="0000C0"/>
                </a:solidFill>
                <a:latin typeface="Consolas" panose="020B0609020204030204" pitchFamily="49" charset="0"/>
              </a:rPr>
              <a:t>logger</a:t>
            </a:r>
            <a:r>
              <a:rPr lang="fr-FR" b="1" i="1" dirty="0">
                <a:solidFill>
                  <a:srgbClr val="000000"/>
                </a:solidFill>
                <a:latin typeface="Consolas" panose="020B0609020204030204" pitchFamily="49" charset="0"/>
              </a:rPr>
              <a:t> = </a:t>
            </a:r>
            <a:r>
              <a:rPr lang="fr-FR" b="1" i="1" dirty="0" err="1">
                <a:solidFill>
                  <a:srgbClr val="000000"/>
                </a:solidFill>
                <a:latin typeface="Consolas" panose="020B0609020204030204" pitchFamily="49" charset="0"/>
              </a:rPr>
              <a:t>Logger.getLogger</a:t>
            </a:r>
            <a:r>
              <a:rPr lang="fr-FR" b="1" i="1" dirty="0">
                <a:solidFill>
                  <a:srgbClr val="000000"/>
                </a:solidFill>
                <a:latin typeface="Consolas" panose="020B0609020204030204" pitchFamily="49" charset="0"/>
              </a:rPr>
              <a:t>(</a:t>
            </a:r>
            <a:r>
              <a:rPr lang="fr-FR" b="1" i="1" dirty="0" err="1">
                <a:solidFill>
                  <a:srgbClr val="000000"/>
                </a:solidFill>
                <a:latin typeface="Consolas" panose="020B0609020204030204" pitchFamily="49" charset="0"/>
              </a:rPr>
              <a:t>LogAop.</a:t>
            </a:r>
            <a:r>
              <a:rPr lang="fr-FR" b="1" i="1" dirty="0" err="1">
                <a:solidFill>
                  <a:srgbClr val="7F0055"/>
                </a:solidFill>
                <a:latin typeface="Consolas" panose="020B0609020204030204" pitchFamily="49" charset="0"/>
              </a:rPr>
              <a:t>class</a:t>
            </a:r>
            <a:r>
              <a:rPr lang="fr-FR" b="1" i="1" dirty="0" smtClean="0">
                <a:solidFill>
                  <a:srgbClr val="000000"/>
                </a:solidFill>
                <a:latin typeface="Consolas" panose="020B0609020204030204" pitchFamily="49" charset="0"/>
              </a:rPr>
              <a:t>);</a:t>
            </a:r>
          </a:p>
          <a:p>
            <a:endParaRPr lang="fr-FR" b="1" i="1" dirty="0">
              <a:solidFill>
                <a:srgbClr val="000000"/>
              </a:solidFill>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entreemethode(){</a:t>
            </a:r>
          </a:p>
          <a:p>
            <a:r>
              <a:rPr lang="fr-FR" b="1" i="1" dirty="0">
                <a:solidFill>
                  <a:srgbClr val="0000C0"/>
                </a:solidFill>
                <a:latin typeface="Consolas" panose="020B0609020204030204" pitchFamily="49" charset="0"/>
              </a:rPr>
              <a:t>logger</a:t>
            </a:r>
            <a:r>
              <a:rPr lang="fr-FR" b="1" i="1" dirty="0">
                <a:solidFill>
                  <a:srgbClr val="000000"/>
                </a:solidFill>
                <a:latin typeface="Consolas" panose="020B0609020204030204" pitchFamily="49" charset="0"/>
              </a:rPr>
              <a:t>.info(</a:t>
            </a:r>
            <a:r>
              <a:rPr lang="fr-FR" b="1" i="1" dirty="0">
                <a:solidFill>
                  <a:srgbClr val="2A00FF"/>
                </a:solidFill>
                <a:latin typeface="Consolas" panose="020B0609020204030204" pitchFamily="49" charset="0"/>
              </a:rPr>
              <a:t>"</a:t>
            </a:r>
            <a:r>
              <a:rPr lang="fr-FR" b="1" i="1" dirty="0" err="1">
                <a:solidFill>
                  <a:srgbClr val="2A00FF"/>
                </a:solidFill>
                <a:latin typeface="Consolas" panose="020B0609020204030204" pitchFamily="49" charset="0"/>
              </a:rPr>
              <a:t>entree</a:t>
            </a:r>
            <a:r>
              <a:rPr lang="fr-FR" b="1" i="1" dirty="0">
                <a:solidFill>
                  <a:srgbClr val="2A00FF"/>
                </a:solidFill>
                <a:latin typeface="Consolas" panose="020B0609020204030204" pitchFamily="49" charset="0"/>
              </a:rPr>
              <a:t> de méthode"</a:t>
            </a:r>
            <a:r>
              <a:rPr lang="fr-FR" b="1" i="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p>
          <a:p>
            <a:endParaRPr lang="fr-FR" dirty="0">
              <a:solidFill>
                <a:srgbClr val="000000"/>
              </a:solidFill>
              <a:latin typeface="Consolas" panose="020B0609020204030204" pitchFamily="49" charset="0"/>
            </a:endParaRPr>
          </a:p>
          <a:p>
            <a:r>
              <a:rPr lang="fr-FR" b="1" dirty="0">
                <a:solidFill>
                  <a:srgbClr val="7F0055"/>
                </a:solidFill>
                <a:latin typeface="Consolas" panose="020B0609020204030204" pitchFamily="49" charset="0"/>
              </a:rPr>
              <a:t>public </a:t>
            </a:r>
            <a:r>
              <a:rPr lang="fr-FR" b="1" dirty="0" err="1">
                <a:solidFill>
                  <a:srgbClr val="7F0055"/>
                </a:solidFill>
                <a:latin typeface="Consolas" panose="020B0609020204030204" pitchFamily="49" charset="0"/>
              </a:rPr>
              <a:t>void</a:t>
            </a:r>
            <a:r>
              <a:rPr lang="fr-FR" b="1" dirty="0">
                <a:solidFill>
                  <a:srgbClr val="7F0055"/>
                </a:solidFill>
                <a:latin typeface="Consolas" panose="020B0609020204030204" pitchFamily="49" charset="0"/>
              </a:rPr>
              <a:t> </a:t>
            </a:r>
            <a:r>
              <a:rPr lang="fr-FR" b="1" dirty="0" err="1" smtClean="0">
                <a:solidFill>
                  <a:srgbClr val="000000"/>
                </a:solidFill>
                <a:latin typeface="Consolas" panose="020B0609020204030204" pitchFamily="49" charset="0"/>
              </a:rPr>
              <a:t>sortiemethode</a:t>
            </a:r>
            <a:r>
              <a:rPr lang="fr-FR" b="1" dirty="0" smtClean="0">
                <a:solidFill>
                  <a:srgbClr val="7F0055"/>
                </a:solidFill>
                <a:latin typeface="Consolas" panose="020B0609020204030204" pitchFamily="49" charset="0"/>
              </a:rPr>
              <a:t>(final </a:t>
            </a:r>
            <a:r>
              <a:rPr lang="fr-FR" b="1" dirty="0" err="1">
                <a:solidFill>
                  <a:srgbClr val="7F0055"/>
                </a:solidFill>
                <a:latin typeface="Consolas" panose="020B0609020204030204" pitchFamily="49" charset="0"/>
              </a:rPr>
              <a:t>StaticPart</a:t>
            </a:r>
            <a:r>
              <a:rPr lang="fr-FR" b="1" dirty="0">
                <a:solidFill>
                  <a:srgbClr val="7F0055"/>
                </a:solidFill>
                <a:latin typeface="Consolas" panose="020B0609020204030204" pitchFamily="49" charset="0"/>
              </a:rPr>
              <a:t> </a:t>
            </a:r>
            <a:r>
              <a:rPr lang="fr-FR" b="1" dirty="0" err="1">
                <a:solidFill>
                  <a:srgbClr val="7F0055"/>
                </a:solidFill>
                <a:latin typeface="Consolas" panose="020B0609020204030204" pitchFamily="49" charset="0"/>
              </a:rPr>
              <a:t>s</a:t>
            </a:r>
            <a:r>
              <a:rPr lang="fr-FR" b="1" dirty="0" err="1">
                <a:solidFill>
                  <a:srgbClr val="000000"/>
                </a:solidFill>
                <a:latin typeface="Consolas" panose="020B0609020204030204" pitchFamily="49" charset="0"/>
              </a:rPr>
              <a:t>taticPart</a:t>
            </a:r>
            <a:r>
              <a:rPr lang="fr-FR" b="1" dirty="0">
                <a:solidFill>
                  <a:srgbClr val="7F0055"/>
                </a:solidFill>
                <a:latin typeface="Consolas" panose="020B0609020204030204" pitchFamily="49" charset="0"/>
              </a:rPr>
              <a:t>, final Object </a:t>
            </a:r>
            <a:r>
              <a:rPr lang="fr-FR" b="1" dirty="0" err="1">
                <a:solidFill>
                  <a:srgbClr val="000000"/>
                </a:solidFill>
                <a:latin typeface="Consolas" panose="020B0609020204030204" pitchFamily="49" charset="0"/>
              </a:rPr>
              <a:t>sold</a:t>
            </a:r>
            <a:r>
              <a:rPr lang="fr-FR" b="1" dirty="0" smtClean="0">
                <a:solidFill>
                  <a:srgbClr val="7F0055"/>
                </a:solidFill>
                <a:latin typeface="Consolas" panose="020B0609020204030204" pitchFamily="49" charset="0"/>
              </a:rPr>
              <a:t>) </a:t>
            </a:r>
            <a:r>
              <a:rPr lang="fr-FR" b="1" dirty="0" err="1">
                <a:solidFill>
                  <a:srgbClr val="000000"/>
                </a:solidFill>
                <a:latin typeface="Consolas" panose="020B0609020204030204" pitchFamily="49" charset="0"/>
              </a:rPr>
              <a:t>throws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Throwable</a:t>
            </a:r>
            <a:r>
              <a:rPr lang="fr-FR" b="1" dirty="0">
                <a:solidFill>
                  <a:srgbClr val="000000"/>
                </a:solidFill>
                <a:latin typeface="Consolas" panose="020B0609020204030204" pitchFamily="49" charset="0"/>
              </a:rPr>
              <a:t> </a:t>
            </a:r>
            <a:r>
              <a:rPr lang="fr-FR" b="1" dirty="0" smtClean="0">
                <a:solidFill>
                  <a:srgbClr val="000000"/>
                </a:solidFill>
                <a:latin typeface="Consolas" panose="020B0609020204030204" pitchFamily="49" charset="0"/>
              </a:rPr>
              <a:t>{</a:t>
            </a:r>
          </a:p>
          <a:p>
            <a:r>
              <a:rPr lang="fr-FR" b="1" dirty="0" smtClean="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String</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nomMethode</a:t>
            </a:r>
            <a:r>
              <a:rPr lang="fr-FR" b="1" dirty="0">
                <a:solidFill>
                  <a:srgbClr val="000000"/>
                </a:solidFill>
                <a:latin typeface="Consolas" panose="020B0609020204030204" pitchFamily="49" charset="0"/>
              </a:rPr>
              <a:t> = </a:t>
            </a:r>
            <a:r>
              <a:rPr lang="fr-FR" b="1" dirty="0" err="1">
                <a:solidFill>
                  <a:srgbClr val="000000"/>
                </a:solidFill>
                <a:latin typeface="Consolas" panose="020B0609020204030204" pitchFamily="49" charset="0"/>
              </a:rPr>
              <a:t>staticPart.getSignature</a:t>
            </a:r>
            <a:r>
              <a:rPr lang="fr-FR" b="1" dirty="0">
                <a:solidFill>
                  <a:srgbClr val="000000"/>
                </a:solidFill>
                <a:latin typeface="Consolas" panose="020B0609020204030204" pitchFamily="49" charset="0"/>
              </a:rPr>
              <a:t>().</a:t>
            </a:r>
            <a:r>
              <a:rPr lang="fr-FR" b="1" dirty="0" err="1">
                <a:solidFill>
                  <a:srgbClr val="000000"/>
                </a:solidFill>
                <a:latin typeface="Consolas" panose="020B0609020204030204" pitchFamily="49" charset="0"/>
              </a:rPr>
              <a:t>toLongString</a:t>
            </a:r>
            <a:r>
              <a:rPr lang="fr-FR" b="1" dirty="0">
                <a:solidFill>
                  <a:srgbClr val="000000"/>
                </a:solidFill>
                <a:latin typeface="Consolas" panose="020B0609020204030204" pitchFamily="49" charset="0"/>
              </a:rPr>
              <a:t>(); </a:t>
            </a:r>
            <a:endParaRPr lang="fr-FR" b="1" dirty="0" smtClean="0">
              <a:solidFill>
                <a:srgbClr val="000000"/>
              </a:solidFill>
              <a:latin typeface="Consolas" panose="020B0609020204030204" pitchFamily="49" charset="0"/>
            </a:endParaRPr>
          </a:p>
          <a:p>
            <a:r>
              <a:rPr lang="fr-FR" b="1" i="1" dirty="0">
                <a:solidFill>
                  <a:srgbClr val="0000C0"/>
                </a:solidFill>
                <a:latin typeface="Consolas" panose="020B0609020204030204" pitchFamily="49" charset="0"/>
              </a:rPr>
              <a:t>logger</a:t>
            </a:r>
            <a:r>
              <a:rPr lang="fr-FR" b="1" i="1" dirty="0">
                <a:solidFill>
                  <a:srgbClr val="000000"/>
                </a:solidFill>
                <a:latin typeface="Consolas" panose="020B0609020204030204" pitchFamily="49" charset="0"/>
              </a:rPr>
              <a:t>.info</a:t>
            </a:r>
            <a:r>
              <a:rPr lang="fr-FR" b="1" i="1" dirty="0">
                <a:solidFill>
                  <a:srgbClr val="2A00FF"/>
                </a:solidFill>
                <a:latin typeface="Consolas" panose="020B0609020204030204" pitchFamily="49" charset="0"/>
              </a:rPr>
              <a:t>("Fin </a:t>
            </a:r>
            <a:r>
              <a:rPr lang="fr-FR" b="1" i="1" dirty="0" err="1">
                <a:solidFill>
                  <a:srgbClr val="2A00FF"/>
                </a:solidFill>
                <a:latin typeface="Consolas" panose="020B0609020204030204" pitchFamily="49" charset="0"/>
              </a:rPr>
              <a:t>methode</a:t>
            </a:r>
            <a:r>
              <a:rPr lang="fr-FR" b="1" i="1" dirty="0">
                <a:solidFill>
                  <a:srgbClr val="2A00FF"/>
                </a:solidFill>
                <a:latin typeface="Consolas" panose="020B0609020204030204" pitchFamily="49" charset="0"/>
              </a:rPr>
              <a:t> : " + </a:t>
            </a:r>
            <a:r>
              <a:rPr lang="fr-FR" b="1" dirty="0" err="1">
                <a:solidFill>
                  <a:srgbClr val="000000"/>
                </a:solidFill>
                <a:latin typeface="Consolas" panose="020B0609020204030204" pitchFamily="49" charset="0"/>
              </a:rPr>
              <a:t>nomMethode</a:t>
            </a:r>
            <a:r>
              <a:rPr lang="fr-FR" b="1" i="1" dirty="0">
                <a:solidFill>
                  <a:srgbClr val="2A00FF"/>
                </a:solidFill>
                <a:latin typeface="Consolas" panose="020B0609020204030204" pitchFamily="49" charset="0"/>
              </a:rPr>
              <a:t> + " retour=" + </a:t>
            </a:r>
            <a:r>
              <a:rPr lang="fr-FR" b="1" dirty="0" err="1" smtClean="0">
                <a:solidFill>
                  <a:srgbClr val="000000"/>
                </a:solidFill>
                <a:latin typeface="Consolas" panose="020B0609020204030204" pitchFamily="49" charset="0"/>
              </a:rPr>
              <a:t>sold</a:t>
            </a:r>
            <a:r>
              <a:rPr lang="fr-FR" b="1" dirty="0" smtClean="0">
                <a:solidFill>
                  <a:srgbClr val="000000"/>
                </a:solidFill>
                <a:latin typeface="Consolas" panose="020B0609020204030204" pitchFamily="49" charset="0"/>
              </a:rPr>
              <a:t>); </a:t>
            </a:r>
          </a:p>
          <a:p>
            <a:r>
              <a:rPr lang="fr-FR" b="1" dirty="0" smtClean="0">
                <a:solidFill>
                  <a:srgbClr val="000000"/>
                </a:solidFill>
                <a:latin typeface="Consolas" panose="020B0609020204030204" pitchFamily="49" charset="0"/>
              </a:rPr>
              <a:t>}</a:t>
            </a:r>
            <a:endParaRPr lang="fr-FR" b="1" dirty="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afficherExceptionTrace</a:t>
            </a:r>
            <a:r>
              <a:rPr lang="en-US" b="1"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final</a:t>
            </a:r>
            <a:r>
              <a:rPr lang="en-US" b="1" dirty="0">
                <a:solidFill>
                  <a:srgbClr val="000000"/>
                </a:solidFill>
                <a:latin typeface="Consolas" panose="020B0609020204030204" pitchFamily="49" charset="0"/>
              </a:rPr>
              <a:t> Exception </a:t>
            </a:r>
            <a:r>
              <a:rPr lang="en-US" b="1" dirty="0">
                <a:solidFill>
                  <a:srgbClr val="6A3E3E"/>
                </a:solidFill>
                <a:latin typeface="Consolas" panose="020B0609020204030204" pitchFamily="49" charset="0"/>
              </a:rPr>
              <a:t>exception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Throwable</a:t>
            </a:r>
            <a:r>
              <a:rPr lang="en-US" b="1" dirty="0">
                <a:solidFill>
                  <a:srgbClr val="000000"/>
                </a:solidFill>
                <a:latin typeface="Consolas" panose="020B0609020204030204" pitchFamily="49" charset="0"/>
              </a:rPr>
              <a:t> {</a:t>
            </a:r>
          </a:p>
          <a:p>
            <a:r>
              <a:rPr lang="fr-FR" dirty="0" err="1">
                <a:solidFill>
                  <a:srgbClr val="000000"/>
                </a:solidFill>
                <a:latin typeface="Consolas" panose="020B0609020204030204" pitchFamily="49" charset="0"/>
              </a:rPr>
              <a:t>System.</a:t>
            </a:r>
            <a:r>
              <a:rPr lang="fr-FR" b="1" i="1" dirty="0" err="1">
                <a:solidFill>
                  <a:srgbClr val="0000C0"/>
                </a:solidFill>
                <a:latin typeface="Consolas" panose="020B0609020204030204" pitchFamily="49" charset="0"/>
              </a:rPr>
              <a:t>out</a:t>
            </a:r>
            <a:r>
              <a:rPr lang="fr-FR" b="1" i="1" dirty="0" err="1">
                <a:solidFill>
                  <a:srgbClr val="000000"/>
                </a:solidFill>
                <a:latin typeface="Consolas" panose="020B0609020204030204" pitchFamily="49" charset="0"/>
              </a:rPr>
              <a:t>.println</a:t>
            </a:r>
            <a:r>
              <a:rPr lang="fr-FR" b="1" i="1" dirty="0">
                <a:solidFill>
                  <a:srgbClr val="000000"/>
                </a:solidFill>
                <a:latin typeface="Consolas" panose="020B0609020204030204" pitchFamily="49" charset="0"/>
              </a:rPr>
              <a:t>(</a:t>
            </a:r>
            <a:r>
              <a:rPr lang="fr-FR" b="1" i="1" dirty="0">
                <a:solidFill>
                  <a:srgbClr val="2A00FF"/>
                </a:solidFill>
                <a:latin typeface="Consolas" panose="020B0609020204030204" pitchFamily="49" charset="0"/>
              </a:rPr>
              <a:t>"Exception durant la </a:t>
            </a:r>
            <a:r>
              <a:rPr lang="fr-FR" b="1" i="1" dirty="0" err="1">
                <a:solidFill>
                  <a:srgbClr val="2A00FF"/>
                </a:solidFill>
                <a:latin typeface="Consolas" panose="020B0609020204030204" pitchFamily="49" charset="0"/>
              </a:rPr>
              <a:t>methode</a:t>
            </a:r>
            <a:r>
              <a:rPr lang="fr-FR" b="1" i="1" dirty="0">
                <a:solidFill>
                  <a:srgbClr val="2A00FF"/>
                </a:solidFill>
                <a:latin typeface="Consolas" panose="020B0609020204030204" pitchFamily="49" charset="0"/>
              </a:rPr>
              <a:t> :  "</a:t>
            </a:r>
            <a:r>
              <a:rPr lang="fr-FR" b="1" i="1" dirty="0">
                <a:solidFill>
                  <a:srgbClr val="000000"/>
                </a:solidFill>
                <a:latin typeface="Consolas" panose="020B0609020204030204" pitchFamily="49" charset="0"/>
              </a:rPr>
              <a:t> + </a:t>
            </a:r>
            <a:r>
              <a:rPr lang="fr-FR" b="1" i="1" dirty="0">
                <a:solidFill>
                  <a:srgbClr val="6A3E3E"/>
                </a:solidFill>
                <a:latin typeface="Consolas" panose="020B0609020204030204" pitchFamily="49" charset="0"/>
              </a:rPr>
              <a:t>exception</a:t>
            </a:r>
            <a:r>
              <a:rPr lang="fr-FR" b="1" i="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p>
          <a:p>
            <a:endParaRPr lang="fr-FR" dirty="0">
              <a:latin typeface="Consolas" panose="020B0609020204030204" pitchFamily="49" charset="0"/>
            </a:endParaRPr>
          </a:p>
          <a:p>
            <a:r>
              <a:rPr lang="fr-FR" dirty="0">
                <a:solidFill>
                  <a:srgbClr val="000000"/>
                </a:solidFill>
                <a:latin typeface="Consolas" panose="020B0609020204030204" pitchFamily="49" charset="0"/>
              </a:rPr>
              <a:t>}</a:t>
            </a:r>
            <a:endParaRPr lang="fr-FR" dirty="0"/>
          </a:p>
        </p:txBody>
      </p:sp>
      <p:sp>
        <p:nvSpPr>
          <p:cNvPr id="3" name="Rectangle 2"/>
          <p:cNvSpPr/>
          <p:nvPr/>
        </p:nvSpPr>
        <p:spPr>
          <a:xfrm>
            <a:off x="610573" y="121993"/>
            <a:ext cx="1577676" cy="369332"/>
          </a:xfrm>
          <a:prstGeom prst="rect">
            <a:avLst/>
          </a:prstGeom>
        </p:spPr>
        <p:txBody>
          <a:bodyPr wrap="none">
            <a:spAutoFit/>
          </a:bodyPr>
          <a:lstStyle/>
          <a:p>
            <a:r>
              <a:rPr lang="fr-FR" u="sng" dirty="0" smtClean="0">
                <a:latin typeface="Consolas" panose="020B0609020204030204" pitchFamily="49" charset="0"/>
              </a:rPr>
              <a:t>Code Aspect</a:t>
            </a:r>
            <a:endParaRPr lang="fr-FR" u="sng" dirty="0">
              <a:latin typeface="Consolas" panose="020B0609020204030204" pitchFamily="49" charset="0"/>
            </a:endParaRPr>
          </a:p>
        </p:txBody>
      </p:sp>
    </p:spTree>
    <p:extLst>
      <p:ext uri="{BB962C8B-B14F-4D97-AF65-F5344CB8AC3E}">
        <p14:creationId xmlns:p14="http://schemas.microsoft.com/office/powerpoint/2010/main" val="459674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682" y="1186023"/>
            <a:ext cx="9295811" cy="3816429"/>
          </a:xfrm>
          <a:prstGeom prst="rect">
            <a:avLst/>
          </a:prstGeom>
        </p:spPr>
        <p:txBody>
          <a:bodyPr wrap="square">
            <a:spAutoFit/>
          </a:bodyPr>
          <a:lstStyle/>
          <a:p>
            <a:pPr marL="285750" indent="-285750">
              <a:buFont typeface="Arial" panose="020B0604020202020204" pitchFamily="34" charset="0"/>
              <a:buChar char="•"/>
            </a:pPr>
            <a:r>
              <a:rPr lang="fr-FR" dirty="0">
                <a:solidFill>
                  <a:srgbClr val="000000"/>
                </a:solidFill>
                <a:latin typeface="GillSansMT"/>
              </a:rPr>
              <a:t>L</a:t>
            </a:r>
            <a:r>
              <a:rPr lang="fr-FR" dirty="0" smtClean="0">
                <a:solidFill>
                  <a:srgbClr val="000000"/>
                </a:solidFill>
                <a:latin typeface="GillSansMT"/>
              </a:rPr>
              <a:t>es méthodes d’une </a:t>
            </a:r>
            <a:r>
              <a:rPr lang="fr-FR" dirty="0">
                <a:solidFill>
                  <a:srgbClr val="000000"/>
                </a:solidFill>
                <a:latin typeface="GillSansMT"/>
              </a:rPr>
              <a:t>application </a:t>
            </a:r>
            <a:r>
              <a:rPr lang="fr-FR" dirty="0" smtClean="0">
                <a:solidFill>
                  <a:srgbClr val="000000"/>
                </a:solidFill>
                <a:latin typeface="GillSansMT"/>
              </a:rPr>
              <a:t>peuvent contenir </a:t>
            </a:r>
            <a:r>
              <a:rPr lang="fr-FR" dirty="0">
                <a:solidFill>
                  <a:srgbClr val="000000"/>
                </a:solidFill>
                <a:latin typeface="GillSansMT"/>
              </a:rPr>
              <a:t>du code qui permet de </a:t>
            </a:r>
            <a:r>
              <a:rPr lang="fr-FR" dirty="0" err="1" smtClean="0">
                <a:solidFill>
                  <a:srgbClr val="000000"/>
                </a:solidFill>
                <a:latin typeface="GillSansMT"/>
              </a:rPr>
              <a:t>logger</a:t>
            </a:r>
            <a:r>
              <a:rPr lang="fr-FR" dirty="0" smtClean="0">
                <a:solidFill>
                  <a:srgbClr val="000000"/>
                </a:solidFill>
                <a:latin typeface="GillSansMT"/>
              </a:rPr>
              <a:t> des </a:t>
            </a:r>
            <a:r>
              <a:rPr lang="fr-FR" dirty="0">
                <a:solidFill>
                  <a:srgbClr val="000000"/>
                </a:solidFill>
                <a:latin typeface="GillSansMT"/>
              </a:rPr>
              <a:t>messages au début et la fin de la méthode.</a:t>
            </a:r>
          </a:p>
          <a:p>
            <a:pPr marL="285750" indent="-285750">
              <a:buFont typeface="Arial" panose="020B0604020202020204" pitchFamily="34" charset="0"/>
              <a:buChar char="•"/>
            </a:pPr>
            <a:endParaRPr lang="fr-FR" sz="1400" dirty="0" smtClean="0">
              <a:solidFill>
                <a:srgbClr val="3892A8"/>
              </a:solidFill>
              <a:latin typeface="Wingdings2"/>
            </a:endParaRPr>
          </a:p>
          <a:p>
            <a:pPr marL="285750" indent="-285750">
              <a:buFont typeface="Arial" panose="020B0604020202020204" pitchFamily="34" charset="0"/>
              <a:buChar char="•"/>
            </a:pPr>
            <a:r>
              <a:rPr lang="fr-FR" dirty="0" smtClean="0">
                <a:solidFill>
                  <a:srgbClr val="000000"/>
                </a:solidFill>
                <a:latin typeface="GillSansMT"/>
              </a:rPr>
              <a:t>Ce </a:t>
            </a:r>
            <a:r>
              <a:rPr lang="fr-FR" dirty="0">
                <a:solidFill>
                  <a:srgbClr val="000000"/>
                </a:solidFill>
                <a:latin typeface="GillSansMT"/>
              </a:rPr>
              <a:t>qui constitue une répétition du même code à </a:t>
            </a:r>
            <a:r>
              <a:rPr lang="fr-FR" dirty="0" smtClean="0">
                <a:solidFill>
                  <a:srgbClr val="000000"/>
                </a:solidFill>
                <a:latin typeface="GillSansMT"/>
              </a:rPr>
              <a:t>tous les </a:t>
            </a:r>
            <a:r>
              <a:rPr lang="fr-FR" dirty="0">
                <a:solidFill>
                  <a:srgbClr val="000000"/>
                </a:solidFill>
                <a:latin typeface="GillSansMT"/>
              </a:rPr>
              <a:t>niveaux de l’application. Ce qui peut engendrer </a:t>
            </a:r>
            <a:r>
              <a:rPr lang="fr-FR" dirty="0" smtClean="0">
                <a:solidFill>
                  <a:srgbClr val="000000"/>
                </a:solidFill>
                <a:latin typeface="GillSansMT"/>
              </a:rPr>
              <a:t>des problèmes </a:t>
            </a:r>
            <a:r>
              <a:rPr lang="fr-FR" dirty="0">
                <a:solidFill>
                  <a:srgbClr val="000000"/>
                </a:solidFill>
                <a:latin typeface="GillSansMT"/>
              </a:rPr>
              <a:t>au niveau de la maintenance.</a:t>
            </a:r>
          </a:p>
          <a:p>
            <a:pPr marL="285750" indent="-285750">
              <a:buFont typeface="Arial" panose="020B0604020202020204" pitchFamily="34" charset="0"/>
              <a:buChar char="•"/>
            </a:pPr>
            <a:endParaRPr lang="fr-FR" sz="1400" dirty="0" smtClean="0">
              <a:solidFill>
                <a:srgbClr val="3892A8"/>
              </a:solidFill>
              <a:latin typeface="Wingdings2"/>
            </a:endParaRPr>
          </a:p>
          <a:p>
            <a:pPr marL="285750" indent="-285750">
              <a:buFont typeface="Arial" panose="020B0604020202020204" pitchFamily="34" charset="0"/>
              <a:buChar char="•"/>
            </a:pPr>
            <a:r>
              <a:rPr lang="fr-FR" dirty="0" smtClean="0">
                <a:solidFill>
                  <a:srgbClr val="000000"/>
                </a:solidFill>
                <a:latin typeface="GillSansMT"/>
              </a:rPr>
              <a:t>Grace </a:t>
            </a:r>
            <a:r>
              <a:rPr lang="fr-FR" dirty="0">
                <a:solidFill>
                  <a:srgbClr val="000000"/>
                </a:solidFill>
                <a:latin typeface="GillSansMT"/>
              </a:rPr>
              <a:t>à la programmation orientée aspect, on </a:t>
            </a:r>
            <a:r>
              <a:rPr lang="fr-FR" dirty="0" smtClean="0">
                <a:solidFill>
                  <a:srgbClr val="000000"/>
                </a:solidFill>
                <a:latin typeface="GillSansMT"/>
              </a:rPr>
              <a:t>peut développer </a:t>
            </a:r>
            <a:r>
              <a:rPr lang="fr-FR" dirty="0">
                <a:solidFill>
                  <a:srgbClr val="000000"/>
                </a:solidFill>
                <a:latin typeface="GillSansMT"/>
              </a:rPr>
              <a:t>notre application sans se préoccuper de </a:t>
            </a:r>
            <a:r>
              <a:rPr lang="fr-FR" dirty="0" smtClean="0">
                <a:solidFill>
                  <a:srgbClr val="000000"/>
                </a:solidFill>
                <a:latin typeface="GillSansMT"/>
              </a:rPr>
              <a:t>la journalisation. </a:t>
            </a:r>
          </a:p>
          <a:p>
            <a:pPr marL="285750" indent="-285750">
              <a:buFont typeface="Arial" panose="020B0604020202020204" pitchFamily="34" charset="0"/>
              <a:buChar char="•"/>
            </a:pPr>
            <a:endParaRPr lang="fr-FR" dirty="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Une </a:t>
            </a:r>
            <a:r>
              <a:rPr lang="fr-FR" dirty="0">
                <a:solidFill>
                  <a:srgbClr val="000000"/>
                </a:solidFill>
                <a:latin typeface="GillSansMT"/>
              </a:rPr>
              <a:t>classe séparée (Aspect) pourra être </a:t>
            </a:r>
            <a:r>
              <a:rPr lang="fr-FR" dirty="0" smtClean="0">
                <a:solidFill>
                  <a:srgbClr val="000000"/>
                </a:solidFill>
                <a:latin typeface="GillSansMT"/>
              </a:rPr>
              <a:t>développée par </a:t>
            </a:r>
            <a:r>
              <a:rPr lang="fr-FR" dirty="0">
                <a:solidFill>
                  <a:srgbClr val="000000"/>
                </a:solidFill>
                <a:latin typeface="GillSansMT"/>
              </a:rPr>
              <a:t>la suite pour doter l’application de cet aspect </a:t>
            </a:r>
            <a:r>
              <a:rPr lang="fr-FR" dirty="0" smtClean="0">
                <a:solidFill>
                  <a:srgbClr val="000000"/>
                </a:solidFill>
                <a:latin typeface="GillSansMT"/>
              </a:rPr>
              <a:t>de journalisation </a:t>
            </a:r>
          </a:p>
          <a:p>
            <a:pPr marL="285750" indent="-285750">
              <a:buFont typeface="Arial" panose="020B0604020202020204" pitchFamily="34" charset="0"/>
              <a:buChar char="•"/>
            </a:pPr>
            <a:endParaRPr lang="fr-FR" dirty="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Il </a:t>
            </a:r>
            <a:r>
              <a:rPr lang="fr-FR" dirty="0">
                <a:solidFill>
                  <a:srgbClr val="000000"/>
                </a:solidFill>
                <a:latin typeface="GillSansMT"/>
              </a:rPr>
              <a:t>serait de même pour ajouter d’autres </a:t>
            </a:r>
            <a:r>
              <a:rPr lang="fr-FR" dirty="0" smtClean="0">
                <a:solidFill>
                  <a:srgbClr val="000000"/>
                </a:solidFill>
                <a:latin typeface="GillSansMT"/>
              </a:rPr>
              <a:t>aspect techniques comme :</a:t>
            </a:r>
            <a:r>
              <a:rPr lang="fr-FR" sz="1600" dirty="0" smtClean="0">
                <a:solidFill>
                  <a:srgbClr val="3892A8"/>
                </a:solidFill>
                <a:latin typeface="Verdana" panose="020B0604030504040204" pitchFamily="34" charset="0"/>
              </a:rPr>
              <a:t> </a:t>
            </a:r>
            <a:r>
              <a:rPr lang="fr-FR" sz="1600" dirty="0">
                <a:solidFill>
                  <a:srgbClr val="000000"/>
                </a:solidFill>
                <a:latin typeface="GillSansMT"/>
              </a:rPr>
              <a:t>La sécurité, Gestion de transaction, Gestion des exceptions,</a:t>
            </a:r>
            <a:endParaRPr lang="fr-FR" dirty="0"/>
          </a:p>
        </p:txBody>
      </p:sp>
      <p:sp>
        <p:nvSpPr>
          <p:cNvPr id="3" name="Rectangle 2"/>
          <p:cNvSpPr/>
          <p:nvPr/>
        </p:nvSpPr>
        <p:spPr>
          <a:xfrm>
            <a:off x="695681" y="367319"/>
            <a:ext cx="1210588" cy="369332"/>
          </a:xfrm>
          <a:prstGeom prst="rect">
            <a:avLst/>
          </a:prstGeom>
        </p:spPr>
        <p:txBody>
          <a:bodyPr wrap="none">
            <a:spAutoFit/>
          </a:bodyPr>
          <a:lstStyle/>
          <a:p>
            <a:r>
              <a:rPr lang="fr-FR" u="sng" dirty="0">
                <a:solidFill>
                  <a:srgbClr val="572314"/>
                </a:solidFill>
                <a:latin typeface="GillSansMT"/>
              </a:rPr>
              <a:t>Exemple :</a:t>
            </a:r>
          </a:p>
        </p:txBody>
      </p:sp>
    </p:spTree>
    <p:extLst>
      <p:ext uri="{BB962C8B-B14F-4D97-AF65-F5344CB8AC3E}">
        <p14:creationId xmlns:p14="http://schemas.microsoft.com/office/powerpoint/2010/main" val="35041869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30418" y="0"/>
            <a:ext cx="3223959" cy="369332"/>
          </a:xfrm>
          <a:prstGeom prst="rect">
            <a:avLst/>
          </a:prstGeom>
        </p:spPr>
        <p:txBody>
          <a:bodyPr wrap="none">
            <a:spAutoFit/>
          </a:bodyPr>
          <a:lstStyle/>
          <a:p>
            <a:r>
              <a:rPr lang="fr-FR" dirty="0">
                <a:latin typeface="Consolas" panose="020B0609020204030204" pitchFamily="49" charset="0"/>
              </a:rPr>
              <a:t>&lt;!– Configuration </a:t>
            </a:r>
            <a:r>
              <a:rPr lang="fr-FR" dirty="0" err="1" smtClean="0">
                <a:latin typeface="Consolas" panose="020B0609020204030204" pitchFamily="49" charset="0"/>
              </a:rPr>
              <a:t>aop</a:t>
            </a:r>
            <a:r>
              <a:rPr lang="fr-FR" dirty="0" smtClean="0">
                <a:latin typeface="Consolas" panose="020B0609020204030204" pitchFamily="49" charset="0"/>
              </a:rPr>
              <a:t>--&gt;</a:t>
            </a:r>
            <a:endParaRPr lang="fr-FR" dirty="0">
              <a:latin typeface="Consolas" panose="020B0609020204030204" pitchFamily="49" charset="0"/>
            </a:endParaRPr>
          </a:p>
        </p:txBody>
      </p:sp>
      <p:sp>
        <p:nvSpPr>
          <p:cNvPr id="2" name="Rectangle 1"/>
          <p:cNvSpPr/>
          <p:nvPr/>
        </p:nvSpPr>
        <p:spPr>
          <a:xfrm>
            <a:off x="236385" y="369332"/>
            <a:ext cx="11883187" cy="6463308"/>
          </a:xfrm>
          <a:prstGeom prst="rect">
            <a:avLst/>
          </a:prstGeom>
        </p:spPr>
        <p:txBody>
          <a:bodyPr wrap="square">
            <a:spAutoFit/>
          </a:bodyPr>
          <a:lstStyle/>
          <a:p>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bean</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id</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logger</a:t>
            </a:r>
            <a:r>
              <a:rPr lang="fr-FR" i="1" dirty="0">
                <a:solidFill>
                  <a:srgbClr val="2A00FF"/>
                </a:solidFill>
                <a:latin typeface="Consolas" panose="020B0609020204030204" pitchFamily="49" charset="0"/>
              </a:rPr>
              <a:t>"  </a:t>
            </a:r>
            <a:r>
              <a:rPr lang="fr-FR" i="1" dirty="0">
                <a:solidFill>
                  <a:srgbClr val="7F007F"/>
                </a:solidFill>
                <a:latin typeface="Consolas" panose="020B0609020204030204" pitchFamily="49" charset="0"/>
              </a:rPr>
              <a:t>class</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smtClean="0">
                <a:solidFill>
                  <a:srgbClr val="2A00FF"/>
                </a:solidFill>
                <a:latin typeface="Consolas" panose="020B0609020204030204" pitchFamily="49" charset="0"/>
              </a:rPr>
              <a:t>ma.ensa.aop.LogAop</a:t>
            </a:r>
            <a:r>
              <a:rPr lang="fr-FR" b="1" dirty="0" smtClean="0">
                <a:solidFill>
                  <a:srgbClr val="000000"/>
                </a:solidFill>
                <a:latin typeface="Consolas" panose="020B0609020204030204" pitchFamily="49" charset="0"/>
              </a:rPr>
              <a:t> </a:t>
            </a:r>
            <a:r>
              <a:rPr lang="fr-FR" i="1" dirty="0" smtClean="0">
                <a:solidFill>
                  <a:srgbClr val="2A00FF"/>
                </a:solidFill>
                <a:latin typeface="Consolas" panose="020B0609020204030204" pitchFamily="49" charset="0"/>
              </a:rPr>
              <a:t>"</a:t>
            </a:r>
            <a:r>
              <a:rPr lang="fr-FR" i="1" dirty="0" smtClean="0">
                <a:solidFill>
                  <a:srgbClr val="008080"/>
                </a:solidFill>
                <a:latin typeface="Consolas" panose="020B0609020204030204" pitchFamily="49" charset="0"/>
              </a:rPr>
              <a:t>/&gt;</a:t>
            </a:r>
            <a:endParaRPr lang="fr-FR" dirty="0"/>
          </a:p>
          <a:p>
            <a:endParaRPr lang="fr-FR" dirty="0">
              <a:solidFill>
                <a:srgbClr val="008080"/>
              </a:solidFill>
              <a:latin typeface="Consolas" panose="020B0609020204030204" pitchFamily="49" charset="0"/>
            </a:endParaRPr>
          </a:p>
          <a:p>
            <a:r>
              <a:rPr lang="fr-FR" dirty="0" smtClean="0">
                <a:solidFill>
                  <a:srgbClr val="008080"/>
                </a:solidFill>
                <a:latin typeface="Consolas" panose="020B0609020204030204" pitchFamily="49" charset="0"/>
              </a:rPr>
              <a:t>&lt;</a:t>
            </a:r>
            <a:r>
              <a:rPr lang="fr-FR" dirty="0" err="1">
                <a:solidFill>
                  <a:srgbClr val="3F7F7F"/>
                </a:solidFill>
                <a:highlight>
                  <a:srgbClr val="D4D4D4"/>
                </a:highlight>
                <a:latin typeface="Consolas" panose="020B0609020204030204" pitchFamily="49" charset="0"/>
              </a:rPr>
              <a:t>aop:config</a:t>
            </a:r>
            <a:r>
              <a:rPr lang="fr-FR" dirty="0">
                <a:solidFill>
                  <a:srgbClr val="008080"/>
                </a:solidFill>
                <a:highlight>
                  <a:srgbClr val="D4D4D4"/>
                </a:highlight>
                <a:latin typeface="Consolas" panose="020B0609020204030204" pitchFamily="49" charset="0"/>
              </a:rPr>
              <a:t>&gt;</a:t>
            </a:r>
          </a:p>
          <a:p>
            <a:endParaRPr lang="fr-FR" dirty="0">
              <a:latin typeface="Consolas" panose="020B0609020204030204" pitchFamily="49" charset="0"/>
            </a:endParaRPr>
          </a:p>
          <a:p>
            <a:r>
              <a:rPr lang="fr-FR" dirty="0">
                <a:solidFill>
                  <a:srgbClr val="000000"/>
                </a:solidFill>
                <a:latin typeface="Consolas" panose="020B0609020204030204" pitchFamily="49" charset="0"/>
              </a:rPr>
              <a:t>    </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aop:pointcut</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expression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execution</a:t>
            </a:r>
            <a:r>
              <a:rPr lang="fr-FR" i="1" dirty="0">
                <a:solidFill>
                  <a:srgbClr val="2A00FF"/>
                </a:solidFill>
                <a:latin typeface="Consolas" panose="020B0609020204030204" pitchFamily="49" charset="0"/>
              </a:rPr>
              <a:t>(* *..</a:t>
            </a:r>
            <a:r>
              <a:rPr lang="fr-FR" i="1" dirty="0" err="1">
                <a:solidFill>
                  <a:srgbClr val="2A00FF"/>
                </a:solidFill>
                <a:latin typeface="Consolas" panose="020B0609020204030204" pitchFamily="49" charset="0"/>
              </a:rPr>
              <a:t>Compte.verser</a:t>
            </a:r>
            <a:r>
              <a:rPr lang="fr-FR" i="1" dirty="0">
                <a:solidFill>
                  <a:srgbClr val="2A00FF"/>
                </a:solidFill>
                <a:latin typeface="Consolas" panose="020B0609020204030204" pitchFamily="49" charset="0"/>
              </a:rPr>
              <a:t>(double))" </a:t>
            </a:r>
            <a:r>
              <a:rPr lang="fr-FR" i="1" dirty="0">
                <a:solidFill>
                  <a:srgbClr val="7F007F"/>
                </a:solidFill>
                <a:latin typeface="Consolas" panose="020B0609020204030204" pitchFamily="49" charset="0"/>
              </a:rPr>
              <a:t>id</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"logverserMeth"</a:t>
            </a:r>
            <a:r>
              <a:rPr lang="fr-FR" i="1" dirty="0">
                <a:solidFill>
                  <a:srgbClr val="008080"/>
                </a:solidFill>
                <a:latin typeface="Consolas" panose="020B0609020204030204" pitchFamily="49" charset="0"/>
              </a:rPr>
              <a:t>/&gt;</a:t>
            </a:r>
          </a:p>
          <a:p>
            <a:r>
              <a:rPr lang="fr-FR" dirty="0">
                <a:solidFill>
                  <a:srgbClr val="000000"/>
                </a:solidFill>
                <a:latin typeface="Consolas" panose="020B0609020204030204" pitchFamily="49" charset="0"/>
              </a:rPr>
              <a:t>    </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aop:pointcut</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expression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execution</a:t>
            </a:r>
            <a:r>
              <a:rPr lang="fr-FR" i="1" dirty="0">
                <a:solidFill>
                  <a:srgbClr val="2A00FF"/>
                </a:solidFill>
                <a:latin typeface="Consolas" panose="020B0609020204030204" pitchFamily="49" charset="0"/>
              </a:rPr>
              <a:t>(* *..</a:t>
            </a:r>
            <a:r>
              <a:rPr lang="fr-FR" i="1" dirty="0" err="1">
                <a:solidFill>
                  <a:srgbClr val="2A00FF"/>
                </a:solidFill>
                <a:latin typeface="Consolas" panose="020B0609020204030204" pitchFamily="49" charset="0"/>
              </a:rPr>
              <a:t>Compte.affichesolde</a:t>
            </a:r>
            <a:r>
              <a:rPr lang="fr-FR" i="1" dirty="0">
                <a:solidFill>
                  <a:srgbClr val="2A00FF"/>
                </a:solidFill>
                <a:latin typeface="Consolas" panose="020B0609020204030204" pitchFamily="49" charset="0"/>
              </a:rPr>
              <a:t>())" </a:t>
            </a:r>
            <a:r>
              <a:rPr lang="fr-FR" i="1" dirty="0">
                <a:solidFill>
                  <a:srgbClr val="7F007F"/>
                </a:solidFill>
                <a:latin typeface="Consolas" panose="020B0609020204030204" pitchFamily="49" charset="0"/>
              </a:rPr>
              <a:t>id</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logsoldeMeth</a:t>
            </a:r>
            <a:r>
              <a:rPr lang="fr-FR" i="1" dirty="0" smtClean="0">
                <a:solidFill>
                  <a:srgbClr val="2A00FF"/>
                </a:solidFill>
                <a:latin typeface="Consolas" panose="020B0609020204030204" pitchFamily="49" charset="0"/>
              </a:rPr>
              <a:t>"</a:t>
            </a:r>
            <a:r>
              <a:rPr lang="fr-FR" i="1" dirty="0" smtClean="0">
                <a:solidFill>
                  <a:srgbClr val="008080"/>
                </a:solidFill>
                <a:latin typeface="Consolas" panose="020B0609020204030204" pitchFamily="49" charset="0"/>
              </a:rPr>
              <a:t>/&gt;</a:t>
            </a:r>
          </a:p>
          <a:p>
            <a:r>
              <a:rPr lang="fr-FR" dirty="0" smtClean="0">
                <a:solidFill>
                  <a:srgbClr val="008080"/>
                </a:solidFill>
                <a:latin typeface="Consolas" panose="020B0609020204030204" pitchFamily="49" charset="0"/>
              </a:rPr>
              <a:t>    &lt;</a:t>
            </a:r>
            <a:r>
              <a:rPr lang="fr-FR" dirty="0" err="1">
                <a:solidFill>
                  <a:srgbClr val="3F7F7F"/>
                </a:solidFill>
                <a:latin typeface="Consolas" panose="020B0609020204030204" pitchFamily="49" charset="0"/>
              </a:rPr>
              <a:t>aop:pointcut</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expression</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execution</a:t>
            </a:r>
            <a:r>
              <a:rPr lang="fr-FR" i="1" dirty="0">
                <a:solidFill>
                  <a:srgbClr val="2A00FF"/>
                </a:solidFill>
                <a:latin typeface="Consolas" panose="020B0609020204030204" pitchFamily="49" charset="0"/>
              </a:rPr>
              <a:t>(* *..</a:t>
            </a:r>
            <a:r>
              <a:rPr lang="fr-FR" i="1" dirty="0" err="1" smtClean="0">
                <a:solidFill>
                  <a:srgbClr val="2A00FF"/>
                </a:solidFill>
                <a:latin typeface="Consolas" panose="020B0609020204030204" pitchFamily="49" charset="0"/>
              </a:rPr>
              <a:t>Compte.retirer</a:t>
            </a:r>
            <a:r>
              <a:rPr lang="fr-FR" i="1" dirty="0" smtClean="0">
                <a:solidFill>
                  <a:srgbClr val="2A00FF"/>
                </a:solidFill>
                <a:latin typeface="Consolas" panose="020B0609020204030204" pitchFamily="49" charset="0"/>
              </a:rPr>
              <a:t>())" </a:t>
            </a:r>
            <a:r>
              <a:rPr lang="fr-FR" i="1" dirty="0">
                <a:solidFill>
                  <a:srgbClr val="7F007F"/>
                </a:solidFill>
                <a:latin typeface="Consolas" panose="020B0609020204030204" pitchFamily="49" charset="0"/>
              </a:rPr>
              <a:t>id</a:t>
            </a:r>
            <a:r>
              <a:rPr lang="fr-FR" i="1" dirty="0" smtClean="0">
                <a:solidFill>
                  <a:srgbClr val="000000"/>
                </a:solidFill>
                <a:latin typeface="Consolas" panose="020B0609020204030204" pitchFamily="49" charset="0"/>
              </a:rPr>
              <a:t>=</a:t>
            </a:r>
            <a:r>
              <a:rPr lang="fr-FR" i="1" dirty="0" smtClean="0">
                <a:solidFill>
                  <a:srgbClr val="2A00FF"/>
                </a:solidFill>
                <a:latin typeface="Consolas" panose="020B0609020204030204" pitchFamily="49" charset="0"/>
              </a:rPr>
              <a:t>"</a:t>
            </a:r>
            <a:r>
              <a:rPr lang="en-US" i="1" dirty="0" smtClean="0">
                <a:solidFill>
                  <a:srgbClr val="2A00FF"/>
                </a:solidFill>
                <a:latin typeface="Consolas" panose="020B0609020204030204" pitchFamily="49" charset="0"/>
              </a:rPr>
              <a:t>logretirerMeth</a:t>
            </a:r>
            <a:r>
              <a:rPr lang="fr-FR" i="1" dirty="0" smtClean="0">
                <a:solidFill>
                  <a:srgbClr val="2A00FF"/>
                </a:solidFill>
                <a:latin typeface="Consolas" panose="020B0609020204030204" pitchFamily="49" charset="0"/>
              </a:rPr>
              <a:t>"</a:t>
            </a:r>
            <a:r>
              <a:rPr lang="fr-FR" i="1" dirty="0" smtClean="0">
                <a:solidFill>
                  <a:srgbClr val="008080"/>
                </a:solidFill>
                <a:latin typeface="Consolas" panose="020B0609020204030204" pitchFamily="49" charset="0"/>
              </a:rPr>
              <a:t>/&gt;</a:t>
            </a:r>
            <a:endParaRPr lang="fr-FR" i="1" dirty="0">
              <a:solidFill>
                <a:srgbClr val="008080"/>
              </a:solidFill>
              <a:latin typeface="Consolas" panose="020B0609020204030204" pitchFamily="49" charset="0"/>
            </a:endParaRPr>
          </a:p>
          <a:p>
            <a:endParaRPr lang="fr-FR" i="1" dirty="0">
              <a:solidFill>
                <a:srgbClr val="008080"/>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aop:aspect</a:t>
            </a:r>
            <a:r>
              <a:rPr lang="fr-FR" dirty="0">
                <a:solidFill>
                  <a:srgbClr val="3F7F7F"/>
                </a:solidFill>
                <a:latin typeface="Consolas" panose="020B0609020204030204" pitchFamily="49" charset="0"/>
              </a:rPr>
              <a:t> </a:t>
            </a:r>
            <a:r>
              <a:rPr lang="fr-FR" dirty="0" err="1">
                <a:solidFill>
                  <a:srgbClr val="7F007F"/>
                </a:solidFill>
                <a:latin typeface="Consolas" panose="020B0609020204030204" pitchFamily="49" charset="0"/>
              </a:rPr>
              <a:t>ref</a:t>
            </a:r>
            <a:r>
              <a:rPr lang="fr-FR"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logger</a:t>
            </a:r>
            <a:r>
              <a:rPr lang="fr-FR" i="1" dirty="0">
                <a:solidFill>
                  <a:srgbClr val="2A00FF"/>
                </a:solidFill>
                <a:latin typeface="Consolas" panose="020B0609020204030204" pitchFamily="49" charset="0"/>
              </a:rPr>
              <a:t>"</a:t>
            </a:r>
            <a:r>
              <a:rPr lang="fr-FR" i="1" dirty="0">
                <a:solidFill>
                  <a:srgbClr val="008080"/>
                </a:solidFill>
                <a:latin typeface="Consolas" panose="020B0609020204030204" pitchFamily="49" charset="0"/>
              </a:rPr>
              <a:t>&gt;</a:t>
            </a:r>
          </a:p>
          <a:p>
            <a:r>
              <a:rPr lang="fr-FR" dirty="0">
                <a:solidFill>
                  <a:srgbClr val="000000"/>
                </a:solidFill>
                <a:latin typeface="Consolas" panose="020B0609020204030204" pitchFamily="49" charset="0"/>
              </a:rPr>
              <a:t>    </a:t>
            </a:r>
            <a:r>
              <a:rPr lang="fr-FR" dirty="0" smtClean="0">
                <a:solidFill>
                  <a:srgbClr val="000000"/>
                </a:solidFill>
                <a:latin typeface="Consolas" panose="020B0609020204030204" pitchFamily="49" charset="0"/>
              </a:rPr>
              <a:t>  </a:t>
            </a:r>
            <a:endParaRPr lang="fr-FR" dirty="0">
              <a:solidFill>
                <a:srgbClr val="3F5FBF"/>
              </a:solidFill>
              <a:latin typeface="Consolas" panose="020B0609020204030204" pitchFamily="49" charset="0"/>
            </a:endParaRPr>
          </a:p>
          <a:p>
            <a:r>
              <a:rPr lang="en-US" dirty="0">
                <a:solidFill>
                  <a:srgbClr val="3F5FBF"/>
                </a:solidFill>
                <a:latin typeface="Consolas" panose="020B0609020204030204" pitchFamily="49" charset="0"/>
              </a:rPr>
              <a:t>    </a:t>
            </a:r>
            <a:r>
              <a:rPr lang="en-US" dirty="0">
                <a:solidFill>
                  <a:srgbClr val="3F7F7F"/>
                </a:solidFill>
                <a:latin typeface="Consolas" panose="020B0609020204030204" pitchFamily="49" charset="0"/>
              </a:rPr>
              <a:t>&lt;</a:t>
            </a:r>
            <a:r>
              <a:rPr lang="en-US" dirty="0" err="1">
                <a:solidFill>
                  <a:srgbClr val="3F7F7F"/>
                </a:solidFill>
                <a:latin typeface="Consolas" panose="020B0609020204030204" pitchFamily="49" charset="0"/>
              </a:rPr>
              <a:t>aop:before</a:t>
            </a:r>
            <a:r>
              <a:rPr lang="en-US" dirty="0">
                <a:solidFill>
                  <a:srgbClr val="3F7F7F"/>
                </a:solidFill>
                <a:latin typeface="Consolas" panose="020B0609020204030204" pitchFamily="49" charset="0"/>
              </a:rPr>
              <a:t> </a:t>
            </a:r>
            <a:r>
              <a:rPr lang="en-US" dirty="0">
                <a:solidFill>
                  <a:srgbClr val="7F007F"/>
                </a:solidFill>
                <a:latin typeface="Consolas" panose="020B0609020204030204" pitchFamily="49" charset="0"/>
              </a:rPr>
              <a:t>method</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entreemethode</a:t>
            </a:r>
            <a:r>
              <a:rPr lang="en-US" i="1" dirty="0">
                <a:solidFill>
                  <a:srgbClr val="2A00FF"/>
                </a:solidFill>
                <a:latin typeface="Consolas" panose="020B0609020204030204" pitchFamily="49" charset="0"/>
              </a:rPr>
              <a:t>" </a:t>
            </a:r>
            <a:r>
              <a:rPr lang="en-US" dirty="0" err="1">
                <a:solidFill>
                  <a:srgbClr val="7F007F"/>
                </a:solidFill>
                <a:latin typeface="Consolas" panose="020B0609020204030204" pitchFamily="49" charset="0"/>
              </a:rPr>
              <a:t>pointcut</a:t>
            </a:r>
            <a:r>
              <a:rPr lang="en-US" dirty="0">
                <a:solidFill>
                  <a:srgbClr val="7F007F"/>
                </a:solidFill>
                <a:latin typeface="Consolas" panose="020B0609020204030204" pitchFamily="49" charset="0"/>
              </a:rPr>
              <a:t>-ref</a:t>
            </a:r>
            <a:r>
              <a:rPr lang="en-US" dirty="0">
                <a:solidFill>
                  <a:srgbClr val="3F5FBF"/>
                </a:solidFill>
                <a:latin typeface="Consolas" panose="020B0609020204030204" pitchFamily="49" charset="0"/>
              </a:rPr>
              <a:t>="</a:t>
            </a:r>
            <a:r>
              <a:rPr lang="en-US" i="1" dirty="0" err="1">
                <a:solidFill>
                  <a:srgbClr val="2A00FF"/>
                </a:solidFill>
                <a:latin typeface="Consolas" panose="020B0609020204030204" pitchFamily="49" charset="0"/>
              </a:rPr>
              <a:t>logverserMeth</a:t>
            </a:r>
            <a:r>
              <a:rPr lang="en-US" dirty="0" smtClean="0">
                <a:solidFill>
                  <a:srgbClr val="3F5FBF"/>
                </a:solidFill>
                <a:latin typeface="Consolas" panose="020B0609020204030204" pitchFamily="49" charset="0"/>
              </a:rPr>
              <a:t>"/&gt;</a:t>
            </a:r>
          </a:p>
          <a:p>
            <a:endParaRPr lang="en-US" dirty="0">
              <a:solidFill>
                <a:srgbClr val="3F5FBF"/>
              </a:solidFill>
              <a:latin typeface="Consolas" panose="020B0609020204030204" pitchFamily="49" charset="0"/>
            </a:endParaRPr>
          </a:p>
          <a:p>
            <a:r>
              <a:rPr lang="en-US" dirty="0">
                <a:solidFill>
                  <a:srgbClr val="3F5FBF"/>
                </a:solidFill>
                <a:latin typeface="Consolas" panose="020B0609020204030204" pitchFamily="49" charset="0"/>
              </a:rPr>
              <a:t>    </a:t>
            </a:r>
            <a:r>
              <a:rPr lang="en-US" dirty="0">
                <a:solidFill>
                  <a:srgbClr val="3F7F7F"/>
                </a:solidFill>
                <a:latin typeface="Consolas" panose="020B0609020204030204" pitchFamily="49" charset="0"/>
              </a:rPr>
              <a:t>&lt;aop:after-returning </a:t>
            </a:r>
            <a:r>
              <a:rPr lang="en-US" dirty="0">
                <a:solidFill>
                  <a:srgbClr val="7F007F"/>
                </a:solidFill>
                <a:latin typeface="Consolas" panose="020B0609020204030204" pitchFamily="49" charset="0"/>
              </a:rPr>
              <a:t>method</a:t>
            </a:r>
            <a:r>
              <a:rPr lang="en-US" dirty="0">
                <a:solidFill>
                  <a:srgbClr val="3F5FBF"/>
                </a:solidFill>
                <a:latin typeface="Consolas" panose="020B0609020204030204" pitchFamily="49" charset="0"/>
              </a:rPr>
              <a:t>="</a:t>
            </a:r>
            <a:r>
              <a:rPr lang="en-US" i="1" dirty="0" err="1">
                <a:solidFill>
                  <a:srgbClr val="2A00FF"/>
                </a:solidFill>
                <a:latin typeface="Consolas" panose="020B0609020204030204" pitchFamily="49" charset="0"/>
              </a:rPr>
              <a:t>sortiemethode</a:t>
            </a:r>
            <a:r>
              <a:rPr lang="en-US" i="1" dirty="0">
                <a:solidFill>
                  <a:srgbClr val="2A00FF"/>
                </a:solidFill>
                <a:latin typeface="Consolas" panose="020B0609020204030204" pitchFamily="49" charset="0"/>
              </a:rPr>
              <a:t>" </a:t>
            </a:r>
            <a:r>
              <a:rPr lang="en-US" dirty="0">
                <a:solidFill>
                  <a:srgbClr val="7F007F"/>
                </a:solidFill>
                <a:latin typeface="Consolas" panose="020B0609020204030204" pitchFamily="49" charset="0"/>
              </a:rPr>
              <a:t>returning</a:t>
            </a:r>
            <a:r>
              <a:rPr lang="en-US" dirty="0">
                <a:solidFill>
                  <a:srgbClr val="3F5FBF"/>
                </a:solidFill>
                <a:latin typeface="Consolas" panose="020B0609020204030204" pitchFamily="49" charset="0"/>
              </a:rPr>
              <a:t>="</a:t>
            </a:r>
            <a:r>
              <a:rPr lang="en-US" i="1" dirty="0">
                <a:solidFill>
                  <a:srgbClr val="2A00FF"/>
                </a:solidFill>
                <a:latin typeface="Consolas" panose="020B0609020204030204" pitchFamily="49" charset="0"/>
              </a:rPr>
              <a:t>sold" </a:t>
            </a:r>
          </a:p>
          <a:p>
            <a:r>
              <a:rPr lang="en-US" dirty="0">
                <a:solidFill>
                  <a:srgbClr val="3F5FBF"/>
                </a:solidFill>
                <a:latin typeface="Consolas" panose="020B0609020204030204" pitchFamily="49" charset="0"/>
              </a:rPr>
              <a:t> </a:t>
            </a:r>
            <a:r>
              <a:rPr lang="en-US" dirty="0" smtClean="0">
                <a:solidFill>
                  <a:srgbClr val="3F5FBF"/>
                </a:solidFill>
                <a:latin typeface="Consolas" panose="020B0609020204030204" pitchFamily="49" charset="0"/>
              </a:rPr>
              <a:t>             </a:t>
            </a:r>
            <a:r>
              <a:rPr lang="en-US" dirty="0" err="1" smtClean="0">
                <a:solidFill>
                  <a:srgbClr val="3F5FBF"/>
                </a:solidFill>
                <a:latin typeface="Consolas" panose="020B0609020204030204" pitchFamily="49" charset="0"/>
              </a:rPr>
              <a:t>p</a:t>
            </a:r>
            <a:r>
              <a:rPr lang="en-US" dirty="0" err="1">
                <a:solidFill>
                  <a:srgbClr val="7F007F"/>
                </a:solidFill>
                <a:latin typeface="Consolas" panose="020B0609020204030204" pitchFamily="49" charset="0"/>
              </a:rPr>
              <a:t>ointcut</a:t>
            </a:r>
            <a:r>
              <a:rPr lang="en-US" dirty="0">
                <a:solidFill>
                  <a:srgbClr val="7F007F"/>
                </a:solidFill>
                <a:latin typeface="Consolas" panose="020B0609020204030204" pitchFamily="49" charset="0"/>
              </a:rPr>
              <a:t>-ref</a:t>
            </a:r>
            <a:r>
              <a:rPr lang="en-US" dirty="0">
                <a:solidFill>
                  <a:srgbClr val="3F5FBF"/>
                </a:solidFill>
                <a:latin typeface="Consolas" panose="020B0609020204030204" pitchFamily="49" charset="0"/>
              </a:rPr>
              <a:t>="</a:t>
            </a:r>
            <a:r>
              <a:rPr lang="en-US" i="1" dirty="0" err="1">
                <a:solidFill>
                  <a:srgbClr val="2A00FF"/>
                </a:solidFill>
                <a:latin typeface="Consolas" panose="020B0609020204030204" pitchFamily="49" charset="0"/>
              </a:rPr>
              <a:t>logsoldeMeth</a:t>
            </a:r>
            <a:r>
              <a:rPr lang="en-US" i="1" dirty="0">
                <a:solidFill>
                  <a:srgbClr val="2A00FF"/>
                </a:solidFill>
                <a:latin typeface="Consolas" panose="020B0609020204030204" pitchFamily="49" charset="0"/>
              </a:rPr>
              <a:t>" </a:t>
            </a:r>
            <a:r>
              <a:rPr lang="en-US" dirty="0">
                <a:solidFill>
                  <a:srgbClr val="3F5FBF"/>
                </a:solidFill>
                <a:latin typeface="Consolas" panose="020B0609020204030204" pitchFamily="49" charset="0"/>
              </a:rPr>
              <a:t>/&gt;</a:t>
            </a:r>
          </a:p>
          <a:p>
            <a:r>
              <a:rPr lang="fr-FR" dirty="0">
                <a:solidFill>
                  <a:srgbClr val="3F5FBF"/>
                </a:solidFill>
                <a:latin typeface="Consolas" panose="020B0609020204030204" pitchFamily="49" charset="0"/>
              </a:rPr>
              <a:t>    </a:t>
            </a:r>
          </a:p>
          <a:p>
            <a:r>
              <a:rPr lang="en-US" dirty="0" smtClean="0">
                <a:solidFill>
                  <a:srgbClr val="3F7F7F"/>
                </a:solidFill>
                <a:latin typeface="Consolas" panose="020B0609020204030204" pitchFamily="49" charset="0"/>
              </a:rPr>
              <a:t>    &lt;</a:t>
            </a:r>
            <a:r>
              <a:rPr lang="en-US" dirty="0" err="1">
                <a:solidFill>
                  <a:srgbClr val="3F7F7F"/>
                </a:solidFill>
                <a:latin typeface="Consolas" panose="020B0609020204030204" pitchFamily="49" charset="0"/>
              </a:rPr>
              <a:t>aop:after-throwing</a:t>
            </a:r>
            <a:r>
              <a:rPr lang="en-US" dirty="0">
                <a:solidFill>
                  <a:srgbClr val="3F7F7F"/>
                </a:solidFill>
                <a:latin typeface="Consolas" panose="020B0609020204030204" pitchFamily="49" charset="0"/>
              </a:rPr>
              <a:t> </a:t>
            </a:r>
            <a:r>
              <a:rPr lang="en-US" dirty="0" err="1">
                <a:solidFill>
                  <a:srgbClr val="7F007F"/>
                </a:solidFill>
                <a:latin typeface="Consolas" panose="020B0609020204030204" pitchFamily="49" charset="0"/>
              </a:rPr>
              <a:t>pointcut</a:t>
            </a:r>
            <a:r>
              <a:rPr lang="en-US" dirty="0">
                <a:solidFill>
                  <a:srgbClr val="7F007F"/>
                </a:solidFill>
                <a:latin typeface="Consolas" panose="020B0609020204030204" pitchFamily="49" charset="0"/>
              </a:rPr>
              <a:t>-ref</a:t>
            </a:r>
            <a:r>
              <a:rPr lang="en-US" i="1" dirty="0">
                <a:solidFill>
                  <a:srgbClr val="2A00FF"/>
                </a:solidFill>
                <a:latin typeface="Consolas" panose="020B0609020204030204" pitchFamily="49" charset="0"/>
              </a:rPr>
              <a:t>="logretirerMeth" </a:t>
            </a:r>
            <a:r>
              <a:rPr lang="en-US" dirty="0">
                <a:solidFill>
                  <a:srgbClr val="7F007F"/>
                </a:solidFill>
                <a:latin typeface="Consolas" panose="020B0609020204030204" pitchFamily="49" charset="0"/>
              </a:rPr>
              <a:t>method</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afficherExceptionTrace</a:t>
            </a:r>
            <a:r>
              <a:rPr lang="en-US" i="1" dirty="0">
                <a:solidFill>
                  <a:srgbClr val="2A00FF"/>
                </a:solidFill>
                <a:latin typeface="Consolas" panose="020B0609020204030204" pitchFamily="49" charset="0"/>
              </a:rPr>
              <a:t>" </a:t>
            </a:r>
            <a:r>
              <a:rPr lang="en-US" i="1" dirty="0" smtClean="0">
                <a:solidFill>
                  <a:srgbClr val="2A00FF"/>
                </a:solidFill>
                <a:latin typeface="Consolas" panose="020B0609020204030204" pitchFamily="49" charset="0"/>
              </a:rPr>
              <a:t> </a:t>
            </a:r>
          </a:p>
          <a:p>
            <a:r>
              <a:rPr lang="en-US" i="1" dirty="0">
                <a:solidFill>
                  <a:srgbClr val="2A00FF"/>
                </a:solidFill>
                <a:latin typeface="Consolas" panose="020B0609020204030204" pitchFamily="49" charset="0"/>
              </a:rPr>
              <a:t> </a:t>
            </a:r>
            <a:r>
              <a:rPr lang="en-US" i="1" dirty="0" smtClean="0">
                <a:solidFill>
                  <a:srgbClr val="2A00FF"/>
                </a:solidFill>
                <a:latin typeface="Consolas" panose="020B0609020204030204" pitchFamily="49" charset="0"/>
              </a:rPr>
              <a:t>                        </a:t>
            </a:r>
            <a:r>
              <a:rPr lang="en-US" dirty="0">
                <a:solidFill>
                  <a:srgbClr val="7F007F"/>
                </a:solidFill>
                <a:latin typeface="Consolas" panose="020B0609020204030204" pitchFamily="49" charset="0"/>
              </a:rPr>
              <a:t>throwing</a:t>
            </a:r>
            <a:r>
              <a:rPr lang="en-US" i="1" dirty="0">
                <a:solidFill>
                  <a:srgbClr val="2A00FF"/>
                </a:solidFill>
                <a:latin typeface="Consolas" panose="020B0609020204030204" pitchFamily="49" charset="0"/>
              </a:rPr>
              <a:t>="exception" /&gt;</a:t>
            </a:r>
            <a:endParaRPr lang="fr-FR" i="1" dirty="0">
              <a:solidFill>
                <a:srgbClr val="2A00FF"/>
              </a:solidFill>
              <a:latin typeface="Consolas" panose="020B0609020204030204" pitchFamily="49" charset="0"/>
            </a:endParaRPr>
          </a:p>
          <a:p>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    </a:t>
            </a:r>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aop:aspect</a:t>
            </a:r>
            <a:r>
              <a:rPr lang="fr-FR" dirty="0">
                <a:solidFill>
                  <a:srgbClr val="008080"/>
                </a:solidFill>
                <a:latin typeface="Consolas" panose="020B0609020204030204" pitchFamily="49" charset="0"/>
              </a:rPr>
              <a:t>&gt;</a:t>
            </a:r>
          </a:p>
          <a:p>
            <a:endParaRPr lang="fr-FR" dirty="0">
              <a:latin typeface="Consolas" panose="020B0609020204030204" pitchFamily="49" charset="0"/>
            </a:endParaRPr>
          </a:p>
          <a:p>
            <a:endParaRPr lang="fr-FR" dirty="0">
              <a:latin typeface="Consolas" panose="020B0609020204030204" pitchFamily="49" charset="0"/>
            </a:endParaRPr>
          </a:p>
          <a:p>
            <a:r>
              <a:rPr lang="fr-FR" dirty="0">
                <a:solidFill>
                  <a:srgbClr val="008080"/>
                </a:solidFill>
                <a:latin typeface="Consolas" panose="020B0609020204030204" pitchFamily="49" charset="0"/>
              </a:rPr>
              <a:t>&lt;/</a:t>
            </a:r>
            <a:r>
              <a:rPr lang="fr-FR" dirty="0" err="1">
                <a:solidFill>
                  <a:srgbClr val="3F7F7F"/>
                </a:solidFill>
                <a:highlight>
                  <a:srgbClr val="D4D4D4"/>
                </a:highlight>
                <a:latin typeface="Consolas" panose="020B0609020204030204" pitchFamily="49" charset="0"/>
              </a:rPr>
              <a:t>aop:config</a:t>
            </a:r>
            <a:r>
              <a:rPr lang="fr-FR" dirty="0">
                <a:solidFill>
                  <a:srgbClr val="008080"/>
                </a:solidFill>
                <a:highlight>
                  <a:srgbClr val="D4D4D4"/>
                </a:highlight>
                <a:latin typeface="Consolas" panose="020B0609020204030204" pitchFamily="49" charset="0"/>
              </a:rPr>
              <a:t>&gt;</a:t>
            </a:r>
            <a:endParaRPr lang="fr-FR" dirty="0"/>
          </a:p>
        </p:txBody>
      </p:sp>
    </p:spTree>
    <p:extLst>
      <p:ext uri="{BB962C8B-B14F-4D97-AF65-F5344CB8AC3E}">
        <p14:creationId xmlns:p14="http://schemas.microsoft.com/office/powerpoint/2010/main" val="3976516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673" y="338172"/>
            <a:ext cx="3496855" cy="369332"/>
          </a:xfrm>
          <a:prstGeom prst="rect">
            <a:avLst/>
          </a:prstGeom>
        </p:spPr>
        <p:txBody>
          <a:bodyPr wrap="none">
            <a:spAutoFit/>
          </a:bodyPr>
          <a:lstStyle/>
          <a:p>
            <a:pPr algn="just"/>
            <a:r>
              <a:rPr lang="fr-FR" dirty="0">
                <a:solidFill>
                  <a:srgbClr val="000000"/>
                </a:solidFill>
                <a:latin typeface="Segoe UI" panose="020B0502040204020203" pitchFamily="34" charset="0"/>
              </a:rPr>
              <a:t>La gestion de l'ordre des aspects</a:t>
            </a:r>
            <a:endParaRPr lang="fr-FR" b="0" i="0" dirty="0">
              <a:solidFill>
                <a:srgbClr val="000000"/>
              </a:solidFill>
              <a:effectLst/>
              <a:latin typeface="Segoe UI" panose="020B0502040204020203" pitchFamily="34" charset="0"/>
            </a:endParaRPr>
          </a:p>
        </p:txBody>
      </p:sp>
      <p:sp>
        <p:nvSpPr>
          <p:cNvPr id="5" name="Rectangle 4"/>
          <p:cNvSpPr/>
          <p:nvPr/>
        </p:nvSpPr>
        <p:spPr>
          <a:xfrm>
            <a:off x="802740" y="1690983"/>
            <a:ext cx="9853189" cy="3139321"/>
          </a:xfrm>
          <a:prstGeom prst="rect">
            <a:avLst/>
          </a:prstGeom>
        </p:spPr>
        <p:txBody>
          <a:bodyPr wrap="square">
            <a:spAutoFit/>
          </a:bodyPr>
          <a:lstStyle/>
          <a:p>
            <a:pPr marL="285750" indent="-285750" algn="just">
              <a:buFont typeface="Arial" panose="020B0604020202020204" pitchFamily="34" charset="0"/>
              <a:buChar char="•"/>
            </a:pPr>
            <a:r>
              <a:rPr lang="fr-FR" dirty="0">
                <a:latin typeface="Segoe UI" panose="020B0502040204020203" pitchFamily="34" charset="0"/>
              </a:rPr>
              <a:t>Il est possible de définir plusieurs aspects sur un même point de coupe. Dans ce cas, il peut être nécessaire de définir l'ordre d'exécution des aspects</a:t>
            </a:r>
            <a:r>
              <a:rPr lang="fr-FR" dirty="0" smtClean="0">
                <a:latin typeface="Segoe UI" panose="020B0502040204020203" pitchFamily="34" charset="0"/>
              </a:rPr>
              <a:t>.</a:t>
            </a:r>
          </a:p>
          <a:p>
            <a:pPr marL="285750" indent="-285750" algn="just">
              <a:buFont typeface="Arial" panose="020B0604020202020204" pitchFamily="34" charset="0"/>
              <a:buChar char="•"/>
            </a:pPr>
            <a:endParaRPr lang="fr-FR" dirty="0">
              <a:latin typeface="Segoe UI" panose="020B0502040204020203" pitchFamily="34" charset="0"/>
            </a:endParaRPr>
          </a:p>
          <a:p>
            <a:pPr marL="285750" indent="-285750" algn="just">
              <a:buFont typeface="Arial" panose="020B0604020202020204" pitchFamily="34" charset="0"/>
              <a:buChar char="•"/>
            </a:pPr>
            <a:r>
              <a:rPr lang="fr-FR" dirty="0">
                <a:latin typeface="Segoe UI" panose="020B0502040204020203" pitchFamily="34" charset="0"/>
              </a:rPr>
              <a:t>L'exemple de cette section va définir un aspect pour mesurer le temps d'exécution d'une méthode qui sera invoquée au même endroit que l'aspect qui trace les invocations</a:t>
            </a:r>
            <a:r>
              <a:rPr lang="fr-FR" dirty="0" smtClean="0">
                <a:latin typeface="Segoe UI" panose="020B0502040204020203" pitchFamily="34" charset="0"/>
              </a:rPr>
              <a:t>.</a:t>
            </a:r>
          </a:p>
          <a:p>
            <a:pPr marL="285750" indent="-285750" algn="just">
              <a:buFont typeface="Arial" panose="020B0604020202020204" pitchFamily="34" charset="0"/>
              <a:buChar char="•"/>
            </a:pPr>
            <a:endParaRPr lang="fr-FR" dirty="0">
              <a:latin typeface="Segoe UI" panose="020B0502040204020203" pitchFamily="34" charset="0"/>
            </a:endParaRPr>
          </a:p>
          <a:p>
            <a:pPr marL="285750" indent="-285750" algn="just">
              <a:buFont typeface="Arial" panose="020B0604020202020204" pitchFamily="34" charset="0"/>
              <a:buChar char="•"/>
            </a:pPr>
            <a:r>
              <a:rPr lang="fr-FR" dirty="0">
                <a:latin typeface="Segoe UI" panose="020B0502040204020203" pitchFamily="34" charset="0"/>
              </a:rPr>
              <a:t>Les aspects doivent alors implémenter l'interface </a:t>
            </a:r>
            <a:r>
              <a:rPr lang="fr-FR" dirty="0" err="1">
                <a:latin typeface="Segoe UI" panose="020B0502040204020203" pitchFamily="34" charset="0"/>
              </a:rPr>
              <a:t>Ordered</a:t>
            </a:r>
            <a:r>
              <a:rPr lang="fr-FR" dirty="0">
                <a:latin typeface="Segoe UI" panose="020B0502040204020203" pitchFamily="34" charset="0"/>
              </a:rPr>
              <a:t> qui ne définit qu'une seule méthode </a:t>
            </a:r>
            <a:r>
              <a:rPr lang="fr-FR" dirty="0" err="1">
                <a:latin typeface="Segoe UI" panose="020B0502040204020203" pitchFamily="34" charset="0"/>
              </a:rPr>
              <a:t>getOrder</a:t>
            </a:r>
            <a:r>
              <a:rPr lang="fr-FR" dirty="0">
                <a:latin typeface="Segoe UI" panose="020B0502040204020203" pitchFamily="34" charset="0"/>
              </a:rPr>
              <a:t>() renvoyant un entier</a:t>
            </a:r>
            <a:r>
              <a:rPr lang="fr-FR" dirty="0" smtClean="0">
                <a:latin typeface="Segoe UI" panose="020B0502040204020203" pitchFamily="34" charset="0"/>
              </a:rPr>
              <a:t>.</a:t>
            </a:r>
          </a:p>
          <a:p>
            <a:pPr marL="285750" indent="-285750" algn="just">
              <a:buFont typeface="Arial" panose="020B0604020202020204" pitchFamily="34" charset="0"/>
              <a:buChar char="•"/>
            </a:pPr>
            <a:endParaRPr lang="fr-FR" dirty="0">
              <a:latin typeface="Segoe UI" panose="020B0502040204020203" pitchFamily="34" charset="0"/>
            </a:endParaRPr>
          </a:p>
          <a:p>
            <a:pPr marL="285750" indent="-285750" algn="just">
              <a:buFont typeface="Arial" panose="020B0604020202020204" pitchFamily="34" charset="0"/>
              <a:buChar char="•"/>
            </a:pPr>
            <a:r>
              <a:rPr lang="fr-FR" dirty="0">
                <a:latin typeface="Segoe UI" panose="020B0502040204020203" pitchFamily="34" charset="0"/>
              </a:rPr>
              <a:t>Le plus simple est de définir un setter sur un champ </a:t>
            </a:r>
            <a:r>
              <a:rPr lang="fr-FR" dirty="0" err="1">
                <a:latin typeface="Segoe UI" panose="020B0502040204020203" pitchFamily="34" charset="0"/>
              </a:rPr>
              <a:t>order</a:t>
            </a:r>
            <a:r>
              <a:rPr lang="fr-FR" dirty="0">
                <a:latin typeface="Segoe UI" panose="020B0502040204020203" pitchFamily="34" charset="0"/>
              </a:rPr>
              <a:t>, ce qui va permettre de configurer la valeur du numéro d'ordre dans la configuration du contexte.</a:t>
            </a:r>
            <a:endParaRPr lang="fr-FR" b="0" i="0" dirty="0">
              <a:effectLst/>
              <a:latin typeface="Segoe UI" panose="020B0502040204020203" pitchFamily="34" charset="0"/>
            </a:endParaRPr>
          </a:p>
        </p:txBody>
      </p:sp>
    </p:spTree>
    <p:extLst>
      <p:ext uri="{BB962C8B-B14F-4D97-AF65-F5344CB8AC3E}">
        <p14:creationId xmlns:p14="http://schemas.microsoft.com/office/powerpoint/2010/main" val="9588160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6391" y="571171"/>
            <a:ext cx="6333008" cy="5632311"/>
          </a:xfrm>
          <a:prstGeom prst="rect">
            <a:avLst/>
          </a:prstGeom>
        </p:spPr>
        <p:txBody>
          <a:bodyPr wrap="square">
            <a:spAutoFit/>
          </a:bodyPr>
          <a:lstStyle/>
          <a:p>
            <a:r>
              <a:rPr lang="fr-FR" b="1" dirty="0">
                <a:solidFill>
                  <a:srgbClr val="7F0055"/>
                </a:solidFill>
                <a:latin typeface="Consolas" panose="020B0609020204030204" pitchFamily="49" charset="0"/>
              </a:rPr>
              <a:t>package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ma.ensa.model</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Compte </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err="1">
                <a:solidFill>
                  <a:srgbClr val="7F0055"/>
                </a:solidFill>
                <a:latin typeface="Consolas" panose="020B0609020204030204" pitchFamily="49" charset="0"/>
              </a:rPr>
              <a:t>private</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getSolde</a:t>
            </a:r>
            <a:r>
              <a:rPr lang="fr-FR" b="1" dirty="0">
                <a:solidFill>
                  <a:srgbClr val="000000"/>
                </a:solidFill>
                <a:latin typeface="Consolas" panose="020B0609020204030204" pitchFamily="49" charset="0"/>
              </a:rPr>
              <a:t>() {</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setSolde</a:t>
            </a:r>
            <a:r>
              <a:rPr lang="fr-FR" b="1" dirty="0">
                <a:solidFill>
                  <a:srgbClr val="000000"/>
                </a:solidFill>
                <a:latin typeface="Consolas" panose="020B0609020204030204" pitchFamily="49" charset="0"/>
              </a:rPr>
              <a:t>(</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 {</a:t>
            </a:r>
          </a:p>
          <a:p>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 = </a:t>
            </a:r>
            <a:r>
              <a:rPr lang="fr-FR" b="1" dirty="0">
                <a:solidFill>
                  <a:srgbClr val="6A3E3E"/>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retirer(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throws</a:t>
            </a:r>
            <a:r>
              <a:rPr lang="fr-FR" b="1" dirty="0">
                <a:solidFill>
                  <a:srgbClr val="000000"/>
                </a:solidFill>
                <a:latin typeface="Consolas" panose="020B0609020204030204" pitchFamily="49" charset="0"/>
              </a:rPr>
              <a:t> Exception{</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mt</a:t>
            </a:r>
            <a:r>
              <a:rPr lang="en-US" b="1" dirty="0">
                <a:solidFill>
                  <a:srgbClr val="000000"/>
                </a:solidFill>
                <a:latin typeface="Consolas" panose="020B0609020204030204" pitchFamily="49" charset="0"/>
              </a:rPr>
              <a:t>&lt;0 ) </a:t>
            </a:r>
            <a:r>
              <a:rPr lang="en-US" b="1" dirty="0">
                <a:solidFill>
                  <a:srgbClr val="7F0055"/>
                </a:solidFill>
                <a:latin typeface="Consolas" panose="020B0609020204030204" pitchFamily="49" charset="0"/>
              </a:rPr>
              <a:t>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Exception();</a:t>
            </a:r>
          </a:p>
          <a:p>
            <a:r>
              <a:rPr lang="fr-FR" b="1" dirty="0" err="1">
                <a:solidFill>
                  <a:srgbClr val="7F0055"/>
                </a:solidFill>
                <a:latin typeface="Consolas" panose="020B0609020204030204" pitchFamily="49" charset="0"/>
              </a:rPr>
              <a:t>else</a:t>
            </a:r>
            <a:r>
              <a:rPr lang="fr-FR" b="1" dirty="0">
                <a:solidFill>
                  <a:srgbClr val="000000"/>
                </a:solidFill>
                <a:latin typeface="Consolas" panose="020B0609020204030204" pitchFamily="49" charset="0"/>
              </a:rPr>
              <a:t> </a:t>
            </a:r>
            <a:r>
              <a:rPr lang="fr-FR" b="1" dirty="0">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verser(</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mt</a:t>
            </a:r>
            <a:r>
              <a:rPr lang="fr-FR" b="1" dirty="0">
                <a:solidFill>
                  <a:srgbClr val="000000"/>
                </a:solidFill>
                <a:latin typeface="Consolas" panose="020B0609020204030204" pitchFamily="49" charset="0"/>
              </a:rPr>
              <a:t>){</a:t>
            </a:r>
          </a:p>
          <a:p>
            <a:r>
              <a:rPr lang="fr-FR" dirty="0">
                <a:solidFill>
                  <a:srgbClr val="0000C0"/>
                </a:solidFill>
                <a:latin typeface="Consolas" panose="020B0609020204030204" pitchFamily="49" charset="0"/>
              </a:rPr>
              <a:t>solde</a:t>
            </a:r>
            <a:r>
              <a:rPr lang="fr-FR" dirty="0">
                <a:solidFill>
                  <a:srgbClr val="000000"/>
                </a:solidFill>
                <a:latin typeface="Consolas" panose="020B0609020204030204" pitchFamily="49" charset="0"/>
              </a:rPr>
              <a:t>+=</a:t>
            </a:r>
            <a:r>
              <a:rPr lang="fr-FR" dirty="0">
                <a:solidFill>
                  <a:srgbClr val="6A3E3E"/>
                </a:solidFill>
                <a:latin typeface="Consolas" panose="020B0609020204030204" pitchFamily="49" charset="0"/>
              </a:rPr>
              <a:t>mt</a:t>
            </a:r>
            <a:r>
              <a:rPr lang="fr-FR"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double</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affichesolde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this</a:t>
            </a:r>
            <a:r>
              <a:rPr lang="fr-FR" b="1" dirty="0" err="1">
                <a:solidFill>
                  <a:srgbClr val="000000"/>
                </a:solidFill>
                <a:latin typeface="Consolas" panose="020B0609020204030204" pitchFamily="49" charset="0"/>
              </a:rPr>
              <a:t>.</a:t>
            </a:r>
            <a:r>
              <a:rPr lang="fr-FR" b="1" dirty="0" err="1">
                <a:solidFill>
                  <a:srgbClr val="0000C0"/>
                </a:solidFill>
                <a:latin typeface="Consolas" panose="020B0609020204030204" pitchFamily="49" charset="0"/>
              </a:rPr>
              <a:t>solde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p>
        </p:txBody>
      </p:sp>
      <p:sp>
        <p:nvSpPr>
          <p:cNvPr id="5" name="Rectangle 4"/>
          <p:cNvSpPr/>
          <p:nvPr/>
        </p:nvSpPr>
        <p:spPr>
          <a:xfrm>
            <a:off x="7604910" y="1956165"/>
            <a:ext cx="3521798" cy="2862322"/>
          </a:xfrm>
          <a:prstGeom prst="rect">
            <a:avLst/>
          </a:prstGeom>
        </p:spPr>
        <p:txBody>
          <a:bodyPr wrap="square">
            <a:spAutoFit/>
          </a:bodyPr>
          <a:lstStyle/>
          <a:p>
            <a:pPr>
              <a:lnSpc>
                <a:spcPct val="150000"/>
              </a:lnSpc>
            </a:pPr>
            <a:r>
              <a:rPr lang="fr-FR" sz="2000" dirty="0">
                <a:latin typeface="Segoe UI" panose="020B0502040204020203" pitchFamily="34" charset="0"/>
              </a:rPr>
              <a:t>définir un aspect pour mesurer le temps d'exécution </a:t>
            </a:r>
            <a:r>
              <a:rPr lang="fr-FR" sz="2000" dirty="0" smtClean="0">
                <a:latin typeface="Segoe UI" panose="020B0502040204020203" pitchFamily="34" charset="0"/>
              </a:rPr>
              <a:t>de la méthode retirer. Et un autre aspect pour</a:t>
            </a:r>
          </a:p>
          <a:p>
            <a:pPr>
              <a:lnSpc>
                <a:spcPct val="150000"/>
              </a:lnSpc>
            </a:pPr>
            <a:r>
              <a:rPr lang="fr-FR" sz="2000" dirty="0" smtClean="0">
                <a:latin typeface="Segoe UI" panose="020B0502040204020203" pitchFamily="34" charset="0"/>
              </a:rPr>
              <a:t>trace </a:t>
            </a:r>
            <a:r>
              <a:rPr lang="fr-FR" sz="2000" dirty="0">
                <a:latin typeface="Segoe UI" panose="020B0502040204020203" pitchFamily="34" charset="0"/>
              </a:rPr>
              <a:t>les </a:t>
            </a:r>
            <a:r>
              <a:rPr lang="fr-FR" sz="2000" dirty="0" smtClean="0">
                <a:latin typeface="Segoe UI" panose="020B0502040204020203" pitchFamily="34" charset="0"/>
              </a:rPr>
              <a:t>invocations de la même méthode.</a:t>
            </a:r>
            <a:endParaRPr lang="fr-FR" sz="2000" dirty="0">
              <a:latin typeface="Segoe UI" panose="020B0502040204020203" pitchFamily="34" charset="0"/>
            </a:endParaRPr>
          </a:p>
        </p:txBody>
      </p:sp>
    </p:spTree>
    <p:extLst>
      <p:ext uri="{BB962C8B-B14F-4D97-AF65-F5344CB8AC3E}">
        <p14:creationId xmlns:p14="http://schemas.microsoft.com/office/powerpoint/2010/main" val="2067582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398353"/>
            <a:ext cx="8857307" cy="6247864"/>
          </a:xfrm>
          <a:prstGeom prst="rect">
            <a:avLst/>
          </a:prstGeom>
        </p:spPr>
        <p:txBody>
          <a:bodyPr wrap="square">
            <a:spAutoFit/>
          </a:bodyPr>
          <a:lstStyle/>
          <a:p>
            <a:r>
              <a:rPr lang="fr-FR" sz="1600" dirty="0" smtClean="0">
                <a:solidFill>
                  <a:srgbClr val="1990B8"/>
                </a:solidFill>
                <a:latin typeface="Consolas" panose="020B0609020204030204" pitchFamily="49" charset="0"/>
              </a:rPr>
              <a:t>package </a:t>
            </a:r>
            <a:r>
              <a:rPr lang="fr-FR" sz="1600" dirty="0" err="1" smtClean="0">
                <a:solidFill>
                  <a:srgbClr val="1990B8"/>
                </a:solidFill>
                <a:latin typeface="Consolas" panose="020B0609020204030204" pitchFamily="49" charset="0"/>
              </a:rPr>
              <a:t>com.aop.exemple</a:t>
            </a:r>
            <a:r>
              <a:rPr lang="fr-FR" sz="1600" dirty="0" smtClean="0">
                <a:solidFill>
                  <a:srgbClr val="1990B8"/>
                </a:solidFill>
                <a:latin typeface="Consolas" panose="020B0609020204030204" pitchFamily="49" charset="0"/>
              </a:rPr>
              <a:t>;</a:t>
            </a:r>
          </a:p>
          <a:p>
            <a:endParaRPr lang="fr-FR" sz="1600" dirty="0" smtClean="0">
              <a:solidFill>
                <a:srgbClr val="1990B8"/>
              </a:solidFill>
              <a:latin typeface="Consolas" panose="020B0609020204030204" pitchFamily="49" charset="0"/>
            </a:endParaRPr>
          </a:p>
          <a:p>
            <a:r>
              <a:rPr lang="fr-FR" sz="1600" dirty="0" smtClean="0">
                <a:solidFill>
                  <a:srgbClr val="1990B8"/>
                </a:solidFill>
                <a:latin typeface="Consolas" panose="020B0609020204030204" pitchFamily="49" charset="0"/>
              </a:rPr>
              <a:t>import</a:t>
            </a:r>
            <a:r>
              <a:rPr lang="fr-FR" sz="1600" dirty="0" smtClean="0">
                <a:solidFill>
                  <a:srgbClr val="000000"/>
                </a:solidFill>
                <a:latin typeface="Consolas" panose="020B0609020204030204" pitchFamily="49" charset="0"/>
              </a:rPr>
              <a:t> </a:t>
            </a:r>
            <a:r>
              <a:rPr lang="fr-FR" sz="1600" dirty="0">
                <a:solidFill>
                  <a:srgbClr val="000000"/>
                </a:solidFill>
                <a:latin typeface="Consolas" panose="020B0609020204030204" pitchFamily="49" charset="0"/>
              </a:rPr>
              <a:t>org</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apache</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log4j</a:t>
            </a:r>
            <a:r>
              <a:rPr lang="fr-FR" sz="1600" dirty="0">
                <a:solidFill>
                  <a:srgbClr val="5F6364"/>
                </a:solidFill>
                <a:latin typeface="Consolas" panose="020B0609020204030204" pitchFamily="49" charset="0"/>
              </a:rPr>
              <a:t>.</a:t>
            </a:r>
            <a:r>
              <a:rPr lang="fr-FR" sz="1600" dirty="0">
                <a:solidFill>
                  <a:srgbClr val="1990B8"/>
                </a:solidFill>
                <a:latin typeface="Consolas" panose="020B0609020204030204" pitchFamily="49" charset="0"/>
              </a:rPr>
              <a:t>Logger</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1990B8"/>
                </a:solidFill>
                <a:latin typeface="Consolas" panose="020B0609020204030204" pitchFamily="49" charset="0"/>
              </a:rPr>
              <a:t>import</a:t>
            </a:r>
            <a:r>
              <a:rPr lang="fr-FR" sz="1600" dirty="0" smtClean="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org</a:t>
            </a:r>
            <a:r>
              <a:rPr lang="fr-FR" sz="1600" dirty="0" err="1">
                <a:solidFill>
                  <a:srgbClr val="5F6364"/>
                </a:solidFill>
                <a:latin typeface="Consolas" panose="020B0609020204030204" pitchFamily="49" charset="0"/>
              </a:rPr>
              <a:t>.</a:t>
            </a:r>
            <a:r>
              <a:rPr lang="fr-FR" sz="1600" dirty="0" err="1">
                <a:solidFill>
                  <a:srgbClr val="000000"/>
                </a:solidFill>
                <a:latin typeface="Consolas" panose="020B0609020204030204" pitchFamily="49" charset="0"/>
              </a:rPr>
              <a:t>aspectj</a:t>
            </a:r>
            <a:r>
              <a:rPr lang="fr-FR" sz="1600" dirty="0" err="1">
                <a:solidFill>
                  <a:srgbClr val="5F6364"/>
                </a:solidFill>
                <a:latin typeface="Consolas" panose="020B0609020204030204" pitchFamily="49" charset="0"/>
              </a:rPr>
              <a:t>.</a:t>
            </a:r>
            <a:r>
              <a:rPr lang="fr-FR" sz="1600" dirty="0" err="1">
                <a:solidFill>
                  <a:srgbClr val="000000"/>
                </a:solidFill>
                <a:latin typeface="Consolas" panose="020B0609020204030204" pitchFamily="49" charset="0"/>
              </a:rPr>
              <a:t>lang</a:t>
            </a:r>
            <a:r>
              <a:rPr lang="fr-FR" sz="1600" dirty="0" err="1">
                <a:solidFill>
                  <a:srgbClr val="5F6364"/>
                </a:solidFill>
                <a:latin typeface="Consolas" panose="020B0609020204030204" pitchFamily="49" charset="0"/>
              </a:rPr>
              <a:t>.</a:t>
            </a:r>
            <a:r>
              <a:rPr lang="fr-FR" sz="1600" dirty="0" err="1">
                <a:solidFill>
                  <a:srgbClr val="1990B8"/>
                </a:solidFill>
                <a:latin typeface="Consolas" panose="020B0609020204030204" pitchFamily="49" charset="0"/>
              </a:rPr>
              <a:t>ProceedingJoinPoint</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1990B8"/>
                </a:solidFill>
                <a:latin typeface="Consolas" panose="020B0609020204030204" pitchFamily="49" charset="0"/>
              </a:rPr>
              <a:t>import</a:t>
            </a:r>
            <a:r>
              <a:rPr lang="fr-FR" sz="1600" dirty="0" smtClean="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org</a:t>
            </a:r>
            <a:r>
              <a:rPr lang="fr-FR" sz="1600" dirty="0" err="1">
                <a:solidFill>
                  <a:srgbClr val="5F6364"/>
                </a:solidFill>
                <a:latin typeface="Consolas" panose="020B0609020204030204" pitchFamily="49" charset="0"/>
              </a:rPr>
              <a:t>.</a:t>
            </a:r>
            <a:r>
              <a:rPr lang="fr-FR" sz="1600" dirty="0" err="1">
                <a:solidFill>
                  <a:srgbClr val="000000"/>
                </a:solidFill>
                <a:latin typeface="Consolas" panose="020B0609020204030204" pitchFamily="49" charset="0"/>
              </a:rPr>
              <a:t>springframework</a:t>
            </a:r>
            <a:r>
              <a:rPr lang="fr-FR" sz="1600" dirty="0" err="1">
                <a:solidFill>
                  <a:srgbClr val="5F6364"/>
                </a:solidFill>
                <a:latin typeface="Consolas" panose="020B0609020204030204" pitchFamily="49" charset="0"/>
              </a:rPr>
              <a:t>.</a:t>
            </a:r>
            <a:r>
              <a:rPr lang="fr-FR" sz="1600" dirty="0" err="1">
                <a:solidFill>
                  <a:srgbClr val="000000"/>
                </a:solidFill>
                <a:latin typeface="Consolas" panose="020B0609020204030204" pitchFamily="49" charset="0"/>
              </a:rPr>
              <a:t>core</a:t>
            </a:r>
            <a:r>
              <a:rPr lang="fr-FR" sz="1600" dirty="0" err="1">
                <a:solidFill>
                  <a:srgbClr val="5F6364"/>
                </a:solidFill>
                <a:latin typeface="Consolas" panose="020B0609020204030204" pitchFamily="49" charset="0"/>
              </a:rPr>
              <a:t>.</a:t>
            </a:r>
            <a:r>
              <a:rPr lang="fr-FR" sz="1600" dirty="0" err="1">
                <a:solidFill>
                  <a:srgbClr val="1990B8"/>
                </a:solidFill>
                <a:latin typeface="Consolas" panose="020B0609020204030204" pitchFamily="49" charset="0"/>
              </a:rPr>
              <a:t>Ordered</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endParaRPr lang="fr-FR" sz="1600" dirty="0">
              <a:solidFill>
                <a:srgbClr val="000000"/>
              </a:solidFill>
              <a:latin typeface="Consolas" panose="020B0609020204030204" pitchFamily="49" charset="0"/>
            </a:endParaRPr>
          </a:p>
          <a:p>
            <a:r>
              <a:rPr lang="fr-FR" sz="1600" dirty="0" smtClean="0">
                <a:solidFill>
                  <a:srgbClr val="1990B8"/>
                </a:solidFill>
                <a:latin typeface="Consolas" panose="020B0609020204030204" pitchFamily="49" charset="0"/>
              </a:rPr>
              <a:t>public</a:t>
            </a:r>
            <a:r>
              <a:rPr lang="fr-FR" sz="1600" dirty="0" smtClean="0">
                <a:solidFill>
                  <a:srgbClr val="000000"/>
                </a:solidFill>
                <a:latin typeface="Consolas" panose="020B0609020204030204" pitchFamily="49" charset="0"/>
              </a:rPr>
              <a:t> </a:t>
            </a:r>
            <a:r>
              <a:rPr lang="fr-FR" sz="1600" dirty="0">
                <a:solidFill>
                  <a:srgbClr val="1990B8"/>
                </a:solidFill>
                <a:latin typeface="Consolas" panose="020B0609020204030204" pitchFamily="49" charset="0"/>
              </a:rPr>
              <a:t>class</a:t>
            </a:r>
            <a:r>
              <a:rPr lang="fr-FR" sz="1600" dirty="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MonitorePerf</a:t>
            </a:r>
            <a:r>
              <a:rPr lang="fr-FR" sz="1600" dirty="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implements</a:t>
            </a:r>
            <a:r>
              <a:rPr lang="fr-FR" sz="1600" dirty="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Ordered</a:t>
            </a:r>
            <a:r>
              <a:rPr lang="fr-FR" sz="1600" dirty="0">
                <a:solidFill>
                  <a:srgbClr val="000000"/>
                </a:solidFill>
                <a:latin typeface="Consolas" panose="020B0609020204030204" pitchFamily="49" charset="0"/>
              </a:rPr>
              <a:t> </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err="1" smtClean="0">
                <a:solidFill>
                  <a:srgbClr val="1990B8"/>
                </a:solidFill>
                <a:latin typeface="Consolas" panose="020B0609020204030204" pitchFamily="49" charset="0"/>
              </a:rPr>
              <a:t>private</a:t>
            </a:r>
            <a:r>
              <a:rPr lang="fr-FR" sz="1600" dirty="0" smtClean="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static</a:t>
            </a:r>
            <a:r>
              <a:rPr lang="fr-FR" sz="1600" dirty="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Logger</a:t>
            </a:r>
            <a:r>
              <a:rPr lang="fr-FR" sz="1600" dirty="0">
                <a:solidFill>
                  <a:srgbClr val="000000"/>
                </a:solidFill>
                <a:latin typeface="Consolas" panose="020B0609020204030204" pitchFamily="49" charset="0"/>
              </a:rPr>
              <a:t> LOGGER </a:t>
            </a:r>
            <a:r>
              <a:rPr lang="fr-FR" sz="1600" dirty="0">
                <a:solidFill>
                  <a:srgbClr val="A67F59"/>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Logger</a:t>
            </a:r>
            <a:r>
              <a:rPr lang="fr-FR" sz="1600" dirty="0" err="1">
                <a:solidFill>
                  <a:srgbClr val="5F6364"/>
                </a:solidFill>
                <a:latin typeface="Consolas" panose="020B0609020204030204" pitchFamily="49" charset="0"/>
              </a:rPr>
              <a:t>.</a:t>
            </a:r>
            <a:r>
              <a:rPr lang="fr-FR" sz="1600" dirty="0" err="1">
                <a:solidFill>
                  <a:srgbClr val="2F9C0A"/>
                </a:solidFill>
                <a:latin typeface="Consolas" panose="020B0609020204030204" pitchFamily="49" charset="0"/>
              </a:rPr>
              <a:t>getLogger</a:t>
            </a:r>
            <a:r>
              <a:rPr lang="fr-FR" sz="1600" dirty="0">
                <a:solidFill>
                  <a:srgbClr val="5F6364"/>
                </a:solidFill>
                <a:latin typeface="Consolas" panose="020B0609020204030204" pitchFamily="49" charset="0"/>
              </a:rPr>
              <a:t>(</a:t>
            </a:r>
            <a:r>
              <a:rPr lang="fr-FR" sz="1600" dirty="0" err="1">
                <a:solidFill>
                  <a:srgbClr val="1990B8"/>
                </a:solidFill>
                <a:latin typeface="Consolas" panose="020B0609020204030204" pitchFamily="49" charset="0"/>
              </a:rPr>
              <a:t>MonitorePerf</a:t>
            </a:r>
            <a:r>
              <a:rPr lang="fr-FR" sz="1600" dirty="0" err="1">
                <a:solidFill>
                  <a:srgbClr val="5F6364"/>
                </a:solidFill>
                <a:latin typeface="Consolas" panose="020B0609020204030204" pitchFamily="49" charset="0"/>
              </a:rPr>
              <a:t>.</a:t>
            </a:r>
            <a:r>
              <a:rPr lang="fr-FR" sz="1600" dirty="0" err="1">
                <a:solidFill>
                  <a:srgbClr val="1990B8"/>
                </a:solidFill>
                <a:latin typeface="Consolas" panose="020B0609020204030204" pitchFamily="49" charset="0"/>
              </a:rPr>
              <a:t>class</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err="1" smtClean="0">
                <a:solidFill>
                  <a:srgbClr val="1990B8"/>
                </a:solidFill>
                <a:latin typeface="Consolas" panose="020B0609020204030204" pitchFamily="49" charset="0"/>
              </a:rPr>
              <a:t>private</a:t>
            </a:r>
            <a:r>
              <a:rPr lang="fr-FR" sz="1600" dirty="0" smtClean="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order</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1990B8"/>
                </a:solidFill>
                <a:latin typeface="Consolas" panose="020B0609020204030204" pitchFamily="49" charset="0"/>
              </a:rPr>
              <a:t>public</a:t>
            </a:r>
            <a:r>
              <a:rPr lang="fr-FR" sz="1600" dirty="0" smtClean="0">
                <a:solidFill>
                  <a:srgbClr val="000000"/>
                </a:solidFill>
                <a:latin typeface="Consolas" panose="020B0609020204030204" pitchFamily="49" charset="0"/>
              </a:rPr>
              <a:t> </a:t>
            </a:r>
            <a:r>
              <a:rPr lang="fr-FR" sz="1600" dirty="0">
                <a:solidFill>
                  <a:srgbClr val="1990B8"/>
                </a:solidFill>
                <a:latin typeface="Consolas" panose="020B0609020204030204" pitchFamily="49" charset="0"/>
              </a:rPr>
              <a:t>Object</a:t>
            </a:r>
            <a:r>
              <a:rPr lang="fr-FR" sz="1600" dirty="0">
                <a:solidFill>
                  <a:srgbClr val="000000"/>
                </a:solidFill>
                <a:latin typeface="Consolas" panose="020B0609020204030204" pitchFamily="49" charset="0"/>
              </a:rPr>
              <a:t> </a:t>
            </a:r>
            <a:r>
              <a:rPr lang="fr-FR" sz="1600" dirty="0" err="1">
                <a:solidFill>
                  <a:srgbClr val="2F9C0A"/>
                </a:solidFill>
                <a:latin typeface="Consolas" panose="020B0609020204030204" pitchFamily="49" charset="0"/>
              </a:rPr>
              <a:t>executer</a:t>
            </a:r>
            <a:r>
              <a:rPr lang="fr-FR" sz="1600" dirty="0">
                <a:solidFill>
                  <a:srgbClr val="5F6364"/>
                </a:solidFill>
                <a:latin typeface="Consolas" panose="020B0609020204030204" pitchFamily="49" charset="0"/>
              </a:rPr>
              <a:t>(</a:t>
            </a:r>
            <a:r>
              <a:rPr lang="fr-FR" sz="1600" dirty="0">
                <a:solidFill>
                  <a:srgbClr val="1990B8"/>
                </a:solidFill>
                <a:latin typeface="Consolas" panose="020B0609020204030204" pitchFamily="49" charset="0"/>
              </a:rPr>
              <a:t>final</a:t>
            </a:r>
            <a:r>
              <a:rPr lang="fr-FR" sz="1600" dirty="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ProceedingJoinPoint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joinpoint</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throws</a:t>
            </a:r>
            <a:r>
              <a:rPr lang="fr-FR" sz="1600" dirty="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Throwable</a:t>
            </a:r>
            <a:r>
              <a:rPr lang="fr-FR" sz="1600" dirty="0">
                <a:solidFill>
                  <a:srgbClr val="000000"/>
                </a:solidFill>
                <a:latin typeface="Consolas" panose="020B0609020204030204" pitchFamily="49" charset="0"/>
              </a:rPr>
              <a:t> </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1990B8"/>
                </a:solidFill>
                <a:latin typeface="Consolas" panose="020B0609020204030204" pitchFamily="49" charset="0"/>
              </a:rPr>
              <a:t>Object</a:t>
            </a:r>
            <a:r>
              <a:rPr lang="fr-FR" sz="1600" dirty="0" smtClean="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returnValue</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a:solidFill>
                  <a:srgbClr val="1990B8"/>
                </a:solidFill>
                <a:latin typeface="Consolas" panose="020B0609020204030204" pitchFamily="49" charset="0"/>
              </a:rPr>
              <a:t>long</a:t>
            </a:r>
            <a:r>
              <a:rPr lang="fr-FR" sz="1600" dirty="0">
                <a:solidFill>
                  <a:srgbClr val="000000"/>
                </a:solidFill>
                <a:latin typeface="Consolas" panose="020B0609020204030204" pitchFamily="49" charset="0"/>
              </a:rPr>
              <a:t> timestampMS = </a:t>
            </a:r>
            <a:r>
              <a:rPr lang="fr-FR" sz="1600" dirty="0" err="1">
                <a:solidFill>
                  <a:srgbClr val="000000"/>
                </a:solidFill>
                <a:latin typeface="Consolas" panose="020B0609020204030204" pitchFamily="49" charset="0"/>
              </a:rPr>
              <a:t>System.currentTimeMillis</a:t>
            </a:r>
            <a:r>
              <a:rPr lang="fr-FR" sz="1600" dirty="0">
                <a:solidFill>
                  <a:srgbClr val="000000"/>
                </a:solidFill>
                <a:latin typeface="Consolas" panose="020B0609020204030204" pitchFamily="49" charset="0"/>
              </a:rPr>
              <a:t>();</a:t>
            </a:r>
            <a:endParaRPr lang="fr-FR" sz="1600" dirty="0" smtClean="0">
              <a:solidFill>
                <a:srgbClr val="000000"/>
              </a:solidFill>
              <a:latin typeface="Consolas" panose="020B0609020204030204" pitchFamily="49" charset="0"/>
            </a:endParaRPr>
          </a:p>
          <a:p>
            <a:r>
              <a:rPr lang="fr-FR" sz="1600" dirty="0" err="1" smtClean="0">
                <a:solidFill>
                  <a:srgbClr val="000000"/>
                </a:solidFill>
                <a:latin typeface="Consolas" panose="020B0609020204030204" pitchFamily="49" charset="0"/>
              </a:rPr>
              <a:t>returnValue</a:t>
            </a:r>
            <a:r>
              <a:rPr lang="fr-FR" sz="1600" dirty="0" smtClean="0">
                <a:solidFill>
                  <a:srgbClr val="000000"/>
                </a:solidFill>
                <a:latin typeface="Consolas" panose="020B0609020204030204" pitchFamily="49" charset="0"/>
              </a:rPr>
              <a:t> </a:t>
            </a:r>
            <a:r>
              <a:rPr lang="fr-FR" sz="1600" dirty="0">
                <a:solidFill>
                  <a:srgbClr val="A67F59"/>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joinpoint</a:t>
            </a:r>
            <a:r>
              <a:rPr lang="fr-FR" sz="1600" dirty="0" err="1">
                <a:solidFill>
                  <a:srgbClr val="5F6364"/>
                </a:solidFill>
                <a:latin typeface="Consolas" panose="020B0609020204030204" pitchFamily="49" charset="0"/>
              </a:rPr>
              <a:t>.</a:t>
            </a:r>
            <a:r>
              <a:rPr lang="fr-FR" sz="1600" dirty="0" err="1">
                <a:solidFill>
                  <a:srgbClr val="2F9C0A"/>
                </a:solidFill>
                <a:latin typeface="Consolas" panose="020B0609020204030204" pitchFamily="49" charset="0"/>
              </a:rPr>
              <a:t>proceed</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000000"/>
                </a:solidFill>
                <a:latin typeface="Consolas" panose="020B0609020204030204" pitchFamily="49" charset="0"/>
              </a:rPr>
              <a:t>timestampMS = </a:t>
            </a:r>
            <a:r>
              <a:rPr lang="fr-FR" sz="1600" dirty="0">
                <a:solidFill>
                  <a:srgbClr val="000000"/>
                </a:solidFill>
                <a:latin typeface="Consolas" panose="020B0609020204030204" pitchFamily="49" charset="0"/>
              </a:rPr>
              <a:t>timestampMS </a:t>
            </a:r>
            <a:r>
              <a:rPr lang="fr-FR" sz="1600" dirty="0" smtClean="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System.currentTimeMillis</a:t>
            </a:r>
            <a:r>
              <a:rPr lang="fr-FR" sz="1600" dirty="0" smtClean="0">
                <a:solidFill>
                  <a:srgbClr val="000000"/>
                </a:solidFill>
                <a:latin typeface="Consolas" panose="020B0609020204030204" pitchFamily="49" charset="0"/>
              </a:rPr>
              <a:t>();</a:t>
            </a:r>
            <a:endParaRPr lang="fr-FR" sz="1600" dirty="0">
              <a:solidFill>
                <a:srgbClr val="000000"/>
              </a:solidFill>
              <a:latin typeface="Consolas" panose="020B0609020204030204" pitchFamily="49" charset="0"/>
            </a:endParaRPr>
          </a:p>
          <a:p>
            <a:r>
              <a:rPr lang="fr-FR" sz="1600" dirty="0" smtClean="0">
                <a:solidFill>
                  <a:srgbClr val="000000"/>
                </a:solidFill>
                <a:latin typeface="Consolas" panose="020B0609020204030204" pitchFamily="49" charset="0"/>
              </a:rPr>
              <a:t>LOGGER</a:t>
            </a:r>
            <a:r>
              <a:rPr lang="fr-FR" sz="1600" dirty="0" smtClean="0">
                <a:solidFill>
                  <a:srgbClr val="5F6364"/>
                </a:solidFill>
                <a:latin typeface="Consolas" panose="020B0609020204030204" pitchFamily="49" charset="0"/>
              </a:rPr>
              <a:t>.</a:t>
            </a:r>
            <a:r>
              <a:rPr lang="fr-FR" sz="1600" dirty="0" smtClean="0">
                <a:solidFill>
                  <a:srgbClr val="2F9C0A"/>
                </a:solidFill>
                <a:latin typeface="Consolas" panose="020B0609020204030204" pitchFamily="49" charset="0"/>
              </a:rPr>
              <a:t>info</a:t>
            </a:r>
            <a:r>
              <a:rPr lang="fr-FR" sz="1600" dirty="0">
                <a:solidFill>
                  <a:srgbClr val="5F6364"/>
                </a:solidFill>
                <a:latin typeface="Consolas" panose="020B0609020204030204" pitchFamily="49" charset="0"/>
              </a:rPr>
              <a:t>(</a:t>
            </a:r>
            <a:r>
              <a:rPr lang="fr-FR" sz="1600" dirty="0">
                <a:solidFill>
                  <a:srgbClr val="2F9C0A"/>
                </a:solidFill>
                <a:latin typeface="Consolas" panose="020B0609020204030204" pitchFamily="49" charset="0"/>
              </a:rPr>
              <a:t>"temps d'</a:t>
            </a:r>
            <a:r>
              <a:rPr lang="fr-FR" sz="1600" dirty="0" err="1">
                <a:solidFill>
                  <a:srgbClr val="2F9C0A"/>
                </a:solidFill>
                <a:latin typeface="Consolas" panose="020B0609020204030204" pitchFamily="49" charset="0"/>
              </a:rPr>
              <a:t>execution</a:t>
            </a:r>
            <a:r>
              <a:rPr lang="fr-FR" sz="1600" dirty="0">
                <a:solidFill>
                  <a:srgbClr val="2F9C0A"/>
                </a:solidFill>
                <a:latin typeface="Consolas" panose="020B0609020204030204" pitchFamily="49" charset="0"/>
              </a:rPr>
              <a:t> : "</a:t>
            </a:r>
            <a:r>
              <a:rPr lang="fr-FR" sz="1600" dirty="0">
                <a:solidFill>
                  <a:srgbClr val="000000"/>
                </a:solidFill>
                <a:latin typeface="Consolas" panose="020B0609020204030204" pitchFamily="49" charset="0"/>
              </a:rPr>
              <a:t> </a:t>
            </a:r>
            <a:r>
              <a:rPr lang="fr-FR" sz="1600" dirty="0" smtClean="0">
                <a:solidFill>
                  <a:srgbClr val="A67F59"/>
                </a:solidFill>
                <a:latin typeface="Consolas" panose="020B0609020204030204" pitchFamily="49" charset="0"/>
              </a:rPr>
              <a:t>+ </a:t>
            </a:r>
            <a:r>
              <a:rPr lang="fr-FR" sz="1600" dirty="0" err="1">
                <a:solidFill>
                  <a:srgbClr val="000000"/>
                </a:solidFill>
                <a:latin typeface="Consolas" panose="020B0609020204030204" pitchFamily="49" charset="0"/>
              </a:rPr>
              <a:t>timestampMS</a:t>
            </a:r>
            <a:r>
              <a:rPr lang="fr-FR" sz="1600" dirty="0">
                <a:solidFill>
                  <a:srgbClr val="000000"/>
                </a:solidFill>
                <a:latin typeface="Consolas" panose="020B0609020204030204" pitchFamily="49" charset="0"/>
              </a:rPr>
              <a:t> </a:t>
            </a:r>
            <a:r>
              <a:rPr lang="fr-FR" sz="1600" dirty="0" smtClean="0">
                <a:solidFill>
                  <a:srgbClr val="5F6364"/>
                </a:solidFill>
                <a:latin typeface="Consolas" panose="020B0609020204030204" pitchFamily="49" charset="0"/>
              </a:rPr>
              <a:t>);</a:t>
            </a:r>
            <a:r>
              <a:rPr lang="fr-FR" sz="1600" dirty="0" smtClean="0">
                <a:solidFill>
                  <a:srgbClr val="000000"/>
                </a:solidFill>
                <a:latin typeface="Consolas" panose="020B0609020204030204" pitchFamily="49" charset="0"/>
              </a:rPr>
              <a:t> </a:t>
            </a:r>
          </a:p>
          <a:p>
            <a:r>
              <a:rPr lang="fr-FR" sz="1600" dirty="0" smtClean="0">
                <a:solidFill>
                  <a:srgbClr val="000000"/>
                </a:solidFill>
                <a:latin typeface="Consolas" panose="020B0609020204030204" pitchFamily="49" charset="0"/>
              </a:rPr>
              <a:t> </a:t>
            </a:r>
            <a:r>
              <a:rPr lang="fr-FR" sz="1600" dirty="0">
                <a:solidFill>
                  <a:srgbClr val="1990B8"/>
                </a:solidFill>
                <a:latin typeface="Consolas" panose="020B0609020204030204" pitchFamily="49" charset="0"/>
              </a:rPr>
              <a:t>return</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returnValue</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5F6364"/>
                </a:solidFill>
                <a:latin typeface="Consolas" panose="020B0609020204030204" pitchFamily="49" charset="0"/>
              </a:rPr>
              <a:t>}</a:t>
            </a:r>
            <a:r>
              <a:rPr lang="fr-FR" sz="1600" dirty="0" smtClean="0">
                <a:solidFill>
                  <a:srgbClr val="000000"/>
                </a:solidFill>
                <a:latin typeface="Consolas" panose="020B0609020204030204" pitchFamily="49" charset="0"/>
              </a:rPr>
              <a:t> </a:t>
            </a:r>
          </a:p>
          <a:p>
            <a:r>
              <a:rPr lang="fr-FR" sz="1600" dirty="0" smtClean="0">
                <a:solidFill>
                  <a:srgbClr val="5F6364"/>
                </a:solidFill>
                <a:latin typeface="Consolas" panose="020B0609020204030204" pitchFamily="49" charset="0"/>
              </a:rPr>
              <a:t>@</a:t>
            </a:r>
            <a:r>
              <a:rPr lang="fr-FR" sz="1600" dirty="0" err="1">
                <a:solidFill>
                  <a:srgbClr val="5F6364"/>
                </a:solidFill>
                <a:latin typeface="Consolas" panose="020B0609020204030204" pitchFamily="49" charset="0"/>
              </a:rPr>
              <a:t>Override</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1990B8"/>
                </a:solidFill>
                <a:latin typeface="Consolas" panose="020B0609020204030204" pitchFamily="49" charset="0"/>
              </a:rPr>
              <a:t>public</a:t>
            </a:r>
            <a:r>
              <a:rPr lang="fr-FR" sz="1600" dirty="0" smtClean="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err="1">
                <a:solidFill>
                  <a:srgbClr val="2F9C0A"/>
                </a:solidFill>
                <a:latin typeface="Consolas" panose="020B0609020204030204" pitchFamily="49" charset="0"/>
              </a:rPr>
              <a:t>getOrder</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1990B8"/>
                </a:solidFill>
                <a:latin typeface="Consolas" panose="020B0609020204030204" pitchFamily="49" charset="0"/>
              </a:rPr>
              <a:t>return</a:t>
            </a:r>
            <a:r>
              <a:rPr lang="fr-FR" sz="1600" dirty="0" smtClean="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this</a:t>
            </a:r>
            <a:r>
              <a:rPr lang="fr-FR" sz="1600" dirty="0" err="1">
                <a:solidFill>
                  <a:srgbClr val="5F6364"/>
                </a:solidFill>
                <a:latin typeface="Consolas" panose="020B0609020204030204" pitchFamily="49" charset="0"/>
              </a:rPr>
              <a:t>.</a:t>
            </a:r>
            <a:r>
              <a:rPr lang="fr-FR" sz="1600" dirty="0" err="1">
                <a:solidFill>
                  <a:srgbClr val="000000"/>
                </a:solidFill>
                <a:latin typeface="Consolas" panose="020B0609020204030204" pitchFamily="49" charset="0"/>
              </a:rPr>
              <a:t>order</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5F6364"/>
                </a:solidFill>
                <a:latin typeface="Consolas" panose="020B0609020204030204" pitchFamily="49" charset="0"/>
              </a:rPr>
              <a:t>}</a:t>
            </a:r>
            <a:r>
              <a:rPr lang="fr-FR" sz="1600" dirty="0" smtClean="0">
                <a:solidFill>
                  <a:srgbClr val="000000"/>
                </a:solidFill>
                <a:latin typeface="Consolas" panose="020B0609020204030204" pitchFamily="49" charset="0"/>
              </a:rPr>
              <a:t> </a:t>
            </a:r>
          </a:p>
          <a:p>
            <a:r>
              <a:rPr lang="fr-FR" sz="1600" dirty="0" smtClean="0">
                <a:solidFill>
                  <a:srgbClr val="1990B8"/>
                </a:solidFill>
                <a:latin typeface="Consolas" panose="020B0609020204030204" pitchFamily="49" charset="0"/>
              </a:rPr>
              <a:t>public</a:t>
            </a:r>
            <a:r>
              <a:rPr lang="fr-FR" sz="1600" dirty="0" smtClean="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void</a:t>
            </a:r>
            <a:r>
              <a:rPr lang="fr-FR" sz="1600" dirty="0">
                <a:solidFill>
                  <a:srgbClr val="000000"/>
                </a:solidFill>
                <a:latin typeface="Consolas" panose="020B0609020204030204" pitchFamily="49" charset="0"/>
              </a:rPr>
              <a:t> </a:t>
            </a:r>
            <a:r>
              <a:rPr lang="fr-FR" sz="1600" dirty="0" err="1">
                <a:solidFill>
                  <a:srgbClr val="2F9C0A"/>
                </a:solidFill>
                <a:latin typeface="Consolas" panose="020B0609020204030204" pitchFamily="49" charset="0"/>
              </a:rPr>
              <a:t>setOrder</a:t>
            </a:r>
            <a:r>
              <a:rPr lang="fr-FR" sz="1600" dirty="0">
                <a:solidFill>
                  <a:srgbClr val="5F6364"/>
                </a:solidFill>
                <a:latin typeface="Consolas" panose="020B0609020204030204" pitchFamily="49" charset="0"/>
              </a:rPr>
              <a:t>(</a:t>
            </a:r>
            <a:r>
              <a:rPr lang="fr-FR" sz="1600" dirty="0">
                <a:solidFill>
                  <a:srgbClr val="1990B8"/>
                </a:solidFill>
                <a:latin typeface="Consolas" panose="020B0609020204030204" pitchFamily="49" charset="0"/>
              </a:rPr>
              <a:t>final</a:t>
            </a:r>
            <a:r>
              <a:rPr lang="fr-FR" sz="1600" dirty="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order</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smtClean="0">
                <a:solidFill>
                  <a:srgbClr val="5F6364"/>
                </a:solidFill>
                <a:latin typeface="Consolas" panose="020B0609020204030204" pitchFamily="49" charset="0"/>
              </a:rPr>
              <a:t>{</a:t>
            </a:r>
          </a:p>
          <a:p>
            <a:r>
              <a:rPr lang="fr-FR" sz="1600" dirty="0" smtClean="0">
                <a:solidFill>
                  <a:srgbClr val="000000"/>
                </a:solidFill>
                <a:latin typeface="Consolas" panose="020B0609020204030204" pitchFamily="49" charset="0"/>
              </a:rPr>
              <a:t> </a:t>
            </a:r>
            <a:r>
              <a:rPr lang="fr-FR" sz="1600" dirty="0" err="1">
                <a:solidFill>
                  <a:srgbClr val="1990B8"/>
                </a:solidFill>
                <a:latin typeface="Consolas" panose="020B0609020204030204" pitchFamily="49" charset="0"/>
              </a:rPr>
              <a:t>this</a:t>
            </a:r>
            <a:r>
              <a:rPr lang="fr-FR" sz="1600" dirty="0" err="1">
                <a:solidFill>
                  <a:srgbClr val="5F6364"/>
                </a:solidFill>
                <a:latin typeface="Consolas" panose="020B0609020204030204" pitchFamily="49" charset="0"/>
              </a:rPr>
              <a:t>.</a:t>
            </a:r>
            <a:r>
              <a:rPr lang="fr-FR" sz="1600" dirty="0" err="1">
                <a:solidFill>
                  <a:srgbClr val="000000"/>
                </a:solidFill>
                <a:latin typeface="Consolas" panose="020B0609020204030204" pitchFamily="49" charset="0"/>
              </a:rPr>
              <a:t>order</a:t>
            </a:r>
            <a:r>
              <a:rPr lang="fr-FR" sz="1600" dirty="0">
                <a:solidFill>
                  <a:srgbClr val="000000"/>
                </a:solidFill>
                <a:latin typeface="Consolas" panose="020B0609020204030204" pitchFamily="49" charset="0"/>
              </a:rPr>
              <a:t> </a:t>
            </a:r>
            <a:r>
              <a:rPr lang="fr-FR" sz="1600" dirty="0">
                <a:solidFill>
                  <a:srgbClr val="A67F59"/>
                </a:solidFill>
                <a:latin typeface="Consolas" panose="020B0609020204030204" pitchFamily="49" charset="0"/>
              </a:rPr>
              <a: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order</a:t>
            </a:r>
            <a:r>
              <a:rPr lang="fr-FR" sz="1600" dirty="0">
                <a:solidFill>
                  <a:srgbClr val="5F6364"/>
                </a:solidFill>
                <a:latin typeface="Consolas" panose="020B0609020204030204" pitchFamily="49" charset="0"/>
              </a:rPr>
              <a:t>;</a:t>
            </a:r>
            <a:r>
              <a:rPr lang="fr-FR" sz="1600" dirty="0">
                <a:solidFill>
                  <a:srgbClr val="000000"/>
                </a:solidFill>
                <a:latin typeface="Consolas" panose="020B0609020204030204" pitchFamily="49" charset="0"/>
              </a:rPr>
              <a:t> </a:t>
            </a:r>
            <a:endParaRPr lang="fr-FR" sz="1600" dirty="0" smtClean="0">
              <a:solidFill>
                <a:srgbClr val="000000"/>
              </a:solidFill>
              <a:latin typeface="Consolas" panose="020B0609020204030204" pitchFamily="49" charset="0"/>
            </a:endParaRPr>
          </a:p>
          <a:p>
            <a:r>
              <a:rPr lang="fr-FR" sz="1600" dirty="0" smtClean="0">
                <a:solidFill>
                  <a:srgbClr val="5F6364"/>
                </a:solidFill>
                <a:latin typeface="Consolas" panose="020B0609020204030204" pitchFamily="49" charset="0"/>
              </a:rPr>
              <a:t>}</a:t>
            </a:r>
            <a:r>
              <a:rPr lang="fr-FR" sz="1600" dirty="0" smtClean="0">
                <a:solidFill>
                  <a:srgbClr val="000000"/>
                </a:solidFill>
                <a:latin typeface="Consolas" panose="020B0609020204030204" pitchFamily="49" charset="0"/>
              </a:rPr>
              <a:t> </a:t>
            </a:r>
          </a:p>
          <a:p>
            <a:r>
              <a:rPr lang="fr-FR" sz="1600" dirty="0" smtClean="0">
                <a:solidFill>
                  <a:srgbClr val="5F6364"/>
                </a:solidFill>
                <a:latin typeface="Consolas" panose="020B0609020204030204" pitchFamily="49" charset="0"/>
              </a:rPr>
              <a:t>}</a:t>
            </a:r>
            <a:endParaRPr lang="fr-FR" sz="1600" dirty="0"/>
          </a:p>
        </p:txBody>
      </p:sp>
    </p:spTree>
    <p:extLst>
      <p:ext uri="{BB962C8B-B14F-4D97-AF65-F5344CB8AC3E}">
        <p14:creationId xmlns:p14="http://schemas.microsoft.com/office/powerpoint/2010/main" val="39816172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509" y="239545"/>
            <a:ext cx="10296809" cy="923330"/>
          </a:xfrm>
          <a:prstGeom prst="rect">
            <a:avLst/>
          </a:prstGeom>
        </p:spPr>
        <p:txBody>
          <a:bodyPr wrap="square">
            <a:spAutoFit/>
          </a:bodyPr>
          <a:lstStyle/>
          <a:p>
            <a:r>
              <a:rPr lang="fr-FR" dirty="0">
                <a:solidFill>
                  <a:srgbClr val="5F6364"/>
                </a:solidFill>
                <a:latin typeface="Consolas" panose="020B0609020204030204" pitchFamily="49" charset="0"/>
              </a:rPr>
              <a:t>&lt;</a:t>
            </a:r>
            <a:r>
              <a:rPr lang="fr-FR" dirty="0" err="1">
                <a:solidFill>
                  <a:srgbClr val="C92C2C"/>
                </a:solidFill>
                <a:latin typeface="Consolas" panose="020B0609020204030204" pitchFamily="49" charset="0"/>
              </a:rPr>
              <a:t>bean</a:t>
            </a:r>
            <a:r>
              <a:rPr lang="fr-FR" dirty="0">
                <a:solidFill>
                  <a:srgbClr val="C92C2C"/>
                </a:solidFill>
                <a:latin typeface="Consolas" panose="020B0609020204030204" pitchFamily="49" charset="0"/>
              </a:rPr>
              <a:t> </a:t>
            </a:r>
            <a:r>
              <a:rPr lang="fr-FR" dirty="0">
                <a:solidFill>
                  <a:srgbClr val="2F9C0A"/>
                </a:solidFill>
                <a:latin typeface="Consolas" panose="020B0609020204030204" pitchFamily="49" charset="0"/>
              </a:rPr>
              <a:t>id</a:t>
            </a:r>
            <a:r>
              <a:rPr lang="fr-FR" dirty="0">
                <a:solidFill>
                  <a:srgbClr val="5F6364"/>
                </a:solidFill>
                <a:latin typeface="Consolas" panose="020B0609020204030204" pitchFamily="49" charset="0"/>
              </a:rPr>
              <a:t>="</a:t>
            </a:r>
            <a:r>
              <a:rPr lang="fr-FR" dirty="0" err="1">
                <a:solidFill>
                  <a:srgbClr val="1990B8"/>
                </a:solidFill>
                <a:latin typeface="Consolas" panose="020B0609020204030204" pitchFamily="49" charset="0"/>
              </a:rPr>
              <a:t>monitorerPerf</a:t>
            </a:r>
            <a:r>
              <a:rPr lang="fr-FR" dirty="0">
                <a:solidFill>
                  <a:srgbClr val="5F6364"/>
                </a:solidFill>
                <a:latin typeface="Consolas" panose="020B0609020204030204" pitchFamily="49" charset="0"/>
              </a:rPr>
              <a:t>"</a:t>
            </a:r>
            <a:r>
              <a:rPr lang="fr-FR" dirty="0">
                <a:solidFill>
                  <a:srgbClr val="C92C2C"/>
                </a:solidFill>
                <a:latin typeface="Consolas" panose="020B0609020204030204" pitchFamily="49" charset="0"/>
              </a:rPr>
              <a:t> </a:t>
            </a:r>
            <a:r>
              <a:rPr lang="fr-FR" dirty="0">
                <a:solidFill>
                  <a:srgbClr val="2F9C0A"/>
                </a:solidFill>
                <a:latin typeface="Consolas" panose="020B0609020204030204" pitchFamily="49" charset="0"/>
              </a:rPr>
              <a:t>class</a:t>
            </a:r>
            <a:r>
              <a:rPr lang="fr-FR" dirty="0">
                <a:solidFill>
                  <a:srgbClr val="5F6364"/>
                </a:solidFill>
                <a:latin typeface="Consolas" panose="020B0609020204030204" pitchFamily="49" charset="0"/>
              </a:rPr>
              <a:t>="</a:t>
            </a:r>
            <a:r>
              <a:rPr lang="fr-FR" dirty="0" err="1" smtClean="0">
                <a:solidFill>
                  <a:srgbClr val="1990B8"/>
                </a:solidFill>
                <a:latin typeface="Consolas" panose="020B0609020204030204" pitchFamily="49" charset="0"/>
              </a:rPr>
              <a:t>com.aop.exemple.MonitorePerf</a:t>
            </a:r>
            <a:r>
              <a:rPr lang="fr-FR" dirty="0">
                <a:solidFill>
                  <a:srgbClr val="5F6364"/>
                </a:solidFill>
                <a:latin typeface="Consolas" panose="020B0609020204030204" pitchFamily="49" charset="0"/>
              </a:rPr>
              <a:t>"&gt;</a:t>
            </a:r>
            <a:r>
              <a:rPr lang="fr-FR" dirty="0">
                <a:solidFill>
                  <a:srgbClr val="000000"/>
                </a:solidFill>
                <a:latin typeface="Consolas" panose="020B0609020204030204" pitchFamily="49" charset="0"/>
              </a:rPr>
              <a:t> </a:t>
            </a:r>
            <a:endParaRPr lang="fr-FR" dirty="0" smtClean="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smtClean="0">
                <a:solidFill>
                  <a:srgbClr val="5F6364"/>
                </a:solidFill>
                <a:latin typeface="Consolas" panose="020B0609020204030204" pitchFamily="49" charset="0"/>
              </a:rPr>
              <a:t>&lt;</a:t>
            </a:r>
            <a:r>
              <a:rPr lang="fr-FR" dirty="0" err="1">
                <a:solidFill>
                  <a:srgbClr val="C92C2C"/>
                </a:solidFill>
                <a:latin typeface="Consolas" panose="020B0609020204030204" pitchFamily="49" charset="0"/>
              </a:rPr>
              <a:t>property</a:t>
            </a:r>
            <a:r>
              <a:rPr lang="fr-FR" dirty="0">
                <a:solidFill>
                  <a:srgbClr val="C92C2C"/>
                </a:solidFill>
                <a:latin typeface="Consolas" panose="020B0609020204030204" pitchFamily="49" charset="0"/>
              </a:rPr>
              <a:t> </a:t>
            </a:r>
            <a:r>
              <a:rPr lang="fr-FR" dirty="0" err="1">
                <a:solidFill>
                  <a:srgbClr val="2F9C0A"/>
                </a:solidFill>
                <a:latin typeface="Consolas" panose="020B0609020204030204" pitchFamily="49" charset="0"/>
              </a:rPr>
              <a:t>name</a:t>
            </a:r>
            <a:r>
              <a:rPr lang="fr-FR" dirty="0">
                <a:solidFill>
                  <a:srgbClr val="5F6364"/>
                </a:solidFill>
                <a:latin typeface="Consolas" panose="020B0609020204030204" pitchFamily="49" charset="0"/>
              </a:rPr>
              <a:t>="</a:t>
            </a:r>
            <a:r>
              <a:rPr lang="fr-FR" dirty="0" err="1">
                <a:solidFill>
                  <a:srgbClr val="1990B8"/>
                </a:solidFill>
                <a:latin typeface="Consolas" panose="020B0609020204030204" pitchFamily="49" charset="0"/>
              </a:rPr>
              <a:t>order</a:t>
            </a:r>
            <a:r>
              <a:rPr lang="fr-FR" dirty="0">
                <a:solidFill>
                  <a:srgbClr val="5F6364"/>
                </a:solidFill>
                <a:latin typeface="Consolas" panose="020B0609020204030204" pitchFamily="49" charset="0"/>
              </a:rPr>
              <a:t>"</a:t>
            </a:r>
            <a:r>
              <a:rPr lang="fr-FR" dirty="0">
                <a:solidFill>
                  <a:srgbClr val="C92C2C"/>
                </a:solidFill>
                <a:latin typeface="Consolas" panose="020B0609020204030204" pitchFamily="49" charset="0"/>
              </a:rPr>
              <a:t> </a:t>
            </a:r>
            <a:r>
              <a:rPr lang="fr-FR" dirty="0">
                <a:solidFill>
                  <a:srgbClr val="2F9C0A"/>
                </a:solidFill>
                <a:latin typeface="Consolas" panose="020B0609020204030204" pitchFamily="49" charset="0"/>
              </a:rPr>
              <a:t>value</a:t>
            </a:r>
            <a:r>
              <a:rPr lang="fr-FR" dirty="0">
                <a:solidFill>
                  <a:srgbClr val="5F6364"/>
                </a:solidFill>
                <a:latin typeface="Consolas" panose="020B0609020204030204" pitchFamily="49" charset="0"/>
              </a:rPr>
              <a:t>="</a:t>
            </a:r>
            <a:r>
              <a:rPr lang="fr-FR" dirty="0">
                <a:solidFill>
                  <a:srgbClr val="1990B8"/>
                </a:solidFill>
                <a:latin typeface="Consolas" panose="020B0609020204030204" pitchFamily="49" charset="0"/>
              </a:rPr>
              <a:t>1</a:t>
            </a:r>
            <a:r>
              <a:rPr lang="fr-FR" dirty="0">
                <a:solidFill>
                  <a:srgbClr val="5F6364"/>
                </a:solidFill>
                <a:latin typeface="Consolas" panose="020B0609020204030204" pitchFamily="49" charset="0"/>
              </a:rPr>
              <a:t>"</a:t>
            </a:r>
            <a:r>
              <a:rPr lang="fr-FR" dirty="0">
                <a:solidFill>
                  <a:srgbClr val="C92C2C"/>
                </a:solidFill>
                <a:latin typeface="Consolas" panose="020B0609020204030204" pitchFamily="49" charset="0"/>
              </a:rPr>
              <a:t> </a:t>
            </a:r>
            <a:r>
              <a:rPr lang="fr-FR" dirty="0">
                <a:solidFill>
                  <a:srgbClr val="5F6364"/>
                </a:solidFill>
                <a:latin typeface="Consolas" panose="020B0609020204030204" pitchFamily="49" charset="0"/>
              </a:rPr>
              <a:t>/&gt;</a:t>
            </a:r>
            <a:r>
              <a:rPr lang="fr-FR" dirty="0">
                <a:solidFill>
                  <a:srgbClr val="000000"/>
                </a:solidFill>
                <a:latin typeface="Consolas" panose="020B0609020204030204" pitchFamily="49" charset="0"/>
              </a:rPr>
              <a:t> </a:t>
            </a:r>
            <a:endParaRPr lang="fr-FR" dirty="0" smtClean="0">
              <a:solidFill>
                <a:srgbClr val="000000"/>
              </a:solidFill>
              <a:latin typeface="Consolas" panose="020B0609020204030204" pitchFamily="49" charset="0"/>
            </a:endParaRPr>
          </a:p>
          <a:p>
            <a:r>
              <a:rPr lang="fr-FR" dirty="0" smtClean="0">
                <a:solidFill>
                  <a:srgbClr val="5F6364"/>
                </a:solidFill>
                <a:latin typeface="Consolas" panose="020B0609020204030204" pitchFamily="49" charset="0"/>
              </a:rPr>
              <a:t>&lt;/</a:t>
            </a:r>
            <a:r>
              <a:rPr lang="fr-FR" dirty="0" err="1">
                <a:solidFill>
                  <a:srgbClr val="C92C2C"/>
                </a:solidFill>
                <a:latin typeface="Consolas" panose="020B0609020204030204" pitchFamily="49" charset="0"/>
              </a:rPr>
              <a:t>bean</a:t>
            </a:r>
            <a:r>
              <a:rPr lang="fr-FR" dirty="0" smtClean="0">
                <a:solidFill>
                  <a:srgbClr val="5F6364"/>
                </a:solidFill>
                <a:latin typeface="Consolas" panose="020B0609020204030204" pitchFamily="49" charset="0"/>
              </a:rPr>
              <a:t>&gt;</a:t>
            </a:r>
          </a:p>
        </p:txBody>
      </p:sp>
      <p:sp>
        <p:nvSpPr>
          <p:cNvPr id="3" name="Rectangle 2"/>
          <p:cNvSpPr/>
          <p:nvPr/>
        </p:nvSpPr>
        <p:spPr>
          <a:xfrm>
            <a:off x="304801" y="2189886"/>
            <a:ext cx="11772522" cy="2585323"/>
          </a:xfrm>
          <a:prstGeom prst="rect">
            <a:avLst/>
          </a:prstGeom>
        </p:spPr>
        <p:txBody>
          <a:bodyPr wrap="square">
            <a:spAutoFit/>
          </a:bodyPr>
          <a:lstStyle/>
          <a:p>
            <a:r>
              <a:rPr lang="fr-FR" dirty="0">
                <a:solidFill>
                  <a:srgbClr val="5F6364"/>
                </a:solidFill>
                <a:latin typeface="Consolas" panose="020B0609020204030204" pitchFamily="49" charset="0"/>
              </a:rPr>
              <a:t>&lt;</a:t>
            </a:r>
            <a:r>
              <a:rPr lang="fr-FR" dirty="0" err="1">
                <a:solidFill>
                  <a:srgbClr val="C92C2C"/>
                </a:solidFill>
                <a:latin typeface="Consolas" panose="020B0609020204030204" pitchFamily="49" charset="0"/>
              </a:rPr>
              <a:t>aop:config</a:t>
            </a:r>
            <a:r>
              <a:rPr lang="fr-FR" dirty="0">
                <a:solidFill>
                  <a:srgbClr val="5F6364"/>
                </a:solidFill>
                <a:latin typeface="Consolas" panose="020B0609020204030204" pitchFamily="49" charset="0"/>
              </a:rPr>
              <a:t>&gt;</a:t>
            </a:r>
            <a:r>
              <a:rPr lang="fr-FR" dirty="0">
                <a:solidFill>
                  <a:srgbClr val="000000"/>
                </a:solidFill>
                <a:latin typeface="Consolas" panose="020B0609020204030204" pitchFamily="49" charset="0"/>
              </a:rPr>
              <a:t> </a:t>
            </a:r>
            <a:endParaRPr lang="fr-FR" dirty="0" smtClean="0">
              <a:solidFill>
                <a:srgbClr val="000000"/>
              </a:solidFill>
              <a:latin typeface="Consolas" panose="020B0609020204030204" pitchFamily="49" charset="0"/>
            </a:endParaRPr>
          </a:p>
          <a:p>
            <a:endParaRPr lang="fr-FR" dirty="0" smtClean="0">
              <a:solidFill>
                <a:srgbClr val="000000"/>
              </a:solidFill>
              <a:latin typeface="Consolas" panose="020B0609020204030204" pitchFamily="49" charset="0"/>
            </a:endParaRPr>
          </a:p>
          <a:p>
            <a:r>
              <a:rPr lang="fr-FR" dirty="0" smtClean="0">
                <a:solidFill>
                  <a:srgbClr val="5F6364"/>
                </a:solidFill>
                <a:latin typeface="Consolas" panose="020B0609020204030204" pitchFamily="49" charset="0"/>
              </a:rPr>
              <a:t>&lt;</a:t>
            </a:r>
            <a:r>
              <a:rPr lang="fr-FR" dirty="0" err="1">
                <a:solidFill>
                  <a:srgbClr val="C92C2C"/>
                </a:solidFill>
                <a:latin typeface="Consolas" panose="020B0609020204030204" pitchFamily="49" charset="0"/>
              </a:rPr>
              <a:t>aop:aspect</a:t>
            </a:r>
            <a:r>
              <a:rPr lang="fr-FR" dirty="0">
                <a:solidFill>
                  <a:srgbClr val="C92C2C"/>
                </a:solidFill>
                <a:latin typeface="Consolas" panose="020B0609020204030204" pitchFamily="49" charset="0"/>
              </a:rPr>
              <a:t> </a:t>
            </a:r>
            <a:r>
              <a:rPr lang="fr-FR" dirty="0">
                <a:solidFill>
                  <a:srgbClr val="2F9C0A"/>
                </a:solidFill>
                <a:latin typeface="Consolas" panose="020B0609020204030204" pitchFamily="49" charset="0"/>
              </a:rPr>
              <a:t>id</a:t>
            </a:r>
            <a:r>
              <a:rPr lang="fr-FR" dirty="0">
                <a:solidFill>
                  <a:srgbClr val="5F6364"/>
                </a:solidFill>
                <a:latin typeface="Consolas" panose="020B0609020204030204" pitchFamily="49" charset="0"/>
              </a:rPr>
              <a:t>="</a:t>
            </a:r>
            <a:r>
              <a:rPr lang="fr-FR" dirty="0" err="1">
                <a:solidFill>
                  <a:srgbClr val="1990B8"/>
                </a:solidFill>
                <a:latin typeface="Consolas" panose="020B0609020204030204" pitchFamily="49" charset="0"/>
              </a:rPr>
              <a:t>monitorerPerfAspect</a:t>
            </a:r>
            <a:r>
              <a:rPr lang="fr-FR" dirty="0">
                <a:solidFill>
                  <a:srgbClr val="5F6364"/>
                </a:solidFill>
                <a:latin typeface="Consolas" panose="020B0609020204030204" pitchFamily="49" charset="0"/>
              </a:rPr>
              <a:t>"</a:t>
            </a:r>
            <a:r>
              <a:rPr lang="fr-FR" dirty="0">
                <a:solidFill>
                  <a:srgbClr val="C92C2C"/>
                </a:solidFill>
                <a:latin typeface="Consolas" panose="020B0609020204030204" pitchFamily="49" charset="0"/>
              </a:rPr>
              <a:t> </a:t>
            </a:r>
            <a:r>
              <a:rPr lang="fr-FR" dirty="0" err="1">
                <a:solidFill>
                  <a:srgbClr val="2F9C0A"/>
                </a:solidFill>
                <a:latin typeface="Consolas" panose="020B0609020204030204" pitchFamily="49" charset="0"/>
              </a:rPr>
              <a:t>ref</a:t>
            </a:r>
            <a:r>
              <a:rPr lang="fr-FR" dirty="0">
                <a:solidFill>
                  <a:srgbClr val="5F6364"/>
                </a:solidFill>
                <a:latin typeface="Consolas" panose="020B0609020204030204" pitchFamily="49" charset="0"/>
              </a:rPr>
              <a:t>="</a:t>
            </a:r>
            <a:r>
              <a:rPr lang="fr-FR" dirty="0" err="1">
                <a:solidFill>
                  <a:srgbClr val="1990B8"/>
                </a:solidFill>
                <a:latin typeface="Consolas" panose="020B0609020204030204" pitchFamily="49" charset="0"/>
              </a:rPr>
              <a:t>monitorerPerf</a:t>
            </a:r>
            <a:r>
              <a:rPr lang="fr-FR" dirty="0">
                <a:solidFill>
                  <a:srgbClr val="5F6364"/>
                </a:solidFill>
                <a:latin typeface="Consolas" panose="020B0609020204030204" pitchFamily="49" charset="0"/>
              </a:rPr>
              <a:t>"&gt;</a:t>
            </a:r>
            <a:r>
              <a:rPr lang="fr-FR" dirty="0">
                <a:solidFill>
                  <a:srgbClr val="000000"/>
                </a:solidFill>
                <a:latin typeface="Consolas" panose="020B0609020204030204" pitchFamily="49" charset="0"/>
              </a:rPr>
              <a:t> </a:t>
            </a:r>
            <a:endParaRPr lang="fr-FR" dirty="0" smtClean="0">
              <a:solidFill>
                <a:srgbClr val="000000"/>
              </a:solidFill>
              <a:latin typeface="Consolas" panose="020B0609020204030204" pitchFamily="49" charset="0"/>
            </a:endParaRPr>
          </a:p>
          <a:p>
            <a:r>
              <a:rPr lang="fr-FR" dirty="0" smtClean="0">
                <a:solidFill>
                  <a:srgbClr val="5F6364"/>
                </a:solidFill>
                <a:latin typeface="Consolas" panose="020B0609020204030204" pitchFamily="49" charset="0"/>
              </a:rPr>
              <a:t>	&lt;</a:t>
            </a:r>
            <a:r>
              <a:rPr lang="fr-FR" dirty="0" err="1">
                <a:solidFill>
                  <a:srgbClr val="C92C2C"/>
                </a:solidFill>
                <a:latin typeface="Consolas" panose="020B0609020204030204" pitchFamily="49" charset="0"/>
              </a:rPr>
              <a:t>aop:pointcut</a:t>
            </a:r>
            <a:r>
              <a:rPr lang="fr-FR" dirty="0">
                <a:solidFill>
                  <a:srgbClr val="C92C2C"/>
                </a:solidFill>
                <a:latin typeface="Consolas" panose="020B0609020204030204" pitchFamily="49" charset="0"/>
              </a:rPr>
              <a:t> </a:t>
            </a:r>
            <a:r>
              <a:rPr lang="fr-FR" dirty="0">
                <a:solidFill>
                  <a:srgbClr val="2F9C0A"/>
                </a:solidFill>
                <a:latin typeface="Consolas" panose="020B0609020204030204" pitchFamily="49" charset="0"/>
              </a:rPr>
              <a:t>id</a:t>
            </a:r>
            <a:r>
              <a:rPr lang="fr-FR" dirty="0">
                <a:solidFill>
                  <a:srgbClr val="5F6364"/>
                </a:solidFill>
                <a:latin typeface="Consolas" panose="020B0609020204030204" pitchFamily="49" charset="0"/>
              </a:rPr>
              <a:t>="</a:t>
            </a:r>
            <a:r>
              <a:rPr lang="fr-FR" dirty="0" err="1">
                <a:solidFill>
                  <a:srgbClr val="1990B8"/>
                </a:solidFill>
                <a:latin typeface="Consolas" panose="020B0609020204030204" pitchFamily="49" charset="0"/>
              </a:rPr>
              <a:t>methodeService</a:t>
            </a:r>
            <a:r>
              <a:rPr lang="fr-FR" dirty="0">
                <a:solidFill>
                  <a:srgbClr val="5F6364"/>
                </a:solidFill>
                <a:latin typeface="Consolas" panose="020B0609020204030204" pitchFamily="49" charset="0"/>
              </a:rPr>
              <a:t>"</a:t>
            </a:r>
            <a:r>
              <a:rPr lang="fr-FR" dirty="0">
                <a:solidFill>
                  <a:srgbClr val="C92C2C"/>
                </a:solidFill>
                <a:latin typeface="Consolas" panose="020B0609020204030204" pitchFamily="49" charset="0"/>
              </a:rPr>
              <a:t> </a:t>
            </a:r>
            <a:endParaRPr lang="fr-FR" dirty="0" smtClean="0">
              <a:solidFill>
                <a:srgbClr val="C92C2C"/>
              </a:solidFill>
              <a:latin typeface="Consolas" panose="020B0609020204030204" pitchFamily="49" charset="0"/>
            </a:endParaRPr>
          </a:p>
          <a:p>
            <a:r>
              <a:rPr lang="fr-FR" dirty="0" smtClean="0">
                <a:solidFill>
                  <a:srgbClr val="2F9C0A"/>
                </a:solidFill>
                <a:latin typeface="Consolas" panose="020B0609020204030204" pitchFamily="49" charset="0"/>
              </a:rPr>
              <a:t>		expression</a:t>
            </a:r>
            <a:r>
              <a:rPr lang="fr-FR" dirty="0">
                <a:solidFill>
                  <a:srgbClr val="5F6364"/>
                </a:solidFill>
                <a:latin typeface="Consolas" panose="020B0609020204030204" pitchFamily="49" charset="0"/>
              </a:rPr>
              <a:t>="</a:t>
            </a:r>
            <a:r>
              <a:rPr lang="fr-FR" dirty="0" err="1">
                <a:solidFill>
                  <a:srgbClr val="1990B8"/>
                </a:solidFill>
                <a:latin typeface="Consolas" panose="020B0609020204030204" pitchFamily="49" charset="0"/>
              </a:rPr>
              <a:t>execution</a:t>
            </a:r>
            <a:r>
              <a:rPr lang="fr-FR" dirty="0">
                <a:solidFill>
                  <a:srgbClr val="1990B8"/>
                </a:solidFill>
                <a:latin typeface="Consolas" panose="020B0609020204030204" pitchFamily="49" charset="0"/>
              </a:rPr>
              <a:t>(* *..</a:t>
            </a:r>
            <a:r>
              <a:rPr lang="fr-FR" dirty="0" err="1">
                <a:solidFill>
                  <a:srgbClr val="1990B8"/>
                </a:solidFill>
                <a:latin typeface="Consolas" panose="020B0609020204030204" pitchFamily="49" charset="0"/>
              </a:rPr>
              <a:t>Compte.retirer</a:t>
            </a:r>
            <a:r>
              <a:rPr lang="fr-FR" dirty="0">
                <a:solidFill>
                  <a:srgbClr val="1990B8"/>
                </a:solidFill>
                <a:latin typeface="Consolas" panose="020B0609020204030204" pitchFamily="49" charset="0"/>
              </a:rPr>
              <a:t>(double))" </a:t>
            </a:r>
            <a:r>
              <a:rPr lang="fr-FR" dirty="0">
                <a:solidFill>
                  <a:srgbClr val="5F6364"/>
                </a:solidFill>
                <a:latin typeface="Consolas" panose="020B0609020204030204" pitchFamily="49" charset="0"/>
              </a:rPr>
              <a:t>/&gt;</a:t>
            </a:r>
            <a:r>
              <a:rPr lang="fr-FR" dirty="0">
                <a:solidFill>
                  <a:srgbClr val="000000"/>
                </a:solidFill>
                <a:latin typeface="Consolas" panose="020B0609020204030204" pitchFamily="49" charset="0"/>
              </a:rPr>
              <a:t> </a:t>
            </a:r>
            <a:endParaRPr lang="fr-FR" dirty="0" smtClean="0">
              <a:solidFill>
                <a:srgbClr val="000000"/>
              </a:solidFill>
              <a:latin typeface="Consolas" panose="020B0609020204030204" pitchFamily="49" charset="0"/>
            </a:endParaRPr>
          </a:p>
          <a:p>
            <a:r>
              <a:rPr lang="fr-FR" dirty="0" smtClean="0">
                <a:solidFill>
                  <a:srgbClr val="5F6364"/>
                </a:solidFill>
                <a:latin typeface="Consolas" panose="020B0609020204030204" pitchFamily="49" charset="0"/>
              </a:rPr>
              <a:t>	&lt;</a:t>
            </a:r>
            <a:r>
              <a:rPr lang="fr-FR" dirty="0" err="1">
                <a:solidFill>
                  <a:srgbClr val="C92C2C"/>
                </a:solidFill>
                <a:latin typeface="Consolas" panose="020B0609020204030204" pitchFamily="49" charset="0"/>
              </a:rPr>
              <a:t>aop:around</a:t>
            </a:r>
            <a:r>
              <a:rPr lang="fr-FR" dirty="0">
                <a:solidFill>
                  <a:srgbClr val="C92C2C"/>
                </a:solidFill>
                <a:latin typeface="Consolas" panose="020B0609020204030204" pitchFamily="49" charset="0"/>
              </a:rPr>
              <a:t> </a:t>
            </a:r>
            <a:r>
              <a:rPr lang="fr-FR" dirty="0" err="1">
                <a:solidFill>
                  <a:srgbClr val="2F9C0A"/>
                </a:solidFill>
                <a:latin typeface="Consolas" panose="020B0609020204030204" pitchFamily="49" charset="0"/>
              </a:rPr>
              <a:t>method</a:t>
            </a:r>
            <a:r>
              <a:rPr lang="fr-FR" dirty="0">
                <a:solidFill>
                  <a:srgbClr val="5F6364"/>
                </a:solidFill>
                <a:latin typeface="Consolas" panose="020B0609020204030204" pitchFamily="49" charset="0"/>
              </a:rPr>
              <a:t>="</a:t>
            </a:r>
            <a:r>
              <a:rPr lang="fr-FR" dirty="0" err="1">
                <a:solidFill>
                  <a:srgbClr val="1990B8"/>
                </a:solidFill>
                <a:latin typeface="Consolas" panose="020B0609020204030204" pitchFamily="49" charset="0"/>
              </a:rPr>
              <a:t>executer</a:t>
            </a:r>
            <a:r>
              <a:rPr lang="fr-FR" dirty="0">
                <a:solidFill>
                  <a:srgbClr val="5F6364"/>
                </a:solidFill>
                <a:latin typeface="Consolas" panose="020B0609020204030204" pitchFamily="49" charset="0"/>
              </a:rPr>
              <a:t>"</a:t>
            </a:r>
            <a:r>
              <a:rPr lang="fr-FR" dirty="0">
                <a:solidFill>
                  <a:srgbClr val="C92C2C"/>
                </a:solidFill>
                <a:latin typeface="Consolas" panose="020B0609020204030204" pitchFamily="49" charset="0"/>
              </a:rPr>
              <a:t> </a:t>
            </a:r>
            <a:r>
              <a:rPr lang="fr-FR" dirty="0" err="1">
                <a:solidFill>
                  <a:srgbClr val="2F9C0A"/>
                </a:solidFill>
                <a:latin typeface="Consolas" panose="020B0609020204030204" pitchFamily="49" charset="0"/>
              </a:rPr>
              <a:t>pointcut-ref</a:t>
            </a:r>
            <a:r>
              <a:rPr lang="fr-FR" dirty="0">
                <a:solidFill>
                  <a:srgbClr val="5F6364"/>
                </a:solidFill>
                <a:latin typeface="Consolas" panose="020B0609020204030204" pitchFamily="49" charset="0"/>
              </a:rPr>
              <a:t>="</a:t>
            </a:r>
            <a:r>
              <a:rPr lang="fr-FR" dirty="0" err="1">
                <a:solidFill>
                  <a:srgbClr val="1990B8"/>
                </a:solidFill>
                <a:latin typeface="Consolas" panose="020B0609020204030204" pitchFamily="49" charset="0"/>
              </a:rPr>
              <a:t>methodeService</a:t>
            </a:r>
            <a:r>
              <a:rPr lang="fr-FR" dirty="0">
                <a:solidFill>
                  <a:srgbClr val="5F6364"/>
                </a:solidFill>
                <a:latin typeface="Consolas" panose="020B0609020204030204" pitchFamily="49" charset="0"/>
              </a:rPr>
              <a:t>"</a:t>
            </a:r>
            <a:r>
              <a:rPr lang="fr-FR" dirty="0">
                <a:solidFill>
                  <a:srgbClr val="C92C2C"/>
                </a:solidFill>
                <a:latin typeface="Consolas" panose="020B0609020204030204" pitchFamily="49" charset="0"/>
              </a:rPr>
              <a:t> </a:t>
            </a:r>
            <a:r>
              <a:rPr lang="fr-FR" dirty="0">
                <a:solidFill>
                  <a:srgbClr val="5F6364"/>
                </a:solidFill>
                <a:latin typeface="Consolas" panose="020B0609020204030204" pitchFamily="49" charset="0"/>
              </a:rPr>
              <a:t>/&gt;</a:t>
            </a:r>
            <a:r>
              <a:rPr lang="fr-FR" dirty="0">
                <a:solidFill>
                  <a:srgbClr val="000000"/>
                </a:solidFill>
                <a:latin typeface="Consolas" panose="020B0609020204030204" pitchFamily="49" charset="0"/>
              </a:rPr>
              <a:t> </a:t>
            </a:r>
            <a:endParaRPr lang="fr-FR" dirty="0" smtClean="0">
              <a:solidFill>
                <a:srgbClr val="000000"/>
              </a:solidFill>
              <a:latin typeface="Consolas" panose="020B0609020204030204" pitchFamily="49" charset="0"/>
            </a:endParaRPr>
          </a:p>
          <a:p>
            <a:r>
              <a:rPr lang="fr-FR" dirty="0" smtClean="0">
                <a:solidFill>
                  <a:srgbClr val="5F6364"/>
                </a:solidFill>
                <a:latin typeface="Consolas" panose="020B0609020204030204" pitchFamily="49" charset="0"/>
              </a:rPr>
              <a:t>&lt;/</a:t>
            </a:r>
            <a:r>
              <a:rPr lang="fr-FR" dirty="0" err="1">
                <a:solidFill>
                  <a:srgbClr val="C92C2C"/>
                </a:solidFill>
                <a:latin typeface="Consolas" panose="020B0609020204030204" pitchFamily="49" charset="0"/>
              </a:rPr>
              <a:t>aop:aspect</a:t>
            </a:r>
            <a:r>
              <a:rPr lang="fr-FR" dirty="0">
                <a:solidFill>
                  <a:srgbClr val="5F6364"/>
                </a:solidFill>
                <a:latin typeface="Consolas" panose="020B0609020204030204" pitchFamily="49" charset="0"/>
              </a:rPr>
              <a:t>&gt;</a:t>
            </a:r>
            <a:r>
              <a:rPr lang="fr-FR" dirty="0">
                <a:solidFill>
                  <a:srgbClr val="000000"/>
                </a:solidFill>
                <a:latin typeface="Consolas" panose="020B0609020204030204" pitchFamily="49" charset="0"/>
              </a:rPr>
              <a:t> </a:t>
            </a:r>
            <a:endParaRPr lang="fr-FR" dirty="0" smtClean="0">
              <a:solidFill>
                <a:srgbClr val="000000"/>
              </a:solidFill>
              <a:latin typeface="Consolas" panose="020B0609020204030204" pitchFamily="49" charset="0"/>
            </a:endParaRPr>
          </a:p>
          <a:p>
            <a:endParaRPr lang="fr-FR" dirty="0">
              <a:solidFill>
                <a:srgbClr val="000000"/>
              </a:solidFill>
              <a:latin typeface="Consolas" panose="020B0609020204030204" pitchFamily="49" charset="0"/>
            </a:endParaRPr>
          </a:p>
          <a:p>
            <a:r>
              <a:rPr lang="fr-FR" dirty="0" smtClean="0">
                <a:solidFill>
                  <a:srgbClr val="5F6364"/>
                </a:solidFill>
                <a:latin typeface="Consolas" panose="020B0609020204030204" pitchFamily="49" charset="0"/>
              </a:rPr>
              <a:t>&lt;/</a:t>
            </a:r>
            <a:r>
              <a:rPr lang="fr-FR" dirty="0" err="1">
                <a:solidFill>
                  <a:srgbClr val="C92C2C"/>
                </a:solidFill>
                <a:latin typeface="Consolas" panose="020B0609020204030204" pitchFamily="49" charset="0"/>
              </a:rPr>
              <a:t>aop:config</a:t>
            </a:r>
            <a:r>
              <a:rPr lang="fr-FR" dirty="0">
                <a:solidFill>
                  <a:srgbClr val="5F6364"/>
                </a:solidFill>
                <a:latin typeface="Consolas" panose="020B0609020204030204" pitchFamily="49" charset="0"/>
              </a:rPr>
              <a:t>&gt;</a:t>
            </a:r>
            <a:endParaRPr lang="fr-FR" dirty="0"/>
          </a:p>
        </p:txBody>
      </p:sp>
    </p:spTree>
    <p:extLst>
      <p:ext uri="{BB962C8B-B14F-4D97-AF65-F5344CB8AC3E}">
        <p14:creationId xmlns:p14="http://schemas.microsoft.com/office/powerpoint/2010/main" val="130947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083" y="148049"/>
            <a:ext cx="3479286" cy="369332"/>
          </a:xfrm>
          <a:prstGeom prst="rect">
            <a:avLst/>
          </a:prstGeom>
        </p:spPr>
        <p:txBody>
          <a:bodyPr wrap="none">
            <a:spAutoFit/>
          </a:bodyPr>
          <a:lstStyle/>
          <a:p>
            <a:pPr algn="just"/>
            <a:r>
              <a:rPr lang="fr-FR" dirty="0" err="1">
                <a:solidFill>
                  <a:srgbClr val="000000"/>
                </a:solidFill>
                <a:latin typeface="Segoe UI" panose="020B0502040204020203" pitchFamily="34" charset="0"/>
              </a:rPr>
              <a:t>Spring</a:t>
            </a:r>
            <a:r>
              <a:rPr lang="fr-FR" dirty="0">
                <a:solidFill>
                  <a:srgbClr val="000000"/>
                </a:solidFill>
                <a:latin typeface="Segoe UI" panose="020B0502040204020203" pitchFamily="34" charset="0"/>
              </a:rPr>
              <a:t> AOP avec les </a:t>
            </a:r>
            <a:r>
              <a:rPr lang="fr-FR" dirty="0" smtClean="0">
                <a:solidFill>
                  <a:srgbClr val="000000"/>
                </a:solidFill>
                <a:latin typeface="Segoe UI" panose="020B0502040204020203" pitchFamily="34" charset="0"/>
              </a:rPr>
              <a:t>annotations</a:t>
            </a:r>
            <a:endParaRPr lang="fr-FR" b="0" i="0" dirty="0">
              <a:solidFill>
                <a:srgbClr val="000000"/>
              </a:solidFill>
              <a:effectLst/>
              <a:latin typeface="Segoe UI" panose="020B0502040204020203" pitchFamily="34" charset="0"/>
            </a:endParaRPr>
          </a:p>
        </p:txBody>
      </p:sp>
      <p:sp>
        <p:nvSpPr>
          <p:cNvPr id="3" name="Rectangle 2"/>
          <p:cNvSpPr/>
          <p:nvPr/>
        </p:nvSpPr>
        <p:spPr>
          <a:xfrm>
            <a:off x="757472" y="662359"/>
            <a:ext cx="10894337" cy="923330"/>
          </a:xfrm>
          <a:prstGeom prst="rect">
            <a:avLst/>
          </a:prstGeom>
        </p:spPr>
        <p:txBody>
          <a:bodyPr wrap="square">
            <a:spAutoFit/>
          </a:bodyPr>
          <a:lstStyle/>
          <a:p>
            <a:r>
              <a:rPr lang="fr-FR" dirty="0">
                <a:solidFill>
                  <a:srgbClr val="000000"/>
                </a:solidFill>
              </a:rPr>
              <a:t>La mise en </a:t>
            </a:r>
            <a:r>
              <a:rPr lang="fr-FR" dirty="0" smtClean="0">
                <a:solidFill>
                  <a:srgbClr val="000000"/>
                </a:solidFill>
              </a:rPr>
              <a:t>œuvre </a:t>
            </a:r>
            <a:r>
              <a:rPr lang="fr-FR" dirty="0">
                <a:solidFill>
                  <a:srgbClr val="000000"/>
                </a:solidFill>
              </a:rPr>
              <a:t>de </a:t>
            </a:r>
            <a:r>
              <a:rPr lang="fr-FR" dirty="0" err="1">
                <a:solidFill>
                  <a:srgbClr val="000000"/>
                </a:solidFill>
              </a:rPr>
              <a:t>Spring</a:t>
            </a:r>
            <a:r>
              <a:rPr lang="fr-FR" dirty="0">
                <a:solidFill>
                  <a:srgbClr val="000000"/>
                </a:solidFill>
              </a:rPr>
              <a:t> AOP peut se faire en utilisant les annotations d'</a:t>
            </a:r>
            <a:r>
              <a:rPr lang="fr-FR" dirty="0" err="1">
                <a:solidFill>
                  <a:srgbClr val="000000"/>
                </a:solidFill>
              </a:rPr>
              <a:t>AspectJ</a:t>
            </a:r>
            <a:r>
              <a:rPr lang="fr-FR" dirty="0">
                <a:solidFill>
                  <a:srgbClr val="000000"/>
                </a:solidFill>
              </a:rPr>
              <a:t> pour réaliser sa définition. Bien que ce soit les annotations d'</a:t>
            </a:r>
            <a:r>
              <a:rPr lang="fr-FR" dirty="0" err="1">
                <a:solidFill>
                  <a:srgbClr val="000000"/>
                </a:solidFill>
              </a:rPr>
              <a:t>AspectJ</a:t>
            </a:r>
            <a:r>
              <a:rPr lang="fr-FR" dirty="0">
                <a:solidFill>
                  <a:srgbClr val="000000"/>
                </a:solidFill>
              </a:rPr>
              <a:t> qui sont utilisées, le tissage ne va pas être réalisé avec </a:t>
            </a:r>
            <a:r>
              <a:rPr lang="fr-FR" dirty="0" err="1">
                <a:solidFill>
                  <a:srgbClr val="000000"/>
                </a:solidFill>
              </a:rPr>
              <a:t>AspectJ</a:t>
            </a:r>
            <a:r>
              <a:rPr lang="fr-FR" dirty="0">
                <a:solidFill>
                  <a:srgbClr val="000000"/>
                </a:solidFill>
              </a:rPr>
              <a:t> mais avec </a:t>
            </a:r>
            <a:r>
              <a:rPr lang="fr-FR" dirty="0" err="1">
                <a:solidFill>
                  <a:srgbClr val="000000"/>
                </a:solidFill>
              </a:rPr>
              <a:t>Spring</a:t>
            </a:r>
            <a:r>
              <a:rPr lang="fr-FR" dirty="0">
                <a:solidFill>
                  <a:srgbClr val="000000"/>
                </a:solidFill>
              </a:rPr>
              <a:t> </a:t>
            </a:r>
            <a:r>
              <a:rPr lang="fr-FR" dirty="0" smtClean="0">
                <a:solidFill>
                  <a:srgbClr val="000000"/>
                </a:solidFill>
              </a:rPr>
              <a:t>AOP en créant dynamiquement des proxys dynamique</a:t>
            </a:r>
            <a:endParaRPr lang="fr-FR" dirty="0"/>
          </a:p>
        </p:txBody>
      </p:sp>
      <p:sp>
        <p:nvSpPr>
          <p:cNvPr id="4" name="Rectangle 3"/>
          <p:cNvSpPr/>
          <p:nvPr/>
        </p:nvSpPr>
        <p:spPr>
          <a:xfrm>
            <a:off x="1548142" y="1585689"/>
            <a:ext cx="8464990" cy="4893647"/>
          </a:xfrm>
          <a:prstGeom prst="rect">
            <a:avLst/>
          </a:prstGeom>
        </p:spPr>
        <p:txBody>
          <a:bodyPr wrap="square">
            <a:spAutoFit/>
          </a:bodyPr>
          <a:lstStyle/>
          <a:p>
            <a:r>
              <a:rPr lang="fr-FR" sz="1400" b="1" dirty="0">
                <a:solidFill>
                  <a:srgbClr val="7F0055"/>
                </a:solidFill>
                <a:latin typeface="Consolas" panose="020B0609020204030204" pitchFamily="49" charset="0"/>
              </a:rPr>
              <a:t>package</a:t>
            </a:r>
            <a:r>
              <a:rPr lang="fr-FR" sz="1400" b="1" dirty="0">
                <a:solidFill>
                  <a:srgbClr val="000000"/>
                </a:solidFill>
                <a:latin typeface="Consolas" panose="020B0609020204030204" pitchFamily="49" charset="0"/>
              </a:rPr>
              <a:t> </a:t>
            </a:r>
            <a:r>
              <a:rPr lang="fr-FR" sz="1400" b="1" dirty="0" err="1">
                <a:solidFill>
                  <a:srgbClr val="000000"/>
                </a:solidFill>
                <a:latin typeface="Consolas" panose="020B0609020204030204" pitchFamily="49" charset="0"/>
              </a:rPr>
              <a:t>ma.ensa.aop</a:t>
            </a:r>
            <a:r>
              <a:rPr lang="fr-FR" sz="1400" b="1" dirty="0">
                <a:solidFill>
                  <a:srgbClr val="000000"/>
                </a:solidFill>
                <a:latin typeface="Consolas" panose="020B0609020204030204" pitchFamily="49" charset="0"/>
              </a:rPr>
              <a:t>;</a:t>
            </a:r>
          </a:p>
          <a:p>
            <a:endParaRPr lang="fr-FR" sz="1400" b="1" dirty="0" smtClean="0">
              <a:solidFill>
                <a:srgbClr val="7F0055"/>
              </a:solidFill>
              <a:latin typeface="Consolas" panose="020B0609020204030204" pitchFamily="49" charset="0"/>
            </a:endParaRPr>
          </a:p>
          <a:p>
            <a:r>
              <a:rPr lang="fr-FR" sz="1400" b="1" dirty="0" smtClean="0">
                <a:solidFill>
                  <a:srgbClr val="7F0055"/>
                </a:solidFill>
                <a:latin typeface="Consolas" panose="020B0609020204030204" pitchFamily="49" charset="0"/>
              </a:rPr>
              <a:t>import</a:t>
            </a:r>
            <a:r>
              <a:rPr lang="fr-FR" sz="1400" b="1" dirty="0" smtClean="0">
                <a:solidFill>
                  <a:srgbClr val="000000"/>
                </a:solidFill>
                <a:latin typeface="Consolas" panose="020B0609020204030204" pitchFamily="49" charset="0"/>
              </a:rPr>
              <a:t> </a:t>
            </a:r>
            <a:r>
              <a:rPr lang="fr-FR" sz="1400" b="1" dirty="0" err="1">
                <a:solidFill>
                  <a:srgbClr val="000000"/>
                </a:solidFill>
                <a:latin typeface="Consolas" panose="020B0609020204030204" pitchFamily="49" charset="0"/>
              </a:rPr>
              <a:t>org.aspectj.lang.ProceedingJoinPoint</a:t>
            </a:r>
            <a:r>
              <a:rPr lang="fr-FR" sz="1400" b="1" dirty="0" smtClean="0">
                <a:solidFill>
                  <a:srgbClr val="000000"/>
                </a:solidFill>
                <a:latin typeface="Consolas" panose="020B0609020204030204" pitchFamily="49" charset="0"/>
              </a:rPr>
              <a:t>;</a:t>
            </a:r>
          </a:p>
          <a:p>
            <a:r>
              <a:rPr lang="fr-FR" sz="1400" b="1" dirty="0">
                <a:solidFill>
                  <a:srgbClr val="7F0055"/>
                </a:solidFill>
                <a:latin typeface="Consolas" panose="020B0609020204030204" pitchFamily="49" charset="0"/>
              </a:rPr>
              <a:t>import</a:t>
            </a:r>
            <a:r>
              <a:rPr lang="fr-FR" sz="1400" b="1" dirty="0">
                <a:solidFill>
                  <a:srgbClr val="000000"/>
                </a:solidFill>
                <a:latin typeface="Consolas" panose="020B0609020204030204" pitchFamily="49" charset="0"/>
              </a:rPr>
              <a:t> org.apache.log4j.Logger</a:t>
            </a:r>
            <a:r>
              <a:rPr lang="fr-FR" sz="1400" b="1" dirty="0" smtClean="0">
                <a:solidFill>
                  <a:srgbClr val="000000"/>
                </a:solidFill>
                <a:latin typeface="Consolas" panose="020B0609020204030204" pitchFamily="49" charset="0"/>
              </a:rPr>
              <a:t>;</a:t>
            </a:r>
          </a:p>
          <a:p>
            <a:endParaRPr lang="fr-FR" sz="1400" b="1" dirty="0" smtClean="0">
              <a:solidFill>
                <a:srgbClr val="000000"/>
              </a:solidFill>
              <a:latin typeface="Consolas" panose="020B0609020204030204" pitchFamily="49" charset="0"/>
            </a:endParaRPr>
          </a:p>
          <a:p>
            <a:r>
              <a:rPr lang="fr-FR" sz="1400" b="1" dirty="0" smtClean="0">
                <a:solidFill>
                  <a:srgbClr val="FF0000"/>
                </a:solidFill>
                <a:latin typeface="Consolas" panose="020B0609020204030204" pitchFamily="49" charset="0"/>
              </a:rPr>
              <a:t>@Aspect</a:t>
            </a:r>
            <a:endParaRPr lang="fr-FR" sz="1400" b="1" dirty="0">
              <a:solidFill>
                <a:srgbClr val="FF0000"/>
              </a:solidFill>
              <a:latin typeface="Consolas" panose="020B0609020204030204" pitchFamily="49" charset="0"/>
            </a:endParaRPr>
          </a:p>
          <a:p>
            <a:r>
              <a:rPr lang="fr-FR" sz="1400" b="1" dirty="0">
                <a:solidFill>
                  <a:srgbClr val="7F0055"/>
                </a:solidFill>
                <a:latin typeface="Consolas" panose="020B0609020204030204" pitchFamily="49" charset="0"/>
              </a:rPr>
              <a:t>public</a:t>
            </a:r>
            <a:r>
              <a:rPr lang="fr-FR" sz="1400" b="1" dirty="0">
                <a:solidFill>
                  <a:srgbClr val="000000"/>
                </a:solidFill>
                <a:latin typeface="Consolas" panose="020B0609020204030204" pitchFamily="49" charset="0"/>
              </a:rPr>
              <a:t> </a:t>
            </a:r>
            <a:r>
              <a:rPr lang="fr-FR" sz="1400" b="1" dirty="0">
                <a:solidFill>
                  <a:srgbClr val="7F0055"/>
                </a:solidFill>
                <a:latin typeface="Consolas" panose="020B0609020204030204" pitchFamily="49" charset="0"/>
              </a:rPr>
              <a:t>class</a:t>
            </a:r>
            <a:r>
              <a:rPr lang="fr-FR" sz="1400" b="1" dirty="0">
                <a:solidFill>
                  <a:srgbClr val="000000"/>
                </a:solidFill>
                <a:latin typeface="Consolas" panose="020B0609020204030204" pitchFamily="49" charset="0"/>
              </a:rPr>
              <a:t> AspectAround </a:t>
            </a:r>
            <a:r>
              <a:rPr lang="fr-FR" sz="1400" b="1" dirty="0" smtClean="0">
                <a:solidFill>
                  <a:srgbClr val="000000"/>
                </a:solidFill>
                <a:latin typeface="Consolas" panose="020B0609020204030204" pitchFamily="49" charset="0"/>
              </a:rPr>
              <a:t>{</a:t>
            </a:r>
          </a:p>
          <a:p>
            <a:endParaRPr lang="fr-FR" sz="1400" b="1" dirty="0">
              <a:solidFill>
                <a:srgbClr val="000000"/>
              </a:solidFill>
              <a:latin typeface="Consolas" panose="020B0609020204030204" pitchFamily="49" charset="0"/>
            </a:endParaRPr>
          </a:p>
          <a:p>
            <a:r>
              <a:rPr lang="fr-FR" sz="1400" b="1" dirty="0">
                <a:solidFill>
                  <a:srgbClr val="FF0000"/>
                </a:solidFill>
                <a:latin typeface="Consolas" panose="020B0609020204030204" pitchFamily="49" charset="0"/>
              </a:rPr>
              <a:t>@</a:t>
            </a:r>
            <a:r>
              <a:rPr lang="fr-FR" sz="1400" b="1" dirty="0" err="1">
                <a:solidFill>
                  <a:srgbClr val="FF0000"/>
                </a:solidFill>
                <a:latin typeface="Consolas" panose="020B0609020204030204" pitchFamily="49" charset="0"/>
              </a:rPr>
              <a:t>Pointcut</a:t>
            </a:r>
            <a:r>
              <a:rPr lang="fr-FR" sz="1400" b="1" dirty="0">
                <a:solidFill>
                  <a:srgbClr val="FF0000"/>
                </a:solidFill>
                <a:latin typeface="Consolas" panose="020B0609020204030204" pitchFamily="49" charset="0"/>
              </a:rPr>
              <a:t>("</a:t>
            </a:r>
            <a:r>
              <a:rPr lang="fr-FR" sz="1400" b="1" dirty="0" err="1">
                <a:solidFill>
                  <a:srgbClr val="FF0000"/>
                </a:solidFill>
                <a:latin typeface="Consolas" panose="020B0609020204030204" pitchFamily="49" charset="0"/>
              </a:rPr>
              <a:t>execution</a:t>
            </a:r>
            <a:r>
              <a:rPr lang="fr-FR" sz="1400" b="1" dirty="0">
                <a:solidFill>
                  <a:srgbClr val="FF0000"/>
                </a:solidFill>
                <a:latin typeface="Consolas" panose="020B0609020204030204" pitchFamily="49" charset="0"/>
              </a:rPr>
              <a:t>(* </a:t>
            </a:r>
            <a:r>
              <a:rPr lang="fr-FR" sz="1400" b="1" dirty="0" err="1" smtClean="0">
                <a:solidFill>
                  <a:srgbClr val="FF0000"/>
                </a:solidFill>
                <a:latin typeface="Consolas" panose="020B0609020204030204" pitchFamily="49" charset="0"/>
              </a:rPr>
              <a:t>ma.ensa.model.Compte</a:t>
            </a:r>
            <a:r>
              <a:rPr lang="fr-FR" sz="1400" b="1" dirty="0" smtClean="0">
                <a:solidFill>
                  <a:srgbClr val="FF0000"/>
                </a:solidFill>
                <a:latin typeface="Consolas" panose="020B0609020204030204" pitchFamily="49" charset="0"/>
              </a:rPr>
              <a:t>.*(..))")</a:t>
            </a:r>
          </a:p>
          <a:p>
            <a:r>
              <a:rPr lang="fr-FR" sz="1400" b="1" dirty="0" smtClean="0">
                <a:solidFill>
                  <a:srgbClr val="FF0000"/>
                </a:solidFill>
                <a:latin typeface="Consolas" panose="020B0609020204030204" pitchFamily="49" charset="0"/>
              </a:rPr>
              <a:t>public </a:t>
            </a:r>
            <a:r>
              <a:rPr lang="fr-FR" sz="1400" b="1" dirty="0" err="1">
                <a:solidFill>
                  <a:srgbClr val="FF0000"/>
                </a:solidFill>
                <a:latin typeface="Consolas" panose="020B0609020204030204" pitchFamily="49" charset="0"/>
              </a:rPr>
              <a:t>void</a:t>
            </a:r>
            <a:r>
              <a:rPr lang="fr-FR" sz="1400" b="1" dirty="0">
                <a:solidFill>
                  <a:srgbClr val="FF0000"/>
                </a:solidFill>
                <a:latin typeface="Consolas" panose="020B0609020204030204" pitchFamily="49" charset="0"/>
              </a:rPr>
              <a:t> </a:t>
            </a:r>
            <a:r>
              <a:rPr lang="fr-FR" sz="1400" b="1" dirty="0" err="1">
                <a:solidFill>
                  <a:srgbClr val="FF0000"/>
                </a:solidFill>
                <a:latin typeface="Consolas" panose="020B0609020204030204" pitchFamily="49" charset="0"/>
              </a:rPr>
              <a:t>traceInvocationPointcut</a:t>
            </a:r>
            <a:r>
              <a:rPr lang="fr-FR" sz="1400" b="1" dirty="0">
                <a:solidFill>
                  <a:srgbClr val="FF0000"/>
                </a:solidFill>
                <a:latin typeface="Consolas" panose="020B0609020204030204" pitchFamily="49" charset="0"/>
              </a:rPr>
              <a:t>() { }</a:t>
            </a:r>
          </a:p>
          <a:p>
            <a:endParaRPr lang="fr-FR" sz="1400" b="1" dirty="0">
              <a:solidFill>
                <a:srgbClr val="000000"/>
              </a:solidFill>
              <a:latin typeface="Consolas" panose="020B0609020204030204" pitchFamily="49" charset="0"/>
            </a:endParaRPr>
          </a:p>
          <a:p>
            <a:r>
              <a:rPr lang="fr-FR" sz="1400" b="1" dirty="0" err="1">
                <a:solidFill>
                  <a:srgbClr val="000000"/>
                </a:solidFill>
                <a:latin typeface="Consolas" panose="020B0609020204030204" pitchFamily="49" charset="0"/>
              </a:rPr>
              <a:t>Logger</a:t>
            </a:r>
            <a:r>
              <a:rPr lang="fr-FR" sz="1400" b="1" dirty="0">
                <a:solidFill>
                  <a:srgbClr val="000000"/>
                </a:solidFill>
                <a:latin typeface="Consolas" panose="020B0609020204030204" pitchFamily="49" charset="0"/>
              </a:rPr>
              <a:t> </a:t>
            </a:r>
            <a:r>
              <a:rPr lang="fr-FR" sz="1400" b="1" dirty="0" err="1">
                <a:solidFill>
                  <a:srgbClr val="000000"/>
                </a:solidFill>
                <a:latin typeface="Consolas" panose="020B0609020204030204" pitchFamily="49" charset="0"/>
              </a:rPr>
              <a:t>logger</a:t>
            </a:r>
            <a:r>
              <a:rPr lang="fr-FR" sz="1400" b="1" dirty="0">
                <a:solidFill>
                  <a:srgbClr val="000000"/>
                </a:solidFill>
                <a:latin typeface="Consolas" panose="020B0609020204030204" pitchFamily="49" charset="0"/>
              </a:rPr>
              <a:t> = </a:t>
            </a:r>
            <a:r>
              <a:rPr lang="fr-FR" sz="1400" b="1" dirty="0" err="1" smtClean="0">
                <a:solidFill>
                  <a:srgbClr val="000000"/>
                </a:solidFill>
                <a:latin typeface="Consolas" panose="020B0609020204030204" pitchFamily="49" charset="0"/>
              </a:rPr>
              <a:t>Logger.getLogger</a:t>
            </a:r>
            <a:r>
              <a:rPr lang="fr-FR" sz="1400" b="1" dirty="0" smtClean="0">
                <a:solidFill>
                  <a:srgbClr val="000000"/>
                </a:solidFill>
                <a:latin typeface="Consolas" panose="020B0609020204030204" pitchFamily="49" charset="0"/>
              </a:rPr>
              <a:t>(</a:t>
            </a:r>
            <a:r>
              <a:rPr lang="fr-FR" sz="1400" b="1" dirty="0" err="1" smtClean="0">
                <a:solidFill>
                  <a:srgbClr val="000000"/>
                </a:solidFill>
                <a:latin typeface="Consolas" panose="020B0609020204030204" pitchFamily="49" charset="0"/>
              </a:rPr>
              <a:t>LogAop.class</a:t>
            </a:r>
            <a:r>
              <a:rPr lang="fr-FR" sz="1400" b="1" dirty="0" smtClean="0">
                <a:solidFill>
                  <a:srgbClr val="000000"/>
                </a:solidFill>
                <a:latin typeface="Consolas" panose="020B0609020204030204" pitchFamily="49" charset="0"/>
              </a:rPr>
              <a:t>);</a:t>
            </a:r>
          </a:p>
          <a:p>
            <a:endParaRPr lang="fr-FR" sz="1400" b="1" dirty="0">
              <a:solidFill>
                <a:srgbClr val="000000"/>
              </a:solidFill>
              <a:latin typeface="Consolas" panose="020B0609020204030204" pitchFamily="49" charset="0"/>
            </a:endParaRPr>
          </a:p>
          <a:p>
            <a:r>
              <a:rPr lang="fr-FR" sz="1400" b="1" dirty="0">
                <a:solidFill>
                  <a:srgbClr val="FF0000"/>
                </a:solidFill>
                <a:latin typeface="Consolas" panose="020B0609020204030204" pitchFamily="49" charset="0"/>
              </a:rPr>
              <a:t>@</a:t>
            </a:r>
            <a:r>
              <a:rPr lang="fr-FR" sz="1400" b="1" dirty="0" err="1">
                <a:solidFill>
                  <a:srgbClr val="FF0000"/>
                </a:solidFill>
                <a:latin typeface="Consolas" panose="020B0609020204030204" pitchFamily="49" charset="0"/>
              </a:rPr>
              <a:t>Around</a:t>
            </a:r>
            <a:r>
              <a:rPr lang="fr-FR" sz="1400" b="1" dirty="0">
                <a:solidFill>
                  <a:srgbClr val="FF0000"/>
                </a:solidFill>
                <a:latin typeface="Consolas" panose="020B0609020204030204" pitchFamily="49" charset="0"/>
              </a:rPr>
              <a:t>("</a:t>
            </a:r>
            <a:r>
              <a:rPr lang="fr-FR" sz="1400" b="1" dirty="0" err="1">
                <a:solidFill>
                  <a:srgbClr val="FF0000"/>
                </a:solidFill>
                <a:latin typeface="Consolas" panose="020B0609020204030204" pitchFamily="49" charset="0"/>
              </a:rPr>
              <a:t>traceInvocationPointcut</a:t>
            </a:r>
            <a:r>
              <a:rPr lang="fr-FR" sz="1400" b="1" dirty="0">
                <a:solidFill>
                  <a:srgbClr val="FF0000"/>
                </a:solidFill>
                <a:latin typeface="Consolas" panose="020B0609020204030204" pitchFamily="49" charset="0"/>
              </a:rPr>
              <a:t>()")</a:t>
            </a:r>
            <a:endParaRPr lang="en-US" sz="1400" b="1" dirty="0">
              <a:solidFill>
                <a:srgbClr val="FF0000"/>
              </a:solidFill>
              <a:latin typeface="Consolas" panose="020B0609020204030204" pitchFamily="49" charset="0"/>
            </a:endParaRPr>
          </a:p>
          <a:p>
            <a:r>
              <a:rPr lang="en-US" sz="1400" b="1" dirty="0" smtClean="0">
                <a:solidFill>
                  <a:srgbClr val="7F0055"/>
                </a:solidFill>
                <a:latin typeface="Consolas" panose="020B0609020204030204" pitchFamily="49" charset="0"/>
              </a:rPr>
              <a:t>public</a:t>
            </a:r>
            <a:r>
              <a:rPr lang="en-US" sz="1400" b="1" dirty="0" smtClean="0">
                <a:solidFill>
                  <a:srgbClr val="000000"/>
                </a:solidFill>
                <a:latin typeface="Consolas" panose="020B0609020204030204" pitchFamily="49" charset="0"/>
              </a:rPr>
              <a:t> </a:t>
            </a:r>
            <a:r>
              <a:rPr lang="en-US" sz="1400" b="1" dirty="0" smtClean="0">
                <a:solidFill>
                  <a:srgbClr val="7F0055"/>
                </a:solidFill>
                <a:latin typeface="Consolas" panose="020B0609020204030204" pitchFamily="49" charset="0"/>
              </a:rPr>
              <a:t>Object </a:t>
            </a:r>
            <a:r>
              <a:rPr lang="en-US" sz="1400" b="1" dirty="0" err="1" smtClean="0">
                <a:solidFill>
                  <a:srgbClr val="000000"/>
                </a:solidFill>
                <a:latin typeface="Consolas" panose="020B0609020204030204" pitchFamily="49" charset="0"/>
              </a:rPr>
              <a:t>aroundmethode</a:t>
            </a:r>
            <a:r>
              <a:rPr lang="en-US" sz="1400" b="1" dirty="0" smtClean="0">
                <a:solidFill>
                  <a:srgbClr val="000000"/>
                </a:solidFill>
                <a:latin typeface="Consolas" panose="020B0609020204030204" pitchFamily="49" charset="0"/>
              </a:rPr>
              <a:t>(</a:t>
            </a:r>
            <a:r>
              <a:rPr lang="en-US" sz="1400" b="1" dirty="0" err="1" smtClean="0">
                <a:solidFill>
                  <a:srgbClr val="000000"/>
                </a:solidFill>
                <a:latin typeface="Consolas" panose="020B0609020204030204" pitchFamily="49" charset="0"/>
              </a:rPr>
              <a:t>ProceedingJoinPoint</a:t>
            </a:r>
            <a:r>
              <a:rPr lang="en-US" sz="1400" b="1" dirty="0" smtClean="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joinPoint</a:t>
            </a:r>
            <a:r>
              <a:rPr lang="en-US" sz="1400" b="1"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smtClean="0">
                <a:solidFill>
                  <a:srgbClr val="000000"/>
                </a:solidFill>
                <a:latin typeface="Consolas" panose="020B0609020204030204" pitchFamily="49" charset="0"/>
              </a:rPr>
              <a:t>Throwable</a:t>
            </a:r>
            <a:r>
              <a:rPr lang="en-US" sz="1400" b="1" dirty="0" smtClean="0">
                <a:solidFill>
                  <a:srgbClr val="000000"/>
                </a:solidFill>
                <a:latin typeface="Consolas" panose="020B0609020204030204" pitchFamily="49" charset="0"/>
              </a:rPr>
              <a:t> {</a:t>
            </a:r>
            <a:endParaRPr lang="en-US" sz="1400" b="1" dirty="0">
              <a:solidFill>
                <a:srgbClr val="000000"/>
              </a:solidFill>
              <a:latin typeface="Consolas" panose="020B0609020204030204" pitchFamily="49" charset="0"/>
            </a:endParaRPr>
          </a:p>
          <a:p>
            <a:r>
              <a:rPr lang="en-US" sz="1400" b="1" dirty="0">
                <a:solidFill>
                  <a:srgbClr val="000000"/>
                </a:solidFill>
                <a:latin typeface="Consolas" panose="020B0609020204030204" pitchFamily="49" charset="0"/>
              </a:rPr>
              <a:t>String </a:t>
            </a:r>
            <a:r>
              <a:rPr lang="en-US" sz="1400" b="1" dirty="0" err="1">
                <a:solidFill>
                  <a:srgbClr val="000000"/>
                </a:solidFill>
                <a:latin typeface="Consolas" panose="020B0609020204030204" pitchFamily="49" charset="0"/>
              </a:rPr>
              <a:t>nomMethode</a:t>
            </a:r>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joinpoint.getTarget</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getClass</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getSimpleName</a:t>
            </a:r>
            <a:r>
              <a:rPr lang="en-US" sz="1400" b="1" dirty="0">
                <a:solidFill>
                  <a:srgbClr val="000000"/>
                </a:solidFill>
                <a:latin typeface="Consolas" panose="020B0609020204030204" pitchFamily="49" charset="0"/>
              </a:rPr>
              <a:t>() + "."</a:t>
            </a:r>
          </a:p>
          <a:p>
            <a:r>
              <a:rPr lang="en-US" sz="1400" b="1"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joinpoint.getSignature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getName</a:t>
            </a:r>
            <a:r>
              <a:rPr lang="en-US" sz="1400" b="1" dirty="0" smtClean="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Object </a:t>
            </a:r>
            <a:r>
              <a:rPr lang="en-US" sz="1400" b="1" dirty="0" err="1">
                <a:solidFill>
                  <a:srgbClr val="000000"/>
                </a:solidFill>
                <a:latin typeface="Consolas" panose="020B0609020204030204" pitchFamily="49" charset="0"/>
              </a:rPr>
              <a:t>obj</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joinpoint.proceed</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a:t>
            </a:r>
            <a:r>
              <a:rPr lang="en-US" sz="1400" b="1" dirty="0" smtClean="0">
                <a:solidFill>
                  <a:srgbClr val="000000"/>
                </a:solidFill>
                <a:latin typeface="Consolas" panose="020B0609020204030204" pitchFamily="49" charset="0"/>
              </a:rPr>
              <a:t>logger.info(</a:t>
            </a:r>
            <a:r>
              <a:rPr lang="en-US" sz="1400" b="1" dirty="0" err="1" smtClean="0">
                <a:solidFill>
                  <a:srgbClr val="000000"/>
                </a:solidFill>
                <a:latin typeface="Consolas" panose="020B0609020204030204" pitchFamily="49" charset="0"/>
              </a:rPr>
              <a:t>nomMethode</a:t>
            </a:r>
            <a:r>
              <a:rPr lang="en-US" sz="1400" b="1" dirty="0" smtClean="0">
                <a:solidFill>
                  <a:srgbClr val="000000"/>
                </a:solidFill>
                <a:latin typeface="Consolas" panose="020B0609020204030204" pitchFamily="49" charset="0"/>
              </a:rPr>
              <a:t>);</a:t>
            </a:r>
            <a:endParaRPr lang="en-US" sz="1400" b="1" dirty="0">
              <a:solidFill>
                <a:srgbClr val="000000"/>
              </a:solidFill>
              <a:latin typeface="Consolas" panose="020B0609020204030204" pitchFamily="49" charset="0"/>
            </a:endParaRPr>
          </a:p>
          <a:p>
            <a:r>
              <a:rPr lang="en-US" sz="1400" b="1" dirty="0">
                <a:solidFill>
                  <a:srgbClr val="000000"/>
                </a:solidFill>
                <a:latin typeface="Consolas" panose="020B0609020204030204" pitchFamily="49" charset="0"/>
              </a:rPr>
              <a:t>        return </a:t>
            </a:r>
            <a:r>
              <a:rPr lang="en-US" sz="1400" b="1" dirty="0" err="1">
                <a:solidFill>
                  <a:srgbClr val="000000"/>
                </a:solidFill>
                <a:latin typeface="Consolas" panose="020B0609020204030204" pitchFamily="49" charset="0"/>
              </a:rPr>
              <a:t>obj</a:t>
            </a:r>
            <a:r>
              <a:rPr lang="en-US" sz="1400" b="1" dirty="0" smtClean="0">
                <a:solidFill>
                  <a:srgbClr val="000000"/>
                </a:solidFill>
                <a:latin typeface="Consolas" panose="020B0609020204030204" pitchFamily="49" charset="0"/>
              </a:rPr>
              <a:t>;</a:t>
            </a:r>
            <a:endParaRPr lang="fr-FR" sz="1400" dirty="0">
              <a:solidFill>
                <a:srgbClr val="000000"/>
              </a:solidFill>
              <a:latin typeface="Consolas" panose="020B0609020204030204" pitchFamily="49" charset="0"/>
            </a:endParaRPr>
          </a:p>
          <a:p>
            <a:r>
              <a:rPr lang="fr-FR" sz="1400" dirty="0" smtClean="0">
                <a:solidFill>
                  <a:srgbClr val="000000"/>
                </a:solidFill>
                <a:latin typeface="Consolas" panose="020B0609020204030204" pitchFamily="49" charset="0"/>
              </a:rPr>
              <a:t>}</a:t>
            </a:r>
            <a:endParaRPr lang="fr-FR" sz="1400" dirty="0">
              <a:latin typeface="Consolas" panose="020B0609020204030204" pitchFamily="49" charset="0"/>
            </a:endParaRPr>
          </a:p>
          <a:p>
            <a:r>
              <a:rPr lang="fr-FR" sz="1400" dirty="0">
                <a:solidFill>
                  <a:srgbClr val="000000"/>
                </a:solidFill>
                <a:latin typeface="Consolas" panose="020B0609020204030204" pitchFamily="49" charset="0"/>
              </a:rPr>
              <a:t>}</a:t>
            </a:r>
            <a:endParaRPr lang="fr-FR" sz="1400" dirty="0"/>
          </a:p>
        </p:txBody>
      </p:sp>
    </p:spTree>
    <p:extLst>
      <p:ext uri="{BB962C8B-B14F-4D97-AF65-F5344CB8AC3E}">
        <p14:creationId xmlns:p14="http://schemas.microsoft.com/office/powerpoint/2010/main" val="485668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0884" y="1198251"/>
            <a:ext cx="1926105" cy="523220"/>
          </a:xfrm>
          <a:prstGeom prst="rect">
            <a:avLst/>
          </a:prstGeom>
        </p:spPr>
        <p:txBody>
          <a:bodyPr wrap="square">
            <a:spAutoFit/>
          </a:bodyPr>
          <a:lstStyle/>
          <a:p>
            <a:pPr marL="457200" indent="-457200">
              <a:buFont typeface="Arial" panose="020B0604020202020204" pitchFamily="34" charset="0"/>
              <a:buChar char="•"/>
            </a:pPr>
            <a:r>
              <a:rPr lang="fr-FR" sz="2800" dirty="0"/>
              <a:t>@</a:t>
            </a:r>
            <a:r>
              <a:rPr lang="fr-FR" sz="2800" dirty="0" err="1"/>
              <a:t>Before</a:t>
            </a:r>
            <a:endParaRPr lang="fr-FR" sz="2800" dirty="0"/>
          </a:p>
        </p:txBody>
      </p:sp>
      <p:sp>
        <p:nvSpPr>
          <p:cNvPr id="5" name="Rectangle 4"/>
          <p:cNvSpPr/>
          <p:nvPr/>
        </p:nvSpPr>
        <p:spPr>
          <a:xfrm>
            <a:off x="2350884" y="1997317"/>
            <a:ext cx="3131755" cy="523220"/>
          </a:xfrm>
          <a:prstGeom prst="rect">
            <a:avLst/>
          </a:prstGeom>
        </p:spPr>
        <p:txBody>
          <a:bodyPr wrap="square">
            <a:spAutoFit/>
          </a:bodyPr>
          <a:lstStyle/>
          <a:p>
            <a:pPr marL="457200" indent="-457200">
              <a:buFont typeface="Arial" panose="020B0604020202020204" pitchFamily="34" charset="0"/>
              <a:buChar char="•"/>
            </a:pPr>
            <a:r>
              <a:rPr lang="fr-FR" sz="2800" dirty="0"/>
              <a:t>@</a:t>
            </a:r>
            <a:r>
              <a:rPr lang="fr-FR" sz="2800" dirty="0" err="1"/>
              <a:t>AfterReturning</a:t>
            </a:r>
            <a:endParaRPr lang="fr-FR" sz="2800" dirty="0"/>
          </a:p>
        </p:txBody>
      </p:sp>
      <p:sp>
        <p:nvSpPr>
          <p:cNvPr id="6" name="Rectangle 5"/>
          <p:cNvSpPr/>
          <p:nvPr/>
        </p:nvSpPr>
        <p:spPr>
          <a:xfrm>
            <a:off x="2423311" y="2796383"/>
            <a:ext cx="7300111" cy="1815882"/>
          </a:xfrm>
          <a:prstGeom prst="rect">
            <a:avLst/>
          </a:prstGeom>
        </p:spPr>
        <p:txBody>
          <a:bodyPr wrap="square">
            <a:spAutoFit/>
          </a:bodyPr>
          <a:lstStyle/>
          <a:p>
            <a:pPr marL="457200" indent="-457200">
              <a:buFont typeface="Arial" panose="020B0604020202020204" pitchFamily="34" charset="0"/>
              <a:buChar char="•"/>
            </a:pPr>
            <a:r>
              <a:rPr lang="en-US" sz="2800" dirty="0"/>
              <a:t>@Value("1")</a:t>
            </a:r>
          </a:p>
          <a:p>
            <a:r>
              <a:rPr lang="en-US" sz="2800" dirty="0" smtClean="0"/>
              <a:t>      </a:t>
            </a:r>
            <a:r>
              <a:rPr lang="en-US" sz="2800" dirty="0"/>
              <a:t>public void </a:t>
            </a:r>
            <a:r>
              <a:rPr lang="en-US" sz="2800" dirty="0" err="1"/>
              <a:t>setOrder</a:t>
            </a:r>
            <a:r>
              <a:rPr lang="en-US" sz="2800" dirty="0"/>
              <a:t>(final </a:t>
            </a:r>
            <a:r>
              <a:rPr lang="en-US" sz="2800" dirty="0" err="1"/>
              <a:t>int</a:t>
            </a:r>
            <a:r>
              <a:rPr lang="en-US" sz="2800" dirty="0"/>
              <a:t> order) {</a:t>
            </a:r>
          </a:p>
          <a:p>
            <a:r>
              <a:rPr lang="en-US" sz="2800" dirty="0"/>
              <a:t>    </a:t>
            </a:r>
            <a:r>
              <a:rPr lang="en-US" sz="2800" dirty="0" smtClean="0"/>
              <a:t>	</a:t>
            </a:r>
            <a:r>
              <a:rPr lang="en-US" sz="2800" dirty="0" err="1" smtClean="0"/>
              <a:t>this.order</a:t>
            </a:r>
            <a:r>
              <a:rPr lang="en-US" sz="2800" dirty="0" smtClean="0"/>
              <a:t> </a:t>
            </a:r>
            <a:r>
              <a:rPr lang="en-US" sz="2800" dirty="0"/>
              <a:t>= order;</a:t>
            </a:r>
          </a:p>
          <a:p>
            <a:r>
              <a:rPr lang="en-US" sz="2800" dirty="0"/>
              <a:t>  </a:t>
            </a:r>
            <a:r>
              <a:rPr lang="en-US" sz="2800" dirty="0" smtClean="0"/>
              <a:t>	}</a:t>
            </a:r>
            <a:endParaRPr lang="fr-FR" sz="2800" dirty="0"/>
          </a:p>
        </p:txBody>
      </p:sp>
      <p:sp>
        <p:nvSpPr>
          <p:cNvPr id="7" name="Rectangle 6"/>
          <p:cNvSpPr/>
          <p:nvPr/>
        </p:nvSpPr>
        <p:spPr>
          <a:xfrm>
            <a:off x="2350884" y="483988"/>
            <a:ext cx="2755270" cy="523220"/>
          </a:xfrm>
          <a:prstGeom prst="rect">
            <a:avLst/>
          </a:prstGeom>
        </p:spPr>
        <p:txBody>
          <a:bodyPr wrap="square">
            <a:spAutoFit/>
          </a:bodyPr>
          <a:lstStyle/>
          <a:p>
            <a:pPr marL="457200" indent="-457200">
              <a:buFont typeface="Arial" panose="020B0604020202020204" pitchFamily="34" charset="0"/>
              <a:buChar char="•"/>
            </a:pPr>
            <a:r>
              <a:rPr lang="en-US" sz="2800" dirty="0" smtClean="0"/>
              <a:t>@After</a:t>
            </a:r>
            <a:endParaRPr lang="fr-FR" sz="2800" dirty="0"/>
          </a:p>
        </p:txBody>
      </p:sp>
    </p:spTree>
    <p:extLst>
      <p:ext uri="{BB962C8B-B14F-4D97-AF65-F5344CB8AC3E}">
        <p14:creationId xmlns:p14="http://schemas.microsoft.com/office/powerpoint/2010/main" val="2688104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628" y="782172"/>
            <a:ext cx="11204769" cy="5755422"/>
          </a:xfrm>
          <a:prstGeom prst="rect">
            <a:avLst/>
          </a:prstGeom>
        </p:spPr>
        <p:txBody>
          <a:bodyPr wrap="square">
            <a:spAutoFit/>
          </a:bodyPr>
          <a:lstStyle/>
          <a:p>
            <a:r>
              <a:rPr lang="fr-FR" sz="1600" dirty="0" smtClean="0">
                <a:solidFill>
                  <a:srgbClr val="000000"/>
                </a:solidFill>
                <a:latin typeface="GillSansMT"/>
              </a:rPr>
              <a:t>L'opération </a:t>
            </a:r>
            <a:r>
              <a:rPr lang="fr-FR" sz="1600" dirty="0">
                <a:solidFill>
                  <a:srgbClr val="000000"/>
                </a:solidFill>
                <a:latin typeface="GillSansMT"/>
              </a:rPr>
              <a:t>de tissage peut être faite à la </a:t>
            </a:r>
            <a:r>
              <a:rPr lang="fr-FR" sz="1600" b="1" dirty="0">
                <a:solidFill>
                  <a:srgbClr val="000000"/>
                </a:solidFill>
                <a:latin typeface="GillSansMT,Bold"/>
              </a:rPr>
              <a:t>compilation </a:t>
            </a:r>
            <a:r>
              <a:rPr lang="fr-FR" sz="1600" dirty="0">
                <a:solidFill>
                  <a:srgbClr val="000000"/>
                </a:solidFill>
                <a:latin typeface="GillSansMT"/>
              </a:rPr>
              <a:t>ou </a:t>
            </a:r>
            <a:r>
              <a:rPr lang="fr-FR" sz="1600" dirty="0" smtClean="0">
                <a:solidFill>
                  <a:srgbClr val="000000"/>
                </a:solidFill>
                <a:latin typeface="GillSansMT"/>
              </a:rPr>
              <a:t>à </a:t>
            </a:r>
            <a:r>
              <a:rPr lang="fr-FR" sz="1600" b="1" dirty="0" smtClean="0">
                <a:solidFill>
                  <a:srgbClr val="000000"/>
                </a:solidFill>
                <a:latin typeface="GillSansMT,Bold"/>
              </a:rPr>
              <a:t>l'exécution </a:t>
            </a:r>
            <a:r>
              <a:rPr lang="fr-FR" sz="1600" dirty="0">
                <a:solidFill>
                  <a:srgbClr val="000000"/>
                </a:solidFill>
                <a:latin typeface="GillSansMT"/>
              </a:rPr>
              <a:t>du programme.</a:t>
            </a:r>
          </a:p>
          <a:p>
            <a:endParaRPr lang="fr-FR" sz="1600" dirty="0" smtClean="0">
              <a:solidFill>
                <a:srgbClr val="3892A8"/>
              </a:solidFill>
              <a:latin typeface="Wingdings2"/>
            </a:endParaRPr>
          </a:p>
          <a:p>
            <a:r>
              <a:rPr lang="fr-FR" sz="1600" u="sng" dirty="0" smtClean="0">
                <a:solidFill>
                  <a:srgbClr val="C10000"/>
                </a:solidFill>
                <a:latin typeface="GillSansMT"/>
              </a:rPr>
              <a:t>Les </a:t>
            </a:r>
            <a:r>
              <a:rPr lang="fr-FR" sz="1600" u="sng" dirty="0">
                <a:solidFill>
                  <a:srgbClr val="C10000"/>
                </a:solidFill>
                <a:latin typeface="GillSansMT"/>
              </a:rPr>
              <a:t>tisseurs statiques </a:t>
            </a:r>
            <a:r>
              <a:rPr lang="fr-FR" sz="1600" dirty="0">
                <a:solidFill>
                  <a:srgbClr val="000000"/>
                </a:solidFill>
                <a:latin typeface="GillSansMT"/>
              </a:rPr>
              <a:t>s'appliquent à la compilation </a:t>
            </a:r>
            <a:r>
              <a:rPr lang="fr-FR" sz="1600" dirty="0" smtClean="0">
                <a:solidFill>
                  <a:srgbClr val="000000"/>
                </a:solidFill>
                <a:latin typeface="GillSansMT"/>
              </a:rPr>
              <a:t>du programme</a:t>
            </a:r>
            <a:r>
              <a:rPr lang="fr-FR" sz="1600" dirty="0">
                <a:solidFill>
                  <a:srgbClr val="000000"/>
                </a:solidFill>
                <a:latin typeface="GillSansMT"/>
              </a:rPr>
              <a:t>. Ils prennent en entrée un ensemble de classes </a:t>
            </a:r>
            <a:r>
              <a:rPr lang="fr-FR" sz="1600" dirty="0" smtClean="0">
                <a:solidFill>
                  <a:srgbClr val="000000"/>
                </a:solidFill>
                <a:latin typeface="GillSansMT"/>
              </a:rPr>
              <a:t>et un </a:t>
            </a:r>
            <a:r>
              <a:rPr lang="fr-FR" sz="1600" dirty="0">
                <a:solidFill>
                  <a:srgbClr val="000000"/>
                </a:solidFill>
                <a:latin typeface="GillSansMT"/>
              </a:rPr>
              <a:t>ensemble d'aspects pour </a:t>
            </a:r>
            <a:r>
              <a:rPr lang="fr-FR" sz="1600" dirty="0" smtClean="0">
                <a:solidFill>
                  <a:srgbClr val="000000"/>
                </a:solidFill>
                <a:latin typeface="GillSansMT"/>
              </a:rPr>
              <a:t>fournir </a:t>
            </a:r>
            <a:r>
              <a:rPr lang="fr-FR" sz="1600" dirty="0">
                <a:solidFill>
                  <a:srgbClr val="000000"/>
                </a:solidFill>
                <a:latin typeface="GillSansMT"/>
              </a:rPr>
              <a:t>un programme </a:t>
            </a:r>
            <a:r>
              <a:rPr lang="fr-FR" sz="1600" dirty="0" smtClean="0">
                <a:solidFill>
                  <a:srgbClr val="000000"/>
                </a:solidFill>
                <a:latin typeface="GillSansMT"/>
              </a:rPr>
              <a:t>compilé augmenté </a:t>
            </a:r>
            <a:r>
              <a:rPr lang="fr-FR" sz="1600" dirty="0">
                <a:solidFill>
                  <a:srgbClr val="000000"/>
                </a:solidFill>
                <a:latin typeface="GillSansMT"/>
              </a:rPr>
              <a:t>d'aspects</a:t>
            </a:r>
            <a:r>
              <a:rPr lang="fr-FR" sz="1600" dirty="0" smtClean="0">
                <a:solidFill>
                  <a:srgbClr val="000000"/>
                </a:solidFill>
                <a:latin typeface="GillSansMT"/>
              </a:rPr>
              <a:t>.</a:t>
            </a:r>
          </a:p>
          <a:p>
            <a:endParaRPr lang="fr-FR" sz="1600" dirty="0">
              <a:solidFill>
                <a:srgbClr val="000000"/>
              </a:solidFill>
              <a:latin typeface="GillSansMT"/>
            </a:endParaRPr>
          </a:p>
          <a:p>
            <a:endParaRPr lang="fr-FR" sz="1600" dirty="0" smtClean="0">
              <a:solidFill>
                <a:srgbClr val="000000"/>
              </a:solidFill>
              <a:latin typeface="GillSansMT"/>
            </a:endParaRPr>
          </a:p>
          <a:p>
            <a:endParaRPr lang="fr-FR" sz="1600" dirty="0">
              <a:solidFill>
                <a:srgbClr val="000000"/>
              </a:solidFill>
              <a:latin typeface="GillSansMT"/>
            </a:endParaRPr>
          </a:p>
          <a:p>
            <a:endParaRPr lang="fr-FR" sz="1600" dirty="0" smtClean="0">
              <a:solidFill>
                <a:srgbClr val="000000"/>
              </a:solidFill>
              <a:latin typeface="GillSansMT"/>
            </a:endParaRPr>
          </a:p>
          <a:p>
            <a:endParaRPr lang="fr-FR" sz="1600" dirty="0">
              <a:solidFill>
                <a:srgbClr val="000000"/>
              </a:solidFill>
              <a:latin typeface="GillSansMT"/>
            </a:endParaRPr>
          </a:p>
          <a:p>
            <a:endParaRPr lang="fr-FR" sz="1600" dirty="0" smtClean="0">
              <a:solidFill>
                <a:srgbClr val="000000"/>
              </a:solidFill>
              <a:latin typeface="GillSansMT"/>
            </a:endParaRPr>
          </a:p>
          <a:p>
            <a:endParaRPr lang="fr-FR" sz="1600" dirty="0">
              <a:solidFill>
                <a:srgbClr val="000000"/>
              </a:solidFill>
              <a:latin typeface="GillSansMT"/>
            </a:endParaRPr>
          </a:p>
          <a:p>
            <a:endParaRPr lang="fr-FR" sz="1600" dirty="0" smtClean="0">
              <a:solidFill>
                <a:srgbClr val="000000"/>
              </a:solidFill>
              <a:latin typeface="GillSansMT"/>
            </a:endParaRPr>
          </a:p>
          <a:p>
            <a:endParaRPr lang="fr-FR" sz="1600" dirty="0">
              <a:solidFill>
                <a:srgbClr val="000000"/>
              </a:solidFill>
              <a:latin typeface="GillSansMT"/>
            </a:endParaRPr>
          </a:p>
          <a:p>
            <a:endParaRPr lang="fr-FR" sz="1600" dirty="0">
              <a:solidFill>
                <a:srgbClr val="000000"/>
              </a:solidFill>
              <a:latin typeface="GillSansMT"/>
            </a:endParaRPr>
          </a:p>
          <a:p>
            <a:endParaRPr lang="fr-FR" sz="1600" dirty="0" smtClean="0">
              <a:solidFill>
                <a:srgbClr val="3892A8"/>
              </a:solidFill>
              <a:latin typeface="Wingdings2"/>
            </a:endParaRPr>
          </a:p>
          <a:p>
            <a:endParaRPr lang="fr-FR" sz="1600" u="sng" dirty="0" smtClean="0">
              <a:solidFill>
                <a:srgbClr val="C10000"/>
              </a:solidFill>
              <a:latin typeface="GillSansMT"/>
            </a:endParaRPr>
          </a:p>
          <a:p>
            <a:endParaRPr lang="fr-FR" sz="1600" u="sng" dirty="0">
              <a:solidFill>
                <a:srgbClr val="C10000"/>
              </a:solidFill>
              <a:latin typeface="GillSansMT"/>
            </a:endParaRPr>
          </a:p>
          <a:p>
            <a:endParaRPr lang="fr-FR" sz="1600" u="sng" dirty="0" smtClean="0">
              <a:solidFill>
                <a:srgbClr val="C10000"/>
              </a:solidFill>
              <a:latin typeface="GillSansMT"/>
            </a:endParaRPr>
          </a:p>
          <a:p>
            <a:endParaRPr lang="fr-FR" sz="1600" u="sng" dirty="0">
              <a:solidFill>
                <a:srgbClr val="C10000"/>
              </a:solidFill>
              <a:latin typeface="GillSansMT"/>
            </a:endParaRPr>
          </a:p>
          <a:p>
            <a:r>
              <a:rPr lang="fr-FR" sz="1600" u="sng" dirty="0" smtClean="0">
                <a:solidFill>
                  <a:srgbClr val="C10000"/>
                </a:solidFill>
                <a:latin typeface="GillSansMT"/>
              </a:rPr>
              <a:t>Les </a:t>
            </a:r>
            <a:r>
              <a:rPr lang="fr-FR" sz="1600" u="sng" dirty="0">
                <a:solidFill>
                  <a:srgbClr val="C10000"/>
                </a:solidFill>
                <a:latin typeface="GillSansMT"/>
              </a:rPr>
              <a:t>tisseurs dynamiques </a:t>
            </a:r>
            <a:r>
              <a:rPr lang="fr-FR" sz="1600" dirty="0">
                <a:solidFill>
                  <a:srgbClr val="000000"/>
                </a:solidFill>
                <a:latin typeface="GillSansMT"/>
              </a:rPr>
              <a:t>sont, quant à eux, capables </a:t>
            </a:r>
            <a:r>
              <a:rPr lang="fr-FR" sz="1600" dirty="0" smtClean="0">
                <a:solidFill>
                  <a:srgbClr val="000000"/>
                </a:solidFill>
                <a:latin typeface="GillSansMT"/>
              </a:rPr>
              <a:t>d'appliquer les </a:t>
            </a:r>
            <a:r>
              <a:rPr lang="fr-FR" sz="1600" dirty="0">
                <a:solidFill>
                  <a:srgbClr val="000000"/>
                </a:solidFill>
                <a:latin typeface="GillSansMT"/>
              </a:rPr>
              <a:t>aspects dynamiquement, pendant l'exécution du </a:t>
            </a:r>
            <a:r>
              <a:rPr lang="fr-FR" sz="1600" dirty="0" smtClean="0">
                <a:solidFill>
                  <a:srgbClr val="000000"/>
                </a:solidFill>
                <a:latin typeface="GillSansMT"/>
              </a:rPr>
              <a:t>programme. Leur </a:t>
            </a:r>
            <a:r>
              <a:rPr lang="fr-FR" sz="1600" dirty="0">
                <a:solidFill>
                  <a:srgbClr val="000000"/>
                </a:solidFill>
                <a:latin typeface="GillSansMT"/>
              </a:rPr>
              <a:t>principal atout est leur capacité à ajouter, supprimer </a:t>
            </a:r>
            <a:r>
              <a:rPr lang="fr-FR" sz="1600" dirty="0" smtClean="0">
                <a:solidFill>
                  <a:srgbClr val="000000"/>
                </a:solidFill>
                <a:latin typeface="GillSansMT"/>
              </a:rPr>
              <a:t>ou modifier </a:t>
            </a:r>
            <a:r>
              <a:rPr lang="fr-FR" sz="1600" dirty="0">
                <a:solidFill>
                  <a:srgbClr val="000000"/>
                </a:solidFill>
                <a:latin typeface="GillSansMT"/>
              </a:rPr>
              <a:t>les aspects à chaud pendant l'exécution </a:t>
            </a:r>
            <a:r>
              <a:rPr lang="fr-FR" sz="1600" dirty="0" smtClean="0">
                <a:solidFill>
                  <a:srgbClr val="000000"/>
                </a:solidFill>
                <a:latin typeface="GillSansMT"/>
              </a:rPr>
              <a:t>du programme</a:t>
            </a:r>
            <a:r>
              <a:rPr lang="fr-FR" sz="1600" dirty="0">
                <a:solidFill>
                  <a:srgbClr val="000000"/>
                </a:solidFill>
                <a:latin typeface="GillSansMT"/>
              </a:rPr>
              <a:t>, ce qui est très utile pour les </a:t>
            </a:r>
            <a:r>
              <a:rPr lang="fr-FR" sz="1600" dirty="0" smtClean="0">
                <a:solidFill>
                  <a:srgbClr val="000000"/>
                </a:solidFill>
                <a:latin typeface="GillSansMT"/>
              </a:rPr>
              <a:t>serveurs d'applications</a:t>
            </a:r>
            <a:r>
              <a:rPr lang="fr-FR" sz="1600" dirty="0">
                <a:solidFill>
                  <a:srgbClr val="000000"/>
                </a:solidFill>
                <a:latin typeface="GillSansMT"/>
              </a:rPr>
              <a:t>.</a:t>
            </a:r>
          </a:p>
          <a:p>
            <a:endParaRPr lang="fr-FR" sz="1600" dirty="0">
              <a:solidFill>
                <a:srgbClr val="B6A889"/>
              </a:solidFill>
              <a:latin typeface="GillSansMT"/>
            </a:endParaRPr>
          </a:p>
        </p:txBody>
      </p:sp>
      <p:sp>
        <p:nvSpPr>
          <p:cNvPr id="3" name="Rectangle 2"/>
          <p:cNvSpPr/>
          <p:nvPr/>
        </p:nvSpPr>
        <p:spPr>
          <a:xfrm>
            <a:off x="271092" y="146504"/>
            <a:ext cx="2086853" cy="369332"/>
          </a:xfrm>
          <a:prstGeom prst="rect">
            <a:avLst/>
          </a:prstGeom>
        </p:spPr>
        <p:txBody>
          <a:bodyPr wrap="none">
            <a:spAutoFit/>
          </a:bodyPr>
          <a:lstStyle/>
          <a:p>
            <a:r>
              <a:rPr lang="fr-FR" u="sng" dirty="0">
                <a:solidFill>
                  <a:srgbClr val="572314"/>
                </a:solidFill>
                <a:latin typeface="GillSansMT"/>
              </a:rPr>
              <a:t>Tisseurs d’aspects</a:t>
            </a:r>
          </a:p>
        </p:txBody>
      </p:sp>
      <p:pic>
        <p:nvPicPr>
          <p:cNvPr id="4" name="Picture 2" descr="Résultat de recherche d'images pour &quot;aop aspec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225" y="2154392"/>
            <a:ext cx="3945114" cy="295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747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142" y="2483395"/>
            <a:ext cx="7997890" cy="1200329"/>
          </a:xfrm>
          <a:prstGeom prst="rect">
            <a:avLst/>
          </a:prstGeom>
        </p:spPr>
        <p:txBody>
          <a:bodyPr wrap="square">
            <a:spAutoFit/>
          </a:bodyPr>
          <a:lstStyle/>
          <a:p>
            <a:pPr marL="285750" indent="-285750">
              <a:buFont typeface="Arial" panose="020B0604020202020204" pitchFamily="34" charset="0"/>
              <a:buChar char="•"/>
            </a:pPr>
            <a:r>
              <a:rPr lang="fr-FR" sz="2400" dirty="0" smtClean="0">
                <a:solidFill>
                  <a:srgbClr val="000000"/>
                </a:solidFill>
                <a:latin typeface="GillSansMT"/>
              </a:rPr>
              <a:t>Les </a:t>
            </a:r>
            <a:r>
              <a:rPr lang="fr-FR" sz="2400" dirty="0">
                <a:solidFill>
                  <a:srgbClr val="000000"/>
                </a:solidFill>
                <a:latin typeface="GillSansMT"/>
              </a:rPr>
              <a:t>points de jonction (</a:t>
            </a:r>
            <a:r>
              <a:rPr lang="fr-FR" sz="2400" dirty="0" err="1">
                <a:solidFill>
                  <a:srgbClr val="C10000"/>
                </a:solidFill>
                <a:latin typeface="GillSansMT"/>
              </a:rPr>
              <a:t>JoinPoint</a:t>
            </a:r>
            <a:r>
              <a:rPr lang="fr-FR" sz="2400" dirty="0">
                <a:solidFill>
                  <a:srgbClr val="000000"/>
                </a:solidFill>
                <a:latin typeface="GillSansMT"/>
              </a:rPr>
              <a:t>)</a:t>
            </a:r>
          </a:p>
          <a:p>
            <a:pPr marL="285750" indent="-285750">
              <a:buFont typeface="Arial" panose="020B0604020202020204" pitchFamily="34" charset="0"/>
              <a:buChar char="•"/>
            </a:pPr>
            <a:r>
              <a:rPr lang="fr-FR" sz="2400" dirty="0" smtClean="0">
                <a:solidFill>
                  <a:srgbClr val="000000"/>
                </a:solidFill>
                <a:latin typeface="GillSansMT"/>
              </a:rPr>
              <a:t>Les </a:t>
            </a:r>
            <a:r>
              <a:rPr lang="fr-FR" sz="2400" dirty="0">
                <a:solidFill>
                  <a:srgbClr val="000000"/>
                </a:solidFill>
                <a:latin typeface="GillSansMT"/>
              </a:rPr>
              <a:t>points de coupures (</a:t>
            </a:r>
            <a:r>
              <a:rPr lang="fr-FR" sz="2400" dirty="0" err="1" smtClean="0">
                <a:solidFill>
                  <a:srgbClr val="C10000"/>
                </a:solidFill>
                <a:latin typeface="GillSansMT"/>
              </a:rPr>
              <a:t>PointCut</a:t>
            </a:r>
            <a:r>
              <a:rPr lang="fr-FR" sz="2400" dirty="0" smtClean="0">
                <a:solidFill>
                  <a:srgbClr val="000000"/>
                </a:solidFill>
                <a:latin typeface="GillSansMT"/>
              </a:rPr>
              <a:t>)</a:t>
            </a:r>
            <a:endParaRPr lang="fr-FR" sz="2400" dirty="0">
              <a:solidFill>
                <a:srgbClr val="C10000"/>
              </a:solidFill>
              <a:latin typeface="GillSansMT"/>
            </a:endParaRPr>
          </a:p>
          <a:p>
            <a:pPr marL="285750" indent="-285750">
              <a:buFont typeface="Arial" panose="020B0604020202020204" pitchFamily="34" charset="0"/>
              <a:buChar char="•"/>
            </a:pPr>
            <a:r>
              <a:rPr lang="fr-FR" sz="2400" dirty="0" smtClean="0">
                <a:solidFill>
                  <a:srgbClr val="000000"/>
                </a:solidFill>
                <a:latin typeface="GillSansMT"/>
              </a:rPr>
              <a:t>Les </a:t>
            </a:r>
            <a:r>
              <a:rPr lang="fr-FR" sz="2400" dirty="0">
                <a:solidFill>
                  <a:srgbClr val="C10000"/>
                </a:solidFill>
                <a:latin typeface="GillSansMT"/>
              </a:rPr>
              <a:t>Codes </a:t>
            </a:r>
            <a:r>
              <a:rPr lang="fr-FR" sz="2400" dirty="0" err="1" smtClean="0">
                <a:solidFill>
                  <a:srgbClr val="C10000"/>
                </a:solidFill>
                <a:latin typeface="GillSansMT"/>
              </a:rPr>
              <a:t>Advices</a:t>
            </a:r>
            <a:r>
              <a:rPr lang="fr-FR" sz="2400" dirty="0" smtClean="0">
                <a:solidFill>
                  <a:srgbClr val="C10000"/>
                </a:solidFill>
                <a:latin typeface="GillSansMT"/>
              </a:rPr>
              <a:t> (greffon) </a:t>
            </a:r>
            <a:endParaRPr lang="fr-FR" sz="2400" dirty="0">
              <a:solidFill>
                <a:srgbClr val="C10000"/>
              </a:solidFill>
              <a:latin typeface="GillSansMT"/>
            </a:endParaRPr>
          </a:p>
        </p:txBody>
      </p:sp>
      <p:sp>
        <p:nvSpPr>
          <p:cNvPr id="3" name="Rectangle 2"/>
          <p:cNvSpPr/>
          <p:nvPr/>
        </p:nvSpPr>
        <p:spPr>
          <a:xfrm>
            <a:off x="609183" y="678671"/>
            <a:ext cx="2133918" cy="369332"/>
          </a:xfrm>
          <a:prstGeom prst="rect">
            <a:avLst/>
          </a:prstGeom>
        </p:spPr>
        <p:txBody>
          <a:bodyPr wrap="none">
            <a:spAutoFit/>
          </a:bodyPr>
          <a:lstStyle/>
          <a:p>
            <a:r>
              <a:rPr lang="fr-FR" u="sng" dirty="0">
                <a:solidFill>
                  <a:srgbClr val="572314"/>
                </a:solidFill>
                <a:latin typeface="GillSansMT"/>
              </a:rPr>
              <a:t>Concepts de l’AOP</a:t>
            </a:r>
          </a:p>
        </p:txBody>
      </p:sp>
    </p:spTree>
    <p:extLst>
      <p:ext uri="{BB962C8B-B14F-4D97-AF65-F5344CB8AC3E}">
        <p14:creationId xmlns:p14="http://schemas.microsoft.com/office/powerpoint/2010/main" val="3079636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33328" y="1500280"/>
            <a:ext cx="10827945" cy="1477328"/>
          </a:xfrm>
          <a:prstGeom prst="rect">
            <a:avLst/>
          </a:prstGeom>
        </p:spPr>
        <p:txBody>
          <a:bodyPr wrap="square">
            <a:spAutoFit/>
          </a:bodyPr>
          <a:lstStyle/>
          <a:p>
            <a:r>
              <a:rPr lang="fr-FR" dirty="0" smtClean="0">
                <a:solidFill>
                  <a:srgbClr val="000000"/>
                </a:solidFill>
                <a:latin typeface="GillSansMT"/>
              </a:rPr>
              <a:t>Point </a:t>
            </a:r>
            <a:r>
              <a:rPr lang="fr-FR" dirty="0">
                <a:solidFill>
                  <a:srgbClr val="000000"/>
                </a:solidFill>
                <a:latin typeface="GillSansMT"/>
              </a:rPr>
              <a:t>de jonction ou endroit spécifique dans le flot d'exécution du système, où il est valide d'insérer un greffon. </a:t>
            </a:r>
            <a:endParaRPr lang="fr-FR" dirty="0" smtClean="0">
              <a:solidFill>
                <a:srgbClr val="000000"/>
              </a:solidFill>
              <a:latin typeface="GillSansMT"/>
            </a:endParaRPr>
          </a:p>
          <a:p>
            <a:endParaRPr lang="fr-FR" dirty="0">
              <a:solidFill>
                <a:srgbClr val="000000"/>
              </a:solidFill>
              <a:latin typeface="GillSansMT"/>
            </a:endParaRPr>
          </a:p>
          <a:p>
            <a:r>
              <a:rPr lang="fr-FR" dirty="0" smtClean="0">
                <a:solidFill>
                  <a:srgbClr val="000000"/>
                </a:solidFill>
                <a:latin typeface="GillSansMT"/>
              </a:rPr>
              <a:t>Il </a:t>
            </a:r>
            <a:r>
              <a:rPr lang="fr-FR" dirty="0">
                <a:solidFill>
                  <a:srgbClr val="000000"/>
                </a:solidFill>
                <a:latin typeface="GillSansMT"/>
              </a:rPr>
              <a:t>n'est pas possible, par exemple, d'insérer un greffon au milieu du code d'une fonction. Par contre on pourra le faire avant, autour de, à la place ou après l'appel de la fonction</a:t>
            </a:r>
            <a:r>
              <a:rPr lang="fr-FR" dirty="0" smtClean="0">
                <a:solidFill>
                  <a:srgbClr val="000000"/>
                </a:solidFill>
                <a:latin typeface="GillSansMT"/>
              </a:rPr>
              <a:t>.</a:t>
            </a:r>
            <a:endParaRPr lang="fr-FR" dirty="0">
              <a:solidFill>
                <a:srgbClr val="000000"/>
              </a:solidFill>
              <a:latin typeface="GillSansMT"/>
            </a:endParaRPr>
          </a:p>
        </p:txBody>
      </p:sp>
      <p:sp>
        <p:nvSpPr>
          <p:cNvPr id="3" name="Rectangle 2"/>
          <p:cNvSpPr/>
          <p:nvPr/>
        </p:nvSpPr>
        <p:spPr>
          <a:xfrm>
            <a:off x="317492" y="900811"/>
            <a:ext cx="1954381" cy="369332"/>
          </a:xfrm>
          <a:prstGeom prst="rect">
            <a:avLst/>
          </a:prstGeom>
        </p:spPr>
        <p:txBody>
          <a:bodyPr wrap="none">
            <a:spAutoFit/>
          </a:bodyPr>
          <a:lstStyle/>
          <a:p>
            <a:r>
              <a:rPr lang="fr-FR" u="sng" dirty="0">
                <a:solidFill>
                  <a:srgbClr val="572314"/>
                </a:solidFill>
                <a:latin typeface="GillSansMT"/>
              </a:rPr>
              <a:t>Point de jonction </a:t>
            </a:r>
          </a:p>
        </p:txBody>
      </p:sp>
      <p:sp>
        <p:nvSpPr>
          <p:cNvPr id="4" name="Rectangle 3"/>
          <p:cNvSpPr/>
          <p:nvPr/>
        </p:nvSpPr>
        <p:spPr>
          <a:xfrm>
            <a:off x="456904" y="3399321"/>
            <a:ext cx="3454792" cy="369332"/>
          </a:xfrm>
          <a:prstGeom prst="rect">
            <a:avLst/>
          </a:prstGeom>
        </p:spPr>
        <p:txBody>
          <a:bodyPr wrap="none">
            <a:spAutoFit/>
          </a:bodyPr>
          <a:lstStyle/>
          <a:p>
            <a:r>
              <a:rPr lang="fr-FR" u="sng" dirty="0">
                <a:solidFill>
                  <a:srgbClr val="572314"/>
                </a:solidFill>
                <a:latin typeface="GillSansMT"/>
              </a:rPr>
              <a:t>Les points de coupure (</a:t>
            </a:r>
            <a:r>
              <a:rPr lang="fr-FR" u="sng" dirty="0" err="1">
                <a:solidFill>
                  <a:srgbClr val="572314"/>
                </a:solidFill>
                <a:latin typeface="GillSansMT"/>
              </a:rPr>
              <a:t>JoinCut</a:t>
            </a:r>
            <a:r>
              <a:rPr lang="fr-FR" u="sng" dirty="0">
                <a:solidFill>
                  <a:srgbClr val="572314"/>
                </a:solidFill>
                <a:latin typeface="GillSansMT"/>
              </a:rPr>
              <a:t>)</a:t>
            </a:r>
          </a:p>
        </p:txBody>
      </p:sp>
      <p:sp>
        <p:nvSpPr>
          <p:cNvPr id="5" name="Rectangle 4"/>
          <p:cNvSpPr/>
          <p:nvPr/>
        </p:nvSpPr>
        <p:spPr>
          <a:xfrm>
            <a:off x="456904" y="3998790"/>
            <a:ext cx="11254601" cy="1200329"/>
          </a:xfrm>
          <a:prstGeom prst="rect">
            <a:avLst/>
          </a:prstGeom>
        </p:spPr>
        <p:txBody>
          <a:bodyPr wrap="square">
            <a:spAutoFit/>
          </a:bodyPr>
          <a:lstStyle/>
          <a:p>
            <a:r>
              <a:rPr lang="fr-FR" dirty="0" smtClean="0">
                <a:solidFill>
                  <a:srgbClr val="000000"/>
                </a:solidFill>
                <a:latin typeface="GillSansMT"/>
              </a:rPr>
              <a:t>Un </a:t>
            </a:r>
            <a:r>
              <a:rPr lang="fr-FR" dirty="0">
                <a:solidFill>
                  <a:srgbClr val="000000"/>
                </a:solidFill>
                <a:latin typeface="GillSansMT"/>
              </a:rPr>
              <a:t>point de coupure désigne un ensemble de point de </a:t>
            </a:r>
            <a:r>
              <a:rPr lang="fr-FR" dirty="0" smtClean="0">
                <a:solidFill>
                  <a:srgbClr val="000000"/>
                </a:solidFill>
                <a:latin typeface="GillSansMT"/>
              </a:rPr>
              <a:t>jonctions. Il </a:t>
            </a:r>
            <a:r>
              <a:rPr lang="fr-FR" dirty="0">
                <a:solidFill>
                  <a:srgbClr val="000000"/>
                </a:solidFill>
                <a:latin typeface="GillSansMT"/>
              </a:rPr>
              <a:t>existe plusieurs types de points de coupures :</a:t>
            </a:r>
          </a:p>
          <a:p>
            <a:pPr marL="285750" indent="-285750">
              <a:buFont typeface="Arial" panose="020B0604020202020204" pitchFamily="34" charset="0"/>
              <a:buChar char="•"/>
            </a:pPr>
            <a:r>
              <a:rPr lang="fr-FR" dirty="0" smtClean="0">
                <a:solidFill>
                  <a:srgbClr val="000000"/>
                </a:solidFill>
                <a:latin typeface="GillSansMT"/>
              </a:rPr>
              <a:t>Les </a:t>
            </a:r>
            <a:r>
              <a:rPr lang="fr-FR" dirty="0">
                <a:solidFill>
                  <a:srgbClr val="000000"/>
                </a:solidFill>
                <a:latin typeface="GillSansMT"/>
              </a:rPr>
              <a:t>coupes d'appels de méthodes désignant un ensemble d'appels </a:t>
            </a:r>
            <a:r>
              <a:rPr lang="fr-FR" dirty="0" smtClean="0">
                <a:solidFill>
                  <a:srgbClr val="000000"/>
                </a:solidFill>
                <a:latin typeface="GillSansMT"/>
              </a:rPr>
              <a:t>de méthodes</a:t>
            </a:r>
            <a:r>
              <a:rPr lang="fr-FR" dirty="0">
                <a:solidFill>
                  <a:srgbClr val="000000"/>
                </a:solidFill>
                <a:latin typeface="GillSansMT"/>
              </a:rPr>
              <a:t>.</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275281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0255" y="1543080"/>
            <a:ext cx="7783551" cy="3416320"/>
          </a:xfrm>
          <a:prstGeom prst="rect">
            <a:avLst/>
          </a:prstGeom>
        </p:spPr>
        <p:txBody>
          <a:bodyPr wrap="square">
            <a:spAutoFit/>
          </a:bodyPr>
          <a:lstStyle/>
          <a:p>
            <a:pPr marL="285750" indent="-285750">
              <a:buFont typeface="Arial" panose="020B0604020202020204" pitchFamily="34" charset="0"/>
              <a:buChar char="•"/>
            </a:pPr>
            <a:r>
              <a:rPr lang="fr-FR" dirty="0" smtClean="0">
                <a:solidFill>
                  <a:srgbClr val="000000"/>
                </a:solidFill>
                <a:latin typeface="GillSansMT"/>
              </a:rPr>
              <a:t>Les </a:t>
            </a:r>
            <a:r>
              <a:rPr lang="fr-FR" dirty="0">
                <a:solidFill>
                  <a:srgbClr val="000000"/>
                </a:solidFill>
                <a:latin typeface="GillSansMT"/>
              </a:rPr>
              <a:t>blocs </a:t>
            </a:r>
            <a:r>
              <a:rPr lang="fr-FR" dirty="0" err="1">
                <a:solidFill>
                  <a:srgbClr val="000000"/>
                </a:solidFill>
                <a:latin typeface="GillSansMT"/>
              </a:rPr>
              <a:t>Advices</a:t>
            </a:r>
            <a:r>
              <a:rPr lang="fr-FR" dirty="0">
                <a:solidFill>
                  <a:srgbClr val="000000"/>
                </a:solidFill>
                <a:latin typeface="GillSansMT"/>
              </a:rPr>
              <a:t> sont des blocs de code qu'exécutera un </a:t>
            </a:r>
            <a:r>
              <a:rPr lang="fr-FR" dirty="0" smtClean="0">
                <a:solidFill>
                  <a:srgbClr val="000000"/>
                </a:solidFill>
                <a:latin typeface="GillSansMT"/>
              </a:rPr>
              <a:t>aspect. Les </a:t>
            </a:r>
            <a:r>
              <a:rPr lang="fr-FR" dirty="0">
                <a:solidFill>
                  <a:srgbClr val="000000"/>
                </a:solidFill>
                <a:latin typeface="GillSansMT"/>
              </a:rPr>
              <a:t>codes </a:t>
            </a:r>
            <a:r>
              <a:rPr lang="fr-FR" dirty="0" err="1">
                <a:solidFill>
                  <a:srgbClr val="000000"/>
                </a:solidFill>
                <a:latin typeface="GillSansMT"/>
              </a:rPr>
              <a:t>Advices</a:t>
            </a:r>
            <a:r>
              <a:rPr lang="fr-FR" dirty="0">
                <a:solidFill>
                  <a:srgbClr val="000000"/>
                </a:solidFill>
                <a:latin typeface="GillSansMT"/>
              </a:rPr>
              <a:t> caractérisent le comportement de l’aspect</a:t>
            </a:r>
            <a:r>
              <a:rPr lang="fr-FR" dirty="0" smtClean="0">
                <a:solidFill>
                  <a:srgbClr val="000000"/>
                </a:solidFill>
                <a:latin typeface="GillSansMT"/>
              </a:rPr>
              <a:t>.</a:t>
            </a:r>
          </a:p>
          <a:p>
            <a:endParaRPr lang="fr-FR" dirty="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Chaque </a:t>
            </a:r>
            <a:r>
              <a:rPr lang="fr-FR" dirty="0">
                <a:solidFill>
                  <a:srgbClr val="000000"/>
                </a:solidFill>
                <a:latin typeface="GillSansMT"/>
              </a:rPr>
              <a:t>code </a:t>
            </a:r>
            <a:r>
              <a:rPr lang="fr-FR" dirty="0" err="1">
                <a:solidFill>
                  <a:srgbClr val="000000"/>
                </a:solidFill>
                <a:latin typeface="GillSansMT"/>
              </a:rPr>
              <a:t>Advice</a:t>
            </a:r>
            <a:r>
              <a:rPr lang="fr-FR" dirty="0">
                <a:solidFill>
                  <a:srgbClr val="000000"/>
                </a:solidFill>
                <a:latin typeface="GillSansMT"/>
              </a:rPr>
              <a:t> d'un aspect doit être associé à une coupe </a:t>
            </a:r>
            <a:r>
              <a:rPr lang="fr-FR" dirty="0" smtClean="0">
                <a:solidFill>
                  <a:srgbClr val="000000"/>
                </a:solidFill>
                <a:latin typeface="GillSansMT"/>
              </a:rPr>
              <a:t>pour être exécuté. Ils </a:t>
            </a:r>
            <a:r>
              <a:rPr lang="fr-FR" dirty="0">
                <a:solidFill>
                  <a:srgbClr val="000000"/>
                </a:solidFill>
                <a:latin typeface="GillSansMT"/>
              </a:rPr>
              <a:t>ne seront exécutés que si un évènement définie par un point </a:t>
            </a:r>
            <a:r>
              <a:rPr lang="fr-FR" dirty="0" smtClean="0">
                <a:solidFill>
                  <a:srgbClr val="000000"/>
                </a:solidFill>
                <a:latin typeface="GillSansMT"/>
              </a:rPr>
              <a:t>de coupure </a:t>
            </a:r>
            <a:r>
              <a:rPr lang="fr-FR" dirty="0">
                <a:solidFill>
                  <a:srgbClr val="000000"/>
                </a:solidFill>
                <a:latin typeface="GillSansMT"/>
              </a:rPr>
              <a:t>à été intercepté.</a:t>
            </a:r>
          </a:p>
          <a:p>
            <a:pPr marL="285750" indent="-285750">
              <a:buFont typeface="Arial" panose="020B0604020202020204" pitchFamily="34" charset="0"/>
              <a:buChar char="•"/>
            </a:pPr>
            <a:endParaRPr lang="fr-FR" dirty="0" smtClean="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Un </a:t>
            </a:r>
            <a:r>
              <a:rPr lang="fr-FR" dirty="0">
                <a:solidFill>
                  <a:srgbClr val="000000"/>
                </a:solidFill>
                <a:latin typeface="GillSansMT"/>
              </a:rPr>
              <a:t>code </a:t>
            </a:r>
            <a:r>
              <a:rPr lang="fr-FR" dirty="0" err="1">
                <a:solidFill>
                  <a:srgbClr val="000000"/>
                </a:solidFill>
                <a:latin typeface="GillSansMT"/>
              </a:rPr>
              <a:t>advice</a:t>
            </a:r>
            <a:r>
              <a:rPr lang="fr-FR" dirty="0">
                <a:solidFill>
                  <a:srgbClr val="000000"/>
                </a:solidFill>
                <a:latin typeface="GillSansMT"/>
              </a:rPr>
              <a:t> peut être exécuté selon trois modes : avant, après, </a:t>
            </a:r>
            <a:r>
              <a:rPr lang="fr-FR" dirty="0" smtClean="0">
                <a:solidFill>
                  <a:srgbClr val="000000"/>
                </a:solidFill>
                <a:latin typeface="GillSansMT"/>
              </a:rPr>
              <a:t>ou autour </a:t>
            </a:r>
            <a:r>
              <a:rPr lang="fr-FR" dirty="0">
                <a:solidFill>
                  <a:srgbClr val="000000"/>
                </a:solidFill>
                <a:latin typeface="GillSansMT"/>
              </a:rPr>
              <a:t>d'un point de jonction.</a:t>
            </a:r>
          </a:p>
          <a:p>
            <a:pPr marL="285750" indent="-285750">
              <a:buFont typeface="Arial" panose="020B0604020202020204" pitchFamily="34" charset="0"/>
              <a:buChar char="•"/>
            </a:pPr>
            <a:endParaRPr lang="fr-FR" dirty="0" smtClean="0">
              <a:solidFill>
                <a:srgbClr val="000000"/>
              </a:solidFill>
              <a:latin typeface="GillSansMT"/>
            </a:endParaRPr>
          </a:p>
          <a:p>
            <a:pPr marL="285750" indent="-285750">
              <a:buFont typeface="Arial" panose="020B0604020202020204" pitchFamily="34" charset="0"/>
              <a:buChar char="•"/>
            </a:pPr>
            <a:r>
              <a:rPr lang="fr-FR" dirty="0" smtClean="0">
                <a:solidFill>
                  <a:srgbClr val="000000"/>
                </a:solidFill>
                <a:latin typeface="GillSansMT"/>
              </a:rPr>
              <a:t>Lorsqu'il </a:t>
            </a:r>
            <a:r>
              <a:rPr lang="fr-FR" dirty="0">
                <a:solidFill>
                  <a:srgbClr val="000000"/>
                </a:solidFill>
                <a:latin typeface="GillSansMT"/>
              </a:rPr>
              <a:t>est exécuté autour du point de jonction, il peut </a:t>
            </a:r>
            <a:r>
              <a:rPr lang="fr-FR" dirty="0" smtClean="0">
                <a:solidFill>
                  <a:srgbClr val="000000"/>
                </a:solidFill>
                <a:latin typeface="GillSansMT"/>
              </a:rPr>
              <a:t>carrément remplacer </a:t>
            </a:r>
            <a:r>
              <a:rPr lang="fr-FR" dirty="0">
                <a:solidFill>
                  <a:srgbClr val="000000"/>
                </a:solidFill>
                <a:latin typeface="GillSansMT"/>
              </a:rPr>
              <a:t>l'exécution de ce dernier, ou bien lui redonner le contrôle.</a:t>
            </a:r>
            <a:endParaRPr lang="fr-FR" dirty="0"/>
          </a:p>
        </p:txBody>
      </p:sp>
      <p:sp>
        <p:nvSpPr>
          <p:cNvPr id="3" name="Rectangle 2"/>
          <p:cNvSpPr/>
          <p:nvPr/>
        </p:nvSpPr>
        <p:spPr>
          <a:xfrm>
            <a:off x="941250" y="233504"/>
            <a:ext cx="2146806" cy="369332"/>
          </a:xfrm>
          <a:prstGeom prst="rect">
            <a:avLst/>
          </a:prstGeom>
        </p:spPr>
        <p:txBody>
          <a:bodyPr wrap="none">
            <a:spAutoFit/>
          </a:bodyPr>
          <a:lstStyle/>
          <a:p>
            <a:r>
              <a:rPr lang="fr-FR" u="sng" dirty="0">
                <a:solidFill>
                  <a:srgbClr val="572314"/>
                </a:solidFill>
                <a:latin typeface="GillSansMT"/>
              </a:rPr>
              <a:t>Les Codes </a:t>
            </a:r>
            <a:r>
              <a:rPr lang="fr-FR" u="sng" dirty="0" err="1">
                <a:solidFill>
                  <a:srgbClr val="572314"/>
                </a:solidFill>
                <a:latin typeface="GillSansMT"/>
              </a:rPr>
              <a:t>Advices</a:t>
            </a:r>
            <a:endParaRPr lang="fr-FR" u="sng" dirty="0">
              <a:solidFill>
                <a:srgbClr val="572314"/>
              </a:solidFill>
              <a:latin typeface="GillSansMT"/>
            </a:endParaRPr>
          </a:p>
        </p:txBody>
      </p:sp>
    </p:spTree>
    <p:extLst>
      <p:ext uri="{BB962C8B-B14F-4D97-AF65-F5344CB8AC3E}">
        <p14:creationId xmlns:p14="http://schemas.microsoft.com/office/powerpoint/2010/main" val="1425108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9092" y="428706"/>
            <a:ext cx="1947969" cy="461665"/>
          </a:xfrm>
          <a:prstGeom prst="rect">
            <a:avLst/>
          </a:prstGeom>
        </p:spPr>
        <p:txBody>
          <a:bodyPr wrap="none">
            <a:spAutoFit/>
          </a:bodyPr>
          <a:lstStyle/>
          <a:p>
            <a:r>
              <a:rPr lang="fr-FR" sz="2400" dirty="0">
                <a:latin typeface="CIDFont+F1"/>
              </a:rPr>
              <a:t>Les </a:t>
            </a:r>
            <a:r>
              <a:rPr lang="fr-FR" sz="2400" dirty="0" err="1">
                <a:latin typeface="CIDFont+F1"/>
              </a:rPr>
              <a:t>Wilcards</a:t>
            </a:r>
            <a:endParaRPr lang="fr-FR" sz="2400" dirty="0"/>
          </a:p>
        </p:txBody>
      </p:sp>
      <p:sp>
        <p:nvSpPr>
          <p:cNvPr id="5" name="Rectangle 4"/>
          <p:cNvSpPr/>
          <p:nvPr/>
        </p:nvSpPr>
        <p:spPr>
          <a:xfrm>
            <a:off x="938542" y="1552298"/>
            <a:ext cx="10170059" cy="707886"/>
          </a:xfrm>
          <a:prstGeom prst="rect">
            <a:avLst/>
          </a:prstGeom>
        </p:spPr>
        <p:txBody>
          <a:bodyPr wrap="square">
            <a:spAutoFit/>
          </a:bodyPr>
          <a:lstStyle/>
          <a:p>
            <a:r>
              <a:rPr lang="fr-FR" sz="2000" dirty="0">
                <a:latin typeface="CIDFont+F1"/>
              </a:rPr>
              <a:t>Les </a:t>
            </a:r>
            <a:r>
              <a:rPr lang="fr-FR" sz="2000" dirty="0" err="1">
                <a:latin typeface="CIDFont+F1"/>
              </a:rPr>
              <a:t>wilcards</a:t>
            </a:r>
            <a:r>
              <a:rPr lang="fr-FR" sz="2000" dirty="0">
                <a:latin typeface="CIDFont+F1"/>
              </a:rPr>
              <a:t> permettent de définir les points de coupures. Elles peuvent être comparées</a:t>
            </a:r>
          </a:p>
          <a:p>
            <a:r>
              <a:rPr lang="fr-FR" sz="2000" dirty="0">
                <a:latin typeface="CIDFont+F1"/>
              </a:rPr>
              <a:t>à des expressions régulières permettant de caractériser des points du programme.</a:t>
            </a:r>
            <a:endParaRPr lang="fr-FR" sz="2000" dirty="0"/>
          </a:p>
        </p:txBody>
      </p:sp>
      <p:sp>
        <p:nvSpPr>
          <p:cNvPr id="6" name="Rectangle 5"/>
          <p:cNvSpPr/>
          <p:nvPr/>
        </p:nvSpPr>
        <p:spPr>
          <a:xfrm>
            <a:off x="4162529" y="3072318"/>
            <a:ext cx="2759089" cy="523220"/>
          </a:xfrm>
          <a:prstGeom prst="rect">
            <a:avLst/>
          </a:prstGeom>
        </p:spPr>
        <p:txBody>
          <a:bodyPr wrap="none">
            <a:spAutoFit/>
          </a:bodyPr>
          <a:lstStyle/>
          <a:p>
            <a:r>
              <a:rPr lang="fr-FR" sz="2800" dirty="0">
                <a:latin typeface="CIDFont+F3"/>
              </a:rPr>
              <a:t>* *..</a:t>
            </a:r>
            <a:r>
              <a:rPr lang="fr-FR" sz="2800" dirty="0" err="1">
                <a:latin typeface="CIDFont+F3"/>
              </a:rPr>
              <a:t>Point.get</a:t>
            </a:r>
            <a:r>
              <a:rPr lang="fr-FR" sz="2800" dirty="0">
                <a:latin typeface="CIDFont+F3"/>
              </a:rPr>
              <a:t>*(..)</a:t>
            </a:r>
            <a:endParaRPr lang="fr-FR" sz="2800" dirty="0"/>
          </a:p>
        </p:txBody>
      </p:sp>
    </p:spTree>
    <p:extLst>
      <p:ext uri="{BB962C8B-B14F-4D97-AF65-F5344CB8AC3E}">
        <p14:creationId xmlns:p14="http://schemas.microsoft.com/office/powerpoint/2010/main" val="627391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4803</TotalTime>
  <Words>2899</Words>
  <Application>Microsoft Office PowerPoint</Application>
  <PresentationFormat>Grand écran</PresentationFormat>
  <Paragraphs>517</Paragraphs>
  <Slides>46</Slides>
  <Notes>0</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46</vt:i4>
      </vt:variant>
    </vt:vector>
  </HeadingPairs>
  <TitlesOfParts>
    <vt:vector size="60" baseType="lpstr">
      <vt:lpstr>Arial</vt:lpstr>
      <vt:lpstr>ArialMT</vt:lpstr>
      <vt:lpstr>Calibri</vt:lpstr>
      <vt:lpstr>Calibri Light</vt:lpstr>
      <vt:lpstr>CIDFont+F1</vt:lpstr>
      <vt:lpstr>CIDFont+F3</vt:lpstr>
      <vt:lpstr>Consolas</vt:lpstr>
      <vt:lpstr>GillSansMT</vt:lpstr>
      <vt:lpstr>GillSansMT,Bold</vt:lpstr>
      <vt:lpstr>GillSansMT,Italic</vt:lpstr>
      <vt:lpstr>Segoe UI</vt:lpstr>
      <vt:lpstr>Verdana</vt:lpstr>
      <vt:lpstr>Wingdings2</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Microsoft</cp:lastModifiedBy>
  <cp:revision>344</cp:revision>
  <dcterms:created xsi:type="dcterms:W3CDTF">2016-10-01T17:05:32Z</dcterms:created>
  <dcterms:modified xsi:type="dcterms:W3CDTF">2022-03-23T21:51:46Z</dcterms:modified>
</cp:coreProperties>
</file>