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6" r:id="rId3"/>
    <p:sldId id="263" r:id="rId4"/>
    <p:sldId id="264" r:id="rId5"/>
    <p:sldId id="265" r:id="rId6"/>
    <p:sldId id="267" r:id="rId7"/>
    <p:sldId id="268" r:id="rId8"/>
    <p:sldId id="269" r:id="rId9"/>
    <p:sldId id="270" r:id="rId10"/>
    <p:sldId id="288" r:id="rId11"/>
    <p:sldId id="271" r:id="rId12"/>
    <p:sldId id="273" r:id="rId13"/>
    <p:sldId id="274" r:id="rId14"/>
    <p:sldId id="272" r:id="rId15"/>
    <p:sldId id="276" r:id="rId16"/>
    <p:sldId id="289" r:id="rId17"/>
    <p:sldId id="275" r:id="rId18"/>
    <p:sldId id="278" r:id="rId19"/>
    <p:sldId id="279" r:id="rId20"/>
    <p:sldId id="280" r:id="rId21"/>
    <p:sldId id="277" r:id="rId22"/>
    <p:sldId id="281" r:id="rId23"/>
    <p:sldId id="282" r:id="rId24"/>
    <p:sldId id="283" r:id="rId25"/>
    <p:sldId id="284" r:id="rId26"/>
    <p:sldId id="286" r:id="rId27"/>
    <p:sldId id="290" r:id="rId28"/>
    <p:sldId id="291" r:id="rId29"/>
    <p:sldId id="292" r:id="rId30"/>
    <p:sldId id="293" r:id="rId31"/>
    <p:sldId id="294" r:id="rId32"/>
    <p:sldId id="295"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4660"/>
  </p:normalViewPr>
  <p:slideViewPr>
    <p:cSldViewPr>
      <p:cViewPr varScale="1">
        <p:scale>
          <a:sx n="66" d="100"/>
          <a:sy n="66" d="100"/>
        </p:scale>
        <p:origin x="42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49205C-7AFC-44FE-86DF-645C9F601A18}" type="datetimeFigureOut">
              <a:rPr lang="fr-FR" smtClean="0"/>
              <a:pPr/>
              <a:t>24/02/2022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9CD35-E47A-4F24-8F83-3CA3D430DD13}" type="slidenum">
              <a:rPr lang="fr-FR" smtClean="0"/>
              <a:pPr/>
              <a:t>‹N°›</a:t>
            </a:fld>
            <a:endParaRPr lang="fr-FR"/>
          </a:p>
        </p:txBody>
      </p:sp>
    </p:spTree>
    <p:extLst>
      <p:ext uri="{BB962C8B-B14F-4D97-AF65-F5344CB8AC3E}">
        <p14:creationId xmlns:p14="http://schemas.microsoft.com/office/powerpoint/2010/main" val="267333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0F3CD42-504E-44B8-ABE6-72BC7253491E}" type="datetimeFigureOut">
              <a:rPr lang="fr-FR" smtClean="0"/>
              <a:pPr/>
              <a:t>24/02/2022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CD42-504E-44B8-ABE6-72BC7253491E}" type="datetimeFigureOut">
              <a:rPr lang="fr-FR" smtClean="0"/>
              <a:pPr/>
              <a:t>24/02/2022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9ADCC-BBA3-4E1F-954C-AC76302523FB}"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92390" y="2276872"/>
            <a:ext cx="6958034" cy="1727203"/>
          </a:xfrm>
        </p:spPr>
        <p:txBody>
          <a:bodyPr>
            <a:normAutofit/>
          </a:bodyPr>
          <a:lstStyle/>
          <a:p>
            <a:r>
              <a:rPr lang="fr-FR" u="sng" dirty="0" smtClean="0">
                <a:solidFill>
                  <a:srgbClr val="002060"/>
                </a:solidFill>
              </a:rPr>
              <a:t>Test unitaire</a:t>
            </a:r>
            <a:br>
              <a:rPr lang="fr-FR" u="sng" dirty="0" smtClean="0">
                <a:solidFill>
                  <a:srgbClr val="002060"/>
                </a:solidFill>
              </a:rPr>
            </a:br>
            <a:r>
              <a:rPr lang="fr-FR" u="sng" dirty="0" err="1" smtClean="0">
                <a:solidFill>
                  <a:srgbClr val="002060"/>
                </a:solidFill>
              </a:rPr>
              <a:t>Junit</a:t>
            </a:r>
            <a:endParaRPr lang="fr-FR" u="sng" dirty="0">
              <a:solidFill>
                <a:srgbClr val="002060"/>
              </a:solidFill>
            </a:endParaRPr>
          </a:p>
        </p:txBody>
      </p:sp>
      <p:sp>
        <p:nvSpPr>
          <p:cNvPr id="3" name="Sous-titre 2"/>
          <p:cNvSpPr>
            <a:spLocks noGrp="1"/>
          </p:cNvSpPr>
          <p:nvPr>
            <p:ph type="subTitle" idx="1"/>
          </p:nvPr>
        </p:nvSpPr>
        <p:spPr>
          <a:xfrm>
            <a:off x="6286512" y="6357958"/>
            <a:ext cx="2786082" cy="428628"/>
          </a:xfrm>
        </p:spPr>
        <p:txBody>
          <a:bodyPr>
            <a:normAutofit fontScale="70000" lnSpcReduction="20000"/>
          </a:bodyPr>
          <a:lstStyle/>
          <a:p>
            <a:r>
              <a:rPr lang="fr-FR" dirty="0" smtClean="0">
                <a:solidFill>
                  <a:srgbClr val="002060"/>
                </a:solidFill>
              </a:rPr>
              <a:t>Mohamed El </a:t>
            </a:r>
            <a:r>
              <a:rPr lang="fr-FR" dirty="0" err="1" smtClean="0">
                <a:solidFill>
                  <a:srgbClr val="002060"/>
                </a:solidFill>
              </a:rPr>
              <a:t>yaakoubi</a:t>
            </a:r>
            <a:endParaRPr lang="fr-FR" dirty="0">
              <a:solidFill>
                <a:srgbClr val="002060"/>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90784"/>
            <a:ext cx="3887247" cy="11059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268760"/>
            <a:ext cx="7992888" cy="2862322"/>
          </a:xfrm>
          <a:prstGeom prst="rect">
            <a:avLst/>
          </a:prstGeom>
        </p:spPr>
        <p:txBody>
          <a:bodyPr wrap="square">
            <a:spAutoFit/>
          </a:bodyPr>
          <a:lstStyle/>
          <a:p>
            <a:pPr>
              <a:lnSpc>
                <a:spcPct val="150000"/>
              </a:lnSpc>
            </a:pPr>
            <a:r>
              <a:rPr lang="fr-FR" sz="2400" dirty="0"/>
              <a:t>Chacune de ces méthodes doit avoir les caractéristiques suivantes :</a:t>
            </a:r>
          </a:p>
          <a:p>
            <a:pPr marL="342900" indent="-342900">
              <a:lnSpc>
                <a:spcPct val="150000"/>
              </a:lnSpc>
              <a:buFont typeface="Arial" panose="020B0604020202020204" pitchFamily="34" charset="0"/>
              <a:buChar char="•"/>
            </a:pPr>
            <a:r>
              <a:rPr lang="fr-FR" sz="2400" dirty="0"/>
              <a:t>elle doit être déclarée public</a:t>
            </a:r>
          </a:p>
          <a:p>
            <a:pPr marL="342900" indent="-342900">
              <a:lnSpc>
                <a:spcPct val="150000"/>
              </a:lnSpc>
              <a:buFont typeface="Arial" panose="020B0604020202020204" pitchFamily="34" charset="0"/>
              <a:buChar char="•"/>
            </a:pPr>
            <a:r>
              <a:rPr lang="fr-FR" sz="2400" dirty="0"/>
              <a:t>elle ne doit renvoyer aucune valeur</a:t>
            </a:r>
          </a:p>
          <a:p>
            <a:pPr marL="342900" indent="-342900">
              <a:lnSpc>
                <a:spcPct val="150000"/>
              </a:lnSpc>
              <a:buFont typeface="Arial" panose="020B0604020202020204" pitchFamily="34" charset="0"/>
              <a:buChar char="•"/>
            </a:pPr>
            <a:r>
              <a:rPr lang="fr-FR" sz="2400" dirty="0"/>
              <a:t>elle ne doit pas posséder de </a:t>
            </a:r>
            <a:r>
              <a:rPr lang="fr-FR" sz="2400" dirty="0" smtClean="0"/>
              <a:t>paramètres</a:t>
            </a:r>
            <a:endParaRPr lang="fr-FR" sz="2400" dirty="0"/>
          </a:p>
        </p:txBody>
      </p:sp>
      <p:sp>
        <p:nvSpPr>
          <p:cNvPr id="3" name="ZoneTexte 2"/>
          <p:cNvSpPr txBox="1"/>
          <p:nvPr/>
        </p:nvSpPr>
        <p:spPr>
          <a:xfrm>
            <a:off x="107504" y="116632"/>
            <a:ext cx="6366615" cy="523220"/>
          </a:xfrm>
          <a:prstGeom prst="rect">
            <a:avLst/>
          </a:prstGeom>
          <a:noFill/>
        </p:spPr>
        <p:txBody>
          <a:bodyPr wrap="none" rtlCol="0">
            <a:spAutoFit/>
          </a:bodyPr>
          <a:lstStyle/>
          <a:p>
            <a:r>
              <a:rPr lang="fr-FR" sz="2800" u="sng" dirty="0" smtClean="0"/>
              <a:t>Méthode contenant les assertions de tests</a:t>
            </a:r>
            <a:endParaRPr lang="fr-FR" sz="2800" u="sng" dirty="0"/>
          </a:p>
        </p:txBody>
      </p:sp>
      <p:sp>
        <p:nvSpPr>
          <p:cNvPr id="4" name="Rectangle 3"/>
          <p:cNvSpPr/>
          <p:nvPr/>
        </p:nvSpPr>
        <p:spPr>
          <a:xfrm>
            <a:off x="406163" y="4759990"/>
            <a:ext cx="8280920" cy="646331"/>
          </a:xfrm>
          <a:prstGeom prst="rect">
            <a:avLst/>
          </a:prstGeom>
        </p:spPr>
        <p:txBody>
          <a:bodyPr wrap="square">
            <a:spAutoFit/>
          </a:bodyPr>
          <a:lstStyle/>
          <a:p>
            <a:pPr>
              <a:lnSpc>
                <a:spcPct val="150000"/>
              </a:lnSpc>
            </a:pPr>
            <a:r>
              <a:rPr lang="fr-FR" sz="2400" dirty="0" smtClean="0"/>
              <a:t>Une méthode peut contenir une ou plusieurs assertions de tests</a:t>
            </a:r>
            <a:endParaRPr lang="fr-FR" sz="2400" dirty="0"/>
          </a:p>
        </p:txBody>
      </p:sp>
    </p:spTree>
    <p:extLst>
      <p:ext uri="{BB962C8B-B14F-4D97-AF65-F5344CB8AC3E}">
        <p14:creationId xmlns:p14="http://schemas.microsoft.com/office/powerpoint/2010/main" val="1409045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1483163" cy="646331"/>
          </a:xfrm>
          <a:prstGeom prst="rect">
            <a:avLst/>
          </a:prstGeom>
        </p:spPr>
        <p:txBody>
          <a:bodyPr wrap="none">
            <a:spAutoFit/>
          </a:bodyPr>
          <a:lstStyle/>
          <a:p>
            <a:r>
              <a:rPr lang="fr-FR" sz="3600" u="sng" dirty="0" err="1"/>
              <a:t>Fixture</a:t>
            </a:r>
            <a:endParaRPr lang="fr-FR" sz="3600" u="sng" dirty="0"/>
          </a:p>
        </p:txBody>
      </p:sp>
      <p:sp>
        <p:nvSpPr>
          <p:cNvPr id="3" name="Rectangle 2"/>
          <p:cNvSpPr/>
          <p:nvPr/>
        </p:nvSpPr>
        <p:spPr>
          <a:xfrm>
            <a:off x="611560" y="1268760"/>
            <a:ext cx="8331427" cy="3970318"/>
          </a:xfrm>
          <a:prstGeom prst="rect">
            <a:avLst/>
          </a:prstGeom>
        </p:spPr>
        <p:txBody>
          <a:bodyPr wrap="square">
            <a:spAutoFit/>
          </a:bodyPr>
          <a:lstStyle/>
          <a:p>
            <a:pPr>
              <a:lnSpc>
                <a:spcPct val="150000"/>
              </a:lnSpc>
            </a:pPr>
            <a:r>
              <a:rPr lang="fr-FR" sz="2400" dirty="0" smtClean="0"/>
              <a:t>Ensemble </a:t>
            </a:r>
            <a:r>
              <a:rPr lang="fr-FR" sz="2400" dirty="0"/>
              <a:t>des objets utilisés dans </a:t>
            </a:r>
            <a:r>
              <a:rPr lang="fr-FR" sz="2400" dirty="0" smtClean="0"/>
              <a:t>plusieurs fonctions </a:t>
            </a:r>
            <a:r>
              <a:rPr lang="fr-FR" sz="2400" dirty="0"/>
              <a:t>d’une même classe de </a:t>
            </a:r>
            <a:r>
              <a:rPr lang="fr-FR" sz="2400" dirty="0" smtClean="0"/>
              <a:t>test </a:t>
            </a:r>
          </a:p>
          <a:p>
            <a:pPr>
              <a:lnSpc>
                <a:spcPct val="150000"/>
              </a:lnSpc>
            </a:pPr>
            <a:endParaRPr lang="fr-FR" sz="2400" dirty="0"/>
          </a:p>
          <a:p>
            <a:pPr>
              <a:lnSpc>
                <a:spcPct val="150000"/>
              </a:lnSpc>
            </a:pPr>
            <a:r>
              <a:rPr lang="fr-FR" sz="2400" dirty="0" smtClean="0"/>
              <a:t>Chaque </a:t>
            </a:r>
            <a:r>
              <a:rPr lang="fr-FR" sz="2400" dirty="0"/>
              <a:t>objet utilisé est alors</a:t>
            </a:r>
          </a:p>
          <a:p>
            <a:pPr marL="342900" indent="-342900">
              <a:lnSpc>
                <a:spcPct val="150000"/>
              </a:lnSpc>
              <a:buFont typeface="Arial" panose="020B0604020202020204" pitchFamily="34" charset="0"/>
              <a:buChar char="•"/>
            </a:pPr>
            <a:r>
              <a:rPr lang="fr-FR" sz="2400" dirty="0" smtClean="0"/>
              <a:t>déclaré </a:t>
            </a:r>
            <a:r>
              <a:rPr lang="fr-FR" sz="2400" dirty="0"/>
              <a:t>en tant que variable d’instance de la classe de test</a:t>
            </a:r>
          </a:p>
          <a:p>
            <a:pPr marL="342900" indent="-342900">
              <a:lnSpc>
                <a:spcPct val="150000"/>
              </a:lnSpc>
              <a:buFont typeface="Arial" panose="020B0604020202020204" pitchFamily="34" charset="0"/>
              <a:buChar char="•"/>
            </a:pPr>
            <a:r>
              <a:rPr lang="fr-FR" sz="2400" dirty="0" smtClean="0"/>
              <a:t>initialisé </a:t>
            </a:r>
            <a:r>
              <a:rPr lang="fr-FR" sz="2400" dirty="0"/>
              <a:t>dans la méthode </a:t>
            </a:r>
            <a:r>
              <a:rPr lang="fr-FR" sz="2400" dirty="0" err="1"/>
              <a:t>setUp</a:t>
            </a:r>
            <a:r>
              <a:rPr lang="fr-FR" sz="2400" dirty="0"/>
              <a:t>()</a:t>
            </a:r>
          </a:p>
          <a:p>
            <a:pPr marL="342900" indent="-342900">
              <a:lnSpc>
                <a:spcPct val="150000"/>
              </a:lnSpc>
              <a:buFont typeface="Arial" panose="020B0604020202020204" pitchFamily="34" charset="0"/>
              <a:buChar char="•"/>
            </a:pPr>
            <a:r>
              <a:rPr lang="fr-FR" sz="2400" dirty="0" smtClean="0"/>
              <a:t>éventuellement </a:t>
            </a:r>
            <a:r>
              <a:rPr lang="fr-FR" sz="2400" dirty="0"/>
              <a:t>libéré dans la méthode </a:t>
            </a:r>
            <a:r>
              <a:rPr lang="fr-FR" sz="2400" dirty="0" err="1"/>
              <a:t>tearDown</a:t>
            </a:r>
            <a:r>
              <a:rPr lang="fr-FR" sz="2400" dirty="0"/>
              <a:t>()</a:t>
            </a:r>
          </a:p>
        </p:txBody>
      </p:sp>
    </p:spTree>
    <p:extLst>
      <p:ext uri="{BB962C8B-B14F-4D97-AF65-F5344CB8AC3E}">
        <p14:creationId xmlns:p14="http://schemas.microsoft.com/office/powerpoint/2010/main" val="3604324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5656" y="1052736"/>
            <a:ext cx="7038528" cy="5355312"/>
          </a:xfrm>
          <a:prstGeom prst="rect">
            <a:avLst/>
          </a:prstGeom>
          <a:ln>
            <a:solidFill>
              <a:schemeClr val="tx1"/>
            </a:solidFill>
          </a:ln>
        </p:spPr>
        <p:txBody>
          <a:bodyPr wrap="square">
            <a:spAutoFit/>
          </a:bodyPr>
          <a:lstStyle/>
          <a:p>
            <a:r>
              <a:rPr lang="fr-FR" b="1" dirty="0" smtClean="0">
                <a:solidFill>
                  <a:srgbClr val="7F0055"/>
                </a:solidFill>
                <a:latin typeface="Consolas" panose="020B0609020204030204" pitchFamily="49" charset="0"/>
              </a:rPr>
              <a:t>import</a:t>
            </a:r>
            <a:r>
              <a:rPr lang="fr-FR" b="1" dirty="0" smtClean="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junit.framework.TestCase</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CalculTest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TestCase</a:t>
            </a:r>
            <a:r>
              <a:rPr lang="en-US" b="1" dirty="0">
                <a:solidFill>
                  <a:srgbClr val="000000"/>
                </a:solidFill>
                <a:latin typeface="Consolas" panose="020B0609020204030204" pitchFamily="49" charset="0"/>
              </a:rPr>
              <a:t> {</a:t>
            </a:r>
          </a:p>
          <a:p>
            <a:endParaRPr lang="fr-FR" dirty="0">
              <a:latin typeface="Consolas" panose="020B0609020204030204" pitchFamily="49" charset="0"/>
            </a:endParaRPr>
          </a:p>
          <a:p>
            <a:r>
              <a:rPr lang="fr-FR" dirty="0">
                <a:solidFill>
                  <a:srgbClr val="000000"/>
                </a:solidFill>
                <a:latin typeface="Consolas" panose="020B0609020204030204" pitchFamily="49" charset="0"/>
              </a:rPr>
              <a:t>Calcul </a:t>
            </a:r>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setUp</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a:solidFill>
                  <a:srgbClr val="7F0055"/>
                </a:solidFill>
                <a:latin typeface="Consolas" panose="020B0609020204030204" pitchFamily="49" charset="0"/>
              </a:rPr>
              <a:t>new</a:t>
            </a:r>
            <a:r>
              <a:rPr lang="fr-FR" b="1" dirty="0">
                <a:solidFill>
                  <a:srgbClr val="000000"/>
                </a:solidFill>
                <a:latin typeface="Consolas" panose="020B0609020204030204" pitchFamily="49" charset="0"/>
              </a:rPr>
              <a:t> Calcul();</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tearDown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err="1">
                <a:solidFill>
                  <a:srgbClr val="7F0055"/>
                </a:solidFill>
                <a:latin typeface="Consolas" panose="020B0609020204030204" pitchFamily="49" charset="0"/>
              </a:rPr>
              <a:t>null</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smtClean="0">
                <a:solidFill>
                  <a:srgbClr val="000000"/>
                </a:solidFill>
                <a:latin typeface="Consolas" panose="020B0609020204030204" pitchFamily="49" charset="0"/>
              </a:rPr>
              <a:t>testAdd</a:t>
            </a:r>
            <a:r>
              <a:rPr lang="fr-FR" b="1" dirty="0" smtClean="0">
                <a:solidFill>
                  <a:srgbClr val="000000"/>
                </a:solidFill>
                <a:latin typeface="Consolas" panose="020B0609020204030204" pitchFamily="49" charset="0"/>
              </a:rPr>
              <a:t>() </a:t>
            </a:r>
            <a:r>
              <a:rPr lang="fr-FR" b="1" dirty="0">
                <a:solidFill>
                  <a:srgbClr val="000000"/>
                </a:solidFill>
                <a:latin typeface="Consolas" panose="020B0609020204030204" pitchFamily="49" charset="0"/>
              </a:rPr>
              <a:t>{</a:t>
            </a:r>
          </a:p>
          <a:p>
            <a:r>
              <a:rPr lang="fr-FR" i="1" dirty="0" err="1">
                <a:solidFill>
                  <a:srgbClr val="000000"/>
                </a:solidFill>
                <a:latin typeface="Consolas" panose="020B0609020204030204" pitchFamily="49" charset="0"/>
              </a:rPr>
              <a:t>assertEquals</a:t>
            </a:r>
            <a:r>
              <a:rPr lang="fr-FR" i="1" dirty="0">
                <a:solidFill>
                  <a:srgbClr val="000000"/>
                </a:solidFill>
                <a:latin typeface="Consolas" panose="020B0609020204030204" pitchFamily="49" charset="0"/>
              </a:rPr>
              <a:t>(2,</a:t>
            </a:r>
            <a:r>
              <a:rPr lang="fr-FR" i="1" dirty="0">
                <a:solidFill>
                  <a:srgbClr val="0000C0"/>
                </a:solidFill>
                <a:latin typeface="Consolas" panose="020B0609020204030204" pitchFamily="49" charset="0"/>
              </a:rPr>
              <a:t>cl</a:t>
            </a:r>
            <a:r>
              <a:rPr lang="fr-FR" i="1" dirty="0">
                <a:solidFill>
                  <a:srgbClr val="000000"/>
                </a:solidFill>
                <a:latin typeface="Consolas" panose="020B0609020204030204" pitchFamily="49" charset="0"/>
              </a:rPr>
              <a:t>.calculer(1,1));</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dirty="0" smtClean="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p:txBody>
      </p:sp>
      <p:sp>
        <p:nvSpPr>
          <p:cNvPr id="3" name="Rectangle 2"/>
          <p:cNvSpPr/>
          <p:nvPr/>
        </p:nvSpPr>
        <p:spPr>
          <a:xfrm>
            <a:off x="107504" y="116632"/>
            <a:ext cx="3691844" cy="584775"/>
          </a:xfrm>
          <a:prstGeom prst="rect">
            <a:avLst/>
          </a:prstGeom>
        </p:spPr>
        <p:txBody>
          <a:bodyPr wrap="none">
            <a:spAutoFit/>
          </a:bodyPr>
          <a:lstStyle/>
          <a:p>
            <a:r>
              <a:rPr lang="fr-FR" sz="3200" u="sng" dirty="0" smtClean="0"/>
              <a:t>Exemple avec </a:t>
            </a:r>
            <a:r>
              <a:rPr lang="fr-FR" sz="3200" u="sng" dirty="0" err="1" smtClean="0"/>
              <a:t>Fixture</a:t>
            </a:r>
            <a:endParaRPr lang="fr-FR" sz="3200" u="sng" dirty="0"/>
          </a:p>
        </p:txBody>
      </p:sp>
    </p:spTree>
    <p:extLst>
      <p:ext uri="{BB962C8B-B14F-4D97-AF65-F5344CB8AC3E}">
        <p14:creationId xmlns:p14="http://schemas.microsoft.com/office/powerpoint/2010/main" val="3420697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094761"/>
            <a:ext cx="4572000" cy="369332"/>
          </a:xfrm>
          <a:prstGeom prst="rect">
            <a:avLst/>
          </a:prstGeom>
        </p:spPr>
        <p:txBody>
          <a:bodyPr>
            <a:spAutoFit/>
          </a:bodyPr>
          <a:lstStyle/>
          <a:p>
            <a:r>
              <a:rPr lang="fr-FR" u="sng" dirty="0"/>
              <a:t>Définir </a:t>
            </a:r>
            <a:r>
              <a:rPr lang="fr-FR" u="sng" dirty="0" smtClean="0"/>
              <a:t>un </a:t>
            </a:r>
            <a:r>
              <a:rPr lang="fr-FR" u="sng" dirty="0"/>
              <a:t>main utilisant un </a:t>
            </a:r>
            <a:r>
              <a:rPr lang="fr-FR" u="sng" dirty="0" err="1"/>
              <a:t>TestRunner</a:t>
            </a:r>
            <a:endParaRPr lang="fr-FR" u="sng" dirty="0"/>
          </a:p>
        </p:txBody>
      </p:sp>
      <p:sp>
        <p:nvSpPr>
          <p:cNvPr id="3" name="Rectangle 2"/>
          <p:cNvSpPr/>
          <p:nvPr/>
        </p:nvSpPr>
        <p:spPr>
          <a:xfrm>
            <a:off x="539552" y="260648"/>
            <a:ext cx="4145045" cy="523220"/>
          </a:xfrm>
          <a:prstGeom prst="rect">
            <a:avLst/>
          </a:prstGeom>
        </p:spPr>
        <p:txBody>
          <a:bodyPr wrap="none">
            <a:spAutoFit/>
          </a:bodyPr>
          <a:lstStyle/>
          <a:p>
            <a:r>
              <a:rPr lang="fr-FR" sz="2800" u="sng" dirty="0"/>
              <a:t>Exécuter un test isolément</a:t>
            </a:r>
          </a:p>
        </p:txBody>
      </p:sp>
      <p:sp>
        <p:nvSpPr>
          <p:cNvPr id="4" name="Rectangle 3"/>
          <p:cNvSpPr/>
          <p:nvPr/>
        </p:nvSpPr>
        <p:spPr>
          <a:xfrm>
            <a:off x="1259632" y="1844824"/>
            <a:ext cx="6660874" cy="2031325"/>
          </a:xfrm>
          <a:prstGeom prst="rect">
            <a:avLst/>
          </a:prstGeom>
          <a:noFill/>
          <a:ln>
            <a:solidFill>
              <a:schemeClr val="tx1"/>
            </a:solidFill>
          </a:ln>
        </p:spPr>
        <p:txBody>
          <a:bodyPr wrap="square">
            <a:spAutoFit/>
          </a:bodyPr>
          <a:lstStyle/>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u="sng" dirty="0" err="1">
                <a:solidFill>
                  <a:srgbClr val="000000"/>
                </a:solidFill>
                <a:latin typeface="Consolas" panose="020B0609020204030204" pitchFamily="49" charset="0"/>
              </a:rPr>
              <a:t>junit.framework.TestCase</a:t>
            </a:r>
            <a:r>
              <a:rPr lang="fr-FR" b="1" u="sng"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u="sng" dirty="0" err="1" smtClean="0">
                <a:solidFill>
                  <a:srgbClr val="000000"/>
                </a:solidFill>
                <a:latin typeface="Consolas" panose="020B0609020204030204" pitchFamily="49" charset="0"/>
              </a:rPr>
              <a:t>CalculeTest</a:t>
            </a:r>
            <a:r>
              <a:rPr lang="en-US" b="1" u="sng" dirty="0" smtClean="0">
                <a:solidFill>
                  <a:srgbClr val="000000"/>
                </a:solidFill>
                <a:latin typeface="Consolas" panose="020B0609020204030204" pitchFamily="49" charset="0"/>
              </a:rPr>
              <a:t> </a:t>
            </a:r>
            <a:r>
              <a:rPr lang="en-US" b="1" u="sng" dirty="0">
                <a:solidFill>
                  <a:srgbClr val="7F0055"/>
                </a:solidFill>
                <a:latin typeface="Consolas" panose="020B0609020204030204" pitchFamily="49" charset="0"/>
              </a:rPr>
              <a:t>extends</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TestCase</a:t>
            </a:r>
            <a:r>
              <a:rPr lang="en-US" b="1" u="sng" dirty="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000000"/>
                </a:solidFill>
                <a:latin typeface="Consolas" panose="020B0609020204030204" pitchFamily="49" charset="0"/>
              </a:rPr>
              <a:t>args</a:t>
            </a:r>
            <a:r>
              <a:rPr lang="en-US" b="1" dirty="0">
                <a:solidFill>
                  <a:srgbClr val="000000"/>
                </a:solidFill>
                <a:latin typeface="Consolas" panose="020B0609020204030204" pitchFamily="49" charset="0"/>
              </a:rPr>
              <a:t>){</a:t>
            </a:r>
          </a:p>
          <a:p>
            <a:r>
              <a:rPr lang="fr-FR" dirty="0">
                <a:solidFill>
                  <a:srgbClr val="3F7F5F"/>
                </a:solidFill>
                <a:latin typeface="Consolas" panose="020B0609020204030204" pitchFamily="49" charset="0"/>
              </a:rPr>
              <a:t>// </a:t>
            </a:r>
            <a:r>
              <a:rPr lang="fr-FR" u="sng" dirty="0">
                <a:solidFill>
                  <a:srgbClr val="3F7F5F"/>
                </a:solidFill>
                <a:latin typeface="Consolas" panose="020B0609020204030204" pitchFamily="49" charset="0"/>
              </a:rPr>
              <a:t>affichage dans une vue textuelle</a:t>
            </a:r>
          </a:p>
          <a:p>
            <a:r>
              <a:rPr lang="fr-FR" dirty="0" smtClean="0">
                <a:solidFill>
                  <a:srgbClr val="000000"/>
                </a:solidFill>
                <a:latin typeface="Consolas" panose="020B0609020204030204" pitchFamily="49" charset="0"/>
              </a:rPr>
              <a:t>junit.textui.TestRunner.run(</a:t>
            </a:r>
            <a:r>
              <a:rPr lang="fr-FR" dirty="0" err="1" smtClean="0">
                <a:solidFill>
                  <a:srgbClr val="000000"/>
                </a:solidFill>
                <a:latin typeface="Consolas" panose="020B0609020204030204" pitchFamily="49" charset="0"/>
              </a:rPr>
              <a:t>CalculTest.</a:t>
            </a:r>
            <a:r>
              <a:rPr lang="fr-FR" b="1" dirty="0" err="1" smtClean="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
        <p:nvSpPr>
          <p:cNvPr id="5" name="Rectangle 4"/>
          <p:cNvSpPr/>
          <p:nvPr/>
        </p:nvSpPr>
        <p:spPr>
          <a:xfrm>
            <a:off x="1835696" y="4725144"/>
            <a:ext cx="4572000" cy="646331"/>
          </a:xfrm>
          <a:prstGeom prst="rect">
            <a:avLst/>
          </a:prstGeom>
        </p:spPr>
        <p:txBody>
          <a:bodyPr>
            <a:spAutoFit/>
          </a:bodyPr>
          <a:lstStyle/>
          <a:p>
            <a:r>
              <a:rPr lang="fr-FR" u="sng" dirty="0"/>
              <a:t> Il existe aussi des vues graphiques :</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junit.swingui.TestRunner</a:t>
            </a:r>
            <a:r>
              <a:rPr lang="fr-FR"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492755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3281219" cy="523220"/>
          </a:xfrm>
          <a:prstGeom prst="rect">
            <a:avLst/>
          </a:prstGeom>
        </p:spPr>
        <p:txBody>
          <a:bodyPr wrap="none">
            <a:spAutoFit/>
          </a:bodyPr>
          <a:lstStyle/>
          <a:p>
            <a:r>
              <a:rPr lang="fr-FR" sz="2800" u="sng" dirty="0" smtClean="0"/>
              <a:t>Tester une exception</a:t>
            </a:r>
            <a:endParaRPr lang="fr-FR" sz="2800" u="sng" dirty="0"/>
          </a:p>
        </p:txBody>
      </p:sp>
      <p:sp>
        <p:nvSpPr>
          <p:cNvPr id="3" name="Rectangle 2"/>
          <p:cNvSpPr/>
          <p:nvPr/>
        </p:nvSpPr>
        <p:spPr>
          <a:xfrm>
            <a:off x="1259632" y="1988840"/>
            <a:ext cx="6624736" cy="2585323"/>
          </a:xfrm>
          <a:prstGeom prst="rect">
            <a:avLst/>
          </a:prstGeom>
          <a:noFill/>
          <a:ln>
            <a:solidFill>
              <a:schemeClr val="tx1"/>
            </a:solidFill>
          </a:ln>
        </p:spPr>
        <p:txBody>
          <a:bodyPr wrap="square">
            <a:spAutoFit/>
          </a:bodyPr>
          <a:lstStyle/>
          <a:p>
            <a:r>
              <a:rPr lang="fr-FR" b="1" dirty="0">
                <a:latin typeface="Consolas" panose="020B0609020204030204" pitchFamily="49" charset="0"/>
              </a:rPr>
              <a:t>public class Calcul { </a:t>
            </a:r>
            <a:endParaRPr lang="fr-FR" b="1" dirty="0" smtClean="0">
              <a:latin typeface="Consolas" panose="020B0609020204030204" pitchFamily="49" charset="0"/>
            </a:endParaRPr>
          </a:p>
          <a:p>
            <a:endParaRPr lang="fr-FR" b="1" dirty="0">
              <a:latin typeface="Consolas" panose="020B0609020204030204" pitchFamily="49" charset="0"/>
            </a:endParaRPr>
          </a:p>
          <a:p>
            <a:r>
              <a:rPr lang="fr-FR" b="1" dirty="0">
                <a:latin typeface="Consolas" panose="020B0609020204030204" pitchFamily="49" charset="0"/>
              </a:rPr>
              <a:t>public double </a:t>
            </a:r>
            <a:r>
              <a:rPr lang="fr-FR" b="1" dirty="0" err="1">
                <a:latin typeface="Consolas" panose="020B0609020204030204" pitchFamily="49" charset="0"/>
              </a:rPr>
              <a:t>devide</a:t>
            </a:r>
            <a:r>
              <a:rPr lang="fr-FR" b="1" dirty="0">
                <a:latin typeface="Consolas" panose="020B0609020204030204" pitchFamily="49" charset="0"/>
              </a:rPr>
              <a:t>(double </a:t>
            </a:r>
            <a:r>
              <a:rPr lang="fr-FR" b="1" dirty="0" err="1">
                <a:latin typeface="Consolas" panose="020B0609020204030204" pitchFamily="49" charset="0"/>
              </a:rPr>
              <a:t>x,double</a:t>
            </a:r>
            <a:r>
              <a:rPr lang="fr-FR" b="1" dirty="0">
                <a:latin typeface="Consolas" panose="020B0609020204030204" pitchFamily="49" charset="0"/>
              </a:rPr>
              <a:t> y) </a:t>
            </a:r>
            <a:endParaRPr lang="fr-FR" b="1" dirty="0" smtClean="0">
              <a:latin typeface="Consolas" panose="020B0609020204030204" pitchFamily="49" charset="0"/>
            </a:endParaRPr>
          </a:p>
          <a:p>
            <a:r>
              <a:rPr lang="fr-FR" b="1" dirty="0" err="1" smtClean="0">
                <a:latin typeface="Consolas" panose="020B0609020204030204" pitchFamily="49" charset="0"/>
              </a:rPr>
              <a:t>throws</a:t>
            </a:r>
            <a:r>
              <a:rPr lang="fr-FR" b="1" dirty="0" smtClean="0">
                <a:latin typeface="Consolas" panose="020B0609020204030204" pitchFamily="49" charset="0"/>
              </a:rPr>
              <a:t> </a:t>
            </a:r>
            <a:r>
              <a:rPr lang="fr-FR" b="1" dirty="0" err="1">
                <a:latin typeface="Consolas" panose="020B0609020204030204" pitchFamily="49" charset="0"/>
              </a:rPr>
              <a:t>IllegalArgumentException</a:t>
            </a:r>
            <a:r>
              <a:rPr lang="fr-FR" b="1" dirty="0" smtClean="0">
                <a:latin typeface="Consolas" panose="020B0609020204030204" pitchFamily="49" charset="0"/>
              </a:rPr>
              <a:t>{</a:t>
            </a:r>
          </a:p>
          <a:p>
            <a:endParaRPr lang="fr-FR" b="1" dirty="0">
              <a:latin typeface="Consolas" panose="020B0609020204030204" pitchFamily="49" charset="0"/>
            </a:endParaRPr>
          </a:p>
          <a:p>
            <a:r>
              <a:rPr lang="en-US" b="1" dirty="0" smtClean="0">
                <a:latin typeface="Consolas" panose="020B0609020204030204" pitchFamily="49" charset="0"/>
              </a:rPr>
              <a:t>if(y==</a:t>
            </a:r>
            <a:r>
              <a:rPr lang="en-US" b="1" dirty="0">
                <a:latin typeface="Consolas" panose="020B0609020204030204" pitchFamily="49" charset="0"/>
              </a:rPr>
              <a:t>0) throw new </a:t>
            </a:r>
            <a:r>
              <a:rPr lang="en-US" b="1" dirty="0" err="1">
                <a:latin typeface="Consolas" panose="020B0609020204030204" pitchFamily="49" charset="0"/>
              </a:rPr>
              <a:t>IllegalArgumentException</a:t>
            </a:r>
            <a:r>
              <a:rPr lang="en-US" b="1" dirty="0" smtClean="0">
                <a:latin typeface="Consolas" panose="020B0609020204030204" pitchFamily="49" charset="0"/>
              </a:rPr>
              <a:t>();</a:t>
            </a:r>
          </a:p>
          <a:p>
            <a:endParaRPr lang="en-US" b="1" dirty="0">
              <a:latin typeface="Consolas" panose="020B0609020204030204" pitchFamily="49" charset="0"/>
            </a:endParaRPr>
          </a:p>
          <a:p>
            <a:r>
              <a:rPr lang="fr-FR" b="1" dirty="0">
                <a:latin typeface="Consolas" panose="020B0609020204030204" pitchFamily="49" charset="0"/>
              </a:rPr>
              <a:t>return x/y</a:t>
            </a:r>
            <a:r>
              <a:rPr lang="fr-FR" b="1" dirty="0" smtClean="0">
                <a:latin typeface="Consolas" panose="020B0609020204030204" pitchFamily="49" charset="0"/>
              </a:rPr>
              <a:t>;</a:t>
            </a:r>
          </a:p>
          <a:p>
            <a:r>
              <a:rPr lang="fr-FR" b="1" dirty="0" smtClean="0">
                <a:latin typeface="Consolas" panose="020B0609020204030204" pitchFamily="49" charset="0"/>
              </a:rPr>
              <a:t>}</a:t>
            </a:r>
            <a:endParaRPr lang="fr-FR" b="1" dirty="0">
              <a:latin typeface="Consolas" panose="020B0609020204030204" pitchFamily="49" charset="0"/>
            </a:endParaRPr>
          </a:p>
        </p:txBody>
      </p:sp>
      <p:sp>
        <p:nvSpPr>
          <p:cNvPr id="4" name="ZoneTexte 3"/>
          <p:cNvSpPr txBox="1"/>
          <p:nvPr/>
        </p:nvSpPr>
        <p:spPr>
          <a:xfrm>
            <a:off x="5715436" y="984015"/>
            <a:ext cx="2274469" cy="523220"/>
          </a:xfrm>
          <a:prstGeom prst="rect">
            <a:avLst/>
          </a:prstGeom>
          <a:noFill/>
        </p:spPr>
        <p:txBody>
          <a:bodyPr wrap="none" rtlCol="0">
            <a:spAutoFit/>
          </a:bodyPr>
          <a:lstStyle/>
          <a:p>
            <a:r>
              <a:rPr lang="fr-FR" sz="2800" dirty="0" smtClean="0"/>
              <a:t>Classe à tester</a:t>
            </a:r>
            <a:endParaRPr lang="fr-FR" sz="2800" dirty="0"/>
          </a:p>
        </p:txBody>
      </p:sp>
    </p:spTree>
    <p:extLst>
      <p:ext uri="{BB962C8B-B14F-4D97-AF65-F5344CB8AC3E}">
        <p14:creationId xmlns:p14="http://schemas.microsoft.com/office/powerpoint/2010/main" val="3047512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764704"/>
            <a:ext cx="9217024" cy="5909310"/>
          </a:xfrm>
          <a:prstGeom prst="rect">
            <a:avLst/>
          </a:prstGeom>
          <a:ln>
            <a:solidFill>
              <a:schemeClr val="tx1"/>
            </a:solidFill>
          </a:ln>
        </p:spPr>
        <p:txBody>
          <a:bodyPr wrap="square">
            <a:spAutoFit/>
          </a:bodyPr>
          <a:lstStyle/>
          <a:p>
            <a:r>
              <a:rPr lang="fr-FR" b="1" dirty="0" smtClean="0">
                <a:solidFill>
                  <a:srgbClr val="7F0055"/>
                </a:solidFill>
                <a:latin typeface="Consolas" panose="020B0609020204030204" pitchFamily="49" charset="0"/>
              </a:rPr>
              <a:t>import</a:t>
            </a:r>
            <a:r>
              <a:rPr lang="fr-FR" b="1" dirty="0" smtClean="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junit.framework.TestCase</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CalculTest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TestCase</a:t>
            </a:r>
            <a:r>
              <a:rPr lang="en-US" b="1" dirty="0">
                <a:solidFill>
                  <a:srgbClr val="000000"/>
                </a:solidFill>
                <a:latin typeface="Consolas" panose="020B0609020204030204" pitchFamily="49" charset="0"/>
              </a:rPr>
              <a:t> {</a:t>
            </a:r>
          </a:p>
          <a:p>
            <a:endParaRPr lang="fr-FR" dirty="0">
              <a:latin typeface="Consolas" panose="020B0609020204030204" pitchFamily="49" charset="0"/>
            </a:endParaRPr>
          </a:p>
          <a:p>
            <a:r>
              <a:rPr lang="fr-FR" dirty="0">
                <a:solidFill>
                  <a:srgbClr val="000000"/>
                </a:solidFill>
                <a:latin typeface="Consolas" panose="020B0609020204030204" pitchFamily="49" charset="0"/>
              </a:rPr>
              <a:t>Calcul </a:t>
            </a:r>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setUp</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a:solidFill>
                  <a:srgbClr val="7F0055"/>
                </a:solidFill>
                <a:latin typeface="Consolas" panose="020B0609020204030204" pitchFamily="49" charset="0"/>
              </a:rPr>
              <a:t>new</a:t>
            </a:r>
            <a:r>
              <a:rPr lang="fr-FR" b="1" dirty="0">
                <a:solidFill>
                  <a:srgbClr val="000000"/>
                </a:solidFill>
                <a:latin typeface="Consolas" panose="020B0609020204030204" pitchFamily="49" charset="0"/>
              </a:rPr>
              <a:t> Calcul();</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tearDown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err="1">
                <a:solidFill>
                  <a:srgbClr val="7F0055"/>
                </a:solidFill>
                <a:latin typeface="Consolas" panose="020B0609020204030204" pitchFamily="49" charset="0"/>
              </a:rPr>
              <a:t>null</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testDevide</a:t>
            </a:r>
            <a:r>
              <a:rPr lang="fr-FR" b="1" dirty="0">
                <a:solidFill>
                  <a:srgbClr val="000000"/>
                </a:solidFill>
                <a:latin typeface="Consolas" panose="020B0609020204030204" pitchFamily="49" charset="0"/>
              </a:rPr>
              <a:t>(){</a:t>
            </a:r>
          </a:p>
          <a:p>
            <a:r>
              <a:rPr lang="fr-FR" b="1" dirty="0" err="1">
                <a:solidFill>
                  <a:srgbClr val="7F0055"/>
                </a:solidFill>
                <a:latin typeface="Consolas" panose="020B0609020204030204" pitchFamily="49" charset="0"/>
              </a:rPr>
              <a:t>try</a:t>
            </a:r>
            <a:r>
              <a:rPr lang="fr-FR" b="1" dirty="0">
                <a:solidFill>
                  <a:srgbClr val="000000"/>
                </a:solidFill>
                <a:latin typeface="Consolas" panose="020B0609020204030204" pitchFamily="49" charset="0"/>
              </a:rPr>
              <a:t> {</a:t>
            </a:r>
          </a:p>
          <a:p>
            <a:r>
              <a:rPr lang="fr-FR" dirty="0" err="1">
                <a:solidFill>
                  <a:srgbClr val="0000C0"/>
                </a:solidFill>
                <a:latin typeface="Consolas" panose="020B0609020204030204" pitchFamily="49" charset="0"/>
              </a:rPr>
              <a:t>cl</a:t>
            </a:r>
            <a:r>
              <a:rPr lang="fr-FR" dirty="0" err="1">
                <a:solidFill>
                  <a:srgbClr val="000000"/>
                </a:solidFill>
                <a:latin typeface="Consolas" panose="020B0609020204030204" pitchFamily="49" charset="0"/>
              </a:rPr>
              <a:t>.devide</a:t>
            </a:r>
            <a:r>
              <a:rPr lang="fr-FR" dirty="0">
                <a:solidFill>
                  <a:srgbClr val="000000"/>
                </a:solidFill>
                <a:latin typeface="Consolas" panose="020B0609020204030204" pitchFamily="49" charset="0"/>
              </a:rPr>
              <a:t>(1,0);</a:t>
            </a:r>
          </a:p>
          <a:p>
            <a:r>
              <a:rPr lang="fr-FR" i="1" dirty="0" err="1" smtClean="0">
                <a:solidFill>
                  <a:srgbClr val="000000"/>
                </a:solidFill>
                <a:latin typeface="Consolas" panose="020B0609020204030204" pitchFamily="49" charset="0"/>
              </a:rPr>
              <a:t>fail</a:t>
            </a:r>
            <a:r>
              <a:rPr lang="fr-FR" i="1" dirty="0" smtClean="0">
                <a:solidFill>
                  <a:srgbClr val="000000"/>
                </a:solidFill>
                <a:latin typeface="Consolas" panose="020B0609020204030204" pitchFamily="49" charset="0"/>
              </a:rPr>
              <a:t>(</a:t>
            </a:r>
            <a:r>
              <a:rPr lang="fr-FR" i="1" dirty="0" smtClean="0">
                <a:solidFill>
                  <a:srgbClr val="2A00FF"/>
                </a:solidFill>
                <a:latin typeface="Consolas" panose="020B0609020204030204" pitchFamily="49" charset="0"/>
              </a:rPr>
              <a:t>"</a:t>
            </a:r>
            <a:r>
              <a:rPr lang="fr-FR" i="1" dirty="0">
                <a:solidFill>
                  <a:srgbClr val="2A00FF"/>
                </a:solidFill>
                <a:latin typeface="Consolas" panose="020B0609020204030204" pitchFamily="49" charset="0"/>
              </a:rPr>
              <a:t>E</a:t>
            </a:r>
            <a:r>
              <a:rPr lang="fr-FR" i="1" dirty="0" smtClean="0">
                <a:solidFill>
                  <a:srgbClr val="2A00FF"/>
                </a:solidFill>
                <a:latin typeface="Consolas" panose="020B0609020204030204" pitchFamily="49" charset="0"/>
              </a:rPr>
              <a:t>xception </a:t>
            </a:r>
            <a:r>
              <a:rPr lang="fr-FR" i="1" dirty="0">
                <a:solidFill>
                  <a:srgbClr val="2A00FF"/>
                </a:solidFill>
                <a:latin typeface="Consolas" panose="020B0609020204030204" pitchFamily="49" charset="0"/>
              </a:rPr>
              <a:t>de type </a:t>
            </a:r>
            <a:r>
              <a:rPr lang="fr-FR" i="1" dirty="0" err="1">
                <a:solidFill>
                  <a:srgbClr val="2A00FF"/>
                </a:solidFill>
                <a:latin typeface="Consolas" panose="020B0609020204030204" pitchFamily="49" charset="0"/>
              </a:rPr>
              <a:t>IllegalArgumentException</a:t>
            </a:r>
            <a:r>
              <a:rPr lang="fr-FR" i="1" dirty="0">
                <a:solidFill>
                  <a:srgbClr val="2A00FF"/>
                </a:solidFill>
                <a:latin typeface="Consolas" panose="020B0609020204030204" pitchFamily="49" charset="0"/>
              </a:rPr>
              <a:t> aurait </a:t>
            </a:r>
            <a:r>
              <a:rPr lang="fr-FR" i="1" dirty="0" smtClean="0">
                <a:solidFill>
                  <a:srgbClr val="2A00FF"/>
                </a:solidFill>
                <a:latin typeface="Consolas" panose="020B0609020204030204" pitchFamily="49" charset="0"/>
              </a:rPr>
              <a:t>du être levée</a:t>
            </a:r>
            <a:r>
              <a:rPr lang="fr-FR" i="1" dirty="0">
                <a:solidFill>
                  <a:srgbClr val="2A00FF"/>
                </a:solidFill>
                <a:latin typeface="Consolas" panose="020B0609020204030204" pitchFamily="49" charset="0"/>
              </a:rPr>
              <a:t>"</a:t>
            </a:r>
            <a:r>
              <a:rPr lang="fr-FR" i="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catch</a:t>
            </a:r>
            <a:r>
              <a:rPr lang="fr-FR" b="1" dirty="0">
                <a:solidFill>
                  <a:srgbClr val="000000"/>
                </a:solidFill>
                <a:latin typeface="Consolas" panose="020B0609020204030204" pitchFamily="49" charset="0"/>
              </a:rPr>
              <a:t>(</a:t>
            </a:r>
            <a:r>
              <a:rPr lang="fr-FR" b="1" dirty="0" err="1">
                <a:solidFill>
                  <a:srgbClr val="000000"/>
                </a:solidFill>
                <a:latin typeface="Consolas" panose="020B0609020204030204" pitchFamily="49" charset="0"/>
              </a:rPr>
              <a:t>IllegalArgumentException</a:t>
            </a:r>
            <a:r>
              <a:rPr lang="fr-FR" b="1" dirty="0">
                <a:solidFill>
                  <a:srgbClr val="000000"/>
                </a:solidFill>
                <a:latin typeface="Consolas" panose="020B0609020204030204" pitchFamily="49" charset="0"/>
              </a:rPr>
              <a:t> </a:t>
            </a:r>
            <a:r>
              <a:rPr lang="fr-FR" b="1" dirty="0" err="1" smtClean="0">
                <a:solidFill>
                  <a:srgbClr val="6A3E3E"/>
                </a:solidFill>
                <a:latin typeface="Consolas" panose="020B0609020204030204" pitchFamily="49" charset="0"/>
              </a:rPr>
              <a:t>iae</a:t>
            </a:r>
            <a:r>
              <a:rPr lang="fr-FR" b="1" dirty="0" smtClean="0">
                <a:solidFill>
                  <a:srgbClr val="000000"/>
                </a:solidFill>
                <a:latin typeface="Consolas" panose="020B0609020204030204" pitchFamily="49" charset="0"/>
              </a:rPr>
              <a:t>){</a:t>
            </a:r>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smtClean="0">
                <a:solidFill>
                  <a:srgbClr val="000000"/>
                </a:solidFill>
                <a:latin typeface="Consolas" panose="020B0609020204030204" pitchFamily="49" charset="0"/>
              </a:rPr>
              <a:t>}</a:t>
            </a:r>
            <a:endParaRPr lang="fr-FR" dirty="0" smtClean="0">
              <a:latin typeface="Consolas" panose="020B0609020204030204" pitchFamily="49" charset="0"/>
            </a:endParaRPr>
          </a:p>
          <a:p>
            <a:r>
              <a:rPr lang="fr-FR" dirty="0" smtClean="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p:txBody>
      </p:sp>
      <p:sp>
        <p:nvSpPr>
          <p:cNvPr id="3" name="Rectangle 2"/>
          <p:cNvSpPr/>
          <p:nvPr/>
        </p:nvSpPr>
        <p:spPr>
          <a:xfrm>
            <a:off x="0" y="0"/>
            <a:ext cx="3281219" cy="523220"/>
          </a:xfrm>
          <a:prstGeom prst="rect">
            <a:avLst/>
          </a:prstGeom>
        </p:spPr>
        <p:txBody>
          <a:bodyPr wrap="none">
            <a:spAutoFit/>
          </a:bodyPr>
          <a:lstStyle/>
          <a:p>
            <a:r>
              <a:rPr lang="fr-FR" sz="2800" u="sng" dirty="0" smtClean="0"/>
              <a:t>Tester une exception</a:t>
            </a:r>
            <a:endParaRPr lang="fr-FR" sz="2800" u="sng" dirty="0"/>
          </a:p>
        </p:txBody>
      </p:sp>
      <p:sp>
        <p:nvSpPr>
          <p:cNvPr id="4" name="ZoneTexte 3"/>
          <p:cNvSpPr txBox="1"/>
          <p:nvPr/>
        </p:nvSpPr>
        <p:spPr>
          <a:xfrm>
            <a:off x="6732240" y="241484"/>
            <a:ext cx="1886670" cy="461665"/>
          </a:xfrm>
          <a:prstGeom prst="rect">
            <a:avLst/>
          </a:prstGeom>
          <a:noFill/>
        </p:spPr>
        <p:txBody>
          <a:bodyPr wrap="none" rtlCol="0">
            <a:spAutoFit/>
          </a:bodyPr>
          <a:lstStyle/>
          <a:p>
            <a:r>
              <a:rPr lang="fr-FR" sz="2400" dirty="0" smtClean="0"/>
              <a:t>Classe de test</a:t>
            </a:r>
            <a:endParaRPr lang="fr-FR" sz="2400" dirty="0"/>
          </a:p>
        </p:txBody>
      </p:sp>
    </p:spTree>
    <p:extLst>
      <p:ext uri="{BB962C8B-B14F-4D97-AF65-F5344CB8AC3E}">
        <p14:creationId xmlns:p14="http://schemas.microsoft.com/office/powerpoint/2010/main" val="1893002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2204864"/>
            <a:ext cx="8496944"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La méthode </a:t>
            </a:r>
            <a:r>
              <a:rPr lang="fr-FR" sz="2400" dirty="0" err="1">
                <a:solidFill>
                  <a:srgbClr val="000000"/>
                </a:solidFill>
                <a:latin typeface="Calibri" panose="020F0502020204030204" pitchFamily="34" charset="0"/>
                <a:cs typeface="Calibri" panose="020F0502020204030204" pitchFamily="34" charset="0"/>
              </a:rPr>
              <a:t>fail</a:t>
            </a:r>
            <a:r>
              <a:rPr lang="fr-FR" sz="2400" dirty="0">
                <a:solidFill>
                  <a:srgbClr val="000000"/>
                </a:solidFill>
                <a:latin typeface="Calibri" panose="020F0502020204030204" pitchFamily="34" charset="0"/>
                <a:cs typeface="Calibri" panose="020F0502020204030204" pitchFamily="34" charset="0"/>
              </a:rPr>
              <a:t>() permet de forcer le cas de test à échouer. Une version surchargée permet de préciser un message qui sera affiché.</a:t>
            </a:r>
          </a:p>
        </p:txBody>
      </p:sp>
      <p:sp>
        <p:nvSpPr>
          <p:cNvPr id="3" name="ZoneTexte 2"/>
          <p:cNvSpPr txBox="1"/>
          <p:nvPr/>
        </p:nvSpPr>
        <p:spPr>
          <a:xfrm>
            <a:off x="313656" y="188640"/>
            <a:ext cx="2826543" cy="461665"/>
          </a:xfrm>
          <a:prstGeom prst="rect">
            <a:avLst/>
          </a:prstGeom>
          <a:noFill/>
        </p:spPr>
        <p:txBody>
          <a:bodyPr wrap="none" rtlCol="0">
            <a:spAutoFit/>
          </a:bodyPr>
          <a:lstStyle/>
          <a:p>
            <a:r>
              <a:rPr lang="fr-FR" sz="2400" u="sng" dirty="0" smtClean="0"/>
              <a:t>Faire échouer un test</a:t>
            </a:r>
            <a:endParaRPr lang="fr-FR" sz="2400" u="sng" dirty="0"/>
          </a:p>
        </p:txBody>
      </p:sp>
    </p:spTree>
    <p:extLst>
      <p:ext uri="{BB962C8B-B14F-4D97-AF65-F5344CB8AC3E}">
        <p14:creationId xmlns:p14="http://schemas.microsoft.com/office/powerpoint/2010/main" val="2738231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2138214" cy="523220"/>
          </a:xfrm>
          <a:prstGeom prst="rect">
            <a:avLst/>
          </a:prstGeom>
        </p:spPr>
        <p:txBody>
          <a:bodyPr wrap="none">
            <a:spAutoFit/>
          </a:bodyPr>
          <a:lstStyle/>
          <a:p>
            <a:r>
              <a:rPr lang="fr-FR" sz="2800" u="sng" dirty="0" smtClean="0"/>
              <a:t>Suite de tests</a:t>
            </a:r>
            <a:endParaRPr lang="fr-FR" sz="2800" u="sng" dirty="0"/>
          </a:p>
        </p:txBody>
      </p:sp>
      <p:sp>
        <p:nvSpPr>
          <p:cNvPr id="4" name="Rectangle 3"/>
          <p:cNvSpPr/>
          <p:nvPr/>
        </p:nvSpPr>
        <p:spPr>
          <a:xfrm>
            <a:off x="755576" y="1340768"/>
            <a:ext cx="7776864" cy="4708981"/>
          </a:xfrm>
          <a:prstGeom prst="rect">
            <a:avLst/>
          </a:prstGeom>
        </p:spPr>
        <p:txBody>
          <a:bodyPr wrap="square">
            <a:spAutoFit/>
          </a:bodyPr>
          <a:lstStyle/>
          <a:p>
            <a:r>
              <a:rPr lang="fr-FR" sz="2000" b="1" dirty="0">
                <a:solidFill>
                  <a:srgbClr val="1990B8"/>
                </a:solidFill>
                <a:latin typeface="Consolas" panose="020B0609020204030204" pitchFamily="49" charset="0"/>
              </a:rPr>
              <a:t>import</a:t>
            </a:r>
            <a:r>
              <a:rPr lang="fr-FR" sz="2000" b="1" dirty="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junit</a:t>
            </a:r>
            <a:r>
              <a:rPr lang="fr-FR" sz="2000" b="1" dirty="0" err="1">
                <a:solidFill>
                  <a:srgbClr val="5F6364"/>
                </a:solidFill>
                <a:latin typeface="Consolas" panose="020B0609020204030204" pitchFamily="49" charset="0"/>
              </a:rPr>
              <a:t>.</a:t>
            </a:r>
            <a:r>
              <a:rPr lang="fr-FR" sz="2000" b="1" dirty="0" err="1">
                <a:solidFill>
                  <a:srgbClr val="000000"/>
                </a:solidFill>
                <a:latin typeface="Consolas" panose="020B0609020204030204" pitchFamily="49" charset="0"/>
              </a:rPr>
              <a:t>framework</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endParaRPr lang="fr-FR" sz="2000" b="1" dirty="0" smtClean="0">
              <a:solidFill>
                <a:srgbClr val="000000"/>
              </a:solidFill>
              <a:latin typeface="Consolas" panose="020B0609020204030204" pitchFamily="49" charset="0"/>
            </a:endParaRPr>
          </a:p>
          <a:p>
            <a:endParaRPr lang="fr-FR" sz="2000" b="1" dirty="0" smtClean="0">
              <a:solidFill>
                <a:srgbClr val="000000"/>
              </a:solidFill>
              <a:latin typeface="Consolas" panose="020B0609020204030204" pitchFamily="49" charset="0"/>
            </a:endParaRPr>
          </a:p>
          <a:p>
            <a:r>
              <a:rPr lang="fr-FR" sz="2000" b="1" dirty="0" smtClean="0">
                <a:solidFill>
                  <a:srgbClr val="1990B8"/>
                </a:solidFill>
                <a:latin typeface="Consolas" panose="020B0609020204030204" pitchFamily="49" charset="0"/>
              </a:rPr>
              <a:t>public</a:t>
            </a:r>
            <a:r>
              <a:rPr lang="fr-FR" sz="2000" b="1" dirty="0" smtClean="0">
                <a:solidFill>
                  <a:srgbClr val="000000"/>
                </a:solidFill>
                <a:latin typeface="Consolas" panose="020B0609020204030204" pitchFamily="49" charset="0"/>
              </a:rPr>
              <a:t> </a:t>
            </a:r>
            <a:r>
              <a:rPr lang="fr-FR" sz="2000" b="1" dirty="0">
                <a:solidFill>
                  <a:srgbClr val="1990B8"/>
                </a:solidFill>
                <a:latin typeface="Consolas" panose="020B0609020204030204" pitchFamily="49" charset="0"/>
              </a:rPr>
              <a:t>class</a:t>
            </a:r>
            <a:r>
              <a:rPr lang="fr-FR" sz="2000" b="1" dirty="0">
                <a:solidFill>
                  <a:srgbClr val="000000"/>
                </a:solidFill>
                <a:latin typeface="Consolas" panose="020B0609020204030204" pitchFamily="49" charset="0"/>
              </a:rPr>
              <a:t> </a:t>
            </a:r>
            <a:r>
              <a:rPr lang="fr-FR" sz="2000" b="1" dirty="0" err="1">
                <a:solidFill>
                  <a:srgbClr val="1990B8"/>
                </a:solidFill>
                <a:latin typeface="Consolas" panose="020B0609020204030204" pitchFamily="49" charset="0"/>
              </a:rPr>
              <a:t>ExecuterLesTests</a:t>
            </a:r>
            <a:r>
              <a:rPr lang="fr-FR" sz="2000" b="1" dirty="0">
                <a:solidFill>
                  <a:srgbClr val="000000"/>
                </a:solidFill>
                <a:latin typeface="Consolas" panose="020B0609020204030204" pitchFamily="49" charset="0"/>
              </a:rPr>
              <a:t> </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endParaRPr lang="fr-FR" sz="2000" b="1" dirty="0" smtClean="0">
              <a:solidFill>
                <a:srgbClr val="000000"/>
              </a:solidFill>
              <a:latin typeface="Consolas" panose="020B0609020204030204" pitchFamily="49" charset="0"/>
            </a:endParaRPr>
          </a:p>
          <a:p>
            <a:endParaRPr lang="fr-FR" sz="2000" b="1" dirty="0" smtClean="0">
              <a:solidFill>
                <a:srgbClr val="000000"/>
              </a:solidFill>
              <a:latin typeface="Consolas" panose="020B0609020204030204" pitchFamily="49" charset="0"/>
            </a:endParaRPr>
          </a:p>
          <a:p>
            <a:r>
              <a:rPr lang="fr-FR" sz="2000" b="1" dirty="0" smtClean="0">
                <a:solidFill>
                  <a:srgbClr val="1990B8"/>
                </a:solidFill>
                <a:latin typeface="Consolas" panose="020B0609020204030204" pitchFamily="49" charset="0"/>
              </a:rPr>
              <a:t>public</a:t>
            </a:r>
            <a:r>
              <a:rPr lang="fr-FR" sz="2000" b="1" dirty="0" smtClean="0">
                <a:solidFill>
                  <a:srgbClr val="000000"/>
                </a:solidFill>
                <a:latin typeface="Consolas" panose="020B0609020204030204" pitchFamily="49" charset="0"/>
              </a:rPr>
              <a:t> </a:t>
            </a:r>
            <a:r>
              <a:rPr lang="fr-FR" sz="2000" b="1" dirty="0" err="1">
                <a:solidFill>
                  <a:srgbClr val="1990B8"/>
                </a:solidFill>
                <a:latin typeface="Consolas" panose="020B0609020204030204" pitchFamily="49" charset="0"/>
              </a:rPr>
              <a:t>static</a:t>
            </a:r>
            <a:r>
              <a:rPr lang="fr-FR" sz="2000" b="1" dirty="0">
                <a:solidFill>
                  <a:srgbClr val="000000"/>
                </a:solidFill>
                <a:latin typeface="Consolas" panose="020B0609020204030204" pitchFamily="49" charset="0"/>
              </a:rPr>
              <a:t> </a:t>
            </a:r>
            <a:r>
              <a:rPr lang="fr-FR" sz="2000" b="1" dirty="0">
                <a:solidFill>
                  <a:srgbClr val="1990B8"/>
                </a:solidFill>
                <a:latin typeface="Consolas" panose="020B0609020204030204" pitchFamily="49" charset="0"/>
              </a:rPr>
              <a:t>Test</a:t>
            </a:r>
            <a:r>
              <a:rPr lang="fr-FR" sz="2000" b="1" dirty="0">
                <a:solidFill>
                  <a:srgbClr val="000000"/>
                </a:solidFill>
                <a:latin typeface="Consolas" panose="020B0609020204030204" pitchFamily="49" charset="0"/>
              </a:rPr>
              <a:t> </a:t>
            </a:r>
            <a:r>
              <a:rPr lang="fr-FR" sz="2000" b="1" dirty="0">
                <a:solidFill>
                  <a:srgbClr val="2F9C0A"/>
                </a:solidFill>
                <a:latin typeface="Consolas" panose="020B0609020204030204" pitchFamily="49" charset="0"/>
              </a:rPr>
              <a:t>suite</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endParaRPr lang="fr-FR" sz="2000" b="1" dirty="0" smtClean="0">
              <a:solidFill>
                <a:srgbClr val="000000"/>
              </a:solidFill>
              <a:latin typeface="Consolas" panose="020B0609020204030204" pitchFamily="49" charset="0"/>
            </a:endParaRPr>
          </a:p>
          <a:p>
            <a:r>
              <a:rPr lang="fr-FR" sz="2000" b="1" dirty="0" err="1" smtClean="0">
                <a:solidFill>
                  <a:srgbClr val="1990B8"/>
                </a:solidFill>
                <a:latin typeface="Consolas" panose="020B0609020204030204" pitchFamily="49" charset="0"/>
              </a:rPr>
              <a:t>TestSuite</a:t>
            </a:r>
            <a:r>
              <a:rPr lang="fr-FR" sz="2000" b="1" dirty="0" smtClean="0">
                <a:solidFill>
                  <a:srgbClr val="000000"/>
                </a:solidFill>
                <a:latin typeface="Consolas" panose="020B0609020204030204" pitchFamily="49" charset="0"/>
              </a:rPr>
              <a:t> </a:t>
            </a:r>
            <a:r>
              <a:rPr lang="fr-FR" sz="2000" b="1" dirty="0">
                <a:solidFill>
                  <a:srgbClr val="000000"/>
                </a:solidFill>
                <a:latin typeface="Consolas" panose="020B0609020204030204" pitchFamily="49" charset="0"/>
              </a:rPr>
              <a:t>suite </a:t>
            </a:r>
            <a:r>
              <a:rPr lang="fr-FR" sz="2000" b="1" dirty="0">
                <a:solidFill>
                  <a:srgbClr val="A67F59"/>
                </a:solidFill>
                <a:latin typeface="Consolas" panose="020B0609020204030204" pitchFamily="49" charset="0"/>
              </a:rPr>
              <a:t>=</a:t>
            </a:r>
            <a:r>
              <a:rPr lang="fr-FR" sz="2000" b="1" dirty="0">
                <a:solidFill>
                  <a:srgbClr val="000000"/>
                </a:solidFill>
                <a:latin typeface="Consolas" panose="020B0609020204030204" pitchFamily="49" charset="0"/>
              </a:rPr>
              <a:t> </a:t>
            </a:r>
            <a:r>
              <a:rPr lang="fr-FR" sz="2000" b="1" dirty="0">
                <a:solidFill>
                  <a:srgbClr val="1990B8"/>
                </a:solidFill>
                <a:latin typeface="Consolas" panose="020B0609020204030204" pitchFamily="49" charset="0"/>
              </a:rPr>
              <a:t>new</a:t>
            </a:r>
            <a:r>
              <a:rPr lang="fr-FR" sz="2000" b="1" dirty="0">
                <a:solidFill>
                  <a:srgbClr val="000000"/>
                </a:solidFill>
                <a:latin typeface="Consolas" panose="020B0609020204030204" pitchFamily="49" charset="0"/>
              </a:rPr>
              <a:t> </a:t>
            </a:r>
            <a:r>
              <a:rPr lang="fr-FR" sz="2000" b="1" dirty="0" err="1">
                <a:solidFill>
                  <a:srgbClr val="1990B8"/>
                </a:solidFill>
                <a:latin typeface="Consolas" panose="020B0609020204030204" pitchFamily="49" charset="0"/>
              </a:rPr>
              <a:t>TestSuite</a:t>
            </a:r>
            <a:r>
              <a:rPr lang="fr-FR" sz="2000" b="1" dirty="0">
                <a:solidFill>
                  <a:srgbClr val="5F6364"/>
                </a:solidFill>
                <a:latin typeface="Consolas" panose="020B0609020204030204" pitchFamily="49" charset="0"/>
              </a:rPr>
              <a:t>(</a:t>
            </a:r>
            <a:r>
              <a:rPr lang="fr-FR" sz="2000" b="1" dirty="0">
                <a:solidFill>
                  <a:srgbClr val="2F9C0A"/>
                </a:solidFill>
                <a:latin typeface="Consolas" panose="020B0609020204030204" pitchFamily="49" charset="0"/>
              </a:rPr>
              <a:t>"Tous les tests"</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r>
              <a:rPr lang="fr-FR" sz="2000" b="1" dirty="0" err="1" smtClean="0">
                <a:solidFill>
                  <a:srgbClr val="000000"/>
                </a:solidFill>
                <a:latin typeface="Consolas" panose="020B0609020204030204" pitchFamily="49" charset="0"/>
              </a:rPr>
              <a:t>suite</a:t>
            </a:r>
            <a:r>
              <a:rPr lang="fr-FR" sz="2000" b="1" dirty="0" err="1" smtClean="0">
                <a:solidFill>
                  <a:srgbClr val="5F6364"/>
                </a:solidFill>
                <a:latin typeface="Consolas" panose="020B0609020204030204" pitchFamily="49" charset="0"/>
              </a:rPr>
              <a:t>.</a:t>
            </a:r>
            <a:r>
              <a:rPr lang="fr-FR" sz="2000" b="1" dirty="0" err="1" smtClean="0">
                <a:solidFill>
                  <a:srgbClr val="2F9C0A"/>
                </a:solidFill>
                <a:latin typeface="Consolas" panose="020B0609020204030204" pitchFamily="49" charset="0"/>
              </a:rPr>
              <a:t>addTestSuite</a:t>
            </a:r>
            <a:r>
              <a:rPr lang="fr-FR" sz="2000" b="1" dirty="0" smtClean="0">
                <a:solidFill>
                  <a:srgbClr val="5F6364"/>
                </a:solidFill>
                <a:latin typeface="Consolas" panose="020B0609020204030204" pitchFamily="49" charset="0"/>
              </a:rPr>
              <a:t>(</a:t>
            </a:r>
            <a:r>
              <a:rPr lang="fr-FR" sz="2000" b="1" dirty="0" smtClean="0">
                <a:solidFill>
                  <a:srgbClr val="1990B8"/>
                </a:solidFill>
                <a:latin typeface="Consolas" panose="020B0609020204030204" pitchFamily="49" charset="0"/>
              </a:rPr>
              <a:t>MaClasseTest1</a:t>
            </a:r>
            <a:r>
              <a:rPr lang="fr-FR" sz="2000" b="1" dirty="0" smtClean="0">
                <a:solidFill>
                  <a:srgbClr val="5F6364"/>
                </a:solidFill>
                <a:latin typeface="Consolas" panose="020B0609020204030204" pitchFamily="49" charset="0"/>
              </a:rPr>
              <a:t>.</a:t>
            </a:r>
            <a:r>
              <a:rPr lang="fr-FR" sz="2000" b="1" dirty="0" smtClean="0">
                <a:solidFill>
                  <a:srgbClr val="1990B8"/>
                </a:solidFill>
                <a:latin typeface="Consolas" panose="020B0609020204030204" pitchFamily="49" charset="0"/>
              </a:rPr>
              <a:t>class</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r>
              <a:rPr lang="fr-FR" sz="2000" b="1" dirty="0" err="1" smtClean="0">
                <a:solidFill>
                  <a:srgbClr val="000000"/>
                </a:solidFill>
                <a:latin typeface="Consolas" panose="020B0609020204030204" pitchFamily="49" charset="0"/>
              </a:rPr>
              <a:t>suite</a:t>
            </a:r>
            <a:r>
              <a:rPr lang="fr-FR" sz="2000" b="1" dirty="0" err="1" smtClean="0">
                <a:solidFill>
                  <a:srgbClr val="5F6364"/>
                </a:solidFill>
                <a:latin typeface="Consolas" panose="020B0609020204030204" pitchFamily="49" charset="0"/>
              </a:rPr>
              <a:t>.</a:t>
            </a:r>
            <a:r>
              <a:rPr lang="fr-FR" sz="2000" b="1" dirty="0" err="1" smtClean="0">
                <a:solidFill>
                  <a:srgbClr val="2F9C0A"/>
                </a:solidFill>
                <a:latin typeface="Consolas" panose="020B0609020204030204" pitchFamily="49" charset="0"/>
              </a:rPr>
              <a:t>addTestSuite</a:t>
            </a:r>
            <a:r>
              <a:rPr lang="fr-FR" sz="2000" b="1" dirty="0" smtClean="0">
                <a:solidFill>
                  <a:srgbClr val="5F6364"/>
                </a:solidFill>
                <a:latin typeface="Consolas" panose="020B0609020204030204" pitchFamily="49" charset="0"/>
              </a:rPr>
              <a:t>(</a:t>
            </a:r>
            <a:r>
              <a:rPr lang="fr-FR" sz="2000" b="1" dirty="0" smtClean="0">
                <a:solidFill>
                  <a:srgbClr val="1990B8"/>
                </a:solidFill>
                <a:latin typeface="Consolas" panose="020B0609020204030204" pitchFamily="49" charset="0"/>
              </a:rPr>
              <a:t>MaClasseTest2</a:t>
            </a:r>
            <a:r>
              <a:rPr lang="fr-FR" sz="2000" b="1" dirty="0" smtClean="0">
                <a:solidFill>
                  <a:srgbClr val="5F6364"/>
                </a:solidFill>
                <a:latin typeface="Consolas" panose="020B0609020204030204" pitchFamily="49" charset="0"/>
              </a:rPr>
              <a:t>.</a:t>
            </a:r>
            <a:r>
              <a:rPr lang="fr-FR" sz="2000" b="1" dirty="0" smtClean="0">
                <a:solidFill>
                  <a:srgbClr val="1990B8"/>
                </a:solidFill>
                <a:latin typeface="Consolas" panose="020B0609020204030204" pitchFamily="49" charset="0"/>
              </a:rPr>
              <a:t>class</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endParaRPr lang="fr-FR" sz="2000" b="1" dirty="0" smtClean="0">
              <a:solidFill>
                <a:srgbClr val="000000"/>
              </a:solidFill>
              <a:latin typeface="Consolas" panose="020B0609020204030204" pitchFamily="49" charset="0"/>
            </a:endParaRPr>
          </a:p>
          <a:p>
            <a:r>
              <a:rPr lang="fr-FR" sz="2000" b="1" dirty="0" smtClean="0">
                <a:solidFill>
                  <a:srgbClr val="1990B8"/>
                </a:solidFill>
                <a:latin typeface="Consolas" panose="020B0609020204030204" pitchFamily="49" charset="0"/>
              </a:rPr>
              <a:t>return</a:t>
            </a:r>
            <a:r>
              <a:rPr lang="fr-FR" sz="2000" b="1" dirty="0" smtClean="0">
                <a:solidFill>
                  <a:srgbClr val="000000"/>
                </a:solidFill>
                <a:latin typeface="Consolas" panose="020B0609020204030204" pitchFamily="49" charset="0"/>
              </a:rPr>
              <a:t> </a:t>
            </a:r>
            <a:r>
              <a:rPr lang="fr-FR" sz="2000" b="1" dirty="0">
                <a:solidFill>
                  <a:srgbClr val="000000"/>
                </a:solidFill>
                <a:latin typeface="Consolas" panose="020B0609020204030204" pitchFamily="49" charset="0"/>
              </a:rPr>
              <a:t>suite</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endParaRPr lang="fr-FR" sz="2000" b="1" dirty="0" smtClean="0">
              <a:solidFill>
                <a:srgbClr val="000000"/>
              </a:solidFill>
              <a:latin typeface="Consolas" panose="020B0609020204030204" pitchFamily="49" charset="0"/>
            </a:endParaRPr>
          </a:p>
          <a:p>
            <a:r>
              <a:rPr lang="fr-FR" sz="2000" b="1" dirty="0" smtClean="0">
                <a:solidFill>
                  <a:srgbClr val="5F6364"/>
                </a:solidFill>
                <a:latin typeface="Consolas" panose="020B0609020204030204" pitchFamily="49" charset="0"/>
              </a:rPr>
              <a:t>}</a:t>
            </a:r>
            <a:r>
              <a:rPr lang="fr-FR" sz="2000" b="1" dirty="0" smtClean="0">
                <a:solidFill>
                  <a:srgbClr val="000000"/>
                </a:solidFill>
                <a:latin typeface="Consolas" panose="020B0609020204030204" pitchFamily="49" charset="0"/>
              </a:rPr>
              <a:t> </a:t>
            </a:r>
          </a:p>
          <a:p>
            <a:endParaRPr lang="fr-FR" sz="2000" b="1" dirty="0">
              <a:solidFill>
                <a:srgbClr val="000000"/>
              </a:solidFill>
              <a:latin typeface="Consolas" panose="020B0609020204030204" pitchFamily="49" charset="0"/>
            </a:endParaRPr>
          </a:p>
          <a:p>
            <a:r>
              <a:rPr lang="fr-FR" sz="2000" b="1" dirty="0" smtClean="0">
                <a:solidFill>
                  <a:srgbClr val="1990B8"/>
                </a:solidFill>
                <a:latin typeface="Consolas" panose="020B0609020204030204" pitchFamily="49" charset="0"/>
              </a:rPr>
              <a:t>public</a:t>
            </a:r>
            <a:r>
              <a:rPr lang="fr-FR" sz="2000" b="1" dirty="0" smtClean="0">
                <a:solidFill>
                  <a:srgbClr val="000000"/>
                </a:solidFill>
                <a:latin typeface="Consolas" panose="020B0609020204030204" pitchFamily="49" charset="0"/>
              </a:rPr>
              <a:t> </a:t>
            </a:r>
            <a:r>
              <a:rPr lang="fr-FR" sz="2000" b="1" dirty="0" err="1">
                <a:solidFill>
                  <a:srgbClr val="1990B8"/>
                </a:solidFill>
                <a:latin typeface="Consolas" panose="020B0609020204030204" pitchFamily="49" charset="0"/>
              </a:rPr>
              <a:t>static</a:t>
            </a:r>
            <a:r>
              <a:rPr lang="fr-FR" sz="2000" b="1" dirty="0">
                <a:solidFill>
                  <a:srgbClr val="000000"/>
                </a:solidFill>
                <a:latin typeface="Consolas" panose="020B0609020204030204" pitchFamily="49" charset="0"/>
              </a:rPr>
              <a:t> </a:t>
            </a:r>
            <a:r>
              <a:rPr lang="fr-FR" sz="2000" b="1" dirty="0" err="1">
                <a:solidFill>
                  <a:srgbClr val="1990B8"/>
                </a:solidFill>
                <a:latin typeface="Consolas" panose="020B0609020204030204" pitchFamily="49" charset="0"/>
              </a:rPr>
              <a:t>void</a:t>
            </a:r>
            <a:r>
              <a:rPr lang="fr-FR" sz="2000" b="1" dirty="0">
                <a:solidFill>
                  <a:srgbClr val="000000"/>
                </a:solidFill>
                <a:latin typeface="Consolas" panose="020B0609020204030204" pitchFamily="49" charset="0"/>
              </a:rPr>
              <a:t> </a:t>
            </a:r>
            <a:r>
              <a:rPr lang="fr-FR" sz="2000" b="1" dirty="0">
                <a:solidFill>
                  <a:srgbClr val="2F9C0A"/>
                </a:solidFill>
                <a:latin typeface="Consolas" panose="020B0609020204030204" pitchFamily="49" charset="0"/>
              </a:rPr>
              <a:t>main</a:t>
            </a:r>
            <a:r>
              <a:rPr lang="fr-FR" sz="2000" b="1" dirty="0">
                <a:solidFill>
                  <a:srgbClr val="5F6364"/>
                </a:solidFill>
                <a:latin typeface="Consolas" panose="020B0609020204030204" pitchFamily="49" charset="0"/>
              </a:rPr>
              <a:t>(</a:t>
            </a:r>
            <a:r>
              <a:rPr lang="fr-FR" sz="2000" b="1" dirty="0">
                <a:solidFill>
                  <a:srgbClr val="1990B8"/>
                </a:solidFill>
                <a:latin typeface="Consolas" panose="020B0609020204030204" pitchFamily="49" charset="0"/>
              </a:rPr>
              <a:t>String</a:t>
            </a:r>
            <a:r>
              <a:rPr lang="fr-FR" sz="2000" b="1" dirty="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args</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r>
              <a:rPr lang="fr-FR" sz="2000" b="1" dirty="0">
                <a:solidFill>
                  <a:srgbClr val="5F6364"/>
                </a:solidFill>
                <a:latin typeface="Consolas" panose="020B0609020204030204" pitchFamily="49" charset="0"/>
              </a:rPr>
              <a:t>{</a:t>
            </a:r>
            <a:r>
              <a:rPr lang="fr-FR" sz="2000" b="1" dirty="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junit</a:t>
            </a:r>
            <a:r>
              <a:rPr lang="fr-FR" sz="2000" b="1" dirty="0" err="1">
                <a:solidFill>
                  <a:srgbClr val="5F6364"/>
                </a:solidFill>
                <a:latin typeface="Consolas" panose="020B0609020204030204" pitchFamily="49" charset="0"/>
              </a:rPr>
              <a:t>.</a:t>
            </a:r>
            <a:r>
              <a:rPr lang="fr-FR" sz="2000" b="1" dirty="0" err="1">
                <a:solidFill>
                  <a:srgbClr val="000000"/>
                </a:solidFill>
                <a:latin typeface="Consolas" panose="020B0609020204030204" pitchFamily="49" charset="0"/>
              </a:rPr>
              <a:t>textui</a:t>
            </a:r>
            <a:r>
              <a:rPr lang="fr-FR" sz="2000" b="1" dirty="0" err="1">
                <a:solidFill>
                  <a:srgbClr val="5F6364"/>
                </a:solidFill>
                <a:latin typeface="Consolas" panose="020B0609020204030204" pitchFamily="49" charset="0"/>
              </a:rPr>
              <a:t>.</a:t>
            </a:r>
            <a:r>
              <a:rPr lang="fr-FR" sz="2000" b="1" dirty="0" err="1">
                <a:solidFill>
                  <a:srgbClr val="1990B8"/>
                </a:solidFill>
                <a:latin typeface="Consolas" panose="020B0609020204030204" pitchFamily="49" charset="0"/>
              </a:rPr>
              <a:t>TestRunner</a:t>
            </a:r>
            <a:r>
              <a:rPr lang="fr-FR" sz="2000" b="1" dirty="0" err="1">
                <a:solidFill>
                  <a:srgbClr val="5F6364"/>
                </a:solidFill>
                <a:latin typeface="Consolas" panose="020B0609020204030204" pitchFamily="49" charset="0"/>
              </a:rPr>
              <a:t>.</a:t>
            </a:r>
            <a:r>
              <a:rPr lang="fr-FR" sz="2000" b="1" dirty="0" err="1">
                <a:solidFill>
                  <a:srgbClr val="2F9C0A"/>
                </a:solidFill>
                <a:latin typeface="Consolas" panose="020B0609020204030204" pitchFamily="49" charset="0"/>
              </a:rPr>
              <a:t>run</a:t>
            </a:r>
            <a:r>
              <a:rPr lang="fr-FR" sz="2000" b="1" dirty="0">
                <a:solidFill>
                  <a:srgbClr val="5F6364"/>
                </a:solidFill>
                <a:latin typeface="Consolas" panose="020B0609020204030204" pitchFamily="49" charset="0"/>
              </a:rPr>
              <a:t>(</a:t>
            </a:r>
            <a:r>
              <a:rPr lang="fr-FR" sz="2000" b="1" dirty="0">
                <a:solidFill>
                  <a:srgbClr val="2F9C0A"/>
                </a:solidFill>
                <a:latin typeface="Consolas" panose="020B0609020204030204" pitchFamily="49" charset="0"/>
              </a:rPr>
              <a:t>suite</a:t>
            </a:r>
            <a:r>
              <a:rPr lang="fr-FR" sz="2000" b="1">
                <a:solidFill>
                  <a:srgbClr val="5F6364"/>
                </a:solidFill>
                <a:latin typeface="Consolas" panose="020B0609020204030204" pitchFamily="49" charset="0"/>
              </a:rPr>
              <a:t>());</a:t>
            </a:r>
            <a:r>
              <a:rPr lang="fr-FR" sz="2000" b="1">
                <a:solidFill>
                  <a:srgbClr val="000000"/>
                </a:solidFill>
                <a:latin typeface="Consolas" panose="020B0609020204030204" pitchFamily="49" charset="0"/>
              </a:rPr>
              <a:t> </a:t>
            </a:r>
            <a:endParaRPr lang="fr-FR" sz="2000" b="1" smtClean="0">
              <a:solidFill>
                <a:srgbClr val="000000"/>
              </a:solidFill>
              <a:latin typeface="Consolas" panose="020B0609020204030204" pitchFamily="49" charset="0"/>
            </a:endParaRPr>
          </a:p>
          <a:p>
            <a:r>
              <a:rPr lang="fr-FR" sz="2000" b="1" smtClean="0">
                <a:solidFill>
                  <a:srgbClr val="5F6364"/>
                </a:solidFill>
                <a:latin typeface="Consolas" panose="020B0609020204030204" pitchFamily="49" charset="0"/>
              </a:rPr>
              <a:t>}</a:t>
            </a:r>
            <a:r>
              <a:rPr lang="fr-FR" sz="2000" b="1" smtClean="0">
                <a:solidFill>
                  <a:srgbClr val="000000"/>
                </a:solidFill>
                <a:latin typeface="Consolas" panose="020B0609020204030204" pitchFamily="49" charset="0"/>
              </a:rPr>
              <a:t> </a:t>
            </a:r>
            <a:endParaRPr lang="fr-FR" sz="2000" b="1" dirty="0" smtClean="0">
              <a:solidFill>
                <a:srgbClr val="000000"/>
              </a:solidFill>
              <a:latin typeface="Consolas" panose="020B0609020204030204" pitchFamily="49" charset="0"/>
            </a:endParaRPr>
          </a:p>
          <a:p>
            <a:r>
              <a:rPr lang="fr-FR" sz="2000" b="1" dirty="0" smtClean="0">
                <a:solidFill>
                  <a:srgbClr val="5F6364"/>
                </a:solidFill>
                <a:latin typeface="Consolas" panose="020B0609020204030204" pitchFamily="49" charset="0"/>
              </a:rPr>
              <a:t>}</a:t>
            </a:r>
            <a:endParaRPr lang="fr-FR" sz="2000" b="1" dirty="0"/>
          </a:p>
        </p:txBody>
      </p:sp>
    </p:spTree>
    <p:extLst>
      <p:ext uri="{BB962C8B-B14F-4D97-AF65-F5344CB8AC3E}">
        <p14:creationId xmlns:p14="http://schemas.microsoft.com/office/powerpoint/2010/main" val="1798799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419872" y="2636912"/>
            <a:ext cx="1859805" cy="923330"/>
          </a:xfrm>
          <a:prstGeom prst="rect">
            <a:avLst/>
          </a:prstGeom>
          <a:noFill/>
        </p:spPr>
        <p:txBody>
          <a:bodyPr wrap="none" rtlCol="0">
            <a:spAutoFit/>
          </a:bodyPr>
          <a:lstStyle/>
          <a:p>
            <a:r>
              <a:rPr lang="fr-FR" sz="5400" i="1" u="sng" dirty="0" smtClean="0"/>
              <a:t>Junit4</a:t>
            </a:r>
            <a:endParaRPr lang="fr-FR" sz="5400" i="1" u="sng" dirty="0"/>
          </a:p>
        </p:txBody>
      </p:sp>
    </p:spTree>
    <p:extLst>
      <p:ext uri="{BB962C8B-B14F-4D97-AF65-F5344CB8AC3E}">
        <p14:creationId xmlns:p14="http://schemas.microsoft.com/office/powerpoint/2010/main" val="68968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620688"/>
            <a:ext cx="8568952"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version 4 est une évolution majeure depuis les quelques années d'utilisation de la version 3.8</a:t>
            </a:r>
            <a:r>
              <a:rPr lang="fr-FR" sz="2400" dirty="0" smtClean="0">
                <a:solidFill>
                  <a:srgbClr val="000000"/>
                </a:solidFill>
                <a:latin typeface="Calibri" panose="020F0502020204030204" pitchFamily="34" charset="0"/>
                <a:cs typeface="Calibri" panose="020F0502020204030204" pitchFamily="34" charset="0"/>
              </a:rPr>
              <a:t>.</a:t>
            </a:r>
            <a:endParaRPr lang="ar-MA" sz="2400" dirty="0" smtClean="0">
              <a:solidFill>
                <a:srgbClr val="000000"/>
              </a:solidFill>
              <a:latin typeface="Calibri" panose="020F0502020204030204" pitchFamily="34" charset="0"/>
              <a:cs typeface="Calibri" panose="020F0502020204030204" pitchFamily="34" charset="0"/>
            </a:endParaRPr>
          </a:p>
          <a:p>
            <a:pPr>
              <a:lnSpc>
                <a:spcPct val="150000"/>
              </a:lnSpc>
            </a:pPr>
            <a:endParaRPr lang="fr-FR" sz="2400"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Un des grands bénéfices de cette version est l'utilisation des </a:t>
            </a:r>
            <a:r>
              <a:rPr lang="fr-FR" sz="2400" dirty="0" smtClean="0">
                <a:solidFill>
                  <a:srgbClr val="000000"/>
                </a:solidFill>
                <a:latin typeface="Calibri" panose="020F0502020204030204" pitchFamily="34" charset="0"/>
                <a:cs typeface="Calibri" panose="020F0502020204030204" pitchFamily="34" charset="0"/>
              </a:rPr>
              <a:t>annotations.</a:t>
            </a:r>
            <a:endParaRPr lang="ar-MA" sz="2400" dirty="0" smtClean="0">
              <a:solidFill>
                <a:srgbClr val="000000"/>
              </a:solidFill>
              <a:latin typeface="Calibri" panose="020F0502020204030204" pitchFamily="34" charset="0"/>
              <a:cs typeface="Calibri" panose="020F0502020204030204" pitchFamily="34" charset="0"/>
            </a:endParaRPr>
          </a:p>
          <a:p>
            <a:pPr>
              <a:lnSpc>
                <a:spcPct val="150000"/>
              </a:lnSpc>
            </a:pPr>
            <a:r>
              <a:rPr lang="fr-FR" sz="2400" dirty="0" smtClean="0">
                <a:solidFill>
                  <a:srgbClr val="000000"/>
                </a:solidFill>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La </a:t>
            </a:r>
            <a:r>
              <a:rPr lang="fr-FR" sz="2400" dirty="0">
                <a:solidFill>
                  <a:srgbClr val="000000"/>
                </a:solidFill>
                <a:latin typeface="Calibri" panose="020F0502020204030204" pitchFamily="34" charset="0"/>
                <a:cs typeface="Calibri" panose="020F0502020204030204" pitchFamily="34" charset="0"/>
              </a:rPr>
              <a:t>définition des cas de tests et des tests ne se fait donc plus sur des conventions de nommage et sur l'introspection mais sur l'utilisation d'annotations ce qui facilite la rédaction des cas de tests.</a:t>
            </a:r>
          </a:p>
        </p:txBody>
      </p:sp>
    </p:spTree>
    <p:extLst>
      <p:ext uri="{BB962C8B-B14F-4D97-AF65-F5344CB8AC3E}">
        <p14:creationId xmlns:p14="http://schemas.microsoft.com/office/powerpoint/2010/main" val="2642745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2204864"/>
            <a:ext cx="6768752" cy="1569660"/>
          </a:xfrm>
          <a:prstGeom prst="rect">
            <a:avLst/>
          </a:prstGeom>
        </p:spPr>
        <p:txBody>
          <a:bodyPr wrap="square">
            <a:spAutoFit/>
          </a:bodyPr>
          <a:lstStyle/>
          <a:p>
            <a:pPr algn="r"/>
            <a:r>
              <a:rPr lang="fr-FR" sz="2400" i="1" dirty="0">
                <a:solidFill>
                  <a:srgbClr val="000000"/>
                </a:solidFill>
                <a:latin typeface="Calibri" panose="020F0502020204030204" pitchFamily="34" charset="0"/>
                <a:cs typeface="Calibri" panose="020F0502020204030204" pitchFamily="34" charset="0"/>
              </a:rPr>
              <a:t>Tester, c’est exécuter le programme dans l’intention d’y trouver des anomalies ou </a:t>
            </a:r>
            <a:r>
              <a:rPr lang="fr-FR" sz="2400" i="1" dirty="0" smtClean="0">
                <a:solidFill>
                  <a:srgbClr val="000000"/>
                </a:solidFill>
                <a:latin typeface="Calibri" panose="020F0502020204030204" pitchFamily="34" charset="0"/>
                <a:cs typeface="Calibri" panose="020F0502020204030204" pitchFamily="34" charset="0"/>
              </a:rPr>
              <a:t>des défauts.</a:t>
            </a:r>
          </a:p>
          <a:p>
            <a:pPr algn="r"/>
            <a:endParaRPr lang="fr-FR" sz="2400" dirty="0">
              <a:solidFill>
                <a:srgbClr val="000000"/>
              </a:solidFill>
              <a:latin typeface="Calibri" panose="020F0502020204030204" pitchFamily="34" charset="0"/>
              <a:cs typeface="Calibri" panose="020F0502020204030204" pitchFamily="34" charset="0"/>
            </a:endParaRPr>
          </a:p>
          <a:p>
            <a:pPr algn="r"/>
            <a:r>
              <a:rPr lang="en-US" sz="2400" dirty="0">
                <a:solidFill>
                  <a:srgbClr val="000000"/>
                </a:solidFill>
                <a:latin typeface="Calibri" panose="020F0502020204030204" pitchFamily="34" charset="0"/>
                <a:cs typeface="Calibri" panose="020F0502020204030204" pitchFamily="34" charset="0"/>
              </a:rPr>
              <a:t>G. Myers (The Art of Software testing)</a:t>
            </a:r>
            <a:endParaRPr lang="fr-FR"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5665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268760"/>
            <a:ext cx="882047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err="1" smtClean="0">
                <a:solidFill>
                  <a:srgbClr val="000000"/>
                </a:solidFill>
                <a:latin typeface="Calibri" panose="020F0502020204030204" pitchFamily="34" charset="0"/>
                <a:cs typeface="Calibri" panose="020F0502020204030204" pitchFamily="34" charset="0"/>
              </a:rPr>
              <a:t>JUnit</a:t>
            </a:r>
            <a:r>
              <a:rPr lang="fr-FR" sz="2400" dirty="0" smtClean="0">
                <a:solidFill>
                  <a:srgbClr val="000000"/>
                </a:solidFill>
                <a:latin typeface="Calibri" panose="020F0502020204030204" pitchFamily="34" charset="0"/>
                <a:cs typeface="Calibri" panose="020F0502020204030204" pitchFamily="34" charset="0"/>
              </a:rPr>
              <a:t> </a:t>
            </a:r>
            <a:r>
              <a:rPr lang="fr-FR" sz="2400" dirty="0">
                <a:solidFill>
                  <a:srgbClr val="000000"/>
                </a:solidFill>
                <a:latin typeface="Calibri" panose="020F0502020204030204" pitchFamily="34" charset="0"/>
                <a:cs typeface="Calibri" panose="020F0502020204030204" pitchFamily="34" charset="0"/>
              </a:rPr>
              <a:t>4 requiert une version 5 ou ultérieure de Java</a:t>
            </a:r>
            <a:r>
              <a:rPr lang="fr-FR" sz="2400" dirty="0" smtClean="0">
                <a:solidFill>
                  <a:srgbClr val="000000"/>
                </a:solidFill>
                <a:latin typeface="Calibri" panose="020F0502020204030204" pitchFamily="34" charset="0"/>
                <a:cs typeface="Calibri" panose="020F0502020204030204" pitchFamily="34" charset="0"/>
              </a:rPr>
              <a:t>.</a:t>
            </a:r>
          </a:p>
          <a:p>
            <a:pPr>
              <a:lnSpc>
                <a:spcPct val="150000"/>
              </a:lnSpc>
            </a:pPr>
            <a:endParaRPr lang="fr-FR" sz="2400"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nom du package des classes de </a:t>
            </a: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est différent entre la version 3 et </a:t>
            </a:r>
            <a:r>
              <a:rPr lang="fr-FR" sz="2400" dirty="0" smtClean="0">
                <a:solidFill>
                  <a:srgbClr val="000000"/>
                </a:solidFill>
                <a:latin typeface="Calibri" panose="020F0502020204030204" pitchFamily="34" charset="0"/>
                <a:cs typeface="Calibri" panose="020F0502020204030204" pitchFamily="34" charset="0"/>
              </a:rPr>
              <a:t>4</a:t>
            </a:r>
            <a:endParaRPr lang="fr-FR" sz="2400" dirty="0">
              <a:solidFill>
                <a:srgbClr val="000000"/>
              </a:solidFill>
              <a:latin typeface="Calibri" panose="020F0502020204030204" pitchFamily="34" charset="0"/>
              <a:cs typeface="Calibri" panose="020F0502020204030204" pitchFamily="34" charset="0"/>
            </a:endParaRPr>
          </a:p>
          <a:p>
            <a:pPr marL="1257300" lvl="2"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les classes de </a:t>
            </a: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3 sont dans le package </a:t>
            </a:r>
            <a:r>
              <a:rPr lang="fr-FR" sz="2400" dirty="0" err="1" smtClean="0">
                <a:solidFill>
                  <a:srgbClr val="000000"/>
                </a:solidFill>
                <a:latin typeface="Calibri" panose="020F0502020204030204" pitchFamily="34" charset="0"/>
                <a:cs typeface="Calibri" panose="020F0502020204030204" pitchFamily="34" charset="0"/>
              </a:rPr>
              <a:t>junit.framework</a:t>
            </a:r>
            <a:endParaRPr lang="fr-FR" sz="2400" dirty="0">
              <a:solidFill>
                <a:srgbClr val="000000"/>
              </a:solidFill>
              <a:latin typeface="Calibri" panose="020F0502020204030204" pitchFamily="34" charset="0"/>
              <a:cs typeface="Calibri" panose="020F0502020204030204" pitchFamily="34" charset="0"/>
            </a:endParaRPr>
          </a:p>
          <a:p>
            <a:pPr marL="1257300" lvl="2"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les classes de </a:t>
            </a: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4 sont dans le package </a:t>
            </a:r>
            <a:r>
              <a:rPr lang="fr-FR" sz="2400" dirty="0" err="1" smtClean="0">
                <a:solidFill>
                  <a:srgbClr val="000000"/>
                </a:solidFill>
                <a:latin typeface="Calibri" panose="020F0502020204030204" pitchFamily="34" charset="0"/>
                <a:cs typeface="Calibri" panose="020F0502020204030204" pitchFamily="34" charset="0"/>
              </a:rPr>
              <a:t>org.junit</a:t>
            </a:r>
            <a:endParaRPr lang="fr-FR"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0710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4718086" cy="589072"/>
          </a:xfrm>
          <a:prstGeom prst="rect">
            <a:avLst/>
          </a:prstGeom>
        </p:spPr>
        <p:txBody>
          <a:bodyPr wrap="square">
            <a:spAutoFit/>
          </a:bodyPr>
          <a:lstStyle/>
          <a:p>
            <a:pPr>
              <a:lnSpc>
                <a:spcPct val="150000"/>
              </a:lnSpc>
            </a:pPr>
            <a:r>
              <a:rPr lang="fr-FR" sz="2400" u="sng" dirty="0">
                <a:solidFill>
                  <a:srgbClr val="000000"/>
                </a:solidFill>
                <a:latin typeface="Calibri" panose="020F0502020204030204" pitchFamily="34" charset="0"/>
                <a:cs typeface="Calibri" panose="020F0502020204030204" pitchFamily="34" charset="0"/>
              </a:rPr>
              <a:t>La définition d'une classe de tests</a:t>
            </a:r>
          </a:p>
        </p:txBody>
      </p:sp>
      <p:sp>
        <p:nvSpPr>
          <p:cNvPr id="5" name="Rectangle 4"/>
          <p:cNvSpPr/>
          <p:nvPr/>
        </p:nvSpPr>
        <p:spPr>
          <a:xfrm>
            <a:off x="1259632" y="1124744"/>
            <a:ext cx="6840760" cy="1384995"/>
          </a:xfrm>
          <a:prstGeom prst="rect">
            <a:avLst/>
          </a:prstGeom>
          <a:ln>
            <a:solidFill>
              <a:schemeClr val="tx1"/>
            </a:solidFill>
          </a:ln>
        </p:spPr>
        <p:txBody>
          <a:bodyPr wrap="square">
            <a:spAutoFit/>
          </a:bodyPr>
          <a:lstStyle/>
          <a:p>
            <a:r>
              <a:rPr lang="fr-FR" sz="2800" dirty="0" smtClean="0">
                <a:latin typeface="Consolas" panose="020B0609020204030204" pitchFamily="49" charset="0"/>
              </a:rPr>
              <a:t>import </a:t>
            </a:r>
            <a:r>
              <a:rPr lang="fr-FR" sz="2800" dirty="0" err="1">
                <a:latin typeface="Consolas" panose="020B0609020204030204" pitchFamily="49" charset="0"/>
              </a:rPr>
              <a:t>org.junit</a:t>
            </a:r>
            <a:r>
              <a:rPr lang="fr-FR" sz="2800" dirty="0" smtClean="0">
                <a:latin typeface="Consolas" panose="020B0609020204030204" pitchFamily="49" charset="0"/>
              </a:rPr>
              <a:t>.*;</a:t>
            </a:r>
          </a:p>
          <a:p>
            <a:r>
              <a:rPr lang="fr-FR" sz="2800" dirty="0" smtClean="0">
                <a:latin typeface="Consolas" panose="020B0609020204030204" pitchFamily="49" charset="0"/>
              </a:rPr>
              <a:t>import </a:t>
            </a:r>
            <a:r>
              <a:rPr lang="fr-FR" sz="2800" dirty="0" err="1">
                <a:latin typeface="Consolas" panose="020B0609020204030204" pitchFamily="49" charset="0"/>
              </a:rPr>
              <a:t>static</a:t>
            </a:r>
            <a:r>
              <a:rPr lang="fr-FR" sz="2800" dirty="0">
                <a:latin typeface="Consolas" panose="020B0609020204030204" pitchFamily="49" charset="0"/>
              </a:rPr>
              <a:t> </a:t>
            </a:r>
            <a:r>
              <a:rPr lang="fr-FR" sz="2800" dirty="0" err="1">
                <a:latin typeface="Consolas" panose="020B0609020204030204" pitchFamily="49" charset="0"/>
              </a:rPr>
              <a:t>org.junit.Assert</a:t>
            </a:r>
            <a:r>
              <a:rPr lang="fr-FR" sz="2800" dirty="0" smtClean="0">
                <a:latin typeface="Consolas" panose="020B0609020204030204" pitchFamily="49" charset="0"/>
              </a:rPr>
              <a:t>.*;</a:t>
            </a:r>
          </a:p>
          <a:p>
            <a:r>
              <a:rPr lang="fr-FR" sz="2800" dirty="0" smtClean="0">
                <a:latin typeface="Consolas" panose="020B0609020204030204" pitchFamily="49" charset="0"/>
              </a:rPr>
              <a:t>public </a:t>
            </a:r>
            <a:r>
              <a:rPr lang="fr-FR" sz="2800" dirty="0">
                <a:latin typeface="Consolas" panose="020B0609020204030204" pitchFamily="49" charset="0"/>
              </a:rPr>
              <a:t>class </a:t>
            </a:r>
            <a:r>
              <a:rPr lang="fr-FR" sz="2800" dirty="0" err="1" smtClean="0">
                <a:latin typeface="Consolas" panose="020B0609020204030204" pitchFamily="49" charset="0"/>
              </a:rPr>
              <a:t>CalculTest</a:t>
            </a:r>
            <a:r>
              <a:rPr lang="fr-FR" sz="2800" dirty="0" smtClean="0">
                <a:latin typeface="Consolas" panose="020B0609020204030204" pitchFamily="49" charset="0"/>
              </a:rPr>
              <a:t> </a:t>
            </a:r>
            <a:r>
              <a:rPr lang="fr-FR" sz="2800" dirty="0">
                <a:latin typeface="Consolas" panose="020B0609020204030204" pitchFamily="49" charset="0"/>
              </a:rPr>
              <a:t>{}</a:t>
            </a:r>
          </a:p>
        </p:txBody>
      </p:sp>
      <p:sp>
        <p:nvSpPr>
          <p:cNvPr id="6" name="Rectangle 5"/>
          <p:cNvSpPr/>
          <p:nvPr/>
        </p:nvSpPr>
        <p:spPr>
          <a:xfrm>
            <a:off x="21579" y="2790220"/>
            <a:ext cx="4718086" cy="646331"/>
          </a:xfrm>
          <a:prstGeom prst="rect">
            <a:avLst/>
          </a:prstGeom>
        </p:spPr>
        <p:txBody>
          <a:bodyPr wrap="square">
            <a:spAutoFit/>
          </a:bodyPr>
          <a:lstStyle/>
          <a:p>
            <a:pPr>
              <a:lnSpc>
                <a:spcPct val="150000"/>
              </a:lnSpc>
            </a:pPr>
            <a:r>
              <a:rPr lang="fr-FR" sz="2400" u="sng" dirty="0">
                <a:solidFill>
                  <a:srgbClr val="000000"/>
                </a:solidFill>
                <a:latin typeface="Calibri" panose="020F0502020204030204" pitchFamily="34" charset="0"/>
                <a:cs typeface="Calibri" panose="020F0502020204030204" pitchFamily="34" charset="0"/>
              </a:rPr>
              <a:t>La définition </a:t>
            </a:r>
            <a:r>
              <a:rPr lang="fr-FR" sz="2400" u="sng" dirty="0" smtClean="0">
                <a:solidFill>
                  <a:srgbClr val="000000"/>
                </a:solidFill>
                <a:latin typeface="Calibri" panose="020F0502020204030204" pitchFamily="34" charset="0"/>
                <a:cs typeface="Calibri" panose="020F0502020204030204" pitchFamily="34" charset="0"/>
              </a:rPr>
              <a:t>d'un cas </a:t>
            </a:r>
            <a:r>
              <a:rPr lang="fr-FR" sz="2400" u="sng" dirty="0">
                <a:solidFill>
                  <a:srgbClr val="000000"/>
                </a:solidFill>
                <a:latin typeface="Calibri" panose="020F0502020204030204" pitchFamily="34" charset="0"/>
                <a:cs typeface="Calibri" panose="020F0502020204030204" pitchFamily="34" charset="0"/>
              </a:rPr>
              <a:t>de </a:t>
            </a:r>
            <a:r>
              <a:rPr lang="fr-FR" sz="2400" u="sng" dirty="0" smtClean="0">
                <a:solidFill>
                  <a:srgbClr val="000000"/>
                </a:solidFill>
                <a:latin typeface="Calibri" panose="020F0502020204030204" pitchFamily="34" charset="0"/>
                <a:cs typeface="Calibri" panose="020F0502020204030204" pitchFamily="34" charset="0"/>
              </a:rPr>
              <a:t>test</a:t>
            </a:r>
            <a:endParaRPr lang="fr-FR" sz="2400" u="sng" dirty="0">
              <a:solidFill>
                <a:srgbClr val="000000"/>
              </a:solidFill>
              <a:latin typeface="Calibri" panose="020F0502020204030204" pitchFamily="34" charset="0"/>
              <a:cs typeface="Calibri" panose="020F0502020204030204" pitchFamily="34" charset="0"/>
            </a:endParaRPr>
          </a:p>
        </p:txBody>
      </p:sp>
      <p:sp>
        <p:nvSpPr>
          <p:cNvPr id="7" name="Rectangle 6"/>
          <p:cNvSpPr/>
          <p:nvPr/>
        </p:nvSpPr>
        <p:spPr>
          <a:xfrm>
            <a:off x="2267744" y="3817843"/>
            <a:ext cx="4572000" cy="1631216"/>
          </a:xfrm>
          <a:prstGeom prst="rect">
            <a:avLst/>
          </a:prstGeom>
          <a:ln>
            <a:solidFill>
              <a:schemeClr val="tx1"/>
            </a:solidFill>
          </a:ln>
        </p:spPr>
        <p:txBody>
          <a:bodyPr>
            <a:spAutoFit/>
          </a:bodyPr>
          <a:lstStyle/>
          <a:p>
            <a:r>
              <a:rPr lang="fr-FR" sz="2000" dirty="0">
                <a:solidFill>
                  <a:srgbClr val="646464"/>
                </a:solidFill>
                <a:latin typeface="Consolas" panose="020B0609020204030204" pitchFamily="49" charset="0"/>
              </a:rPr>
              <a:t>@</a:t>
            </a:r>
            <a:r>
              <a:rPr lang="fr-FR" sz="2000" dirty="0">
                <a:solidFill>
                  <a:srgbClr val="646464"/>
                </a:solidFill>
                <a:highlight>
                  <a:srgbClr val="D4D4D4"/>
                </a:highlight>
                <a:latin typeface="Consolas" panose="020B0609020204030204" pitchFamily="49" charset="0"/>
              </a:rPr>
              <a:t>Test</a:t>
            </a:r>
          </a:p>
          <a:p>
            <a:r>
              <a:rPr lang="fr-FR" sz="2000" b="1" dirty="0">
                <a:solidFill>
                  <a:srgbClr val="7F0055"/>
                </a:solidFill>
                <a:latin typeface="Consolas" panose="020B0609020204030204" pitchFamily="49" charset="0"/>
              </a:rPr>
              <a:t>public</a:t>
            </a:r>
            <a:r>
              <a:rPr lang="fr-FR" sz="2000" b="1" dirty="0">
                <a:solidFill>
                  <a:srgbClr val="000000"/>
                </a:solidFill>
                <a:latin typeface="Consolas" panose="020B0609020204030204" pitchFamily="49" charset="0"/>
              </a:rPr>
              <a:t> </a:t>
            </a:r>
            <a:r>
              <a:rPr lang="fr-FR" sz="2000" b="1" dirty="0" err="1">
                <a:solidFill>
                  <a:srgbClr val="7F0055"/>
                </a:solidFill>
                <a:latin typeface="Consolas" panose="020B0609020204030204" pitchFamily="49" charset="0"/>
              </a:rPr>
              <a:t>void</a:t>
            </a:r>
            <a:r>
              <a:rPr lang="fr-FR" sz="2000" b="1" dirty="0">
                <a:solidFill>
                  <a:srgbClr val="000000"/>
                </a:solidFill>
                <a:latin typeface="Consolas" panose="020B0609020204030204" pitchFamily="49" charset="0"/>
              </a:rPr>
              <a:t> </a:t>
            </a:r>
            <a:r>
              <a:rPr lang="fr-FR" sz="2000" b="1" dirty="0" err="1" smtClean="0">
                <a:solidFill>
                  <a:srgbClr val="000000"/>
                </a:solidFill>
                <a:latin typeface="Consolas" panose="020B0609020204030204" pitchFamily="49" charset="0"/>
              </a:rPr>
              <a:t>testAdd</a:t>
            </a:r>
            <a:r>
              <a:rPr lang="fr-FR" sz="2000" b="1" dirty="0" smtClean="0">
                <a:solidFill>
                  <a:srgbClr val="000000"/>
                </a:solidFill>
                <a:latin typeface="Consolas" panose="020B0609020204030204" pitchFamily="49" charset="0"/>
              </a:rPr>
              <a:t>() </a:t>
            </a:r>
            <a:r>
              <a:rPr lang="fr-FR" sz="2000" b="1" dirty="0">
                <a:solidFill>
                  <a:srgbClr val="000000"/>
                </a:solidFill>
                <a:latin typeface="Consolas" panose="020B0609020204030204" pitchFamily="49" charset="0"/>
              </a:rPr>
              <a:t>{</a:t>
            </a:r>
          </a:p>
          <a:p>
            <a:r>
              <a:rPr lang="fr-FR" sz="2000" i="1" dirty="0" err="1" smtClean="0">
                <a:solidFill>
                  <a:srgbClr val="000000"/>
                </a:solidFill>
                <a:latin typeface="Consolas" panose="020B0609020204030204" pitchFamily="49" charset="0"/>
              </a:rPr>
              <a:t>assertTrue</a:t>
            </a:r>
            <a:r>
              <a:rPr lang="fr-FR" sz="2000" i="1" dirty="0" smtClean="0">
                <a:solidFill>
                  <a:srgbClr val="000000"/>
                </a:solidFill>
                <a:latin typeface="Consolas" panose="020B0609020204030204" pitchFamily="49" charset="0"/>
              </a:rPr>
              <a:t>(2==</a:t>
            </a:r>
            <a:r>
              <a:rPr lang="fr-FR" sz="2000" i="1" dirty="0" err="1" smtClean="0">
                <a:solidFill>
                  <a:srgbClr val="0000C0"/>
                </a:solidFill>
                <a:latin typeface="Consolas" panose="020B0609020204030204" pitchFamily="49" charset="0"/>
              </a:rPr>
              <a:t>cl</a:t>
            </a:r>
            <a:r>
              <a:rPr lang="fr-FR" sz="2000" i="1" dirty="0" err="1" smtClean="0">
                <a:solidFill>
                  <a:srgbClr val="000000"/>
                </a:solidFill>
                <a:latin typeface="Consolas" panose="020B0609020204030204" pitchFamily="49" charset="0"/>
              </a:rPr>
              <a:t>.calculer</a:t>
            </a:r>
            <a:r>
              <a:rPr lang="fr-FR" sz="2000" i="1" dirty="0" smtClean="0">
                <a:solidFill>
                  <a:srgbClr val="000000"/>
                </a:solidFill>
                <a:latin typeface="Consolas" panose="020B0609020204030204" pitchFamily="49" charset="0"/>
              </a:rPr>
              <a:t>(1,1</a:t>
            </a:r>
            <a:r>
              <a:rPr lang="fr-FR" sz="2000" i="1" dirty="0">
                <a:solidFill>
                  <a:srgbClr val="000000"/>
                </a:solidFill>
                <a:latin typeface="Consolas" panose="020B0609020204030204" pitchFamily="49" charset="0"/>
              </a:rPr>
              <a:t>));</a:t>
            </a:r>
          </a:p>
          <a:p>
            <a:r>
              <a:rPr lang="fr-FR"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884853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394692"/>
            <a:ext cx="6390456" cy="6463308"/>
          </a:xfrm>
          <a:prstGeom prst="rect">
            <a:avLst/>
          </a:prstGeom>
          <a:ln>
            <a:solidFill>
              <a:schemeClr val="tx1"/>
            </a:solidFill>
          </a:ln>
        </p:spPr>
        <p:txBody>
          <a:bodyPr wrap="square">
            <a:spAutoFit/>
          </a:bodyPr>
          <a:lstStyle/>
          <a:p>
            <a:r>
              <a:rPr lang="fr-FR" b="1" dirty="0" smtClean="0">
                <a:solidFill>
                  <a:srgbClr val="7F0055"/>
                </a:solidFill>
                <a:latin typeface="Consolas" panose="020B0609020204030204" pitchFamily="49" charset="0"/>
              </a:rPr>
              <a:t>import</a:t>
            </a:r>
            <a:r>
              <a:rPr lang="fr-FR" b="1" dirty="0" smtClean="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static</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org.junit.Assert</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org.junit.After</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org.junit.Before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org.junit.Ignore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highlight>
                  <a:srgbClr val="D4D4D4"/>
                </a:highlight>
                <a:latin typeface="Consolas" panose="020B0609020204030204" pitchFamily="49" charset="0"/>
              </a:rPr>
              <a:t>org.junit.Test</a:t>
            </a:r>
            <a:r>
              <a:rPr lang="fr-FR" b="1" dirty="0">
                <a:solidFill>
                  <a:srgbClr val="000000"/>
                </a:solidFill>
                <a:highlight>
                  <a:srgbClr val="D4D4D4"/>
                </a:highlight>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CalculTest</a:t>
            </a:r>
            <a:r>
              <a:rPr lang="fr-FR" b="1" dirty="0">
                <a:solidFill>
                  <a:srgbClr val="000000"/>
                </a:solidFill>
                <a:latin typeface="Consolas" panose="020B0609020204030204" pitchFamily="49" charset="0"/>
              </a:rPr>
              <a:t> </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a:solidFill>
                  <a:srgbClr val="000000"/>
                </a:solidFill>
                <a:latin typeface="Consolas" panose="020B0609020204030204" pitchFamily="49" charset="0"/>
              </a:rPr>
              <a:t>Calcul </a:t>
            </a:r>
            <a:r>
              <a:rPr lang="fr-FR" dirty="0">
                <a:solidFill>
                  <a:srgbClr val="0000C0"/>
                </a:solidFill>
                <a:latin typeface="Consolas" panose="020B0609020204030204" pitchFamily="49" charset="0"/>
              </a:rPr>
              <a:t>cl</a:t>
            </a:r>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a:solidFill>
                  <a:srgbClr val="646464"/>
                </a:solidFill>
                <a:latin typeface="Consolas" panose="020B0609020204030204" pitchFamily="49" charset="0"/>
              </a:rPr>
              <a:t>@</a:t>
            </a:r>
            <a:r>
              <a:rPr lang="fr-FR" dirty="0" err="1">
                <a:solidFill>
                  <a:srgbClr val="646464"/>
                </a:solidFill>
                <a:latin typeface="Consolas" panose="020B0609020204030204" pitchFamily="49" charset="0"/>
              </a:rPr>
              <a:t>Before</a:t>
            </a:r>
            <a:endParaRPr lang="fr-FR" dirty="0">
              <a:solidFill>
                <a:srgbClr val="646464"/>
              </a:solidFill>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setUp</a:t>
            </a:r>
            <a:r>
              <a:rPr lang="fr-FR" b="1" dirty="0">
                <a:solidFill>
                  <a:srgbClr val="000000"/>
                </a:solidFill>
                <a:latin typeface="Consolas" panose="020B0609020204030204" pitchFamily="49" charset="0"/>
              </a:rPr>
              <a:t>()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a:solidFill>
                  <a:srgbClr val="7F0055"/>
                </a:solidFill>
                <a:latin typeface="Consolas" panose="020B0609020204030204" pitchFamily="49" charset="0"/>
              </a:rPr>
              <a:t>new</a:t>
            </a:r>
            <a:r>
              <a:rPr lang="fr-FR" b="1" dirty="0">
                <a:solidFill>
                  <a:srgbClr val="000000"/>
                </a:solidFill>
                <a:latin typeface="Consolas" panose="020B0609020204030204" pitchFamily="49" charset="0"/>
              </a:rPr>
              <a:t> Calcul();</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dirty="0">
                <a:solidFill>
                  <a:srgbClr val="646464"/>
                </a:solidFill>
                <a:latin typeface="Consolas" panose="020B0609020204030204" pitchFamily="49" charset="0"/>
              </a:rPr>
              <a:t>@</a:t>
            </a:r>
            <a:r>
              <a:rPr lang="fr-FR" dirty="0" err="1">
                <a:solidFill>
                  <a:srgbClr val="646464"/>
                </a:solidFill>
                <a:latin typeface="Consolas" panose="020B0609020204030204" pitchFamily="49" charset="0"/>
              </a:rPr>
              <a:t>After</a:t>
            </a:r>
            <a:endParaRPr lang="fr-FR" dirty="0">
              <a:solidFill>
                <a:srgbClr val="646464"/>
              </a:solidFill>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tearDown</a:t>
            </a:r>
            <a:r>
              <a:rPr lang="fr-FR" b="1" dirty="0">
                <a:solidFill>
                  <a:srgbClr val="000000"/>
                </a:solidFill>
                <a:latin typeface="Consolas" panose="020B0609020204030204" pitchFamily="49" charset="0"/>
              </a:rPr>
              <a:t>(){</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err="1">
                <a:solidFill>
                  <a:srgbClr val="7F0055"/>
                </a:solidFill>
                <a:latin typeface="Consolas" panose="020B0609020204030204" pitchFamily="49" charset="0"/>
              </a:rPr>
              <a:t>null</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dirty="0">
                <a:solidFill>
                  <a:srgbClr val="646464"/>
                </a:solidFill>
                <a:latin typeface="Consolas" panose="020B0609020204030204" pitchFamily="49" charset="0"/>
              </a:rPr>
              <a:t>@</a:t>
            </a:r>
            <a:r>
              <a:rPr lang="fr-FR" dirty="0">
                <a:solidFill>
                  <a:srgbClr val="646464"/>
                </a:solidFill>
                <a:highlight>
                  <a:srgbClr val="D4D4D4"/>
                </a:highlight>
                <a:latin typeface="Consolas" panose="020B0609020204030204" pitchFamily="49" charset="0"/>
              </a:rPr>
              <a:t>Test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smtClean="0">
                <a:solidFill>
                  <a:srgbClr val="000000"/>
                </a:solidFill>
                <a:latin typeface="Consolas" panose="020B0609020204030204" pitchFamily="49" charset="0"/>
              </a:rPr>
              <a:t>testAdd</a:t>
            </a:r>
            <a:r>
              <a:rPr lang="fr-FR" b="1" dirty="0" smtClean="0">
                <a:solidFill>
                  <a:srgbClr val="000000"/>
                </a:solidFill>
                <a:latin typeface="Consolas" panose="020B0609020204030204" pitchFamily="49" charset="0"/>
              </a:rPr>
              <a:t>() </a:t>
            </a:r>
            <a:r>
              <a:rPr lang="fr-FR" b="1" dirty="0">
                <a:solidFill>
                  <a:srgbClr val="000000"/>
                </a:solidFill>
                <a:latin typeface="Consolas" panose="020B0609020204030204" pitchFamily="49" charset="0"/>
              </a:rPr>
              <a:t>{</a:t>
            </a:r>
          </a:p>
          <a:p>
            <a:r>
              <a:rPr lang="fr-FR" i="1" dirty="0" err="1">
                <a:solidFill>
                  <a:srgbClr val="000000"/>
                </a:solidFill>
                <a:latin typeface="Consolas" panose="020B0609020204030204" pitchFamily="49" charset="0"/>
              </a:rPr>
              <a:t>assertEquals</a:t>
            </a:r>
            <a:r>
              <a:rPr lang="fr-FR" i="1" dirty="0">
                <a:solidFill>
                  <a:srgbClr val="000000"/>
                </a:solidFill>
                <a:latin typeface="Consolas" panose="020B0609020204030204" pitchFamily="49" charset="0"/>
              </a:rPr>
              <a:t>(2,</a:t>
            </a:r>
            <a:r>
              <a:rPr lang="fr-FR" i="1" dirty="0">
                <a:solidFill>
                  <a:srgbClr val="0000C0"/>
                </a:solidFill>
                <a:latin typeface="Consolas" panose="020B0609020204030204" pitchFamily="49" charset="0"/>
              </a:rPr>
              <a:t>cl</a:t>
            </a:r>
            <a:r>
              <a:rPr lang="fr-FR" i="1" dirty="0">
                <a:solidFill>
                  <a:srgbClr val="000000"/>
                </a:solidFill>
                <a:latin typeface="Consolas" panose="020B0609020204030204" pitchFamily="49" charset="0"/>
              </a:rPr>
              <a:t>.calculer(1,1));</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a:solidFill>
                  <a:srgbClr val="000000"/>
                </a:solidFill>
                <a:latin typeface="Consolas" panose="020B0609020204030204" pitchFamily="49" charset="0"/>
              </a:rPr>
              <a:t>}</a:t>
            </a:r>
          </a:p>
        </p:txBody>
      </p:sp>
      <p:sp>
        <p:nvSpPr>
          <p:cNvPr id="3" name="ZoneTexte 2"/>
          <p:cNvSpPr txBox="1"/>
          <p:nvPr/>
        </p:nvSpPr>
        <p:spPr>
          <a:xfrm>
            <a:off x="107504" y="394692"/>
            <a:ext cx="1872208" cy="830997"/>
          </a:xfrm>
          <a:prstGeom prst="rect">
            <a:avLst/>
          </a:prstGeom>
          <a:noFill/>
        </p:spPr>
        <p:txBody>
          <a:bodyPr wrap="square" rtlCol="0">
            <a:spAutoFit/>
          </a:bodyPr>
          <a:lstStyle/>
          <a:p>
            <a:r>
              <a:rPr lang="fr-FR" sz="2400" u="sng" dirty="0" smtClean="0"/>
              <a:t>Exemple avec </a:t>
            </a:r>
            <a:r>
              <a:rPr lang="fr-FR" sz="2400" u="sng" dirty="0" err="1" smtClean="0"/>
              <a:t>Fixture</a:t>
            </a:r>
            <a:endParaRPr lang="fr-FR" sz="2400" u="sng" dirty="0"/>
          </a:p>
        </p:txBody>
      </p:sp>
    </p:spTree>
    <p:extLst>
      <p:ext uri="{BB962C8B-B14F-4D97-AF65-F5344CB8AC3E}">
        <p14:creationId xmlns:p14="http://schemas.microsoft.com/office/powerpoint/2010/main" val="1646839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96" y="2274838"/>
            <a:ext cx="8928992" cy="1477328"/>
          </a:xfrm>
          <a:prstGeom prst="rect">
            <a:avLst/>
          </a:prstGeom>
          <a:ln>
            <a:solidFill>
              <a:schemeClr val="tx1"/>
            </a:solidFill>
          </a:ln>
        </p:spPr>
        <p:txBody>
          <a:bodyPr wrap="square">
            <a:spAutoFit/>
          </a:bodyPr>
          <a:lstStyle/>
          <a:p>
            <a:r>
              <a:rPr lang="fr-FR" dirty="0">
                <a:solidFill>
                  <a:srgbClr val="646464"/>
                </a:solidFill>
                <a:latin typeface="Consolas" panose="020B0609020204030204" pitchFamily="49" charset="0"/>
              </a:rPr>
              <a:t>@Test</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expected</a:t>
            </a:r>
            <a:r>
              <a:rPr lang="fr-FR" dirty="0">
                <a:solidFill>
                  <a:srgbClr val="000000"/>
                </a:solidFill>
                <a:latin typeface="Consolas" panose="020B0609020204030204" pitchFamily="49" charset="0"/>
              </a:rPr>
              <a:t>=</a:t>
            </a:r>
            <a:r>
              <a:rPr lang="fr-FR" dirty="0">
                <a:solidFill>
                  <a:srgbClr val="000000"/>
                </a:solidFill>
                <a:highlight>
                  <a:srgbClr val="D4D4D4"/>
                </a:highlight>
                <a:latin typeface="Consolas" panose="020B0609020204030204" pitchFamily="49" charset="0"/>
              </a:rPr>
              <a:t>IllegalArgumentException.</a:t>
            </a:r>
            <a:r>
              <a:rPr lang="fr-FR" b="1" dirty="0">
                <a:solidFill>
                  <a:srgbClr val="7F0055"/>
                </a:solidFill>
                <a:highlight>
                  <a:srgbClr val="D4D4D4"/>
                </a:highlight>
                <a:latin typeface="Consolas" panose="020B0609020204030204" pitchFamily="49" charset="0"/>
              </a:rPr>
              <a:t>class</a:t>
            </a:r>
            <a:r>
              <a:rPr lang="fr-FR" b="1" dirty="0">
                <a:solidFill>
                  <a:srgbClr val="000000"/>
                </a:solidFill>
                <a:highlight>
                  <a:srgbClr val="D4D4D4"/>
                </a:highlight>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testDevide</a:t>
            </a:r>
            <a:r>
              <a:rPr lang="fr-FR" b="1" dirty="0">
                <a:solidFill>
                  <a:srgbClr val="000000"/>
                </a:solidFill>
                <a:latin typeface="Consolas" panose="020B0609020204030204" pitchFamily="49" charset="0"/>
              </a:rPr>
              <a:t>(){</a:t>
            </a:r>
          </a:p>
          <a:p>
            <a:r>
              <a:rPr lang="fr-FR" dirty="0" err="1">
                <a:solidFill>
                  <a:srgbClr val="0000C0"/>
                </a:solidFill>
                <a:latin typeface="Consolas" panose="020B0609020204030204" pitchFamily="49" charset="0"/>
              </a:rPr>
              <a:t>cl</a:t>
            </a:r>
            <a:r>
              <a:rPr lang="fr-FR" dirty="0" err="1">
                <a:solidFill>
                  <a:srgbClr val="000000"/>
                </a:solidFill>
                <a:latin typeface="Consolas" panose="020B0609020204030204" pitchFamily="49" charset="0"/>
              </a:rPr>
              <a:t>.devide</a:t>
            </a:r>
            <a:r>
              <a:rPr lang="fr-FR" dirty="0">
                <a:solidFill>
                  <a:srgbClr val="000000"/>
                </a:solidFill>
                <a:latin typeface="Consolas" panose="020B0609020204030204" pitchFamily="49" charset="0"/>
              </a:rPr>
              <a:t>(1,0);</a:t>
            </a:r>
          </a:p>
          <a:p>
            <a:r>
              <a:rPr lang="fr-FR" i="1" dirty="0" err="1">
                <a:solidFill>
                  <a:srgbClr val="000000"/>
                </a:solidFill>
                <a:latin typeface="Consolas" panose="020B0609020204030204" pitchFamily="49" charset="0"/>
              </a:rPr>
              <a:t>fail</a:t>
            </a:r>
            <a:r>
              <a:rPr lang="fr-FR" i="1" dirty="0" smtClean="0">
                <a:solidFill>
                  <a:srgbClr val="000000"/>
                </a:solidFill>
                <a:latin typeface="Consolas" panose="020B0609020204030204" pitchFamily="49" charset="0"/>
              </a:rPr>
              <a:t>(</a:t>
            </a:r>
            <a:r>
              <a:rPr lang="fr-FR" i="1" dirty="0">
                <a:solidFill>
                  <a:srgbClr val="2A00FF"/>
                </a:solidFill>
                <a:latin typeface="Consolas" panose="020B0609020204030204" pitchFamily="49" charset="0"/>
              </a:rPr>
              <a:t>"Une </a:t>
            </a:r>
            <a:r>
              <a:rPr lang="fr-FR" i="1" dirty="0" smtClean="0">
                <a:solidFill>
                  <a:srgbClr val="2A00FF"/>
                </a:solidFill>
                <a:latin typeface="Consolas" panose="020B0609020204030204" pitchFamily="49" charset="0"/>
              </a:rPr>
              <a:t>exception </a:t>
            </a:r>
            <a:r>
              <a:rPr lang="fr-FR" i="1" dirty="0" err="1" smtClean="0">
                <a:solidFill>
                  <a:srgbClr val="2A00FF"/>
                </a:solidFill>
                <a:latin typeface="Consolas" panose="020B0609020204030204" pitchFamily="49" charset="0"/>
              </a:rPr>
              <a:t>IllegalArgumentException</a:t>
            </a:r>
            <a:r>
              <a:rPr lang="fr-FR" i="1" dirty="0">
                <a:solidFill>
                  <a:srgbClr val="2A00FF"/>
                </a:solidFill>
                <a:latin typeface="Consolas" panose="020B0609020204030204" pitchFamily="49" charset="0"/>
              </a:rPr>
              <a:t> </a:t>
            </a:r>
            <a:r>
              <a:rPr lang="fr-FR" i="1" dirty="0" smtClean="0">
                <a:solidFill>
                  <a:srgbClr val="2A00FF"/>
                </a:solidFill>
                <a:latin typeface="Consolas" panose="020B0609020204030204" pitchFamily="49" charset="0"/>
              </a:rPr>
              <a:t>aurait du être levée"</a:t>
            </a:r>
            <a:r>
              <a:rPr lang="fr-FR" i="1" dirty="0" smtClean="0">
                <a:solidFill>
                  <a:srgbClr val="000000"/>
                </a:solidFill>
                <a:latin typeface="Consolas" panose="020B0609020204030204" pitchFamily="49" charset="0"/>
              </a:rPr>
              <a:t>);</a:t>
            </a:r>
            <a:endParaRPr lang="fr-FR" i="1"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p>
        </p:txBody>
      </p:sp>
      <p:sp>
        <p:nvSpPr>
          <p:cNvPr id="6" name="Rectangle 5"/>
          <p:cNvSpPr/>
          <p:nvPr/>
        </p:nvSpPr>
        <p:spPr>
          <a:xfrm>
            <a:off x="107504" y="188640"/>
            <a:ext cx="2808312" cy="646331"/>
          </a:xfrm>
          <a:prstGeom prst="rect">
            <a:avLst/>
          </a:prstGeom>
        </p:spPr>
        <p:txBody>
          <a:bodyPr wrap="square">
            <a:spAutoFit/>
          </a:bodyPr>
          <a:lstStyle/>
          <a:p>
            <a:pPr>
              <a:lnSpc>
                <a:spcPct val="150000"/>
              </a:lnSpc>
            </a:pPr>
            <a:r>
              <a:rPr lang="fr-FR" sz="2400" u="sng" dirty="0" smtClean="0">
                <a:solidFill>
                  <a:srgbClr val="000000"/>
                </a:solidFill>
                <a:latin typeface="Calibri" panose="020F0502020204030204" pitchFamily="34" charset="0"/>
                <a:cs typeface="Calibri" panose="020F0502020204030204" pitchFamily="34" charset="0"/>
              </a:rPr>
              <a:t>Tester une exception</a:t>
            </a:r>
            <a:endParaRPr lang="fr-FR" sz="2400" u="sng"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788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264" y="276909"/>
            <a:ext cx="3600400" cy="646331"/>
          </a:xfrm>
          <a:prstGeom prst="rect">
            <a:avLst/>
          </a:prstGeom>
        </p:spPr>
        <p:txBody>
          <a:bodyPr wrap="square">
            <a:spAutoFit/>
          </a:bodyPr>
          <a:lstStyle/>
          <a:p>
            <a:pPr>
              <a:lnSpc>
                <a:spcPct val="150000"/>
              </a:lnSpc>
            </a:pPr>
            <a:r>
              <a:rPr lang="fr-FR" sz="2400" u="sng" dirty="0" smtClean="0">
                <a:solidFill>
                  <a:srgbClr val="000000"/>
                </a:solidFill>
                <a:latin typeface="Calibri" panose="020F0502020204030204" pitchFamily="34" charset="0"/>
                <a:cs typeface="Calibri" panose="020F0502020204030204" pitchFamily="34" charset="0"/>
              </a:rPr>
              <a:t>Ignorer un cas de test</a:t>
            </a:r>
            <a:endParaRPr lang="fr-FR" sz="2400" u="sng" dirty="0">
              <a:solidFill>
                <a:srgbClr val="000000"/>
              </a:solidFill>
              <a:latin typeface="Calibri" panose="020F0502020204030204" pitchFamily="34" charset="0"/>
              <a:cs typeface="Calibri" panose="020F0502020204030204" pitchFamily="34" charset="0"/>
            </a:endParaRPr>
          </a:p>
        </p:txBody>
      </p:sp>
      <p:sp>
        <p:nvSpPr>
          <p:cNvPr id="3" name="Rectangle 2"/>
          <p:cNvSpPr/>
          <p:nvPr/>
        </p:nvSpPr>
        <p:spPr>
          <a:xfrm>
            <a:off x="1907704" y="1334908"/>
            <a:ext cx="4572000" cy="1477328"/>
          </a:xfrm>
          <a:prstGeom prst="rect">
            <a:avLst/>
          </a:prstGeom>
          <a:ln>
            <a:solidFill>
              <a:schemeClr val="tx1"/>
            </a:solidFill>
          </a:ln>
        </p:spPr>
        <p:txBody>
          <a:bodyPr>
            <a:spAutoFit/>
          </a:bodyPr>
          <a:lstStyle/>
          <a:p>
            <a:r>
              <a:rPr lang="en-US" dirty="0">
                <a:solidFill>
                  <a:srgbClr val="646464"/>
                </a:solidFill>
                <a:latin typeface="Consolas" panose="020B0609020204030204" pitchFamily="49" charset="0"/>
              </a:rPr>
              <a:t>@Ignore</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"Not ready to run"</a:t>
            </a:r>
            <a:r>
              <a:rPr lang="en-US" dirty="0">
                <a:solidFill>
                  <a:srgbClr val="000000"/>
                </a:solidFill>
                <a:latin typeface="Consolas" panose="020B0609020204030204" pitchFamily="49" charset="0"/>
              </a:rPr>
              <a:t>)</a:t>
            </a:r>
          </a:p>
          <a:p>
            <a:r>
              <a:rPr lang="fr-FR" dirty="0">
                <a:solidFill>
                  <a:srgbClr val="646464"/>
                </a:solidFill>
                <a:latin typeface="Consolas" panose="020B0609020204030204" pitchFamily="49" charset="0"/>
              </a:rPr>
              <a:t>@Test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ignore() {</a:t>
            </a:r>
          </a:p>
          <a:p>
            <a:r>
              <a:rPr lang="fr-FR" dirty="0">
                <a:solidFill>
                  <a:srgbClr val="000000"/>
                </a:solidFill>
                <a:latin typeface="Consolas" panose="020B0609020204030204" pitchFamily="49" charset="0"/>
              </a:rPr>
              <a:t>        </a:t>
            </a:r>
            <a:r>
              <a:rPr lang="fr-FR" i="1" dirty="0" err="1">
                <a:solidFill>
                  <a:srgbClr val="000000"/>
                </a:solidFill>
                <a:latin typeface="Consolas" panose="020B0609020204030204" pitchFamily="49" charset="0"/>
              </a:rPr>
              <a:t>fail</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"Echec ignoré"</a:t>
            </a:r>
            <a:r>
              <a:rPr lang="fr-FR" i="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
        <p:nvSpPr>
          <p:cNvPr id="4" name="Rectangle 3"/>
          <p:cNvSpPr/>
          <p:nvPr/>
        </p:nvSpPr>
        <p:spPr>
          <a:xfrm>
            <a:off x="397161" y="3162738"/>
            <a:ext cx="6621485" cy="646331"/>
          </a:xfrm>
          <a:prstGeom prst="rect">
            <a:avLst/>
          </a:prstGeom>
        </p:spPr>
        <p:txBody>
          <a:bodyPr wrap="square">
            <a:spAutoFit/>
          </a:bodyPr>
          <a:lstStyle/>
          <a:p>
            <a:pPr>
              <a:lnSpc>
                <a:spcPct val="150000"/>
              </a:lnSpc>
            </a:pPr>
            <a:r>
              <a:rPr lang="fr-FR" sz="2400" u="sng" dirty="0">
                <a:solidFill>
                  <a:srgbClr val="000000"/>
                </a:solidFill>
                <a:latin typeface="Calibri" panose="020F0502020204030204" pitchFamily="34" charset="0"/>
                <a:cs typeface="Calibri" panose="020F0502020204030204" pitchFamily="34" charset="0"/>
              </a:rPr>
              <a:t>La limitation du temps d'exécution d'un cas de test</a:t>
            </a:r>
          </a:p>
        </p:txBody>
      </p:sp>
      <p:sp>
        <p:nvSpPr>
          <p:cNvPr id="5" name="Rectangle 4"/>
          <p:cNvSpPr/>
          <p:nvPr/>
        </p:nvSpPr>
        <p:spPr>
          <a:xfrm>
            <a:off x="1547664" y="4317182"/>
            <a:ext cx="4572000" cy="1754326"/>
          </a:xfrm>
          <a:prstGeom prst="rect">
            <a:avLst/>
          </a:prstGeom>
        </p:spPr>
        <p:txBody>
          <a:bodyPr>
            <a:spAutoFit/>
          </a:bodyPr>
          <a:lstStyle/>
          <a:p>
            <a:r>
              <a:rPr lang="fr-FR" dirty="0">
                <a:solidFill>
                  <a:srgbClr val="646464"/>
                </a:solidFill>
                <a:latin typeface="Consolas" panose="020B0609020204030204" pitchFamily="49" charset="0"/>
              </a:rPr>
              <a:t>@Test</a:t>
            </a:r>
            <a:r>
              <a:rPr lang="fr-FR" dirty="0">
                <a:solidFill>
                  <a:srgbClr val="000000"/>
                </a:solidFill>
                <a:latin typeface="Consolas" panose="020B0609020204030204" pitchFamily="49" charset="0"/>
              </a:rPr>
              <a:t>(timeout=1000)</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smtClean="0">
                <a:solidFill>
                  <a:srgbClr val="000000"/>
                </a:solidFill>
                <a:latin typeface="Consolas" panose="020B0609020204030204" pitchFamily="49" charset="0"/>
              </a:rPr>
              <a:t>testCalcul</a:t>
            </a:r>
            <a:r>
              <a:rPr lang="fr-FR" b="1" dirty="0" smtClean="0">
                <a:solidFill>
                  <a:srgbClr val="000000"/>
                </a:solidFill>
                <a:latin typeface="Consolas" panose="020B0609020204030204" pitchFamily="49" charset="0"/>
              </a:rPr>
              <a:t>()  </a:t>
            </a:r>
            <a:r>
              <a:rPr lang="fr-FR" b="1" dirty="0">
                <a:solidFill>
                  <a:srgbClr val="000000"/>
                </a:solidFill>
                <a:latin typeface="Consolas" panose="020B0609020204030204" pitchFamily="49" charset="0"/>
              </a:rPr>
              <a:t>{</a:t>
            </a:r>
          </a:p>
          <a:p>
            <a:endParaRPr lang="fr-FR" i="1" dirty="0">
              <a:solidFill>
                <a:srgbClr val="000000"/>
              </a:solidFill>
              <a:latin typeface="Consolas" panose="020B0609020204030204" pitchFamily="49" charset="0"/>
            </a:endParaRPr>
          </a:p>
          <a:p>
            <a:r>
              <a:rPr lang="fr-FR" i="1" dirty="0" smtClean="0">
                <a:solidFill>
                  <a:srgbClr val="000000"/>
                </a:solidFill>
                <a:latin typeface="Consolas" panose="020B0609020204030204" pitchFamily="49" charset="0"/>
              </a:rPr>
              <a:t>………</a:t>
            </a:r>
            <a:endParaRPr lang="fr-FR" i="1" dirty="0">
              <a:solidFill>
                <a:srgbClr val="000000"/>
              </a:solidFill>
              <a:latin typeface="Consolas" panose="020B0609020204030204" pitchFamily="49" charset="0"/>
            </a:endParaRPr>
          </a:p>
          <a:p>
            <a:endParaRPr lang="fr-FR" dirty="0">
              <a:latin typeface="Consolas" panose="020B0609020204030204" pitchFamily="49" charset="0"/>
            </a:endParaRP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4010396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405383727"/>
              </p:ext>
            </p:extLst>
          </p:nvPr>
        </p:nvGraphicFramePr>
        <p:xfrm>
          <a:off x="107504" y="548680"/>
          <a:ext cx="8784978" cy="5616624"/>
        </p:xfrm>
        <a:graphic>
          <a:graphicData uri="http://schemas.openxmlformats.org/drawingml/2006/table">
            <a:tbl>
              <a:tblPr>
                <a:tableStyleId>{69C7853C-536D-4A76-A0AE-DD22124D55A5}</a:tableStyleId>
              </a:tblPr>
              <a:tblGrid>
                <a:gridCol w="1718802"/>
                <a:gridCol w="7066176"/>
              </a:tblGrid>
              <a:tr h="343846">
                <a:tc>
                  <a:txBody>
                    <a:bodyPr/>
                    <a:lstStyle/>
                    <a:p>
                      <a:pPr algn="l"/>
                      <a:r>
                        <a:rPr lang="fr-FR" sz="1800" dirty="0"/>
                        <a:t>Méthode</a:t>
                      </a:r>
                    </a:p>
                  </a:txBody>
                  <a:tcPr marL="28477" marR="28477" marT="28477" marB="28477" anchor="ctr">
                    <a:solidFill>
                      <a:schemeClr val="bg1">
                        <a:lumMod val="95000"/>
                      </a:schemeClr>
                    </a:solidFill>
                  </a:tcPr>
                </a:tc>
                <a:tc>
                  <a:txBody>
                    <a:bodyPr/>
                    <a:lstStyle/>
                    <a:p>
                      <a:pPr algn="l"/>
                      <a:r>
                        <a:rPr lang="fr-FR" sz="1800" dirty="0"/>
                        <a:t>Rôle</a:t>
                      </a:r>
                    </a:p>
                  </a:txBody>
                  <a:tcPr marL="28477" marR="28477" marT="28477" marB="28477" anchor="ctr">
                    <a:solidFill>
                      <a:schemeClr val="bg1">
                        <a:lumMod val="95000"/>
                      </a:schemeClr>
                    </a:solidFill>
                  </a:tcPr>
                </a:tc>
              </a:tr>
              <a:tr h="627783">
                <a:tc>
                  <a:txBody>
                    <a:bodyPr/>
                    <a:lstStyle/>
                    <a:p>
                      <a:pPr algn="l"/>
                      <a:r>
                        <a:rPr lang="fr-FR" sz="1800"/>
                        <a:t>assertEquals()</a:t>
                      </a:r>
                    </a:p>
                  </a:txBody>
                  <a:tcPr marL="28477" marR="28477" marT="28477" marB="28477" anchor="ctr">
                    <a:solidFill>
                      <a:schemeClr val="bg1">
                        <a:lumMod val="95000"/>
                      </a:schemeClr>
                    </a:solidFill>
                  </a:tcPr>
                </a:tc>
                <a:tc>
                  <a:txBody>
                    <a:bodyPr/>
                    <a:lstStyle/>
                    <a:p>
                      <a:pPr algn="l"/>
                      <a:r>
                        <a:rPr lang="fr-FR" sz="1800" dirty="0"/>
                        <a:t>Vérifier l'égalité de deux valeurs de type primitif ou </a:t>
                      </a:r>
                      <a:r>
                        <a:rPr lang="fr-FR" sz="1800" dirty="0" smtClean="0"/>
                        <a:t>objet</a:t>
                      </a:r>
                      <a:endParaRPr lang="fr-FR" sz="1800" dirty="0"/>
                    </a:p>
                  </a:txBody>
                  <a:tcPr marL="28477" marR="28477" marT="28477" marB="28477" anchor="ctr">
                    <a:solidFill>
                      <a:schemeClr val="bg1">
                        <a:lumMod val="95000"/>
                      </a:schemeClr>
                    </a:solidFill>
                  </a:tcPr>
                </a:tc>
              </a:tr>
              <a:tr h="523184">
                <a:tc>
                  <a:txBody>
                    <a:bodyPr/>
                    <a:lstStyle/>
                    <a:p>
                      <a:pPr algn="l"/>
                      <a:r>
                        <a:rPr lang="fr-FR" sz="1800"/>
                        <a:t>assertFalse()</a:t>
                      </a:r>
                    </a:p>
                  </a:txBody>
                  <a:tcPr marL="28477" marR="28477" marT="28477" marB="28477" anchor="ctr">
                    <a:solidFill>
                      <a:schemeClr val="bg1">
                        <a:lumMod val="95000"/>
                      </a:schemeClr>
                    </a:solidFill>
                  </a:tcPr>
                </a:tc>
                <a:tc>
                  <a:txBody>
                    <a:bodyPr/>
                    <a:lstStyle/>
                    <a:p>
                      <a:pPr algn="l"/>
                      <a:r>
                        <a:rPr lang="fr-FR" sz="1800" dirty="0"/>
                        <a:t>Vérifier que la valeur fournie en paramètre est fausse</a:t>
                      </a:r>
                    </a:p>
                  </a:txBody>
                  <a:tcPr marL="28477" marR="28477" marT="28477" marB="28477" anchor="ctr">
                    <a:solidFill>
                      <a:schemeClr val="bg1">
                        <a:lumMod val="95000"/>
                      </a:schemeClr>
                    </a:solidFill>
                  </a:tcPr>
                </a:tc>
              </a:tr>
              <a:tr h="523184">
                <a:tc>
                  <a:txBody>
                    <a:bodyPr/>
                    <a:lstStyle/>
                    <a:p>
                      <a:pPr algn="l"/>
                      <a:r>
                        <a:rPr lang="fr-FR" sz="1800"/>
                        <a:t>assertNull()</a:t>
                      </a:r>
                    </a:p>
                  </a:txBody>
                  <a:tcPr marL="28477" marR="28477" marT="28477" marB="28477" anchor="ctr">
                    <a:solidFill>
                      <a:schemeClr val="bg1">
                        <a:lumMod val="95000"/>
                      </a:schemeClr>
                    </a:solidFill>
                  </a:tcPr>
                </a:tc>
                <a:tc>
                  <a:txBody>
                    <a:bodyPr/>
                    <a:lstStyle/>
                    <a:p>
                      <a:pPr algn="l"/>
                      <a:r>
                        <a:rPr lang="fr-FR" sz="1800" dirty="0"/>
                        <a:t>Vérifier que l'objet fourni en paramètre soit </a:t>
                      </a:r>
                      <a:r>
                        <a:rPr lang="fr-FR" sz="1800" dirty="0" err="1"/>
                        <a:t>null</a:t>
                      </a:r>
                      <a:endParaRPr lang="fr-FR" sz="1800" dirty="0"/>
                    </a:p>
                  </a:txBody>
                  <a:tcPr marL="28477" marR="28477" marT="28477" marB="28477" anchor="ctr">
                    <a:solidFill>
                      <a:schemeClr val="bg1">
                        <a:lumMod val="95000"/>
                      </a:schemeClr>
                    </a:solidFill>
                  </a:tcPr>
                </a:tc>
              </a:tr>
              <a:tr h="523184">
                <a:tc>
                  <a:txBody>
                    <a:bodyPr/>
                    <a:lstStyle/>
                    <a:p>
                      <a:pPr algn="l"/>
                      <a:r>
                        <a:rPr lang="fr-FR" sz="1800"/>
                        <a:t>assertNotNull()</a:t>
                      </a:r>
                    </a:p>
                  </a:txBody>
                  <a:tcPr marL="28477" marR="28477" marT="28477" marB="28477" anchor="ctr">
                    <a:solidFill>
                      <a:schemeClr val="bg1">
                        <a:lumMod val="95000"/>
                      </a:schemeClr>
                    </a:solidFill>
                  </a:tcPr>
                </a:tc>
                <a:tc>
                  <a:txBody>
                    <a:bodyPr/>
                    <a:lstStyle/>
                    <a:p>
                      <a:pPr algn="l"/>
                      <a:r>
                        <a:rPr lang="fr-FR" sz="1800"/>
                        <a:t>Vérifier que l'objet fourni en paramètre ne soit pas null</a:t>
                      </a:r>
                    </a:p>
                  </a:txBody>
                  <a:tcPr marL="28477" marR="28477" marT="28477" marB="28477" anchor="ctr">
                    <a:solidFill>
                      <a:schemeClr val="bg1">
                        <a:lumMod val="95000"/>
                      </a:schemeClr>
                    </a:solidFill>
                  </a:tcPr>
                </a:tc>
              </a:tr>
              <a:tr h="2002343">
                <a:tc>
                  <a:txBody>
                    <a:bodyPr/>
                    <a:lstStyle/>
                    <a:p>
                      <a:pPr algn="l"/>
                      <a:r>
                        <a:rPr lang="fr-FR" sz="1800" dirty="0" err="1"/>
                        <a:t>assertSame</a:t>
                      </a:r>
                      <a:r>
                        <a:rPr lang="fr-FR" sz="1800" dirty="0"/>
                        <a:t>()</a:t>
                      </a:r>
                    </a:p>
                  </a:txBody>
                  <a:tcPr marL="28477" marR="28477" marT="28477" marB="28477" anchor="ctr">
                    <a:solidFill>
                      <a:schemeClr val="bg1">
                        <a:lumMod val="95000"/>
                      </a:schemeClr>
                    </a:solidFill>
                  </a:tcPr>
                </a:tc>
                <a:tc>
                  <a:txBody>
                    <a:bodyPr/>
                    <a:lstStyle/>
                    <a:p>
                      <a:pPr algn="l"/>
                      <a:r>
                        <a:rPr lang="fr-FR" sz="1800" dirty="0"/>
                        <a:t>Vérifier que les deux objets fournis en paramètre font référence à la même entité</a:t>
                      </a:r>
                    </a:p>
                    <a:p>
                      <a:pPr algn="l"/>
                      <a:r>
                        <a:rPr lang="fr-FR" sz="1800" dirty="0"/>
                        <a:t>Exemples identiques :</a:t>
                      </a:r>
                    </a:p>
                    <a:p>
                      <a:pPr algn="l"/>
                      <a:r>
                        <a:rPr lang="fr-FR" sz="1800" dirty="0" err="1"/>
                        <a:t>assertSame</a:t>
                      </a:r>
                      <a:r>
                        <a:rPr lang="fr-FR" sz="1800" dirty="0"/>
                        <a:t>("Les deux objets sont identiques", obj1, obj2);</a:t>
                      </a:r>
                    </a:p>
                    <a:p>
                      <a:pPr algn="l"/>
                      <a:r>
                        <a:rPr lang="fr-FR" sz="1800" dirty="0" err="1"/>
                        <a:t>assertTrue</a:t>
                      </a:r>
                      <a:r>
                        <a:rPr lang="fr-FR" sz="1800" dirty="0"/>
                        <a:t>("Les deux objets sont identiques ", obj1 == obj2);</a:t>
                      </a:r>
                    </a:p>
                  </a:txBody>
                  <a:tcPr marL="28477" marR="28477" marT="28477" marB="28477" anchor="ctr">
                    <a:solidFill>
                      <a:schemeClr val="bg1">
                        <a:lumMod val="95000"/>
                      </a:schemeClr>
                    </a:solidFill>
                  </a:tcPr>
                </a:tc>
              </a:tr>
              <a:tr h="628576">
                <a:tc>
                  <a:txBody>
                    <a:bodyPr/>
                    <a:lstStyle/>
                    <a:p>
                      <a:pPr algn="l"/>
                      <a:r>
                        <a:rPr lang="fr-FR" sz="1800" dirty="0" err="1"/>
                        <a:t>assertNotSame</a:t>
                      </a:r>
                      <a:r>
                        <a:rPr lang="fr-FR" sz="1800" dirty="0"/>
                        <a:t>()</a:t>
                      </a:r>
                    </a:p>
                  </a:txBody>
                  <a:tcPr marL="28477" marR="28477" marT="28477" marB="28477" anchor="ctr">
                    <a:solidFill>
                      <a:schemeClr val="bg1">
                        <a:lumMod val="95000"/>
                      </a:schemeClr>
                    </a:solidFill>
                  </a:tcPr>
                </a:tc>
                <a:tc>
                  <a:txBody>
                    <a:bodyPr/>
                    <a:lstStyle/>
                    <a:p>
                      <a:pPr algn="l"/>
                      <a:r>
                        <a:rPr lang="fr-FR" sz="1800" dirty="0"/>
                        <a:t>Vérifier que les deux objets fournis en paramètre ne font pas référence à la même entité</a:t>
                      </a:r>
                    </a:p>
                  </a:txBody>
                  <a:tcPr marL="28477" marR="28477" marT="28477" marB="28477" anchor="ctr">
                    <a:solidFill>
                      <a:schemeClr val="bg1">
                        <a:lumMod val="95000"/>
                      </a:schemeClr>
                    </a:solidFill>
                  </a:tcPr>
                </a:tc>
              </a:tr>
              <a:tr h="444524">
                <a:tc>
                  <a:txBody>
                    <a:bodyPr/>
                    <a:lstStyle/>
                    <a:p>
                      <a:pPr algn="l"/>
                      <a:r>
                        <a:rPr lang="fr-FR" sz="1800" dirty="0" err="1"/>
                        <a:t>assertTrue</a:t>
                      </a:r>
                      <a:r>
                        <a:rPr lang="fr-FR" sz="1800" dirty="0"/>
                        <a:t>()</a:t>
                      </a:r>
                    </a:p>
                  </a:txBody>
                  <a:tcPr marL="28477" marR="28477" marT="28477" marB="28477" anchor="ctr">
                    <a:solidFill>
                      <a:schemeClr val="bg1">
                        <a:lumMod val="95000"/>
                      </a:schemeClr>
                    </a:solidFill>
                  </a:tcPr>
                </a:tc>
                <a:tc>
                  <a:txBody>
                    <a:bodyPr/>
                    <a:lstStyle/>
                    <a:p>
                      <a:pPr algn="l"/>
                      <a:r>
                        <a:rPr lang="fr-FR" sz="1800" dirty="0"/>
                        <a:t>Vérifier que la valeur fournie en paramètre est vraie</a:t>
                      </a:r>
                    </a:p>
                  </a:txBody>
                  <a:tcPr marL="28477" marR="28477" marT="28477" marB="28477" anchor="ctr">
                    <a:solidFill>
                      <a:schemeClr val="bg1">
                        <a:lumMod val="95000"/>
                      </a:schemeClr>
                    </a:solidFill>
                  </a:tcPr>
                </a:tc>
              </a:tr>
            </a:tbl>
          </a:graphicData>
        </a:graphic>
      </p:graphicFrame>
    </p:spTree>
    <p:extLst>
      <p:ext uri="{BB962C8B-B14F-4D97-AF65-F5344CB8AC3E}">
        <p14:creationId xmlns:p14="http://schemas.microsoft.com/office/powerpoint/2010/main" val="246621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2138214" cy="523220"/>
          </a:xfrm>
          <a:prstGeom prst="rect">
            <a:avLst/>
          </a:prstGeom>
        </p:spPr>
        <p:txBody>
          <a:bodyPr wrap="none">
            <a:spAutoFit/>
          </a:bodyPr>
          <a:lstStyle/>
          <a:p>
            <a:r>
              <a:rPr lang="fr-FR" sz="2800" u="sng" dirty="0" smtClean="0"/>
              <a:t>Suite de tests</a:t>
            </a:r>
            <a:endParaRPr lang="fr-FR" sz="2800" u="sng" dirty="0"/>
          </a:p>
        </p:txBody>
      </p:sp>
      <p:sp>
        <p:nvSpPr>
          <p:cNvPr id="4" name="Rectangle 3"/>
          <p:cNvSpPr/>
          <p:nvPr/>
        </p:nvSpPr>
        <p:spPr>
          <a:xfrm>
            <a:off x="1835696" y="1412776"/>
            <a:ext cx="6246440" cy="2862322"/>
          </a:xfrm>
          <a:prstGeom prst="rect">
            <a:avLst/>
          </a:prstGeom>
        </p:spPr>
        <p:txBody>
          <a:bodyPr wrap="square">
            <a:spAutoFit/>
          </a:bodyPr>
          <a:lstStyle/>
          <a:p>
            <a:r>
              <a:rPr lang="fr-FR" b="1" dirty="0" smtClean="0">
                <a:solidFill>
                  <a:srgbClr val="7F0055"/>
                </a:solidFill>
                <a:latin typeface="Consolas" panose="020B0609020204030204" pitchFamily="49" charset="0"/>
              </a:rPr>
              <a:t>import</a:t>
            </a:r>
            <a:r>
              <a:rPr lang="fr-FR" b="1" dirty="0" smtClean="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org.junit.runner.RunWith</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org.junit.runners.Suite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org.junit.runners.Suite.SuiteClasses</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fr-FR" dirty="0">
                <a:solidFill>
                  <a:srgbClr val="646464"/>
                </a:solidFill>
                <a:latin typeface="Consolas" panose="020B0609020204030204" pitchFamily="49" charset="0"/>
              </a:rPr>
              <a:t>@</a:t>
            </a:r>
            <a:r>
              <a:rPr lang="fr-FR" dirty="0" err="1">
                <a:solidFill>
                  <a:srgbClr val="646464"/>
                </a:solidFill>
                <a:latin typeface="Consolas" panose="020B0609020204030204" pitchFamily="49" charset="0"/>
              </a:rPr>
              <a:t>RunWith</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Suite.</a:t>
            </a:r>
            <a:r>
              <a:rPr lang="fr-FR" b="1" dirty="0" err="1">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a:t>
            </a:r>
          </a:p>
          <a:p>
            <a:r>
              <a:rPr lang="fr-FR" dirty="0">
                <a:solidFill>
                  <a:srgbClr val="646464"/>
                </a:solidFill>
                <a:latin typeface="Consolas" panose="020B0609020204030204" pitchFamily="49" charset="0"/>
              </a:rPr>
              <a:t>@</a:t>
            </a:r>
            <a:r>
              <a:rPr lang="fr-FR" dirty="0" err="1">
                <a:solidFill>
                  <a:srgbClr val="646464"/>
                </a:solidFill>
                <a:latin typeface="Consolas" panose="020B0609020204030204" pitchFamily="49" charset="0"/>
              </a:rPr>
              <a:t>SuiteClasses</a:t>
            </a:r>
            <a:r>
              <a:rPr lang="fr-FR" dirty="0">
                <a:solidFill>
                  <a:srgbClr val="000000"/>
                </a:solidFill>
                <a:latin typeface="Consolas" panose="020B0609020204030204" pitchFamily="49" charset="0"/>
              </a:rPr>
              <a:t>({ </a:t>
            </a:r>
            <a:r>
              <a:rPr lang="fr-FR" dirty="0" err="1" smtClean="0">
                <a:solidFill>
                  <a:srgbClr val="000000"/>
                </a:solidFill>
                <a:latin typeface="Consolas" panose="020B0609020204030204" pitchFamily="49" charset="0"/>
              </a:rPr>
              <a:t>CalculTest.</a:t>
            </a:r>
            <a:r>
              <a:rPr lang="fr-FR" b="1" dirty="0" err="1" smtClean="0">
                <a:solidFill>
                  <a:srgbClr val="7F0055"/>
                </a:solidFill>
                <a:latin typeface="Consolas" panose="020B0609020204030204" pitchFamily="49" charset="0"/>
              </a:rPr>
              <a:t>class,</a:t>
            </a:r>
            <a:r>
              <a:rPr lang="fr-FR" dirty="0" err="1">
                <a:solidFill>
                  <a:srgbClr val="000000"/>
                </a:solidFill>
                <a:latin typeface="Consolas" panose="020B0609020204030204" pitchFamily="49" charset="0"/>
              </a:rPr>
              <a:t>CalculTest</a:t>
            </a:r>
            <a:r>
              <a:rPr lang="fr-FR" b="1" dirty="0" err="1" smtClean="0">
                <a:solidFill>
                  <a:srgbClr val="7F0055"/>
                </a:solidFill>
                <a:latin typeface="Consolas" panose="020B0609020204030204" pitchFamily="49" charset="0"/>
              </a:rPr>
              <a:t>.class</a:t>
            </a:r>
            <a:r>
              <a:rPr lang="fr-FR" b="1" dirty="0" smtClean="0">
                <a:solidFill>
                  <a:srgbClr val="000000"/>
                </a:solidFill>
                <a:latin typeface="Consolas" panose="020B0609020204030204" pitchFamily="49" charset="0"/>
              </a:rPr>
              <a:t> </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AllTests</a:t>
            </a:r>
            <a:r>
              <a:rPr lang="fr-FR" b="1" dirty="0">
                <a:solidFill>
                  <a:srgbClr val="000000"/>
                </a:solidFill>
                <a:latin typeface="Consolas" panose="020B0609020204030204" pitchFamily="49" charset="0"/>
              </a:rPr>
              <a:t> {</a:t>
            </a:r>
          </a:p>
          <a:p>
            <a:endParaRPr lang="fr-FR" dirty="0">
              <a:latin typeface="Consolas" panose="020B0609020204030204" pitchFamily="49" charset="0"/>
            </a:endParaRP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4398020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42462"/>
            <a:ext cx="7632848" cy="5755422"/>
          </a:xfrm>
          <a:prstGeom prst="rect">
            <a:avLst/>
          </a:prstGeom>
        </p:spPr>
        <p:txBody>
          <a:bodyPr wrap="square">
            <a:spAutoFit/>
          </a:bodyPr>
          <a:lstStyle/>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RunWith</a:t>
            </a:r>
            <a:r>
              <a:rPr lang="fr-FR" sz="1600" dirty="0">
                <a:solidFill>
                  <a:srgbClr val="000000"/>
                </a:solidFill>
                <a:latin typeface="Consolas" panose="020B0609020204030204" pitchFamily="49" charset="0"/>
              </a:rPr>
              <a:t>(SpringJUnit4ClassRunner.</a:t>
            </a:r>
            <a:r>
              <a:rPr lang="fr-FR" sz="1600" b="1" dirty="0">
                <a:solidFill>
                  <a:srgbClr val="7F0055"/>
                </a:solidFill>
                <a:latin typeface="Consolas" panose="020B0609020204030204" pitchFamily="49" charset="0"/>
              </a:rPr>
              <a:t>class</a:t>
            </a:r>
            <a:r>
              <a:rPr lang="fr-FR" sz="1600" b="1"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ContextConfiguration</a:t>
            </a:r>
            <a:r>
              <a:rPr lang="fr-FR" sz="1600" dirty="0">
                <a:solidFill>
                  <a:srgbClr val="000000"/>
                </a:solidFill>
                <a:latin typeface="Consolas" panose="020B0609020204030204" pitchFamily="49" charset="0"/>
              </a:rPr>
              <a:t>(locations=</a:t>
            </a:r>
            <a:r>
              <a:rPr lang="fr-FR" sz="1600" dirty="0">
                <a:solidFill>
                  <a:srgbClr val="2A00FF"/>
                </a:solidFill>
                <a:latin typeface="Consolas" panose="020B0609020204030204" pitchFamily="49" charset="0"/>
              </a:rPr>
              <a:t>"</a:t>
            </a:r>
            <a:r>
              <a:rPr lang="fr-FR" sz="1600" smtClean="0">
                <a:solidFill>
                  <a:srgbClr val="2A00FF"/>
                </a:solidFill>
                <a:latin typeface="Consolas" panose="020B0609020204030204" pitchFamily="49" charset="0"/>
              </a:rPr>
              <a:t>classpath:springContext.xml</a:t>
            </a:r>
            <a:r>
              <a:rPr lang="fr-FR" sz="1600" dirty="0">
                <a:solidFill>
                  <a:srgbClr val="2A00FF"/>
                </a:solidFill>
                <a:latin typeface="Consolas" panose="020B0609020204030204" pitchFamily="49" charset="0"/>
              </a:rPr>
              <a:t>"</a:t>
            </a:r>
            <a:r>
              <a:rPr lang="fr-FR" sz="1600" dirty="0">
                <a:solidFill>
                  <a:srgbClr val="000000"/>
                </a:solidFill>
                <a:latin typeface="Consolas" panose="020B0609020204030204" pitchFamily="49" charset="0"/>
              </a:rPr>
              <a: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a:solidFill>
                  <a:srgbClr val="7F0055"/>
                </a:solidFill>
                <a:latin typeface="Consolas" panose="020B0609020204030204" pitchFamily="49" charset="0"/>
              </a:rPr>
              <a:t>class</a:t>
            </a:r>
            <a:r>
              <a:rPr lang="fr-FR" sz="1600" b="1" dirty="0">
                <a:solidFill>
                  <a:srgbClr val="000000"/>
                </a:solidFill>
                <a:latin typeface="Consolas" panose="020B0609020204030204" pitchFamily="49" charset="0"/>
              </a:rPr>
              <a:t> DaoTest1 {</a:t>
            </a:r>
          </a:p>
          <a:p>
            <a:endParaRPr lang="fr-FR" sz="1600" dirty="0">
              <a:latin typeface="Consolas" panose="020B0609020204030204" pitchFamily="49" charset="0"/>
            </a:endParaRPr>
          </a:p>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Autowired</a:t>
            </a:r>
            <a:endParaRPr lang="fr-FR" sz="1600" dirty="0">
              <a:solidFill>
                <a:srgbClr val="646464"/>
              </a:solidFill>
              <a:latin typeface="Consolas" panose="020B0609020204030204" pitchFamily="49" charset="0"/>
            </a:endParaRPr>
          </a:p>
          <a:p>
            <a:r>
              <a:rPr lang="fr-FR" sz="1600" b="1" dirty="0" err="1">
                <a:solidFill>
                  <a:srgbClr val="7F0055"/>
                </a:solidFill>
                <a:latin typeface="Consolas" panose="020B0609020204030204" pitchFamily="49" charset="0"/>
              </a:rPr>
              <a:t>private</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Idao</a:t>
            </a:r>
            <a:r>
              <a:rPr lang="fr-FR" sz="1600" b="1" dirty="0">
                <a:solidFill>
                  <a:srgbClr val="000000"/>
                </a:solidFill>
                <a:latin typeface="Consolas" panose="020B0609020204030204" pitchFamily="49" charset="0"/>
              </a:rPr>
              <a:t> </a:t>
            </a:r>
            <a:r>
              <a:rPr lang="fr-FR" sz="1600" b="1" dirty="0">
                <a:solidFill>
                  <a:srgbClr val="0000C0"/>
                </a:solidFill>
                <a:latin typeface="Consolas" panose="020B0609020204030204" pitchFamily="49" charset="0"/>
              </a:rPr>
              <a:t>dao</a:t>
            </a:r>
            <a:r>
              <a:rPr lang="fr-FR" sz="1600" b="1" dirty="0">
                <a:solidFill>
                  <a:srgbClr val="000000"/>
                </a:solidFill>
                <a:latin typeface="Consolas" panose="020B0609020204030204" pitchFamily="49" charset="0"/>
              </a:rPr>
              <a:t>;</a:t>
            </a:r>
            <a:endParaRPr lang="fr-FR" sz="1600" dirty="0">
              <a:latin typeface="Consolas" panose="020B0609020204030204" pitchFamily="49" charset="0"/>
            </a:endParaRP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testAjouter</a:t>
            </a:r>
            <a:r>
              <a:rPr lang="fr-FR" sz="1600" b="1" dirty="0">
                <a:solidFill>
                  <a:srgbClr val="000000"/>
                </a:solidFill>
                <a:latin typeface="Consolas" panose="020B0609020204030204" pitchFamily="49" charset="0"/>
              </a:rPr>
              <a:t>() {</a:t>
            </a:r>
          </a:p>
          <a:p>
            <a:r>
              <a:rPr lang="fr-FR" sz="1600" dirty="0">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testDelete</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testFindById</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testGetAll</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endParaRPr lang="fr-FR" sz="1600" dirty="0">
              <a:latin typeface="Consolas" panose="020B0609020204030204" pitchFamily="49" charset="0"/>
            </a:endParaRPr>
          </a:p>
          <a:p>
            <a:r>
              <a:rPr lang="fr-FR" sz="1600" dirty="0">
                <a:solidFill>
                  <a:srgbClr val="000000"/>
                </a:solidFill>
                <a:latin typeface="Consolas" panose="020B0609020204030204" pitchFamily="49" charset="0"/>
              </a:rPr>
              <a:t>}</a:t>
            </a:r>
          </a:p>
        </p:txBody>
      </p:sp>
      <p:sp>
        <p:nvSpPr>
          <p:cNvPr id="5" name="ZoneTexte 4"/>
          <p:cNvSpPr txBox="1"/>
          <p:nvPr/>
        </p:nvSpPr>
        <p:spPr>
          <a:xfrm>
            <a:off x="107504" y="260648"/>
            <a:ext cx="3861506" cy="369332"/>
          </a:xfrm>
          <a:prstGeom prst="rect">
            <a:avLst/>
          </a:prstGeom>
          <a:noFill/>
        </p:spPr>
        <p:txBody>
          <a:bodyPr wrap="none" rtlCol="0">
            <a:spAutoFit/>
          </a:bodyPr>
          <a:lstStyle/>
          <a:p>
            <a:r>
              <a:rPr lang="fr-FR" u="sng" dirty="0"/>
              <a:t>Le Test avec </a:t>
            </a:r>
            <a:r>
              <a:rPr lang="fr-FR" u="sng" dirty="0" err="1"/>
              <a:t>spring</a:t>
            </a:r>
            <a:r>
              <a:rPr lang="fr-FR" u="sng" dirty="0"/>
              <a:t> et configuration </a:t>
            </a:r>
            <a:r>
              <a:rPr lang="fr-FR" u="sng" dirty="0" err="1"/>
              <a:t>xml</a:t>
            </a:r>
            <a:endParaRPr lang="fr-FR" u="sng" dirty="0"/>
          </a:p>
        </p:txBody>
      </p:sp>
    </p:spTree>
    <p:extLst>
      <p:ext uri="{BB962C8B-B14F-4D97-AF65-F5344CB8AC3E}">
        <p14:creationId xmlns:p14="http://schemas.microsoft.com/office/powerpoint/2010/main" val="1509857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1710" y="485964"/>
            <a:ext cx="7308304" cy="6186309"/>
          </a:xfrm>
          <a:prstGeom prst="rect">
            <a:avLst/>
          </a:prstGeom>
        </p:spPr>
        <p:txBody>
          <a:bodyPr wrap="square">
            <a:spAutoFit/>
          </a:bodyPr>
          <a:lstStyle/>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RunWith</a:t>
            </a:r>
            <a:r>
              <a:rPr lang="fr-FR" sz="1600" dirty="0">
                <a:solidFill>
                  <a:srgbClr val="000000"/>
                </a:solidFill>
                <a:latin typeface="Consolas" panose="020B0609020204030204" pitchFamily="49" charset="0"/>
              </a:rPr>
              <a:t>(SpringJUnit4ClassRunner.</a:t>
            </a:r>
            <a:r>
              <a:rPr lang="fr-FR" sz="1600" b="1" dirty="0">
                <a:solidFill>
                  <a:srgbClr val="7F0055"/>
                </a:solidFill>
                <a:latin typeface="Consolas" panose="020B0609020204030204" pitchFamily="49" charset="0"/>
              </a:rPr>
              <a:t>class</a:t>
            </a:r>
            <a:r>
              <a:rPr lang="fr-FR" sz="1600" b="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r>
              <a:rPr lang="fr-FR" sz="1600" dirty="0" err="1">
                <a:solidFill>
                  <a:srgbClr val="000000"/>
                </a:solidFill>
                <a:latin typeface="Consolas" panose="020B0609020204030204" pitchFamily="49" charset="0"/>
              </a:rPr>
              <a:t>ContextConfiguration</a:t>
            </a:r>
            <a:r>
              <a:rPr lang="fr-FR" sz="1600" dirty="0">
                <a:solidFill>
                  <a:srgbClr val="000000"/>
                </a:solidFill>
                <a:latin typeface="Consolas" panose="020B0609020204030204" pitchFamily="49" charset="0"/>
              </a:rPr>
              <a:t>(classes={</a:t>
            </a:r>
            <a:r>
              <a:rPr lang="fr-FR" sz="1600" dirty="0" err="1">
                <a:solidFill>
                  <a:srgbClr val="000000"/>
                </a:solidFill>
                <a:latin typeface="Consolas" panose="020B0609020204030204" pitchFamily="49" charset="0"/>
              </a:rPr>
              <a:t>AppConfig.</a:t>
            </a:r>
            <a:r>
              <a:rPr lang="fr-FR" sz="1600" b="1" dirty="0" err="1">
                <a:solidFill>
                  <a:srgbClr val="7F0055"/>
                </a:solidFill>
                <a:latin typeface="Consolas" panose="020B0609020204030204" pitchFamily="49" charset="0"/>
              </a:rPr>
              <a:t>class</a:t>
            </a:r>
            <a:r>
              <a:rPr lang="fr-FR" sz="1600" dirty="0">
                <a:solidFill>
                  <a:srgbClr val="000000"/>
                </a:solidFill>
                <a:latin typeface="Consolas" panose="020B0609020204030204" pitchFamily="49" charset="0"/>
              </a:rPr>
              <a: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a:solidFill>
                  <a:srgbClr val="7F0055"/>
                </a:solidFill>
                <a:latin typeface="Consolas" panose="020B0609020204030204" pitchFamily="49" charset="0"/>
              </a:rPr>
              <a:t>class</a:t>
            </a:r>
            <a:r>
              <a:rPr lang="fr-FR" sz="1600" b="1" dirty="0">
                <a:solidFill>
                  <a:srgbClr val="000000"/>
                </a:solidFill>
                <a:latin typeface="Consolas" panose="020B0609020204030204" pitchFamily="49" charset="0"/>
              </a:rPr>
              <a:t> DaoTest1 {</a:t>
            </a:r>
          </a:p>
          <a:p>
            <a:endParaRPr lang="fr-FR" sz="1600" dirty="0">
              <a:latin typeface="Consolas" panose="020B0609020204030204" pitchFamily="49" charset="0"/>
            </a:endParaRPr>
          </a:p>
          <a:p>
            <a:endParaRPr lang="fr-FR" sz="1600" dirty="0">
              <a:latin typeface="Consolas" panose="020B0609020204030204" pitchFamily="49" charset="0"/>
            </a:endParaRPr>
          </a:p>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Autowired</a:t>
            </a:r>
            <a:endParaRPr lang="fr-FR" sz="1600" dirty="0">
              <a:solidFill>
                <a:srgbClr val="646464"/>
              </a:solidFill>
              <a:latin typeface="Consolas" panose="020B0609020204030204" pitchFamily="49" charset="0"/>
            </a:endParaRPr>
          </a:p>
          <a:p>
            <a:r>
              <a:rPr lang="fr-FR" sz="1600" b="1" dirty="0" err="1">
                <a:solidFill>
                  <a:srgbClr val="7F0055"/>
                </a:solidFill>
                <a:latin typeface="Consolas" panose="020B0609020204030204" pitchFamily="49" charset="0"/>
              </a:rPr>
              <a:t>private</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Idao</a:t>
            </a:r>
            <a:r>
              <a:rPr lang="fr-FR" sz="1600" b="1" dirty="0">
                <a:solidFill>
                  <a:srgbClr val="000000"/>
                </a:solidFill>
                <a:latin typeface="Consolas" panose="020B0609020204030204" pitchFamily="49" charset="0"/>
              </a:rPr>
              <a:t> </a:t>
            </a:r>
            <a:r>
              <a:rPr lang="fr-FR" sz="1600" b="1" dirty="0">
                <a:solidFill>
                  <a:srgbClr val="0000C0"/>
                </a:solidFill>
                <a:latin typeface="Consolas" panose="020B0609020204030204" pitchFamily="49" charset="0"/>
              </a:rPr>
              <a:t>dao</a:t>
            </a:r>
            <a:r>
              <a:rPr lang="fr-FR" sz="1600" b="1" dirty="0">
                <a:solidFill>
                  <a:srgbClr val="000000"/>
                </a:solidFill>
                <a:latin typeface="Consolas" panose="020B0609020204030204" pitchFamily="49" charset="0"/>
              </a:rPr>
              <a:t>;</a:t>
            </a:r>
            <a:endParaRPr lang="fr-FR" sz="1600" dirty="0">
              <a:latin typeface="Consolas" panose="020B0609020204030204" pitchFamily="49" charset="0"/>
            </a:endParaRP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testAjouter</a:t>
            </a:r>
            <a:r>
              <a:rPr lang="fr-FR" sz="1600" b="1" dirty="0">
                <a:solidFill>
                  <a:srgbClr val="000000"/>
                </a:solidFill>
                <a:latin typeface="Consolas" panose="020B0609020204030204" pitchFamily="49" charset="0"/>
              </a:rPr>
              <a:t>() {</a:t>
            </a:r>
          </a:p>
          <a:p>
            <a:r>
              <a:rPr lang="fr-FR" sz="1600" dirty="0">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testDelete</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testFindById</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testGetAll</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endParaRPr lang="fr-FR" sz="1600" dirty="0">
              <a:latin typeface="Consolas" panose="020B0609020204030204" pitchFamily="49" charset="0"/>
            </a:endParaRPr>
          </a:p>
          <a:p>
            <a:r>
              <a:rPr lang="fr-FR" sz="1600" dirty="0">
                <a:solidFill>
                  <a:srgbClr val="000000"/>
                </a:solidFill>
                <a:latin typeface="Consolas" panose="020B0609020204030204" pitchFamily="49" charset="0"/>
              </a:rPr>
              <a:t>}</a:t>
            </a:r>
          </a:p>
        </p:txBody>
      </p:sp>
      <p:sp>
        <p:nvSpPr>
          <p:cNvPr id="3" name="ZoneTexte 2"/>
          <p:cNvSpPr txBox="1"/>
          <p:nvPr/>
        </p:nvSpPr>
        <p:spPr>
          <a:xfrm>
            <a:off x="323528" y="116632"/>
            <a:ext cx="5012334" cy="369332"/>
          </a:xfrm>
          <a:prstGeom prst="rect">
            <a:avLst/>
          </a:prstGeom>
          <a:noFill/>
        </p:spPr>
        <p:txBody>
          <a:bodyPr wrap="none" rtlCol="0">
            <a:spAutoFit/>
          </a:bodyPr>
          <a:lstStyle/>
          <a:p>
            <a:r>
              <a:rPr lang="fr-FR" u="sng" dirty="0"/>
              <a:t>Le Test avec </a:t>
            </a:r>
            <a:r>
              <a:rPr lang="fr-FR" u="sng" dirty="0" err="1"/>
              <a:t>spring</a:t>
            </a:r>
            <a:r>
              <a:rPr lang="fr-FR" u="sng" dirty="0"/>
              <a:t> et configuration par annotations</a:t>
            </a:r>
          </a:p>
        </p:txBody>
      </p:sp>
    </p:spTree>
    <p:extLst>
      <p:ext uri="{BB962C8B-B14F-4D97-AF65-F5344CB8AC3E}">
        <p14:creationId xmlns:p14="http://schemas.microsoft.com/office/powerpoint/2010/main" val="3623709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owtodoinjava.com/wp-content/uploads/2015/04/Unit-test-dao-lay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36712"/>
            <a:ext cx="7848872" cy="556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957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51720" y="404664"/>
            <a:ext cx="6949280" cy="5575052"/>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est un </a:t>
            </a:r>
            <a:r>
              <a:rPr lang="fr-FR" sz="2400" dirty="0" err="1">
                <a:solidFill>
                  <a:srgbClr val="000000"/>
                </a:solidFill>
                <a:latin typeface="Calibri" panose="020F0502020204030204" pitchFamily="34" charset="0"/>
                <a:cs typeface="Calibri" panose="020F0502020204030204" pitchFamily="34" charset="0"/>
              </a:rPr>
              <a:t>framework</a:t>
            </a:r>
            <a:r>
              <a:rPr lang="fr-FR" sz="2400" dirty="0">
                <a:solidFill>
                  <a:srgbClr val="000000"/>
                </a:solidFill>
                <a:latin typeface="Calibri" panose="020F0502020204030204" pitchFamily="34" charset="0"/>
                <a:cs typeface="Calibri" panose="020F0502020204030204" pitchFamily="34" charset="0"/>
              </a:rPr>
              <a:t> open source pour le développement et l'exécution de tests unitaires automatisables. </a:t>
            </a:r>
            <a:endParaRPr lang="fr-FR" sz="2400" dirty="0" smtClean="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fr-FR" sz="2400" dirty="0" smtClean="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Le </a:t>
            </a:r>
            <a:r>
              <a:rPr lang="fr-FR" sz="2400" dirty="0">
                <a:solidFill>
                  <a:srgbClr val="000000"/>
                </a:solidFill>
                <a:latin typeface="Calibri" panose="020F0502020204030204" pitchFamily="34" charset="0"/>
                <a:cs typeface="Calibri" panose="020F0502020204030204" pitchFamily="34" charset="0"/>
              </a:rPr>
              <a:t>principal intérêt est de s'assurer que le code répond toujours aux besoins même après d'éventuelles modifications. </a:t>
            </a:r>
            <a:endParaRPr lang="fr-FR" sz="2400" dirty="0" smtClean="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fr-FR" sz="2400" dirty="0" smtClean="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Plus </a:t>
            </a:r>
            <a:r>
              <a:rPr lang="fr-FR" sz="2400" dirty="0">
                <a:solidFill>
                  <a:srgbClr val="000000"/>
                </a:solidFill>
                <a:latin typeface="Calibri" panose="020F0502020204030204" pitchFamily="34" charset="0"/>
                <a:cs typeface="Calibri" panose="020F0502020204030204" pitchFamily="34" charset="0"/>
              </a:rPr>
              <a:t>généralement, ce type de tests est appelé tests unitaires de non régression.</a:t>
            </a:r>
            <a:endParaRPr lang="fr-FR" sz="2400" dirty="0">
              <a:latin typeface="Calibri" panose="020F0502020204030204" pitchFamily="34" charset="0"/>
              <a:cs typeface="Calibri" panose="020F0502020204030204" pitchFamily="34" charset="0"/>
            </a:endParaRPr>
          </a:p>
        </p:txBody>
      </p:sp>
      <p:pic>
        <p:nvPicPr>
          <p:cNvPr id="102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3" y="2705181"/>
            <a:ext cx="1733351" cy="72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4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31640" y="836712"/>
            <a:ext cx="1944216" cy="461665"/>
          </a:xfrm>
          <a:prstGeom prst="rect">
            <a:avLst/>
          </a:prstGeom>
          <a:noFill/>
          <a:ln w="41275">
            <a:solidFill>
              <a:schemeClr val="accent1"/>
            </a:solidFill>
          </a:ln>
        </p:spPr>
        <p:txBody>
          <a:bodyPr wrap="square" rtlCol="0">
            <a:spAutoFit/>
          </a:bodyPr>
          <a:lstStyle/>
          <a:p>
            <a:pPr algn="ctr"/>
            <a:r>
              <a:rPr lang="fr-FR" sz="2400" dirty="0" err="1" smtClean="0">
                <a:solidFill>
                  <a:schemeClr val="accent1">
                    <a:lumMod val="75000"/>
                  </a:schemeClr>
                </a:solidFill>
              </a:rPr>
              <a:t>Department</a:t>
            </a:r>
            <a:r>
              <a:rPr lang="fr-FR" dirty="0" smtClean="0">
                <a:solidFill>
                  <a:schemeClr val="accent1">
                    <a:lumMod val="75000"/>
                  </a:schemeClr>
                </a:solidFill>
              </a:rPr>
              <a:t> </a:t>
            </a:r>
            <a:endParaRPr lang="fr-FR" dirty="0">
              <a:solidFill>
                <a:schemeClr val="accent1">
                  <a:lumMod val="75000"/>
                </a:schemeClr>
              </a:solidFill>
            </a:endParaRPr>
          </a:p>
        </p:txBody>
      </p:sp>
      <p:sp>
        <p:nvSpPr>
          <p:cNvPr id="8" name="ZoneTexte 7"/>
          <p:cNvSpPr txBox="1"/>
          <p:nvPr/>
        </p:nvSpPr>
        <p:spPr>
          <a:xfrm>
            <a:off x="5796136" y="836712"/>
            <a:ext cx="1440160" cy="461665"/>
          </a:xfrm>
          <a:prstGeom prst="rect">
            <a:avLst/>
          </a:prstGeom>
          <a:noFill/>
          <a:ln w="41275">
            <a:solidFill>
              <a:schemeClr val="accent1"/>
            </a:solidFill>
          </a:ln>
        </p:spPr>
        <p:txBody>
          <a:bodyPr wrap="square" rtlCol="0">
            <a:spAutoFit/>
          </a:bodyPr>
          <a:lstStyle>
            <a:defPPr>
              <a:defRPr lang="fr-FR"/>
            </a:defPPr>
            <a:lvl1pPr algn="ctr">
              <a:defRPr sz="2400">
                <a:solidFill>
                  <a:schemeClr val="accent1">
                    <a:lumMod val="75000"/>
                  </a:schemeClr>
                </a:solidFill>
              </a:defRPr>
            </a:lvl1pPr>
          </a:lstStyle>
          <a:p>
            <a:r>
              <a:rPr lang="fr-FR" dirty="0" err="1"/>
              <a:t>Employee</a:t>
            </a:r>
            <a:endParaRPr lang="fr-FR" dirty="0"/>
          </a:p>
        </p:txBody>
      </p:sp>
      <p:cxnSp>
        <p:nvCxnSpPr>
          <p:cNvPr id="10" name="Connecteur droit 9"/>
          <p:cNvCxnSpPr>
            <a:stCxn id="4" idx="3"/>
            <a:endCxn id="8" idx="1"/>
          </p:cNvCxnSpPr>
          <p:nvPr/>
        </p:nvCxnSpPr>
        <p:spPr>
          <a:xfrm>
            <a:off x="3275856" y="1067545"/>
            <a:ext cx="252028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5399114" y="621269"/>
            <a:ext cx="389850" cy="584775"/>
          </a:xfrm>
          <a:prstGeom prst="rect">
            <a:avLst/>
          </a:prstGeom>
          <a:noFill/>
        </p:spPr>
        <p:txBody>
          <a:bodyPr wrap="none" rtlCol="0">
            <a:spAutoFit/>
          </a:bodyPr>
          <a:lstStyle/>
          <a:p>
            <a:r>
              <a:rPr lang="fr-FR" sz="3200" dirty="0" smtClean="0">
                <a:solidFill>
                  <a:schemeClr val="accent1">
                    <a:lumMod val="75000"/>
                  </a:schemeClr>
                </a:solidFill>
              </a:rPr>
              <a:t>*</a:t>
            </a:r>
            <a:endParaRPr lang="fr-FR" sz="3200" dirty="0">
              <a:solidFill>
                <a:schemeClr val="accent1">
                  <a:lumMod val="75000"/>
                </a:schemeClr>
              </a:solidFill>
            </a:endParaRPr>
          </a:p>
        </p:txBody>
      </p:sp>
      <p:sp>
        <p:nvSpPr>
          <p:cNvPr id="14" name="Rectangle 3"/>
          <p:cNvSpPr>
            <a:spLocks noChangeArrowheads="1"/>
          </p:cNvSpPr>
          <p:nvPr/>
        </p:nvSpPr>
        <p:spPr bwMode="auto">
          <a:xfrm>
            <a:off x="27874" y="1724179"/>
            <a:ext cx="4298732" cy="3539430"/>
          </a:xfrm>
          <a:prstGeom prst="rect">
            <a:avLst/>
          </a:prstGeom>
          <a:solidFill>
            <a:srgbClr val="FFFFFF"/>
          </a:solidFill>
          <a:ln w="952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smtClean="0">
                <a:ln>
                  <a:noFill/>
                </a:ln>
                <a:solidFill>
                  <a:srgbClr val="808000"/>
                </a:solidFill>
                <a:effectLst/>
                <a:latin typeface="JetBrains Mono"/>
              </a:rPr>
              <a:t>@</a:t>
            </a:r>
            <a:r>
              <a:rPr kumimoji="0" lang="fr-FR" sz="1600" b="0" i="0" u="none" strike="noStrike" cap="none" normalizeH="0" baseline="0" dirty="0" err="1" smtClean="0">
                <a:ln>
                  <a:noFill/>
                </a:ln>
                <a:solidFill>
                  <a:srgbClr val="808000"/>
                </a:solidFill>
                <a:effectLst/>
                <a:latin typeface="JetBrains Mono"/>
              </a:rPr>
              <a:t>Entity</a:t>
            </a: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r>
              <a:rPr kumimoji="0" lang="fr-FR" sz="1600" b="1" i="0" u="none" strike="noStrike" cap="none" normalizeH="0" baseline="0" dirty="0" smtClean="0">
                <a:ln>
                  <a:noFill/>
                </a:ln>
                <a:solidFill>
                  <a:srgbClr val="000080"/>
                </a:solidFill>
                <a:effectLst/>
                <a:latin typeface="JetBrains Mono"/>
              </a:rPr>
              <a:t>public class </a:t>
            </a:r>
            <a:r>
              <a:rPr kumimoji="0" lang="fr-FR" sz="1600" b="0" i="0" u="none" strike="noStrike" cap="none" normalizeH="0" baseline="0" dirty="0" err="1" smtClean="0">
                <a:ln>
                  <a:noFill/>
                </a:ln>
                <a:solidFill>
                  <a:srgbClr val="000000"/>
                </a:solidFill>
                <a:effectLst/>
                <a:latin typeface="JetBrains Mono"/>
              </a:rPr>
              <a:t>DepartmentEntity</a:t>
            </a: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implements</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Serializable</a:t>
            </a:r>
            <a:r>
              <a:rPr kumimoji="0" lang="fr-FR" sz="1600" b="0" i="0" u="none" strike="noStrike" cap="none" normalizeH="0" baseline="0" dirty="0" smtClean="0">
                <a:ln>
                  <a:noFill/>
                </a:ln>
                <a:solidFill>
                  <a:srgbClr val="000000"/>
                </a:solidFill>
                <a:effectLst/>
                <a:latin typeface="JetBrains Mono"/>
              </a:rPr>
              <a:t>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private</a:t>
            </a:r>
            <a:r>
              <a:rPr kumimoji="0" lang="fr-FR" sz="1600" b="1" i="0" u="none" strike="noStrike" cap="none" normalizeH="0" baseline="0" dirty="0" smtClean="0">
                <a:ln>
                  <a:noFill/>
                </a:ln>
                <a:solidFill>
                  <a:srgbClr val="00008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static</a:t>
            </a:r>
            <a:r>
              <a:rPr kumimoji="0" lang="fr-FR" sz="1600" b="1" i="0" u="none" strike="noStrike" cap="none" normalizeH="0" baseline="0" dirty="0" smtClean="0">
                <a:ln>
                  <a:noFill/>
                </a:ln>
                <a:solidFill>
                  <a:srgbClr val="000080"/>
                </a:solidFill>
                <a:effectLst/>
                <a:latin typeface="JetBrains Mono"/>
              </a:rPr>
              <a:t> final long </a:t>
            </a:r>
            <a:r>
              <a:rPr kumimoji="0" lang="fr-FR" sz="1600" b="1" i="1" u="none" strike="noStrike" cap="none" normalizeH="0" baseline="0" dirty="0" err="1" smtClean="0">
                <a:ln>
                  <a:noFill/>
                </a:ln>
                <a:solidFill>
                  <a:srgbClr val="660E7A"/>
                </a:solidFill>
                <a:effectLst/>
                <a:latin typeface="JetBrains Mono"/>
              </a:rPr>
              <a:t>serialVersionUID</a:t>
            </a:r>
            <a:r>
              <a:rPr kumimoji="0" lang="fr-FR" sz="1600" b="1" i="1" u="none" strike="noStrike" cap="none" normalizeH="0" baseline="0" dirty="0" smtClean="0">
                <a:ln>
                  <a:noFill/>
                </a:ln>
                <a:solidFill>
                  <a:srgbClr val="660E7A"/>
                </a:solidFill>
                <a:effectLst/>
                <a:latin typeface="JetBrains Mono"/>
              </a:rPr>
              <a:t> </a:t>
            </a: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smtClean="0">
                <a:ln>
                  <a:noFill/>
                </a:ln>
                <a:solidFill>
                  <a:srgbClr val="0000FF"/>
                </a:solidFill>
                <a:effectLst/>
                <a:latin typeface="JetBrains Mono"/>
              </a:rPr>
              <a:t>1L</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smtClean="0">
                <a:ln>
                  <a:noFill/>
                </a:ln>
                <a:solidFill>
                  <a:srgbClr val="808000"/>
                </a:solidFill>
                <a:effectLst/>
                <a:latin typeface="JetBrains Mono"/>
              </a:rPr>
              <a:t>@Id</a:t>
            </a:r>
            <a:br>
              <a:rPr kumimoji="0" lang="fr-FR" sz="1600" b="0" i="0" u="none" strike="noStrike" cap="none" normalizeH="0" baseline="0" dirty="0" smtClean="0">
                <a:ln>
                  <a:noFill/>
                </a:ln>
                <a:solidFill>
                  <a:srgbClr val="808000"/>
                </a:solidFill>
                <a:effectLst/>
                <a:latin typeface="JetBrains Mono"/>
              </a:rPr>
            </a:br>
            <a:r>
              <a:rPr kumimoji="0" lang="fr-FR" sz="1600" b="0" i="0" u="none" strike="noStrike" cap="none" normalizeH="0" baseline="0" dirty="0" smtClean="0">
                <a:ln>
                  <a:noFill/>
                </a:ln>
                <a:solidFill>
                  <a:srgbClr val="808000"/>
                </a:solidFill>
                <a:effectLst/>
                <a:latin typeface="JetBrains Mono"/>
              </a:rPr>
              <a:t>    @</a:t>
            </a:r>
            <a:r>
              <a:rPr kumimoji="0" lang="fr-FR" sz="1600" b="0" i="0" u="none" strike="noStrike" cap="none" normalizeH="0" baseline="0" dirty="0" err="1" smtClean="0">
                <a:ln>
                  <a:noFill/>
                </a:ln>
                <a:solidFill>
                  <a:srgbClr val="808000"/>
                </a:solidFill>
                <a:effectLst/>
                <a:latin typeface="JetBrains Mono"/>
              </a:rPr>
              <a:t>GeneratedValue</a:t>
            </a:r>
            <a:r>
              <a:rPr kumimoji="0" lang="fr-FR" sz="1600" b="0" i="0" u="none" strike="noStrike" cap="none" normalizeH="0" baseline="0" dirty="0" smtClean="0">
                <a:ln>
                  <a:noFill/>
                </a:ln>
                <a:solidFill>
                  <a:srgbClr val="808000"/>
                </a:solidFill>
                <a:effectLst/>
                <a:latin typeface="JetBrains Mono"/>
              </a:rPr>
              <a:t/>
            </a:r>
            <a:br>
              <a:rPr kumimoji="0" lang="fr-FR" sz="1600" b="0" i="0" u="none" strike="noStrike" cap="none" normalizeH="0" baseline="0" dirty="0" smtClean="0">
                <a:ln>
                  <a:noFill/>
                </a:ln>
                <a:solidFill>
                  <a:srgbClr val="808000"/>
                </a:solidFill>
                <a:effectLst/>
                <a:latin typeface="JetBrains Mono"/>
              </a:rPr>
            </a:br>
            <a:r>
              <a:rPr kumimoji="0" lang="fr-FR" sz="1600" b="0" i="0" u="none" strike="noStrike" cap="none" normalizeH="0" baseline="0" dirty="0" smtClean="0">
                <a:ln>
                  <a:noFill/>
                </a:ln>
                <a:solidFill>
                  <a:srgbClr val="808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private</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Integer</a:t>
            </a: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smtClean="0">
                <a:ln>
                  <a:noFill/>
                </a:ln>
                <a:solidFill>
                  <a:srgbClr val="660E7A"/>
                </a:solidFill>
                <a:effectLst/>
                <a:latin typeface="JetBrains Mono"/>
              </a:rPr>
              <a:t>id</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private</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smtClean="0">
                <a:ln>
                  <a:noFill/>
                </a:ln>
                <a:solidFill>
                  <a:srgbClr val="000000"/>
                </a:solidFill>
                <a:effectLst/>
                <a:latin typeface="JetBrains Mono"/>
              </a:rPr>
              <a:t>String </a:t>
            </a:r>
            <a:r>
              <a:rPr kumimoji="0" lang="fr-FR" sz="1600" b="1" i="0" u="none" strike="noStrike" cap="none" normalizeH="0" baseline="0" dirty="0" err="1" smtClean="0">
                <a:ln>
                  <a:noFill/>
                </a:ln>
                <a:solidFill>
                  <a:srgbClr val="660E7A"/>
                </a:solidFill>
                <a:effectLst/>
                <a:latin typeface="JetBrains Mono"/>
              </a:rPr>
              <a:t>name</a:t>
            </a:r>
            <a:r>
              <a:rPr kumimoji="0" lang="fr-FR" sz="1600" b="0" i="0" u="none" strike="noStrike" cap="none" normalizeH="0" baseline="0" dirty="0" smtClean="0">
                <a:ln>
                  <a:noFill/>
                </a:ln>
                <a:solidFill>
                  <a:srgbClr val="000000"/>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fr-FR" sz="1600" dirty="0" smtClean="0">
                <a:solidFill>
                  <a:srgbClr val="000000"/>
                </a:solidFill>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rgbClr val="000000"/>
                </a:solidFill>
                <a:effectLst/>
                <a:latin typeface="JetBrains Mono"/>
              </a:rPr>
              <a:t>}</a:t>
            </a: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endParaRPr kumimoji="0" lang="fr-FR" sz="1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4860032" y="1483430"/>
            <a:ext cx="4194212" cy="4770537"/>
          </a:xfrm>
          <a:prstGeom prst="rect">
            <a:avLst/>
          </a:prstGeom>
          <a:solidFill>
            <a:srgbClr val="FFFFFF"/>
          </a:solidFill>
          <a:ln w="952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smtClean="0">
                <a:ln>
                  <a:noFill/>
                </a:ln>
                <a:solidFill>
                  <a:srgbClr val="808000"/>
                </a:solidFill>
                <a:effectLst/>
                <a:latin typeface="JetBrains Mono"/>
              </a:rPr>
              <a:t>@</a:t>
            </a:r>
            <a:r>
              <a:rPr kumimoji="0" lang="fr-FR" sz="1600" b="0" i="0" u="none" strike="noStrike" cap="none" normalizeH="0" baseline="0" dirty="0" err="1" smtClean="0">
                <a:ln>
                  <a:noFill/>
                </a:ln>
                <a:solidFill>
                  <a:srgbClr val="808000"/>
                </a:solidFill>
                <a:effectLst/>
                <a:latin typeface="JetBrains Mono"/>
              </a:rPr>
              <a:t>Entity</a:t>
            </a: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r>
              <a:rPr kumimoji="0" lang="fr-FR" sz="1600" b="1" i="0" u="none" strike="noStrike" cap="none" normalizeH="0" baseline="0" dirty="0" smtClean="0">
                <a:ln>
                  <a:noFill/>
                </a:ln>
                <a:solidFill>
                  <a:srgbClr val="000080"/>
                </a:solidFill>
                <a:effectLst/>
                <a:latin typeface="JetBrains Mono"/>
              </a:rPr>
              <a:t>public class </a:t>
            </a:r>
            <a:r>
              <a:rPr kumimoji="0" lang="fr-FR" sz="1600" b="0" i="0" u="none" strike="noStrike" cap="none" normalizeH="0" baseline="0" dirty="0" err="1" smtClean="0">
                <a:ln>
                  <a:noFill/>
                </a:ln>
                <a:solidFill>
                  <a:srgbClr val="000000"/>
                </a:solidFill>
                <a:effectLst/>
                <a:latin typeface="JetBrains Mono"/>
              </a:rPr>
              <a:t>EmployeeEntity</a:t>
            </a: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implements</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Serializable</a:t>
            </a: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private</a:t>
            </a:r>
            <a:r>
              <a:rPr kumimoji="0" lang="fr-FR" sz="1600" b="1" i="0" u="none" strike="noStrike" cap="none" normalizeH="0" baseline="0" dirty="0" smtClean="0">
                <a:ln>
                  <a:noFill/>
                </a:ln>
                <a:solidFill>
                  <a:srgbClr val="00008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static</a:t>
            </a:r>
            <a:r>
              <a:rPr kumimoji="0" lang="fr-FR" sz="1600" b="1" i="0" u="none" strike="noStrike" cap="none" normalizeH="0" baseline="0" dirty="0" smtClean="0">
                <a:ln>
                  <a:noFill/>
                </a:ln>
                <a:solidFill>
                  <a:srgbClr val="000080"/>
                </a:solidFill>
                <a:effectLst/>
                <a:latin typeface="JetBrains Mono"/>
              </a:rPr>
              <a:t> final long </a:t>
            </a:r>
            <a:r>
              <a:rPr kumimoji="0" lang="fr-FR" sz="1600" b="1" i="1" u="none" strike="noStrike" cap="none" normalizeH="0" baseline="0" dirty="0" err="1" smtClean="0">
                <a:ln>
                  <a:noFill/>
                </a:ln>
                <a:solidFill>
                  <a:srgbClr val="660E7A"/>
                </a:solidFill>
                <a:effectLst/>
                <a:latin typeface="JetBrains Mono"/>
              </a:rPr>
              <a:t>serialVersionUID</a:t>
            </a:r>
            <a:r>
              <a:rPr kumimoji="0" lang="fr-FR" sz="1600" b="1" i="1" u="none" strike="noStrike" cap="none" normalizeH="0" baseline="0" dirty="0" smtClean="0">
                <a:ln>
                  <a:noFill/>
                </a:ln>
                <a:solidFill>
                  <a:srgbClr val="660E7A"/>
                </a:solidFill>
                <a:effectLst/>
                <a:latin typeface="JetBrains Mono"/>
              </a:rPr>
              <a:t> </a:t>
            </a: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smtClean="0">
                <a:ln>
                  <a:noFill/>
                </a:ln>
                <a:solidFill>
                  <a:srgbClr val="0000FF"/>
                </a:solidFill>
                <a:effectLst/>
                <a:latin typeface="JetBrains Mono"/>
              </a:rPr>
              <a:t>1L</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smtClean="0">
                <a:ln>
                  <a:noFill/>
                </a:ln>
                <a:solidFill>
                  <a:srgbClr val="808000"/>
                </a:solidFill>
                <a:effectLst/>
                <a:latin typeface="JetBrains Mono"/>
              </a:rPr>
              <a:t>@Id</a:t>
            </a:r>
            <a:br>
              <a:rPr kumimoji="0" lang="fr-FR" sz="1600" b="0" i="0" u="none" strike="noStrike" cap="none" normalizeH="0" baseline="0" dirty="0" smtClean="0">
                <a:ln>
                  <a:noFill/>
                </a:ln>
                <a:solidFill>
                  <a:srgbClr val="808000"/>
                </a:solidFill>
                <a:effectLst/>
                <a:latin typeface="JetBrains Mono"/>
              </a:rPr>
            </a:br>
            <a:r>
              <a:rPr kumimoji="0" lang="fr-FR" sz="1600" b="0" i="0" u="none" strike="noStrike" cap="none" normalizeH="0" baseline="0" dirty="0" smtClean="0">
                <a:ln>
                  <a:noFill/>
                </a:ln>
                <a:solidFill>
                  <a:srgbClr val="808000"/>
                </a:solidFill>
                <a:effectLst/>
                <a:latin typeface="JetBrains Mono"/>
              </a:rPr>
              <a:t>    @</a:t>
            </a:r>
            <a:r>
              <a:rPr kumimoji="0" lang="fr-FR" sz="1600" b="0" i="0" u="none" strike="noStrike" cap="none" normalizeH="0" baseline="0" dirty="0" err="1" smtClean="0">
                <a:ln>
                  <a:noFill/>
                </a:ln>
                <a:solidFill>
                  <a:srgbClr val="808000"/>
                </a:solidFill>
                <a:effectLst/>
                <a:latin typeface="JetBrains Mono"/>
              </a:rPr>
              <a:t>GeneratedValue</a:t>
            </a:r>
            <a:r>
              <a:rPr kumimoji="0" lang="fr-FR" sz="1600" b="0" i="0" u="none" strike="noStrike" cap="none" normalizeH="0" baseline="0" dirty="0" smtClean="0">
                <a:ln>
                  <a:noFill/>
                </a:ln>
                <a:solidFill>
                  <a:srgbClr val="808000"/>
                </a:solidFill>
                <a:effectLst/>
                <a:latin typeface="JetBrains Mono"/>
              </a:rPr>
              <a:t/>
            </a:r>
            <a:br>
              <a:rPr kumimoji="0" lang="fr-FR" sz="1600" b="0" i="0" u="none" strike="noStrike" cap="none" normalizeH="0" baseline="0" dirty="0" smtClean="0">
                <a:ln>
                  <a:noFill/>
                </a:ln>
                <a:solidFill>
                  <a:srgbClr val="808000"/>
                </a:solidFill>
                <a:effectLst/>
                <a:latin typeface="JetBrains Mono"/>
              </a:rPr>
            </a:br>
            <a:r>
              <a:rPr kumimoji="0" lang="fr-FR" sz="1600" b="0" i="0" u="none" strike="noStrike" cap="none" normalizeH="0" baseline="0" dirty="0" smtClean="0">
                <a:ln>
                  <a:noFill/>
                </a:ln>
                <a:solidFill>
                  <a:srgbClr val="808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private</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Integer</a:t>
            </a: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smtClean="0">
                <a:ln>
                  <a:noFill/>
                </a:ln>
                <a:solidFill>
                  <a:srgbClr val="660E7A"/>
                </a:solidFill>
                <a:effectLst/>
                <a:latin typeface="JetBrains Mono"/>
              </a:rPr>
              <a:t>id</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private</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smtClean="0">
                <a:ln>
                  <a:noFill/>
                </a:ln>
                <a:solidFill>
                  <a:srgbClr val="000000"/>
                </a:solidFill>
                <a:effectLst/>
                <a:latin typeface="JetBrains Mono"/>
              </a:rPr>
              <a:t>String </a:t>
            </a:r>
            <a:r>
              <a:rPr kumimoji="0" lang="fr-FR" sz="1600" b="1" i="0" u="none" strike="noStrike" cap="none" normalizeH="0" baseline="0" dirty="0" err="1" smtClean="0">
                <a:ln>
                  <a:noFill/>
                </a:ln>
                <a:solidFill>
                  <a:srgbClr val="660E7A"/>
                </a:solidFill>
                <a:effectLst/>
                <a:latin typeface="JetBrains Mono"/>
              </a:rPr>
              <a:t>firstName</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private</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smtClean="0">
                <a:ln>
                  <a:noFill/>
                </a:ln>
                <a:solidFill>
                  <a:srgbClr val="000000"/>
                </a:solidFill>
                <a:effectLst/>
                <a:latin typeface="JetBrains Mono"/>
              </a:rPr>
              <a:t>String </a:t>
            </a:r>
            <a:r>
              <a:rPr kumimoji="0" lang="fr-FR" sz="1600" b="1" i="0" u="none" strike="noStrike" cap="none" normalizeH="0" baseline="0" dirty="0" err="1" smtClean="0">
                <a:ln>
                  <a:noFill/>
                </a:ln>
                <a:solidFill>
                  <a:srgbClr val="660E7A"/>
                </a:solidFill>
                <a:effectLst/>
                <a:latin typeface="JetBrains Mono"/>
              </a:rPr>
              <a:t>lastName</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private</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smtClean="0">
                <a:ln>
                  <a:noFill/>
                </a:ln>
                <a:solidFill>
                  <a:srgbClr val="000000"/>
                </a:solidFill>
                <a:effectLst/>
                <a:latin typeface="JetBrains Mono"/>
              </a:rPr>
              <a:t>String </a:t>
            </a:r>
            <a:r>
              <a:rPr kumimoji="0" lang="fr-FR" sz="1600" b="1" i="0" u="none" strike="noStrike" cap="none" normalizeH="0" baseline="0" dirty="0" smtClean="0">
                <a:ln>
                  <a:noFill/>
                </a:ln>
                <a:solidFill>
                  <a:srgbClr val="660E7A"/>
                </a:solidFill>
                <a:effectLst/>
                <a:latin typeface="JetBrains Mono"/>
              </a:rPr>
              <a:t>email</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smtClean="0">
                <a:ln>
                  <a:noFill/>
                </a:ln>
                <a:solidFill>
                  <a:srgbClr val="808000"/>
                </a:solidFill>
                <a:effectLst/>
                <a:latin typeface="JetBrains Mono"/>
              </a:rPr>
              <a:t>@</a:t>
            </a:r>
            <a:r>
              <a:rPr kumimoji="0" lang="fr-FR" sz="1600" b="0" i="0" u="none" strike="noStrike" cap="none" normalizeH="0" baseline="0" dirty="0" err="1" smtClean="0">
                <a:ln>
                  <a:noFill/>
                </a:ln>
                <a:solidFill>
                  <a:srgbClr val="808000"/>
                </a:solidFill>
                <a:effectLst/>
                <a:latin typeface="JetBrains Mono"/>
              </a:rPr>
              <a:t>ManyToOne</a:t>
            </a:r>
            <a:r>
              <a:rPr kumimoji="0" lang="fr-FR" sz="1600" b="0" i="0" u="none" strike="noStrike" cap="none" normalizeH="0" baseline="0" dirty="0" smtClean="0">
                <a:ln>
                  <a:noFill/>
                </a:ln>
                <a:solidFill>
                  <a:srgbClr val="808000"/>
                </a:solidFill>
                <a:effectLst/>
                <a:latin typeface="JetBrains Mono"/>
              </a:rPr>
              <a:t/>
            </a:r>
            <a:br>
              <a:rPr kumimoji="0" lang="fr-FR" sz="1600" b="0" i="0" u="none" strike="noStrike" cap="none" normalizeH="0" baseline="0" dirty="0" smtClean="0">
                <a:ln>
                  <a:noFill/>
                </a:ln>
                <a:solidFill>
                  <a:srgbClr val="808000"/>
                </a:solidFill>
                <a:effectLst/>
                <a:latin typeface="JetBrains Mono"/>
              </a:rPr>
            </a:br>
            <a:r>
              <a:rPr kumimoji="0" lang="fr-FR" sz="1600" b="0" i="0" u="none" strike="noStrike" cap="none" normalizeH="0" baseline="0" dirty="0" smtClean="0">
                <a:ln>
                  <a:noFill/>
                </a:ln>
                <a:solidFill>
                  <a:srgbClr val="808000"/>
                </a:solidFill>
                <a:effectLst/>
                <a:latin typeface="JetBrains Mono"/>
              </a:rPr>
              <a:t>    </a:t>
            </a:r>
            <a:r>
              <a:rPr kumimoji="0" lang="fr-FR" sz="1600" b="1" i="0" u="none" strike="noStrike" cap="none" normalizeH="0" baseline="0" dirty="0" err="1" smtClean="0">
                <a:ln>
                  <a:noFill/>
                </a:ln>
                <a:solidFill>
                  <a:srgbClr val="000080"/>
                </a:solidFill>
                <a:effectLst/>
                <a:latin typeface="JetBrains Mono"/>
              </a:rPr>
              <a:t>private</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DepartmentEntity</a:t>
            </a: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660E7A"/>
                </a:solidFill>
                <a:effectLst/>
                <a:latin typeface="JetBrains Mono"/>
              </a:rPr>
              <a:t>department</a:t>
            </a:r>
            <a:r>
              <a:rPr kumimoji="0" lang="fr-FR" sz="1600" b="0" i="0" u="none" strike="noStrike" cap="none" normalizeH="0" baseline="0" dirty="0" smtClean="0">
                <a:ln>
                  <a:noFill/>
                </a:ln>
                <a:solidFill>
                  <a:srgbClr val="000000"/>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fr-FR" sz="1600" dirty="0" smtClean="0">
                <a:solidFill>
                  <a:srgbClr val="000000"/>
                </a:solidFill>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rgbClr val="000000"/>
                </a:solidFill>
                <a:effectLst/>
                <a:latin typeface="JetBrains Mono"/>
              </a:rPr>
              <a:t>}</a:t>
            </a:r>
            <a:endParaRPr kumimoji="0" lang="fr-FR"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0194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23528" y="1499592"/>
            <a:ext cx="8496944"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smtClean="0">
                <a:ln>
                  <a:noFill/>
                </a:ln>
                <a:solidFill>
                  <a:srgbClr val="808000"/>
                </a:solidFill>
                <a:effectLst/>
                <a:latin typeface="JetBrains Mono"/>
              </a:rPr>
              <a:t>@</a:t>
            </a:r>
            <a:r>
              <a:rPr kumimoji="0" lang="fr-FR" sz="1600" b="0" i="0" u="none" strike="noStrike" cap="none" normalizeH="0" baseline="0" dirty="0" err="1" smtClean="0">
                <a:ln>
                  <a:noFill/>
                </a:ln>
                <a:solidFill>
                  <a:srgbClr val="808000"/>
                </a:solidFill>
                <a:effectLst/>
                <a:latin typeface="JetBrains Mono"/>
              </a:rPr>
              <a:t>RunWith</a:t>
            </a:r>
            <a:r>
              <a:rPr kumimoji="0" lang="fr-FR" sz="1600" b="0" i="0" u="none" strike="noStrike" cap="none" normalizeH="0" baseline="0" dirty="0" smtClean="0">
                <a:ln>
                  <a:noFill/>
                </a:ln>
                <a:solidFill>
                  <a:srgbClr val="000000"/>
                </a:solidFill>
                <a:effectLst/>
                <a:latin typeface="JetBrains Mono"/>
              </a:rPr>
              <a:t>(SpringJUnit4ClassRunner.</a:t>
            </a:r>
            <a:r>
              <a:rPr kumimoji="0" lang="fr-FR" sz="1600" b="1" i="0" u="none" strike="noStrike" cap="none" normalizeH="0" baseline="0" dirty="0" smtClean="0">
                <a:ln>
                  <a:noFill/>
                </a:ln>
                <a:solidFill>
                  <a:srgbClr val="000080"/>
                </a:solidFill>
                <a:effectLst/>
                <a:latin typeface="JetBrains Mono"/>
              </a:rPr>
              <a:t>class</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1" i="0" u="none" strike="noStrike" cap="none" normalizeH="0" baseline="0" dirty="0" smtClean="0">
                <a:ln>
                  <a:noFill/>
                </a:ln>
                <a:solidFill>
                  <a:srgbClr val="000080"/>
                </a:solidFill>
                <a:effectLst/>
                <a:latin typeface="JetBrains Mono"/>
              </a:rPr>
              <a:t>public class </a:t>
            </a:r>
            <a:r>
              <a:rPr kumimoji="0" lang="fr-FR" sz="1600" b="0" i="0" u="none" strike="noStrike" cap="none" normalizeH="0" baseline="0" dirty="0" err="1" smtClean="0">
                <a:ln>
                  <a:noFill/>
                </a:ln>
                <a:solidFill>
                  <a:srgbClr val="000000"/>
                </a:solidFill>
                <a:effectLst/>
                <a:latin typeface="JetBrains Mono"/>
              </a:rPr>
              <a:t>DepartmentEntityRepoTest</a:t>
            </a:r>
            <a:r>
              <a:rPr kumimoji="0" lang="fr-FR" sz="1600" b="0" i="0" u="none" strike="noStrike" cap="none" normalizeH="0" baseline="0" dirty="0" smtClean="0">
                <a:ln>
                  <a:noFill/>
                </a:ln>
                <a:solidFill>
                  <a:srgbClr val="000000"/>
                </a:solidFill>
                <a:effectLst/>
                <a:latin typeface="JetBrains Mono"/>
              </a:rPr>
              <a:t>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smtClean="0">
                <a:ln>
                  <a:noFill/>
                </a:ln>
                <a:solidFill>
                  <a:srgbClr val="808000"/>
                </a:solidFill>
                <a:effectLst/>
                <a:latin typeface="JetBrains Mono"/>
              </a:rPr>
              <a:t>@</a:t>
            </a:r>
            <a:r>
              <a:rPr kumimoji="0" lang="fr-FR" sz="1600" b="0" i="0" u="none" strike="noStrike" cap="none" normalizeH="0" baseline="0" dirty="0" err="1" smtClean="0">
                <a:ln>
                  <a:noFill/>
                </a:ln>
                <a:solidFill>
                  <a:srgbClr val="808000"/>
                </a:solidFill>
                <a:effectLst/>
                <a:latin typeface="JetBrains Mono"/>
              </a:rPr>
              <a:t>Autowired</a:t>
            </a:r>
            <a:r>
              <a:rPr kumimoji="0" lang="fr-FR" sz="1600" b="0" i="0" u="none" strike="noStrike" cap="none" normalizeH="0" baseline="0" dirty="0" smtClean="0">
                <a:ln>
                  <a:noFill/>
                </a:ln>
                <a:solidFill>
                  <a:srgbClr val="808000"/>
                </a:solidFill>
                <a:effectLst/>
                <a:latin typeface="JetBrains Mono"/>
              </a:rPr>
              <a:t/>
            </a:r>
            <a:br>
              <a:rPr kumimoji="0" lang="fr-FR" sz="1600" b="0" i="0" u="none" strike="noStrike" cap="none" normalizeH="0" baseline="0" dirty="0" smtClean="0">
                <a:ln>
                  <a:noFill/>
                </a:ln>
                <a:solidFill>
                  <a:srgbClr val="808000"/>
                </a:solidFill>
                <a:effectLst/>
                <a:latin typeface="JetBrains Mono"/>
              </a:rPr>
            </a:br>
            <a:r>
              <a:rPr kumimoji="0" lang="fr-FR" sz="1600" b="0" i="0" u="none" strike="noStrike" cap="none" normalizeH="0" baseline="0" dirty="0" smtClean="0">
                <a:ln>
                  <a:noFill/>
                </a:ln>
                <a:solidFill>
                  <a:srgbClr val="80800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DepartmentEntityRepo</a:t>
            </a: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660E7A"/>
                </a:solidFill>
                <a:effectLst/>
                <a:latin typeface="JetBrains Mono"/>
              </a:rPr>
              <a:t>departmentDAO</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smtClean="0">
                <a:ln>
                  <a:noFill/>
                </a:ln>
                <a:solidFill>
                  <a:srgbClr val="808000"/>
                </a:solidFill>
                <a:effectLst/>
                <a:latin typeface="JetBrains Mono"/>
              </a:rPr>
              <a:t>@Test</a:t>
            </a:r>
            <a:br>
              <a:rPr kumimoji="0" lang="fr-FR" sz="1600" b="0" i="0" u="none" strike="noStrike" cap="none" normalizeH="0" baseline="0" dirty="0" smtClean="0">
                <a:ln>
                  <a:noFill/>
                </a:ln>
                <a:solidFill>
                  <a:srgbClr val="808000"/>
                </a:solidFill>
                <a:effectLst/>
                <a:latin typeface="JetBrains Mono"/>
              </a:rPr>
            </a:br>
            <a:r>
              <a:rPr kumimoji="0" lang="fr-FR" sz="1600" b="0" i="0" u="none" strike="noStrike" cap="none" normalizeH="0" baseline="0" dirty="0" smtClean="0">
                <a:ln>
                  <a:noFill/>
                </a:ln>
                <a:solidFill>
                  <a:srgbClr val="808000"/>
                </a:solidFill>
                <a:effectLst/>
                <a:latin typeface="JetBrains Mono"/>
              </a:rPr>
              <a:t>    </a:t>
            </a:r>
            <a:r>
              <a:rPr kumimoji="0" lang="fr-FR" sz="1600" b="1" i="0" u="none" strike="noStrike" cap="none" normalizeH="0" baseline="0" dirty="0" smtClean="0">
                <a:ln>
                  <a:noFill/>
                </a:ln>
                <a:solidFill>
                  <a:srgbClr val="000080"/>
                </a:solidFill>
                <a:effectLst/>
                <a:latin typeface="JetBrains Mono"/>
              </a:rPr>
              <a:t>public </a:t>
            </a:r>
            <a:r>
              <a:rPr kumimoji="0" lang="fr-FR" sz="1600" b="1" i="0" u="none" strike="noStrike" cap="none" normalizeH="0" baseline="0" dirty="0" err="1" smtClean="0">
                <a:ln>
                  <a:noFill/>
                </a:ln>
                <a:solidFill>
                  <a:srgbClr val="000080"/>
                </a:solidFill>
                <a:effectLst/>
                <a:latin typeface="JetBrains Mono"/>
              </a:rPr>
              <a:t>void</a:t>
            </a:r>
            <a:r>
              <a:rPr kumimoji="0" lang="fr-FR" sz="1600" b="1" i="0" u="none" strike="noStrike" cap="none" normalizeH="0" baseline="0" dirty="0" smtClean="0">
                <a:ln>
                  <a:noFill/>
                </a:ln>
                <a:solidFill>
                  <a:srgbClr val="00008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testAddDepartment</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DepartmentEntity</a:t>
            </a: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department</a:t>
            </a:r>
            <a:r>
              <a:rPr kumimoji="0" lang="fr-FR" sz="1600" b="0" i="0" u="none" strike="noStrike" cap="none" normalizeH="0" baseline="0" dirty="0" smtClean="0">
                <a:ln>
                  <a:noFill/>
                </a:ln>
                <a:solidFill>
                  <a:srgbClr val="000000"/>
                </a:solidFill>
                <a:effectLst/>
                <a:latin typeface="JetBrains Mono"/>
              </a:rPr>
              <a:t> = </a:t>
            </a:r>
            <a:r>
              <a:rPr kumimoji="0" lang="fr-FR" sz="1600" b="1" i="0" u="none" strike="noStrike" cap="none" normalizeH="0" baseline="0" dirty="0" smtClean="0">
                <a:ln>
                  <a:noFill/>
                </a:ln>
                <a:solidFill>
                  <a:srgbClr val="000080"/>
                </a:solidFill>
                <a:effectLst/>
                <a:latin typeface="JetBrains Mono"/>
              </a:rPr>
              <a:t>new </a:t>
            </a:r>
            <a:r>
              <a:rPr kumimoji="0" lang="fr-FR" sz="1600" b="0" i="0" u="none" strike="noStrike" cap="none" normalizeH="0" baseline="0" dirty="0" err="1" smtClean="0">
                <a:ln>
                  <a:noFill/>
                </a:ln>
                <a:solidFill>
                  <a:srgbClr val="000000"/>
                </a:solidFill>
                <a:effectLst/>
                <a:latin typeface="JetBrains Mono"/>
              </a:rPr>
              <a:t>DepartmentEntity</a:t>
            </a:r>
            <a:r>
              <a:rPr kumimoji="0" lang="fr-FR" sz="1600" b="0" i="0" u="none" strike="noStrike" cap="none" normalizeH="0" baseline="0" dirty="0" smtClean="0">
                <a:ln>
                  <a:noFill/>
                </a:ln>
                <a:solidFill>
                  <a:srgbClr val="000000"/>
                </a:solidFill>
                <a:effectLst/>
                <a:latin typeface="JetBrains Mono"/>
              </a:rPr>
              <a:t>(</a:t>
            </a:r>
            <a:r>
              <a:rPr kumimoji="0" lang="fr-FR" sz="1600" b="1" i="0" u="none" strike="noStrike" cap="none" normalizeH="0" baseline="0" dirty="0" smtClean="0">
                <a:ln>
                  <a:noFill/>
                </a:ln>
                <a:solidFill>
                  <a:srgbClr val="008000"/>
                </a:solidFill>
                <a:effectLst/>
                <a:latin typeface="JetBrains Mono"/>
              </a:rPr>
              <a:t>"Information </a:t>
            </a:r>
            <a:r>
              <a:rPr kumimoji="0" lang="fr-FR" sz="1600" b="1" i="0" u="none" strike="noStrike" cap="none" normalizeH="0" baseline="0" dirty="0" err="1" smtClean="0">
                <a:ln>
                  <a:noFill/>
                </a:ln>
                <a:solidFill>
                  <a:srgbClr val="008000"/>
                </a:solidFill>
                <a:effectLst/>
                <a:latin typeface="JetBrains Mono"/>
              </a:rPr>
              <a:t>Technology</a:t>
            </a:r>
            <a:r>
              <a:rPr kumimoji="0" lang="fr-FR" sz="1600" b="1" i="0" u="none" strike="noStrike" cap="none" normalizeH="0" baseline="0" dirty="0" smtClean="0">
                <a:ln>
                  <a:noFill/>
                </a:ln>
                <a:solidFill>
                  <a:srgbClr val="008000"/>
                </a:solidFill>
                <a:effectLst/>
                <a:latin typeface="JetBrains Mono"/>
              </a:rPr>
              <a:t>"</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1" i="0" u="none" strike="noStrike" cap="none" normalizeH="0" baseline="0" dirty="0" err="1" smtClean="0">
                <a:ln>
                  <a:noFill/>
                </a:ln>
                <a:solidFill>
                  <a:srgbClr val="660E7A"/>
                </a:solidFill>
                <a:effectLst/>
                <a:latin typeface="JetBrains Mono"/>
              </a:rPr>
              <a:t>departmentDAO</a:t>
            </a:r>
            <a:r>
              <a:rPr kumimoji="0" lang="fr-FR" sz="1600" b="0" i="0" u="none" strike="noStrike" cap="none" normalizeH="0" baseline="0" dirty="0" err="1" smtClean="0">
                <a:ln>
                  <a:noFill/>
                </a:ln>
                <a:solidFill>
                  <a:srgbClr val="000000"/>
                </a:solidFill>
                <a:effectLst/>
                <a:latin typeface="JetBrains Mono"/>
              </a:rPr>
              <a:t>.save</a:t>
            </a:r>
            <a:r>
              <a:rPr kumimoji="0" lang="fr-FR" sz="1600" b="0" i="0" u="none" strike="noStrike" cap="none" normalizeH="0" baseline="0" dirty="0" smtClean="0">
                <a:ln>
                  <a:noFill/>
                </a:ln>
                <a:solidFill>
                  <a:srgbClr val="000000"/>
                </a:solidFill>
                <a:effectLst/>
                <a:latin typeface="JetBrains Mono"/>
              </a:rPr>
              <a:t>(</a:t>
            </a:r>
            <a:r>
              <a:rPr kumimoji="0" lang="fr-FR" sz="1600" b="0" i="0" u="none" strike="noStrike" cap="none" normalizeH="0" baseline="0" dirty="0" err="1" smtClean="0">
                <a:ln>
                  <a:noFill/>
                </a:ln>
                <a:solidFill>
                  <a:srgbClr val="000000"/>
                </a:solidFill>
                <a:effectLst/>
                <a:latin typeface="JetBrains Mono"/>
              </a:rPr>
              <a:t>department</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List&lt;</a:t>
            </a:r>
            <a:r>
              <a:rPr kumimoji="0" lang="fr-FR" sz="1600" b="0" i="0" u="none" strike="noStrike" cap="none" normalizeH="0" baseline="0" dirty="0" err="1" smtClean="0">
                <a:ln>
                  <a:noFill/>
                </a:ln>
                <a:solidFill>
                  <a:srgbClr val="000000"/>
                </a:solidFill>
                <a:effectLst/>
                <a:latin typeface="JetBrains Mono"/>
              </a:rPr>
              <a:t>DepartmentEntity</a:t>
            </a:r>
            <a:r>
              <a:rPr kumimoji="0" lang="fr-FR" sz="1600" b="0" i="0" u="none" strike="noStrike" cap="none" normalizeH="0" baseline="0" dirty="0" smtClean="0">
                <a:ln>
                  <a:noFill/>
                </a:ln>
                <a:solidFill>
                  <a:srgbClr val="000000"/>
                </a:solidFill>
                <a:effectLst/>
                <a:latin typeface="JetBrains Mono"/>
              </a:rPr>
              <a:t>&gt; </a:t>
            </a:r>
            <a:r>
              <a:rPr kumimoji="0" lang="fr-FR" sz="1600" b="0" i="0" u="none" strike="noStrike" cap="none" normalizeH="0" baseline="0" dirty="0" err="1" smtClean="0">
                <a:ln>
                  <a:noFill/>
                </a:ln>
                <a:solidFill>
                  <a:srgbClr val="000000"/>
                </a:solidFill>
                <a:effectLst/>
                <a:latin typeface="JetBrains Mono"/>
              </a:rPr>
              <a:t>departments</a:t>
            </a:r>
            <a:r>
              <a:rPr kumimoji="0" lang="fr-FR" sz="1600" b="0" i="0" u="none" strike="noStrike" cap="none" normalizeH="0" baseline="0" dirty="0" smtClean="0">
                <a:ln>
                  <a:noFill/>
                </a:ln>
                <a:solidFill>
                  <a:srgbClr val="000000"/>
                </a:solidFill>
                <a:effectLst/>
                <a:latin typeface="JetBrains Mono"/>
              </a:rPr>
              <a:t> = </a:t>
            </a:r>
            <a:r>
              <a:rPr kumimoji="0" lang="fr-FR" sz="1600" b="1" i="0" u="none" strike="noStrike" cap="none" normalizeH="0" baseline="0" dirty="0" err="1" smtClean="0">
                <a:ln>
                  <a:noFill/>
                </a:ln>
                <a:solidFill>
                  <a:srgbClr val="660E7A"/>
                </a:solidFill>
                <a:effectLst/>
                <a:latin typeface="JetBrains Mono"/>
              </a:rPr>
              <a:t>departmentDAO</a:t>
            </a:r>
            <a:r>
              <a:rPr kumimoji="0" lang="fr-FR" sz="1600" b="0" i="0" u="none" strike="noStrike" cap="none" normalizeH="0" baseline="0" dirty="0" err="1" smtClean="0">
                <a:ln>
                  <a:noFill/>
                </a:ln>
                <a:solidFill>
                  <a:srgbClr val="000000"/>
                </a:solidFill>
                <a:effectLst/>
                <a:latin typeface="JetBrains Mono"/>
              </a:rPr>
              <a:t>.findAll</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r>
              <a:rPr kumimoji="0" lang="fr-FR" sz="1600" b="0" i="1" u="none" strike="noStrike" cap="none" normalizeH="0" baseline="0" dirty="0" err="1" smtClean="0">
                <a:ln>
                  <a:noFill/>
                </a:ln>
                <a:solidFill>
                  <a:srgbClr val="000000"/>
                </a:solidFill>
                <a:effectLst/>
                <a:latin typeface="JetBrains Mono"/>
              </a:rPr>
              <a:t>assertEquals</a:t>
            </a:r>
            <a:r>
              <a:rPr kumimoji="0" lang="fr-FR" sz="1600" b="0" i="0" u="none" strike="noStrike" cap="none" normalizeH="0" baseline="0" dirty="0" smtClean="0">
                <a:ln>
                  <a:noFill/>
                </a:ln>
                <a:solidFill>
                  <a:srgbClr val="000000"/>
                </a:solidFill>
                <a:effectLst/>
                <a:latin typeface="JetBrains Mono"/>
              </a:rPr>
              <a:t>(</a:t>
            </a:r>
            <a:r>
              <a:rPr kumimoji="0" lang="fr-FR" sz="1600" b="0" i="0" u="none" strike="noStrike" cap="none" normalizeH="0" baseline="0" dirty="0" err="1" smtClean="0">
                <a:ln>
                  <a:noFill/>
                </a:ln>
                <a:solidFill>
                  <a:srgbClr val="000000"/>
                </a:solidFill>
                <a:effectLst/>
                <a:latin typeface="JetBrains Mono"/>
              </a:rPr>
              <a:t>department.getName</a:t>
            </a:r>
            <a:r>
              <a:rPr kumimoji="0" lang="fr-FR" sz="1600" b="0" i="0" u="none" strike="noStrike" cap="none" normalizeH="0" baseline="0" dirty="0" smtClean="0">
                <a:ln>
                  <a:noFill/>
                </a:ln>
                <a:solidFill>
                  <a:srgbClr val="000000"/>
                </a:solidFill>
                <a:effectLst/>
                <a:latin typeface="JetBrains Mono"/>
              </a:rPr>
              <a:t>(), </a:t>
            </a:r>
            <a:r>
              <a:rPr kumimoji="0" lang="fr-FR" sz="1600" b="0" i="0" u="none" strike="noStrike" cap="none" normalizeH="0" baseline="0" dirty="0" err="1" smtClean="0">
                <a:ln>
                  <a:noFill/>
                </a:ln>
                <a:solidFill>
                  <a:srgbClr val="000000"/>
                </a:solidFill>
                <a:effectLst/>
                <a:latin typeface="JetBrains Mono"/>
              </a:rPr>
              <a:t>departments.get</a:t>
            </a:r>
            <a:r>
              <a:rPr kumimoji="0" lang="fr-FR" sz="1600" b="0" i="0" u="none" strike="noStrike" cap="none" normalizeH="0" baseline="0" dirty="0" smtClean="0">
                <a:ln>
                  <a:noFill/>
                </a:ln>
                <a:solidFill>
                  <a:srgbClr val="000000"/>
                </a:solidFill>
                <a:effectLst/>
                <a:latin typeface="JetBrains Mono"/>
              </a:rPr>
              <a:t>(</a:t>
            </a:r>
            <a:r>
              <a:rPr kumimoji="0" lang="fr-FR" sz="1600" b="0" i="0" u="none" strike="noStrike" cap="none" normalizeH="0" baseline="0" dirty="0" smtClean="0">
                <a:ln>
                  <a:noFill/>
                </a:ln>
                <a:solidFill>
                  <a:srgbClr val="0000FF"/>
                </a:solidFill>
                <a:effectLst/>
                <a:latin typeface="JetBrains Mono"/>
              </a:rPr>
              <a:t>0</a:t>
            </a:r>
            <a:r>
              <a:rPr kumimoji="0" lang="fr-FR" sz="1600" b="0" i="0" u="none" strike="noStrike" cap="none" normalizeH="0" baseline="0" dirty="0" smtClean="0">
                <a:ln>
                  <a:noFill/>
                </a:ln>
                <a:solidFill>
                  <a:srgbClr val="000000"/>
                </a:solidFill>
                <a:effectLst/>
                <a:latin typeface="JetBrains Mono"/>
              </a:rPr>
              <a:t>).</a:t>
            </a:r>
            <a:r>
              <a:rPr kumimoji="0" lang="fr-FR" sz="1600" b="0" i="0" u="none" strike="noStrike" cap="none" normalizeH="0" baseline="0" dirty="0" err="1" smtClean="0">
                <a:ln>
                  <a:noFill/>
                </a:ln>
                <a:solidFill>
                  <a:srgbClr val="000000"/>
                </a:solidFill>
                <a:effectLst/>
                <a:latin typeface="JetBrains Mono"/>
              </a:rPr>
              <a:t>getName</a:t>
            </a:r>
            <a:r>
              <a:rPr kumimoji="0" lang="fr-FR" sz="1600" b="0" i="0" u="none" strike="noStrike" cap="none" normalizeH="0" baseline="0" dirty="0" smtClean="0">
                <a:ln>
                  <a:noFill/>
                </a:ln>
                <a:solidFill>
                  <a:srgbClr val="000000"/>
                </a:solidFill>
                <a:effectLst/>
                <a:latin typeface="JetBrains Mono"/>
              </a:rPr>
              <a:t>());</a:t>
            </a:r>
            <a:br>
              <a:rPr kumimoji="0" lang="fr-FR" sz="1600" b="0" i="0" u="none" strike="noStrike" cap="none" normalizeH="0" baseline="0" dirty="0" smtClean="0">
                <a:ln>
                  <a:noFill/>
                </a:ln>
                <a:solidFill>
                  <a:srgbClr val="000000"/>
                </a:solidFill>
                <a:effectLst/>
                <a:latin typeface="JetBrains Mono"/>
              </a:rPr>
            </a:br>
            <a:r>
              <a:rPr kumimoji="0" lang="fr-FR" sz="1600" b="0" i="0" u="none" strike="noStrike" cap="none" normalizeH="0" baseline="0" dirty="0" smtClean="0">
                <a:ln>
                  <a:noFill/>
                </a:ln>
                <a:solidFill>
                  <a:srgbClr val="000000"/>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sz="1600" dirty="0" smtClean="0">
                <a:solidFill>
                  <a:srgbClr val="000000"/>
                </a:solidFill>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rgbClr val="000000"/>
                </a:solidFill>
                <a:effectLst/>
                <a:latin typeface="JetBrains Mono"/>
              </a:rPr>
              <a:t>}</a:t>
            </a:r>
            <a:endParaRPr kumimoji="0" lang="fr-FR"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536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115616" y="16851"/>
            <a:ext cx="6912768" cy="67710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808000"/>
                </a:solidFill>
                <a:effectLst/>
                <a:latin typeface="JetBrains Mono"/>
              </a:rPr>
              <a:t>@</a:t>
            </a:r>
            <a:r>
              <a:rPr kumimoji="0" lang="fr-FR" sz="1400" b="0" i="0" u="none" strike="noStrike" cap="none" normalizeH="0" baseline="0" dirty="0" err="1" smtClean="0">
                <a:ln>
                  <a:noFill/>
                </a:ln>
                <a:solidFill>
                  <a:srgbClr val="808000"/>
                </a:solidFill>
                <a:effectLst/>
                <a:latin typeface="JetBrains Mono"/>
              </a:rPr>
              <a:t>RunWith</a:t>
            </a:r>
            <a:r>
              <a:rPr kumimoji="0" lang="fr-FR" sz="1400" b="0" i="0" u="none" strike="noStrike" cap="none" normalizeH="0" baseline="0" dirty="0" smtClean="0">
                <a:ln>
                  <a:noFill/>
                </a:ln>
                <a:solidFill>
                  <a:srgbClr val="000000"/>
                </a:solidFill>
                <a:effectLst/>
                <a:latin typeface="JetBrains Mono"/>
              </a:rPr>
              <a:t>(SpringJUnit4ClassRunner.</a:t>
            </a:r>
            <a:r>
              <a:rPr kumimoji="0" lang="fr-FR" sz="1400" b="1" i="0" u="none" strike="noStrike" cap="none" normalizeH="0" baseline="0" dirty="0" smtClean="0">
                <a:ln>
                  <a:noFill/>
                </a:ln>
                <a:solidFill>
                  <a:srgbClr val="000080"/>
                </a:solidFill>
                <a:effectLst/>
                <a:latin typeface="JetBrains Mono"/>
              </a:rPr>
              <a:t>class</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1" i="0" u="none" strike="noStrike" cap="none" normalizeH="0" baseline="0" dirty="0" smtClean="0">
                <a:ln>
                  <a:noFill/>
                </a:ln>
                <a:solidFill>
                  <a:srgbClr val="000080"/>
                </a:solidFill>
                <a:effectLst/>
                <a:latin typeface="JetBrains Mono"/>
              </a:rPr>
              <a:t>public class </a:t>
            </a:r>
            <a:r>
              <a:rPr kumimoji="0" lang="fr-FR" sz="1400" b="0" i="0" u="none" strike="noStrike" cap="none" normalizeH="0" baseline="0" dirty="0" err="1" smtClean="0">
                <a:ln>
                  <a:noFill/>
                </a:ln>
                <a:solidFill>
                  <a:srgbClr val="000000"/>
                </a:solidFill>
                <a:effectLst/>
                <a:latin typeface="JetBrains Mono"/>
              </a:rPr>
              <a:t>DepartmentEntityRepoTest</a:t>
            </a:r>
            <a:r>
              <a:rPr kumimoji="0" lang="fr-FR" sz="1400" b="0" i="0" u="none" strike="noStrike" cap="none" normalizeH="0" baseline="0" dirty="0" smtClean="0">
                <a:ln>
                  <a:noFill/>
                </a:ln>
                <a:solidFill>
                  <a:srgbClr val="000000"/>
                </a:solidFill>
                <a:effectLst/>
                <a:latin typeface="JetBrains Mono"/>
              </a:rPr>
              <a:t> {</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smtClean="0">
                <a:ln>
                  <a:noFill/>
                </a:ln>
                <a:solidFill>
                  <a:srgbClr val="808000"/>
                </a:solidFill>
                <a:effectLst/>
                <a:latin typeface="JetBrains Mono"/>
              </a:rPr>
              <a:t>@</a:t>
            </a:r>
            <a:r>
              <a:rPr kumimoji="0" lang="fr-FR" sz="1400" b="0" i="0" u="none" strike="noStrike" cap="none" normalizeH="0" baseline="0" dirty="0" err="1" smtClean="0">
                <a:ln>
                  <a:noFill/>
                </a:ln>
                <a:solidFill>
                  <a:srgbClr val="808000"/>
                </a:solidFill>
                <a:effectLst/>
                <a:latin typeface="JetBrains Mono"/>
              </a:rPr>
              <a:t>Autowired</a:t>
            </a:r>
            <a:r>
              <a:rPr kumimoji="0" lang="fr-FR" sz="1400" b="0" i="0" u="none" strike="noStrike" cap="none" normalizeH="0" baseline="0" dirty="0" smtClean="0">
                <a:ln>
                  <a:noFill/>
                </a:ln>
                <a:solidFill>
                  <a:srgbClr val="808000"/>
                </a:solidFill>
                <a:effectLst/>
                <a:latin typeface="JetBrains Mono"/>
              </a:rPr>
              <a:t/>
            </a:r>
            <a:br>
              <a:rPr kumimoji="0" lang="fr-FR" sz="1400" b="0" i="0" u="none" strike="noStrike" cap="none" normalizeH="0" baseline="0" dirty="0" smtClean="0">
                <a:ln>
                  <a:noFill/>
                </a:ln>
                <a:solidFill>
                  <a:srgbClr val="808000"/>
                </a:solidFill>
                <a:effectLst/>
                <a:latin typeface="JetBrains Mono"/>
              </a:rPr>
            </a:br>
            <a:r>
              <a:rPr kumimoji="0" lang="fr-FR" sz="1400" b="0" i="0" u="none" strike="noStrike" cap="none" normalizeH="0" baseline="0" dirty="0" smtClean="0">
                <a:ln>
                  <a:noFill/>
                </a:ln>
                <a:solidFill>
                  <a:srgbClr val="808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DepartmentEntityRepo</a:t>
            </a:r>
            <a:r>
              <a:rPr kumimoji="0" lang="fr-FR" sz="1400" b="0" i="0" u="none" strike="noStrike" cap="none" normalizeH="0" baseline="0" dirty="0" smtClean="0">
                <a:ln>
                  <a:noFill/>
                </a:ln>
                <a:solidFill>
                  <a:srgbClr val="000000"/>
                </a:solidFill>
                <a:effectLst/>
                <a:latin typeface="JetBrains Mono"/>
              </a:rPr>
              <a:t> </a:t>
            </a:r>
            <a:r>
              <a:rPr kumimoji="0" lang="fr-FR" sz="1400" b="1" i="0" u="none" strike="noStrike" cap="none" normalizeH="0" baseline="0" dirty="0" err="1" smtClean="0">
                <a:ln>
                  <a:noFill/>
                </a:ln>
                <a:solidFill>
                  <a:srgbClr val="660E7A"/>
                </a:solidFill>
                <a:effectLst/>
                <a:latin typeface="JetBrains Mono"/>
              </a:rPr>
              <a:t>departmentDAO</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smtClean="0">
                <a:ln>
                  <a:noFill/>
                </a:ln>
                <a:solidFill>
                  <a:srgbClr val="808000"/>
                </a:solidFill>
                <a:effectLst/>
                <a:latin typeface="JetBrains Mono"/>
              </a:rPr>
              <a:t>@</a:t>
            </a:r>
            <a:r>
              <a:rPr kumimoji="0" lang="fr-FR" sz="1400" b="0" i="0" u="none" strike="noStrike" cap="none" normalizeH="0" baseline="0" dirty="0" err="1" smtClean="0">
                <a:ln>
                  <a:noFill/>
                </a:ln>
                <a:solidFill>
                  <a:srgbClr val="808000"/>
                </a:solidFill>
                <a:effectLst/>
                <a:latin typeface="JetBrains Mono"/>
              </a:rPr>
              <a:t>Autowired</a:t>
            </a:r>
            <a:r>
              <a:rPr kumimoji="0" lang="fr-FR" sz="1400" b="0" i="0" u="none" strike="noStrike" cap="none" normalizeH="0" baseline="0" dirty="0" smtClean="0">
                <a:ln>
                  <a:noFill/>
                </a:ln>
                <a:solidFill>
                  <a:srgbClr val="808000"/>
                </a:solidFill>
                <a:effectLst/>
                <a:latin typeface="JetBrains Mono"/>
              </a:rPr>
              <a:t/>
            </a:r>
            <a:br>
              <a:rPr kumimoji="0" lang="fr-FR" sz="1400" b="0" i="0" u="none" strike="noStrike" cap="none" normalizeH="0" baseline="0" dirty="0" smtClean="0">
                <a:ln>
                  <a:noFill/>
                </a:ln>
                <a:solidFill>
                  <a:srgbClr val="808000"/>
                </a:solidFill>
                <a:effectLst/>
                <a:latin typeface="JetBrains Mono"/>
              </a:rPr>
            </a:br>
            <a:r>
              <a:rPr kumimoji="0" lang="fr-FR" sz="1400" b="0" i="0" u="none" strike="noStrike" cap="none" normalizeH="0" baseline="0" dirty="0" smtClean="0">
                <a:ln>
                  <a:noFill/>
                </a:ln>
                <a:solidFill>
                  <a:srgbClr val="808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EmployeeEntityRepo</a:t>
            </a:r>
            <a:r>
              <a:rPr kumimoji="0" lang="fr-FR" sz="1400" b="0" i="0" u="none" strike="noStrike" cap="none" normalizeH="0" baseline="0" dirty="0" smtClean="0">
                <a:ln>
                  <a:noFill/>
                </a:ln>
                <a:solidFill>
                  <a:srgbClr val="000000"/>
                </a:solidFill>
                <a:effectLst/>
                <a:latin typeface="JetBrains Mono"/>
              </a:rPr>
              <a:t> </a:t>
            </a:r>
            <a:r>
              <a:rPr kumimoji="0" lang="fr-FR" sz="1400" b="1" i="0" u="none" strike="noStrike" cap="none" normalizeH="0" baseline="0" dirty="0" err="1" smtClean="0">
                <a:ln>
                  <a:noFill/>
                </a:ln>
                <a:solidFill>
                  <a:srgbClr val="660E7A"/>
                </a:solidFill>
                <a:effectLst/>
                <a:latin typeface="JetBrains Mono"/>
              </a:rPr>
              <a:t>employeeDAO</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smtClean="0">
                <a:ln>
                  <a:noFill/>
                </a:ln>
                <a:solidFill>
                  <a:srgbClr val="808000"/>
                </a:solidFill>
                <a:effectLst/>
                <a:latin typeface="JetBrains Mono"/>
              </a:rPr>
              <a:t>@Test</a:t>
            </a:r>
            <a:br>
              <a:rPr kumimoji="0" lang="fr-FR" sz="1400" b="0" i="0" u="none" strike="noStrike" cap="none" normalizeH="0" baseline="0" dirty="0" smtClean="0">
                <a:ln>
                  <a:noFill/>
                </a:ln>
                <a:solidFill>
                  <a:srgbClr val="808000"/>
                </a:solidFill>
                <a:effectLst/>
                <a:latin typeface="JetBrains Mono"/>
              </a:rPr>
            </a:br>
            <a:r>
              <a:rPr kumimoji="0" lang="fr-FR" sz="1400" b="0" i="0" u="none" strike="noStrike" cap="none" normalizeH="0" baseline="0" dirty="0" smtClean="0">
                <a:ln>
                  <a:noFill/>
                </a:ln>
                <a:solidFill>
                  <a:srgbClr val="808000"/>
                </a:solidFill>
                <a:effectLst/>
                <a:latin typeface="JetBrains Mono"/>
              </a:rPr>
              <a:t>    </a:t>
            </a:r>
            <a:r>
              <a:rPr kumimoji="0" lang="fr-FR" sz="1400" b="1" i="0" u="none" strike="noStrike" cap="none" normalizeH="0" baseline="0" dirty="0" smtClean="0">
                <a:ln>
                  <a:noFill/>
                </a:ln>
                <a:solidFill>
                  <a:srgbClr val="000080"/>
                </a:solidFill>
                <a:effectLst/>
                <a:latin typeface="JetBrains Mono"/>
              </a:rPr>
              <a:t>public </a:t>
            </a:r>
            <a:r>
              <a:rPr kumimoji="0" lang="fr-FR" sz="1400" b="1" i="0" u="none" strike="noStrike" cap="none" normalizeH="0" baseline="0" dirty="0" err="1" smtClean="0">
                <a:ln>
                  <a:noFill/>
                </a:ln>
                <a:solidFill>
                  <a:srgbClr val="000080"/>
                </a:solidFill>
                <a:effectLst/>
                <a:latin typeface="JetBrains Mono"/>
              </a:rPr>
              <a:t>void</a:t>
            </a:r>
            <a:r>
              <a:rPr kumimoji="0" lang="fr-FR" sz="1400" b="1" i="0" u="none" strike="noStrike" cap="none" normalizeH="0" baseline="0" dirty="0" smtClean="0">
                <a:ln>
                  <a:noFill/>
                </a:ln>
                <a:solidFill>
                  <a:srgbClr val="00008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testAddEmployee</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DepartmentEntity</a:t>
            </a: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department</a:t>
            </a:r>
            <a:r>
              <a:rPr kumimoji="0" lang="fr-FR" sz="1400" b="0" i="0" u="none" strike="noStrike" cap="none" normalizeH="0" baseline="0" dirty="0" smtClean="0">
                <a:ln>
                  <a:noFill/>
                </a:ln>
                <a:solidFill>
                  <a:srgbClr val="000000"/>
                </a:solidFill>
                <a:effectLst/>
                <a:latin typeface="JetBrains Mono"/>
              </a:rPr>
              <a:t> = </a:t>
            </a:r>
            <a:r>
              <a:rPr kumimoji="0" lang="fr-FR" sz="1400" b="1" i="0" u="none" strike="noStrike" cap="none" normalizeH="0" baseline="0" dirty="0" smtClean="0">
                <a:ln>
                  <a:noFill/>
                </a:ln>
                <a:solidFill>
                  <a:srgbClr val="000080"/>
                </a:solidFill>
                <a:effectLst/>
                <a:latin typeface="JetBrains Mono"/>
              </a:rPr>
              <a:t>new </a:t>
            </a:r>
            <a:r>
              <a:rPr kumimoji="0" lang="fr-FR" sz="1400" b="0" i="0" u="none" strike="noStrike" cap="none" normalizeH="0" baseline="0" dirty="0" err="1" smtClean="0">
                <a:ln>
                  <a:noFill/>
                </a:ln>
                <a:solidFill>
                  <a:srgbClr val="000000"/>
                </a:solidFill>
                <a:effectLst/>
                <a:latin typeface="JetBrains Mono"/>
              </a:rPr>
              <a:t>DepartmentEntity</a:t>
            </a:r>
            <a:r>
              <a:rPr kumimoji="0" lang="fr-FR" sz="1400" b="0" i="0" u="none" strike="noStrike" cap="none" normalizeH="0" baseline="0" dirty="0" smtClean="0">
                <a:ln>
                  <a:noFill/>
                </a:ln>
                <a:solidFill>
                  <a:srgbClr val="000000"/>
                </a:solidFill>
                <a:effectLst/>
                <a:latin typeface="JetBrains Mono"/>
              </a:rPr>
              <a:t>(</a:t>
            </a:r>
            <a:r>
              <a:rPr kumimoji="0" lang="fr-FR" sz="1400" b="1" i="0" u="none" strike="noStrike" cap="none" normalizeH="0" baseline="0" dirty="0" smtClean="0">
                <a:ln>
                  <a:noFill/>
                </a:ln>
                <a:solidFill>
                  <a:srgbClr val="008000"/>
                </a:solidFill>
                <a:effectLst/>
                <a:latin typeface="JetBrains Mono"/>
              </a:rPr>
              <a:t>"</a:t>
            </a:r>
            <a:r>
              <a:rPr kumimoji="0" lang="fr-FR" sz="1400" b="1" i="0" u="none" strike="noStrike" cap="none" normalizeH="0" baseline="0" dirty="0" err="1" smtClean="0">
                <a:ln>
                  <a:noFill/>
                </a:ln>
                <a:solidFill>
                  <a:srgbClr val="008000"/>
                </a:solidFill>
                <a:effectLst/>
                <a:latin typeface="JetBrains Mono"/>
              </a:rPr>
              <a:t>Human</a:t>
            </a:r>
            <a:r>
              <a:rPr kumimoji="0" lang="fr-FR" sz="1400" b="1" i="0" u="none" strike="noStrike" cap="none" normalizeH="0" baseline="0" dirty="0" smtClean="0">
                <a:ln>
                  <a:noFill/>
                </a:ln>
                <a:solidFill>
                  <a:srgbClr val="008000"/>
                </a:solidFill>
                <a:effectLst/>
                <a:latin typeface="JetBrains Mono"/>
              </a:rPr>
              <a:t> Resource"</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1" i="0" u="none" strike="noStrike" cap="none" normalizeH="0" baseline="0" dirty="0" err="1" smtClean="0">
                <a:ln>
                  <a:noFill/>
                </a:ln>
                <a:solidFill>
                  <a:srgbClr val="660E7A"/>
                </a:solidFill>
                <a:effectLst/>
                <a:latin typeface="JetBrains Mono"/>
              </a:rPr>
              <a:t>departmentDAO</a:t>
            </a:r>
            <a:r>
              <a:rPr kumimoji="0" lang="fr-FR" sz="1400" b="0" i="0" u="none" strike="noStrike" cap="none" normalizeH="0" baseline="0" dirty="0" err="1" smtClean="0">
                <a:ln>
                  <a:noFill/>
                </a:ln>
                <a:solidFill>
                  <a:srgbClr val="000000"/>
                </a:solidFill>
                <a:effectLst/>
                <a:latin typeface="JetBrains Mono"/>
              </a:rPr>
              <a:t>.save</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err="1" smtClean="0">
                <a:ln>
                  <a:noFill/>
                </a:ln>
                <a:solidFill>
                  <a:srgbClr val="000000"/>
                </a:solidFill>
                <a:effectLst/>
                <a:latin typeface="JetBrains Mono"/>
              </a:rPr>
              <a:t>department</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EmployeeEntity</a:t>
            </a: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employee</a:t>
            </a:r>
            <a:r>
              <a:rPr kumimoji="0" lang="fr-FR" sz="1400" b="0" i="0" u="none" strike="noStrike" cap="none" normalizeH="0" baseline="0" dirty="0" smtClean="0">
                <a:ln>
                  <a:noFill/>
                </a:ln>
                <a:solidFill>
                  <a:srgbClr val="000000"/>
                </a:solidFill>
                <a:effectLst/>
                <a:latin typeface="JetBrains Mono"/>
              </a:rPr>
              <a:t> = </a:t>
            </a:r>
            <a:r>
              <a:rPr kumimoji="0" lang="fr-FR" sz="1400" b="1" i="0" u="none" strike="noStrike" cap="none" normalizeH="0" baseline="0" dirty="0" smtClean="0">
                <a:ln>
                  <a:noFill/>
                </a:ln>
                <a:solidFill>
                  <a:srgbClr val="000080"/>
                </a:solidFill>
                <a:effectLst/>
                <a:latin typeface="JetBrains Mono"/>
              </a:rPr>
              <a:t>new </a:t>
            </a:r>
            <a:r>
              <a:rPr kumimoji="0" lang="fr-FR" sz="1400" b="0" i="0" u="none" strike="noStrike" cap="none" normalizeH="0" baseline="0" dirty="0" err="1" smtClean="0">
                <a:ln>
                  <a:noFill/>
                </a:ln>
                <a:solidFill>
                  <a:srgbClr val="000000"/>
                </a:solidFill>
                <a:effectLst/>
                <a:latin typeface="JetBrains Mono"/>
              </a:rPr>
              <a:t>EmployeeEntity</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employee.setFirstName</a:t>
            </a:r>
            <a:r>
              <a:rPr kumimoji="0" lang="fr-FR" sz="1400" b="0" i="0" u="none" strike="noStrike" cap="none" normalizeH="0" baseline="0" dirty="0" smtClean="0">
                <a:ln>
                  <a:noFill/>
                </a:ln>
                <a:solidFill>
                  <a:srgbClr val="000000"/>
                </a:solidFill>
                <a:effectLst/>
                <a:latin typeface="JetBrains Mono"/>
              </a:rPr>
              <a:t>(</a:t>
            </a:r>
            <a:r>
              <a:rPr kumimoji="0" lang="fr-FR" sz="1400" b="1" i="0" u="none" strike="noStrike" cap="none" normalizeH="0" baseline="0" dirty="0" smtClean="0">
                <a:ln>
                  <a:noFill/>
                </a:ln>
                <a:solidFill>
                  <a:srgbClr val="008000"/>
                </a:solidFill>
                <a:effectLst/>
                <a:latin typeface="JetBrains Mono"/>
              </a:rPr>
              <a:t>"firstname1"</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employee.setLastName</a:t>
            </a:r>
            <a:r>
              <a:rPr kumimoji="0" lang="fr-FR" sz="1400" b="0" i="0" u="none" strike="noStrike" cap="none" normalizeH="0" baseline="0" dirty="0" smtClean="0">
                <a:ln>
                  <a:noFill/>
                </a:ln>
                <a:solidFill>
                  <a:srgbClr val="000000"/>
                </a:solidFill>
                <a:effectLst/>
                <a:latin typeface="JetBrains Mono"/>
              </a:rPr>
              <a:t>(</a:t>
            </a:r>
            <a:r>
              <a:rPr kumimoji="0" lang="fr-FR" sz="1400" b="1" i="0" u="none" strike="noStrike" cap="none" normalizeH="0" baseline="0" dirty="0" smtClean="0">
                <a:ln>
                  <a:noFill/>
                </a:ln>
                <a:solidFill>
                  <a:srgbClr val="008000"/>
                </a:solidFill>
                <a:effectLst/>
                <a:latin typeface="JetBrains Mono"/>
              </a:rPr>
              <a:t>"lastname1"</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employee.setEmail</a:t>
            </a:r>
            <a:r>
              <a:rPr kumimoji="0" lang="fr-FR" sz="1400" b="0" i="0" u="none" strike="noStrike" cap="none" normalizeH="0" baseline="0" dirty="0" smtClean="0">
                <a:ln>
                  <a:noFill/>
                </a:ln>
                <a:solidFill>
                  <a:srgbClr val="000000"/>
                </a:solidFill>
                <a:effectLst/>
                <a:latin typeface="JetBrains Mono"/>
              </a:rPr>
              <a:t>(</a:t>
            </a:r>
            <a:r>
              <a:rPr kumimoji="0" lang="fr-FR" sz="1400" b="1" i="0" u="none" strike="noStrike" cap="none" normalizeH="0" baseline="0" dirty="0" smtClean="0">
                <a:ln>
                  <a:noFill/>
                </a:ln>
                <a:solidFill>
                  <a:srgbClr val="008000"/>
                </a:solidFill>
                <a:effectLst/>
                <a:latin typeface="JetBrains Mono"/>
              </a:rPr>
              <a:t>"howtodoinjava@gmail.com"</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employee.setDepartment</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err="1" smtClean="0">
                <a:ln>
                  <a:noFill/>
                </a:ln>
                <a:solidFill>
                  <a:srgbClr val="000000"/>
                </a:solidFill>
                <a:effectLst/>
                <a:latin typeface="JetBrains Mono"/>
              </a:rPr>
              <a:t>department</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1" i="0" u="none" strike="noStrike" cap="none" normalizeH="0" baseline="0" dirty="0" err="1" smtClean="0">
                <a:ln>
                  <a:noFill/>
                </a:ln>
                <a:solidFill>
                  <a:srgbClr val="660E7A"/>
                </a:solidFill>
                <a:effectLst/>
                <a:latin typeface="JetBrains Mono"/>
              </a:rPr>
              <a:t>employeeDAO</a:t>
            </a:r>
            <a:r>
              <a:rPr kumimoji="0" lang="fr-FR" sz="1400" b="0" i="0" u="none" strike="noStrike" cap="none" normalizeH="0" baseline="0" dirty="0" err="1" smtClean="0">
                <a:ln>
                  <a:noFill/>
                </a:ln>
                <a:solidFill>
                  <a:srgbClr val="000000"/>
                </a:solidFill>
                <a:effectLst/>
                <a:latin typeface="JetBrains Mono"/>
              </a:rPr>
              <a:t>.save</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err="1" smtClean="0">
                <a:ln>
                  <a:noFill/>
                </a:ln>
                <a:solidFill>
                  <a:srgbClr val="000000"/>
                </a:solidFill>
                <a:effectLst/>
                <a:latin typeface="JetBrains Mono"/>
              </a:rPr>
              <a:t>employee</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List&lt;</a:t>
            </a:r>
            <a:r>
              <a:rPr kumimoji="0" lang="fr-FR" sz="1400" b="0" i="0" u="none" strike="noStrike" cap="none" normalizeH="0" baseline="0" dirty="0" err="1" smtClean="0">
                <a:ln>
                  <a:noFill/>
                </a:ln>
                <a:solidFill>
                  <a:srgbClr val="000000"/>
                </a:solidFill>
                <a:effectLst/>
                <a:latin typeface="JetBrains Mono"/>
              </a:rPr>
              <a:t>DepartmentEntity</a:t>
            </a:r>
            <a:r>
              <a:rPr kumimoji="0" lang="fr-FR" sz="1400" b="0" i="0" u="none" strike="noStrike" cap="none" normalizeH="0" baseline="0" dirty="0" smtClean="0">
                <a:ln>
                  <a:noFill/>
                </a:ln>
                <a:solidFill>
                  <a:srgbClr val="000000"/>
                </a:solidFill>
                <a:effectLst/>
                <a:latin typeface="JetBrains Mono"/>
              </a:rPr>
              <a:t>&gt; </a:t>
            </a:r>
            <a:r>
              <a:rPr kumimoji="0" lang="fr-FR" sz="1400" b="0" i="0" u="none" strike="noStrike" cap="none" normalizeH="0" baseline="0" dirty="0" err="1" smtClean="0">
                <a:ln>
                  <a:noFill/>
                </a:ln>
                <a:solidFill>
                  <a:srgbClr val="000000"/>
                </a:solidFill>
                <a:effectLst/>
                <a:latin typeface="JetBrains Mono"/>
              </a:rPr>
              <a:t>departments</a:t>
            </a:r>
            <a:r>
              <a:rPr kumimoji="0" lang="fr-FR" sz="1400" b="0" i="0" u="none" strike="noStrike" cap="none" normalizeH="0" baseline="0" dirty="0" smtClean="0">
                <a:ln>
                  <a:noFill/>
                </a:ln>
                <a:solidFill>
                  <a:srgbClr val="000000"/>
                </a:solidFill>
                <a:effectLst/>
                <a:latin typeface="JetBrains Mono"/>
              </a:rPr>
              <a:t> = </a:t>
            </a:r>
            <a:r>
              <a:rPr kumimoji="0" lang="fr-FR" sz="1400" b="1" i="0" u="none" strike="noStrike" cap="none" normalizeH="0" baseline="0" dirty="0" err="1" smtClean="0">
                <a:ln>
                  <a:noFill/>
                </a:ln>
                <a:solidFill>
                  <a:srgbClr val="660E7A"/>
                </a:solidFill>
                <a:effectLst/>
                <a:latin typeface="JetBrains Mono"/>
              </a:rPr>
              <a:t>departmentDAO</a:t>
            </a:r>
            <a:r>
              <a:rPr kumimoji="0" lang="fr-FR" sz="1400" b="0" i="0" u="none" strike="noStrike" cap="none" normalizeH="0" baseline="0" dirty="0" err="1" smtClean="0">
                <a:ln>
                  <a:noFill/>
                </a:ln>
                <a:solidFill>
                  <a:srgbClr val="000000"/>
                </a:solidFill>
                <a:effectLst/>
                <a:latin typeface="JetBrains Mono"/>
              </a:rPr>
              <a:t>.findAll</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List&lt;</a:t>
            </a:r>
            <a:r>
              <a:rPr kumimoji="0" lang="fr-FR" sz="1400" b="0" i="0" u="none" strike="noStrike" cap="none" normalizeH="0" baseline="0" dirty="0" err="1" smtClean="0">
                <a:ln>
                  <a:noFill/>
                </a:ln>
                <a:solidFill>
                  <a:srgbClr val="000000"/>
                </a:solidFill>
                <a:effectLst/>
                <a:latin typeface="JetBrains Mono"/>
              </a:rPr>
              <a:t>EmployeeEntity</a:t>
            </a:r>
            <a:r>
              <a:rPr kumimoji="0" lang="fr-FR" sz="1400" b="0" i="0" u="none" strike="noStrike" cap="none" normalizeH="0" baseline="0" dirty="0" smtClean="0">
                <a:ln>
                  <a:noFill/>
                </a:ln>
                <a:solidFill>
                  <a:srgbClr val="000000"/>
                </a:solidFill>
                <a:effectLst/>
                <a:latin typeface="JetBrains Mono"/>
              </a:rPr>
              <a:t>&gt; </a:t>
            </a:r>
            <a:r>
              <a:rPr kumimoji="0" lang="fr-FR" sz="1400" b="0" i="0" u="none" strike="noStrike" cap="none" normalizeH="0" baseline="0" dirty="0" err="1" smtClean="0">
                <a:ln>
                  <a:noFill/>
                </a:ln>
                <a:solidFill>
                  <a:srgbClr val="000000"/>
                </a:solidFill>
                <a:effectLst/>
                <a:latin typeface="JetBrains Mono"/>
              </a:rPr>
              <a:t>employees</a:t>
            </a:r>
            <a:r>
              <a:rPr kumimoji="0" lang="fr-FR" sz="1400" b="0" i="0" u="none" strike="noStrike" cap="none" normalizeH="0" baseline="0" dirty="0" smtClean="0">
                <a:ln>
                  <a:noFill/>
                </a:ln>
                <a:solidFill>
                  <a:srgbClr val="000000"/>
                </a:solidFill>
                <a:effectLst/>
                <a:latin typeface="JetBrains Mono"/>
              </a:rPr>
              <a:t> = </a:t>
            </a:r>
            <a:r>
              <a:rPr kumimoji="0" lang="fr-FR" sz="1400" b="1" i="0" u="none" strike="noStrike" cap="none" normalizeH="0" baseline="0" dirty="0" err="1" smtClean="0">
                <a:ln>
                  <a:noFill/>
                </a:ln>
                <a:solidFill>
                  <a:srgbClr val="660E7A"/>
                </a:solidFill>
                <a:effectLst/>
                <a:latin typeface="JetBrains Mono"/>
              </a:rPr>
              <a:t>employeeDAO</a:t>
            </a:r>
            <a:r>
              <a:rPr kumimoji="0" lang="fr-FR" sz="1400" b="0" i="0" u="none" strike="noStrike" cap="none" normalizeH="0" baseline="0" dirty="0" err="1" smtClean="0">
                <a:ln>
                  <a:noFill/>
                </a:ln>
                <a:solidFill>
                  <a:srgbClr val="000000"/>
                </a:solidFill>
                <a:effectLst/>
                <a:latin typeface="JetBrains Mono"/>
              </a:rPr>
              <a:t>.findAll</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Assert.</a:t>
            </a:r>
            <a:r>
              <a:rPr kumimoji="0" lang="fr-FR" sz="1400" b="0" i="1" u="none" strike="noStrike" cap="none" normalizeH="0" baseline="0" dirty="0" err="1" smtClean="0">
                <a:ln>
                  <a:noFill/>
                </a:ln>
                <a:solidFill>
                  <a:srgbClr val="000000"/>
                </a:solidFill>
                <a:effectLst/>
                <a:latin typeface="JetBrains Mono"/>
              </a:rPr>
              <a:t>assertEquals</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smtClean="0">
                <a:ln>
                  <a:noFill/>
                </a:ln>
                <a:solidFill>
                  <a:srgbClr val="0000FF"/>
                </a:solidFill>
                <a:effectLst/>
                <a:latin typeface="JetBrains Mono"/>
              </a:rPr>
              <a:t>1</a:t>
            </a: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departments.size</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Assert.</a:t>
            </a:r>
            <a:r>
              <a:rPr kumimoji="0" lang="fr-FR" sz="1400" b="0" i="1" u="none" strike="noStrike" cap="none" normalizeH="0" baseline="0" dirty="0" err="1" smtClean="0">
                <a:ln>
                  <a:noFill/>
                </a:ln>
                <a:solidFill>
                  <a:srgbClr val="000000"/>
                </a:solidFill>
                <a:effectLst/>
                <a:latin typeface="JetBrains Mono"/>
              </a:rPr>
              <a:t>assertEquals</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smtClean="0">
                <a:ln>
                  <a:noFill/>
                </a:ln>
                <a:solidFill>
                  <a:srgbClr val="0000FF"/>
                </a:solidFill>
                <a:effectLst/>
                <a:latin typeface="JetBrains Mono"/>
              </a:rPr>
              <a:t>1</a:t>
            </a: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employees.size</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1" u="none" strike="noStrike" cap="none" normalizeH="0" baseline="0" dirty="0" err="1" smtClean="0">
                <a:ln>
                  <a:noFill/>
                </a:ln>
                <a:solidFill>
                  <a:srgbClr val="000000"/>
                </a:solidFill>
                <a:effectLst/>
                <a:latin typeface="JetBrains Mono"/>
              </a:rPr>
              <a:t>assertEquals</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err="1" smtClean="0">
                <a:ln>
                  <a:noFill/>
                </a:ln>
                <a:solidFill>
                  <a:srgbClr val="000000"/>
                </a:solidFill>
                <a:effectLst/>
                <a:latin typeface="JetBrains Mono"/>
              </a:rPr>
              <a:t>department.getName</a:t>
            </a: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departments.get</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smtClean="0">
                <a:ln>
                  <a:noFill/>
                </a:ln>
                <a:solidFill>
                  <a:srgbClr val="0000FF"/>
                </a:solidFill>
                <a:effectLst/>
                <a:latin typeface="JetBrains Mono"/>
              </a:rPr>
              <a:t>0</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err="1" smtClean="0">
                <a:ln>
                  <a:noFill/>
                </a:ln>
                <a:solidFill>
                  <a:srgbClr val="000000"/>
                </a:solidFill>
                <a:effectLst/>
                <a:latin typeface="JetBrains Mono"/>
              </a:rPr>
              <a:t>getName</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r>
              <a:rPr kumimoji="0" lang="fr-FR" sz="1400" b="0" i="1" u="none" strike="noStrike" cap="none" normalizeH="0" baseline="0" dirty="0" err="1" smtClean="0">
                <a:ln>
                  <a:noFill/>
                </a:ln>
                <a:solidFill>
                  <a:srgbClr val="000000"/>
                </a:solidFill>
                <a:effectLst/>
                <a:latin typeface="JetBrains Mono"/>
              </a:rPr>
              <a:t>assertEquals</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err="1" smtClean="0">
                <a:ln>
                  <a:noFill/>
                </a:ln>
                <a:solidFill>
                  <a:srgbClr val="000000"/>
                </a:solidFill>
                <a:effectLst/>
                <a:latin typeface="JetBrains Mono"/>
              </a:rPr>
              <a:t>employee.getEmail</a:t>
            </a:r>
            <a:r>
              <a:rPr kumimoji="0" lang="fr-FR" sz="1400" b="0" i="0" u="none" strike="noStrike" cap="none" normalizeH="0" baseline="0" dirty="0" smtClean="0">
                <a:ln>
                  <a:noFill/>
                </a:ln>
                <a:solidFill>
                  <a:srgbClr val="000000"/>
                </a:solidFill>
                <a:effectLst/>
                <a:latin typeface="JetBrains Mono"/>
              </a:rPr>
              <a:t>(), </a:t>
            </a:r>
            <a:r>
              <a:rPr kumimoji="0" lang="fr-FR" sz="1400" b="0" i="0" u="none" strike="noStrike" cap="none" normalizeH="0" baseline="0" dirty="0" err="1" smtClean="0">
                <a:ln>
                  <a:noFill/>
                </a:ln>
                <a:solidFill>
                  <a:srgbClr val="000000"/>
                </a:solidFill>
                <a:effectLst/>
                <a:latin typeface="JetBrains Mono"/>
              </a:rPr>
              <a:t>employees.get</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smtClean="0">
                <a:ln>
                  <a:noFill/>
                </a:ln>
                <a:solidFill>
                  <a:srgbClr val="0000FF"/>
                </a:solidFill>
                <a:effectLst/>
                <a:latin typeface="JetBrains Mono"/>
              </a:rPr>
              <a:t>0</a:t>
            </a:r>
            <a:r>
              <a:rPr kumimoji="0" lang="fr-FR" sz="1400" b="0" i="0" u="none" strike="noStrike" cap="none" normalizeH="0" baseline="0" dirty="0" smtClean="0">
                <a:ln>
                  <a:noFill/>
                </a:ln>
                <a:solidFill>
                  <a:srgbClr val="000000"/>
                </a:solidFill>
                <a:effectLst/>
                <a:latin typeface="JetBrains Mono"/>
              </a:rPr>
              <a:t>).</a:t>
            </a:r>
            <a:r>
              <a:rPr kumimoji="0" lang="fr-FR" sz="1400" b="0" i="0" u="none" strike="noStrike" cap="none" normalizeH="0" baseline="0" dirty="0" err="1" smtClean="0">
                <a:ln>
                  <a:noFill/>
                </a:ln>
                <a:solidFill>
                  <a:srgbClr val="000000"/>
                </a:solidFill>
                <a:effectLst/>
                <a:latin typeface="JetBrains Mono"/>
              </a:rPr>
              <a:t>getEmail</a:t>
            </a:r>
            <a:r>
              <a:rPr kumimoji="0" lang="fr-FR" sz="1400" b="0" i="0" u="none" strike="noStrike" cap="none" normalizeH="0" baseline="0" dirty="0" smtClean="0">
                <a:ln>
                  <a:noFill/>
                </a:ln>
                <a:solidFill>
                  <a:srgbClr val="000000"/>
                </a:solidFill>
                <a:effectLst/>
                <a:latin typeface="JetBrains Mono"/>
              </a:rPr>
              <a:t>());</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    }</a:t>
            </a:r>
            <a:br>
              <a:rPr kumimoji="0" lang="fr-FR" sz="1400" b="0" i="0" u="none" strike="noStrike" cap="none" normalizeH="0" baseline="0" dirty="0" smtClean="0">
                <a:ln>
                  <a:noFill/>
                </a:ln>
                <a:solidFill>
                  <a:srgbClr val="000000"/>
                </a:solidFill>
                <a:effectLst/>
                <a:latin typeface="JetBrains Mono"/>
              </a:rPr>
            </a:br>
            <a:r>
              <a:rPr kumimoji="0" lang="fr-FR" sz="1400" b="0" i="0" u="none" strike="noStrike" cap="none" normalizeH="0" baseline="0" dirty="0" smtClean="0">
                <a:ln>
                  <a:noFill/>
                </a:ln>
                <a:solidFill>
                  <a:srgbClr val="000000"/>
                </a:solidFill>
                <a:effectLst/>
                <a:latin typeface="JetBrains Mono"/>
              </a:rPr>
              <a:t>}</a:t>
            </a:r>
            <a:endParaRPr kumimoji="0" lang="fr-FR"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3612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824307"/>
            <a:ext cx="8208912"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L’utilisation d’un </a:t>
            </a:r>
            <a:r>
              <a:rPr lang="fr-FR" sz="2400" dirty="0" err="1" smtClean="0">
                <a:solidFill>
                  <a:srgbClr val="000000"/>
                </a:solidFill>
                <a:latin typeface="Calibri" panose="020F0502020204030204" pitchFamily="34" charset="0"/>
                <a:cs typeface="Calibri" panose="020F0502020204030204" pitchFamily="34" charset="0"/>
              </a:rPr>
              <a:t>framework</a:t>
            </a:r>
            <a:r>
              <a:rPr lang="fr-FR" sz="2400" dirty="0" smtClean="0">
                <a:solidFill>
                  <a:srgbClr val="000000"/>
                </a:solidFill>
                <a:latin typeface="Calibri" panose="020F0502020204030204" pitchFamily="34" charset="0"/>
                <a:cs typeface="Calibri" panose="020F0502020204030204" pitchFamily="34" charset="0"/>
              </a:rPr>
              <a:t> pour le test comme </a:t>
            </a:r>
            <a:r>
              <a:rPr lang="fr-FR" sz="2400" dirty="0" err="1" smtClean="0">
                <a:solidFill>
                  <a:srgbClr val="000000"/>
                </a:solidFill>
                <a:latin typeface="Calibri" panose="020F0502020204030204" pitchFamily="34" charset="0"/>
                <a:cs typeface="Calibri" panose="020F0502020204030204" pitchFamily="34" charset="0"/>
              </a:rPr>
              <a:t>Junit</a:t>
            </a:r>
            <a:r>
              <a:rPr lang="fr-FR" sz="2400" dirty="0" smtClean="0">
                <a:solidFill>
                  <a:srgbClr val="000000"/>
                </a:solidFill>
                <a:latin typeface="Calibri" panose="020F0502020204030204" pitchFamily="34" charset="0"/>
                <a:cs typeface="Calibri" panose="020F0502020204030204" pitchFamily="34" charset="0"/>
              </a:rPr>
              <a:t> permet </a:t>
            </a:r>
            <a:r>
              <a:rPr lang="fr-FR" sz="2400" dirty="0">
                <a:solidFill>
                  <a:srgbClr val="000000"/>
                </a:solidFill>
                <a:latin typeface="Calibri" panose="020F0502020204030204" pitchFamily="34" charset="0"/>
                <a:cs typeface="Calibri" panose="020F0502020204030204" pitchFamily="34" charset="0"/>
              </a:rPr>
              <a:t>de séparer le code de la classe, du code qui permet de la tester. </a:t>
            </a:r>
          </a:p>
        </p:txBody>
      </p:sp>
      <p:sp>
        <p:nvSpPr>
          <p:cNvPr id="3" name="Rectangle 2"/>
          <p:cNvSpPr/>
          <p:nvPr/>
        </p:nvSpPr>
        <p:spPr>
          <a:xfrm>
            <a:off x="323528" y="764704"/>
            <a:ext cx="8208912" cy="1697068"/>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Pour tester une classe, on peut éventuellement </a:t>
            </a:r>
            <a:r>
              <a:rPr lang="fr-FR" sz="2400" dirty="0">
                <a:solidFill>
                  <a:srgbClr val="000000"/>
                </a:solidFill>
                <a:latin typeface="Calibri" panose="020F0502020204030204" pitchFamily="34" charset="0"/>
                <a:cs typeface="Calibri" panose="020F0502020204030204" pitchFamily="34" charset="0"/>
              </a:rPr>
              <a:t>créer une méthode main() </a:t>
            </a:r>
            <a:r>
              <a:rPr lang="fr-FR" sz="2400" dirty="0" smtClean="0">
                <a:solidFill>
                  <a:srgbClr val="000000"/>
                </a:solidFill>
                <a:latin typeface="Calibri" panose="020F0502020204030204" pitchFamily="34" charset="0"/>
                <a:cs typeface="Calibri" panose="020F0502020204030204" pitchFamily="34" charset="0"/>
              </a:rPr>
              <a:t>dans chaque classe qu’on veut tester qui </a:t>
            </a:r>
            <a:r>
              <a:rPr lang="fr-FR" sz="2400" dirty="0">
                <a:solidFill>
                  <a:srgbClr val="000000"/>
                </a:solidFill>
                <a:latin typeface="Calibri" panose="020F0502020204030204" pitchFamily="34" charset="0"/>
                <a:cs typeface="Calibri" panose="020F0502020204030204" pitchFamily="34" charset="0"/>
              </a:rPr>
              <a:t>va contenir les traitements de tests. </a:t>
            </a:r>
            <a:endParaRPr lang="fr-FR" sz="2400" dirty="0" smtClean="0">
              <a:solidFill>
                <a:srgbClr val="000000"/>
              </a:solidFill>
              <a:latin typeface="Calibri" panose="020F0502020204030204" pitchFamily="34" charset="0"/>
              <a:cs typeface="Calibri" panose="020F0502020204030204" pitchFamily="34" charset="0"/>
            </a:endParaRPr>
          </a:p>
        </p:txBody>
      </p:sp>
      <p:sp>
        <p:nvSpPr>
          <p:cNvPr id="4" name="Rectangle 3"/>
          <p:cNvSpPr/>
          <p:nvPr/>
        </p:nvSpPr>
        <p:spPr>
          <a:xfrm>
            <a:off x="395536" y="4941168"/>
            <a:ext cx="7416824"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Test </a:t>
            </a:r>
            <a:r>
              <a:rPr lang="fr-FR" sz="2400" dirty="0" err="1">
                <a:solidFill>
                  <a:srgbClr val="000000"/>
                </a:solidFill>
                <a:latin typeface="Calibri" panose="020F0502020204030204" pitchFamily="34" charset="0"/>
                <a:cs typeface="Calibri" panose="020F0502020204030204" pitchFamily="34" charset="0"/>
              </a:rPr>
              <a:t>Driven</a:t>
            </a:r>
            <a:r>
              <a:rPr lang="fr-FR" sz="2400" dirty="0">
                <a:solidFill>
                  <a:srgbClr val="000000"/>
                </a:solidFill>
                <a:latin typeface="Calibri" panose="020F0502020204030204" pitchFamily="34" charset="0"/>
                <a:cs typeface="Calibri" panose="020F0502020204030204" pitchFamily="34" charset="0"/>
              </a:rPr>
              <a:t> </a:t>
            </a:r>
            <a:r>
              <a:rPr lang="fr-FR" sz="2400" dirty="0" err="1">
                <a:solidFill>
                  <a:srgbClr val="000000"/>
                </a:solidFill>
                <a:latin typeface="Calibri" panose="020F0502020204030204" pitchFamily="34" charset="0"/>
                <a:cs typeface="Calibri" panose="020F0502020204030204" pitchFamily="34" charset="0"/>
              </a:rPr>
              <a:t>Development</a:t>
            </a:r>
            <a:r>
              <a:rPr lang="fr-FR" sz="2400" dirty="0">
                <a:solidFill>
                  <a:srgbClr val="000000"/>
                </a:solidFill>
                <a:latin typeface="Calibri" panose="020F0502020204030204" pitchFamily="34" charset="0"/>
                <a:cs typeface="Calibri" panose="020F0502020204030204" pitchFamily="34" charset="0"/>
              </a:rPr>
              <a:t> (TDD) : on écrit les tests avant de coder l’application! </a:t>
            </a:r>
          </a:p>
        </p:txBody>
      </p:sp>
    </p:spTree>
    <p:extLst>
      <p:ext uri="{BB962C8B-B14F-4D97-AF65-F5344CB8AC3E}">
        <p14:creationId xmlns:p14="http://schemas.microsoft.com/office/powerpoint/2010/main" val="1423871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548680"/>
            <a:ext cx="8640960"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testeur doit identifier les cas de </a:t>
            </a:r>
            <a:r>
              <a:rPr lang="fr-FR" sz="2400" dirty="0" smtClean="0">
                <a:solidFill>
                  <a:srgbClr val="000000"/>
                </a:solidFill>
                <a:latin typeface="Calibri" panose="020F0502020204030204" pitchFamily="34" charset="0"/>
                <a:cs typeface="Calibri" panose="020F0502020204030204" pitchFamily="34" charset="0"/>
              </a:rPr>
              <a:t>test</a:t>
            </a: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Un ensemble de cas de test est appelé jeux de test</a:t>
            </a:r>
            <a:endParaRPr lang="fr-FR" sz="2400"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but est d'automatiser les </a:t>
            </a:r>
            <a:r>
              <a:rPr lang="fr-FR" sz="2400" dirty="0" smtClean="0">
                <a:solidFill>
                  <a:srgbClr val="000000"/>
                </a:solidFill>
                <a:latin typeface="Calibri" panose="020F0502020204030204" pitchFamily="34" charset="0"/>
                <a:cs typeface="Calibri" panose="020F0502020204030204" pitchFamily="34" charset="0"/>
              </a:rPr>
              <a:t>tests</a:t>
            </a: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Les tests </a:t>
            </a:r>
            <a:r>
              <a:rPr lang="fr-FR" sz="2400" dirty="0">
                <a:solidFill>
                  <a:srgbClr val="000000"/>
                </a:solidFill>
                <a:latin typeface="Calibri" panose="020F0502020204030204" pitchFamily="34" charset="0"/>
                <a:cs typeface="Calibri" panose="020F0502020204030204" pitchFamily="34" charset="0"/>
              </a:rPr>
              <a:t>sont exprimés dans des classes </a:t>
            </a:r>
            <a:r>
              <a:rPr lang="fr-FR" sz="2400" dirty="0" smtClean="0">
                <a:solidFill>
                  <a:srgbClr val="000000"/>
                </a:solidFill>
                <a:latin typeface="Calibri" panose="020F0502020204030204" pitchFamily="34" charset="0"/>
                <a:cs typeface="Calibri" panose="020F0502020204030204" pitchFamily="34" charset="0"/>
              </a:rPr>
              <a:t>de test sous </a:t>
            </a:r>
            <a:r>
              <a:rPr lang="fr-FR" sz="2400" dirty="0">
                <a:solidFill>
                  <a:srgbClr val="000000"/>
                </a:solidFill>
                <a:latin typeface="Calibri" panose="020F0502020204030204" pitchFamily="34" charset="0"/>
                <a:cs typeface="Calibri" panose="020F0502020204030204" pitchFamily="34" charset="0"/>
              </a:rPr>
              <a:t>la forme de cas de tests avec leurs résultats attendus. </a:t>
            </a:r>
          </a:p>
          <a:p>
            <a:pPr marL="342900" indent="-342900">
              <a:lnSpc>
                <a:spcPct val="150000"/>
              </a:lnSpc>
              <a:buFont typeface="Arial" panose="020B0604020202020204" pitchFamily="34" charset="0"/>
              <a:buChar char="•"/>
            </a:pPr>
            <a:r>
              <a:rPr lang="fr-FR" sz="2400" dirty="0" err="1" smtClean="0">
                <a:solidFill>
                  <a:srgbClr val="000000"/>
                </a:solidFill>
                <a:latin typeface="Calibri" panose="020F0502020204030204" pitchFamily="34" charset="0"/>
                <a:cs typeface="Calibri" panose="020F0502020204030204" pitchFamily="34" charset="0"/>
              </a:rPr>
              <a:t>Junit</a:t>
            </a:r>
            <a:r>
              <a:rPr lang="fr-FR" sz="2400" dirty="0" smtClean="0">
                <a:solidFill>
                  <a:srgbClr val="000000"/>
                </a:solidFill>
                <a:latin typeface="Calibri" panose="020F0502020204030204" pitchFamily="34" charset="0"/>
                <a:cs typeface="Calibri" panose="020F0502020204030204" pitchFamily="34" charset="0"/>
              </a:rPr>
              <a:t> </a:t>
            </a:r>
            <a:r>
              <a:rPr lang="fr-FR" sz="2400" dirty="0">
                <a:solidFill>
                  <a:srgbClr val="000000"/>
                </a:solidFill>
                <a:latin typeface="Calibri" panose="020F0502020204030204" pitchFamily="34" charset="0"/>
                <a:cs typeface="Calibri" panose="020F0502020204030204" pitchFamily="34" charset="0"/>
              </a:rPr>
              <a:t>exécute ces tests et les comparent avec ces résultats</a:t>
            </a:r>
            <a:r>
              <a:rPr lang="fr-FR" sz="2400" dirty="0" smtClean="0">
                <a:solidFill>
                  <a:srgbClr val="000000"/>
                </a:solidFill>
                <a:latin typeface="Calibri" panose="020F0502020204030204" pitchFamily="34" charset="0"/>
                <a:cs typeface="Calibri" panose="020F0502020204030204" pitchFamily="34" charset="0"/>
              </a:rPr>
              <a:t>.</a:t>
            </a:r>
          </a:p>
          <a:p>
            <a:pPr marL="342900" lvl="2" indent="-342900">
              <a:lnSpc>
                <a:spcPct val="150000"/>
              </a:lnSpc>
              <a:buFont typeface="Arial" panose="020B0604020202020204" pitchFamily="34" charset="0"/>
              <a:buChar char="•"/>
            </a:pPr>
            <a:r>
              <a:rPr lang="fr-FR" sz="2400" dirty="0" err="1" smtClean="0"/>
              <a:t>Junit</a:t>
            </a:r>
            <a:r>
              <a:rPr lang="fr-FR" sz="2400" dirty="0" smtClean="0"/>
              <a:t> repose </a:t>
            </a:r>
            <a:r>
              <a:rPr lang="fr-FR" sz="2400" dirty="0"/>
              <a:t>sur des assertions qui testent les résultats </a:t>
            </a:r>
            <a:r>
              <a:rPr lang="fr-FR" sz="2400" dirty="0" smtClean="0"/>
              <a:t>attendus</a:t>
            </a:r>
            <a:endParaRPr lang="ar-MA" sz="2400" dirty="0" smtClean="0"/>
          </a:p>
          <a:p>
            <a:pPr marL="0" lvl="2">
              <a:lnSpc>
                <a:spcPct val="150000"/>
              </a:lnSpc>
            </a:pPr>
            <a:r>
              <a:rPr lang="ar-MA" sz="2400" dirty="0"/>
              <a:t>	 </a:t>
            </a:r>
            <a:r>
              <a:rPr lang="ar-MA" sz="2400" dirty="0" smtClean="0"/>
              <a:t>    </a:t>
            </a:r>
            <a:r>
              <a:rPr lang="fr-FR" sz="2400" dirty="0" smtClean="0"/>
              <a:t>Exemple </a:t>
            </a:r>
            <a:r>
              <a:rPr lang="fr-FR" sz="2400" dirty="0"/>
              <a:t>: </a:t>
            </a:r>
            <a:r>
              <a:rPr lang="fr-FR" sz="2000" b="1" dirty="0" err="1">
                <a:solidFill>
                  <a:srgbClr val="000000"/>
                </a:solidFill>
                <a:latin typeface="Consolas" panose="020B0609020204030204" pitchFamily="49" charset="0"/>
              </a:rPr>
              <a:t>assertEquals</a:t>
            </a:r>
            <a:r>
              <a:rPr lang="fr-FR" sz="2000" b="1" dirty="0">
                <a:solidFill>
                  <a:srgbClr val="000000"/>
                </a:solidFill>
                <a:latin typeface="Consolas" panose="020B0609020204030204" pitchFamily="49" charset="0"/>
              </a:rPr>
              <a:t>(2,cl.somme(1,1</a:t>
            </a:r>
            <a:r>
              <a:rPr lang="fr-FR" sz="2000" b="1" dirty="0" smtClean="0">
                <a:solidFill>
                  <a:srgbClr val="000000"/>
                </a:solidFill>
                <a:latin typeface="Consolas" panose="020B0609020204030204" pitchFamily="49" charset="0"/>
              </a:rPr>
              <a:t>));</a:t>
            </a:r>
            <a:endParaRPr lang="fr-FR" sz="2400" dirty="0" smtClean="0"/>
          </a:p>
          <a:p>
            <a:pPr marL="342900" indent="-342900">
              <a:lnSpc>
                <a:spcPct val="150000"/>
              </a:lnSpc>
              <a:buFont typeface="Arial" panose="020B0604020202020204" pitchFamily="34" charset="0"/>
              <a:buChar char="•"/>
            </a:pPr>
            <a:r>
              <a:rPr lang="fr-FR" sz="2400" dirty="0"/>
              <a:t>L'ordre </a:t>
            </a:r>
            <a:r>
              <a:rPr lang="fr-FR" sz="2400" dirty="0" smtClean="0"/>
              <a:t>-&gt; (valeur attendue, valeur obtenue) </a:t>
            </a:r>
            <a:r>
              <a:rPr lang="fr-FR" sz="2400" dirty="0"/>
              <a:t>est important pour obtenir un message d'erreur fiable en cas d'échec du cas de test</a:t>
            </a:r>
            <a:r>
              <a:rPr lang="fr-FR" sz="2400" dirty="0" smtClean="0"/>
              <a:t>.</a:t>
            </a:r>
          </a:p>
        </p:txBody>
      </p:sp>
    </p:spTree>
    <p:extLst>
      <p:ext uri="{BB962C8B-B14F-4D97-AF65-F5344CB8AC3E}">
        <p14:creationId xmlns:p14="http://schemas.microsoft.com/office/powerpoint/2010/main" val="1065096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12776"/>
            <a:ext cx="8280920" cy="3626506"/>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Le testeur est dans le but de générer un jeux de test satisfaisant a deux grandes stratégies</a:t>
            </a:r>
          </a:p>
          <a:p>
            <a:pPr>
              <a:lnSpc>
                <a:spcPct val="150000"/>
              </a:lnSpc>
            </a:pPr>
            <a:endParaRPr lang="fr-FR" sz="2400" dirty="0">
              <a:solidFill>
                <a:srgbClr val="000000"/>
              </a:solidFill>
              <a:latin typeface="Calibri" panose="020F0502020204030204" pitchFamily="34" charset="0"/>
              <a:cs typeface="Calibri" panose="020F0502020204030204" pitchFamily="34" charset="0"/>
            </a:endParaRPr>
          </a:p>
          <a:p>
            <a:pPr marL="1257300" lvl="2" indent="-342900">
              <a:lnSpc>
                <a:spcPct val="150000"/>
              </a:lnSpc>
              <a:buFont typeface="Arial" panose="020B0604020202020204" pitchFamily="34" charset="0"/>
              <a:buChar char="•"/>
            </a:pPr>
            <a:r>
              <a:rPr lang="fr-FR" sz="2800" b="1" dirty="0" smtClean="0">
                <a:solidFill>
                  <a:srgbClr val="000000"/>
                </a:solidFill>
                <a:latin typeface="Calibri" panose="020F0502020204030204" pitchFamily="34" charset="0"/>
                <a:cs typeface="Calibri" panose="020F0502020204030204" pitchFamily="34" charset="0"/>
              </a:rPr>
              <a:t>Couvrir le fonctionnel </a:t>
            </a:r>
            <a:r>
              <a:rPr lang="fr-FR" sz="2800" b="1" dirty="0">
                <a:solidFill>
                  <a:srgbClr val="000000"/>
                </a:solidFill>
                <a:latin typeface="Calibri" panose="020F0502020204030204" pitchFamily="34" charset="0"/>
                <a:cs typeface="Calibri" panose="020F0502020204030204" pitchFamily="34" charset="0"/>
              </a:rPr>
              <a:t>(ou tests boîte noire</a:t>
            </a:r>
            <a:r>
              <a:rPr lang="fr-FR" sz="2800" b="1" dirty="0" smtClean="0">
                <a:solidFill>
                  <a:srgbClr val="000000"/>
                </a:solidFill>
                <a:latin typeface="Calibri" panose="020F0502020204030204" pitchFamily="34" charset="0"/>
                <a:cs typeface="Calibri" panose="020F0502020204030204" pitchFamily="34" charset="0"/>
              </a:rPr>
              <a:t>)</a:t>
            </a:r>
            <a:endParaRPr lang="ar-MA" sz="2800" b="1" dirty="0" smtClean="0">
              <a:solidFill>
                <a:srgbClr val="000000"/>
              </a:solidFill>
              <a:latin typeface="Calibri" panose="020F0502020204030204" pitchFamily="34" charset="0"/>
              <a:cs typeface="Calibri" panose="020F0502020204030204" pitchFamily="34" charset="0"/>
            </a:endParaRPr>
          </a:p>
          <a:p>
            <a:pPr lvl="2">
              <a:lnSpc>
                <a:spcPct val="150000"/>
              </a:lnSpc>
            </a:pPr>
            <a:endParaRPr lang="fr-FR" sz="2800" b="1" dirty="0">
              <a:solidFill>
                <a:srgbClr val="000000"/>
              </a:solidFill>
              <a:latin typeface="Calibri" panose="020F0502020204030204" pitchFamily="34" charset="0"/>
              <a:cs typeface="Calibri" panose="020F0502020204030204" pitchFamily="34" charset="0"/>
            </a:endParaRPr>
          </a:p>
          <a:p>
            <a:pPr marL="1257300" lvl="2" indent="-342900">
              <a:lnSpc>
                <a:spcPct val="150000"/>
              </a:lnSpc>
              <a:buFont typeface="Arial" panose="020B0604020202020204" pitchFamily="34" charset="0"/>
              <a:buChar char="•"/>
            </a:pPr>
            <a:r>
              <a:rPr lang="fr-FR" sz="2800" b="1" dirty="0" smtClean="0">
                <a:solidFill>
                  <a:srgbClr val="000000"/>
                </a:solidFill>
                <a:latin typeface="Calibri" panose="020F0502020204030204" pitchFamily="34" charset="0"/>
                <a:cs typeface="Calibri" panose="020F0502020204030204" pitchFamily="34" charset="0"/>
              </a:rPr>
              <a:t>Couvrir le structurel </a:t>
            </a:r>
            <a:r>
              <a:rPr lang="fr-FR" sz="2800" b="1" dirty="0">
                <a:solidFill>
                  <a:srgbClr val="000000"/>
                </a:solidFill>
                <a:latin typeface="Calibri" panose="020F0502020204030204" pitchFamily="34" charset="0"/>
                <a:cs typeface="Calibri" panose="020F0502020204030204" pitchFamily="34" charset="0"/>
              </a:rPr>
              <a:t>(ou tests boîte </a:t>
            </a:r>
            <a:r>
              <a:rPr lang="fr-FR" sz="2800" b="1" dirty="0" smtClean="0">
                <a:solidFill>
                  <a:srgbClr val="000000"/>
                </a:solidFill>
                <a:latin typeface="Calibri" panose="020F0502020204030204" pitchFamily="34" charset="0"/>
                <a:cs typeface="Calibri" panose="020F0502020204030204" pitchFamily="34" charset="0"/>
              </a:rPr>
              <a:t>blanche)</a:t>
            </a:r>
            <a:endParaRPr lang="fr-FR" sz="2800"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2940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491880" y="2492896"/>
            <a:ext cx="1875835" cy="923330"/>
          </a:xfrm>
          <a:prstGeom prst="rect">
            <a:avLst/>
          </a:prstGeom>
          <a:noFill/>
        </p:spPr>
        <p:txBody>
          <a:bodyPr wrap="none" rtlCol="0">
            <a:spAutoFit/>
          </a:bodyPr>
          <a:lstStyle/>
          <a:p>
            <a:r>
              <a:rPr lang="fr-FR" sz="5400" i="1" u="sng" dirty="0" smtClean="0"/>
              <a:t>Junit3</a:t>
            </a:r>
            <a:endParaRPr lang="fr-FR" sz="5400" i="1" u="sng" dirty="0"/>
          </a:p>
        </p:txBody>
      </p:sp>
    </p:spTree>
    <p:extLst>
      <p:ext uri="{BB962C8B-B14F-4D97-AF65-F5344CB8AC3E}">
        <p14:creationId xmlns:p14="http://schemas.microsoft.com/office/powerpoint/2010/main" val="190640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1880" y="1052736"/>
            <a:ext cx="5352315"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Ecrire une classe de test consiste à : </a:t>
            </a:r>
            <a:endParaRPr lang="fr-FR" sz="2400" dirty="0" smtClean="0">
              <a:solidFill>
                <a:srgbClr val="000000"/>
              </a:solidFill>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hériter </a:t>
            </a:r>
            <a:r>
              <a:rPr lang="fr-FR" sz="2400" dirty="0">
                <a:solidFill>
                  <a:srgbClr val="000000"/>
                </a:solidFill>
                <a:latin typeface="Calibri" panose="020F0502020204030204" pitchFamily="34" charset="0"/>
                <a:cs typeface="Calibri" panose="020F0502020204030204" pitchFamily="34" charset="0"/>
              </a:rPr>
              <a:t>de la classe </a:t>
            </a:r>
            <a:r>
              <a:rPr lang="fr-FR" sz="2400" dirty="0" err="1">
                <a:solidFill>
                  <a:srgbClr val="000000"/>
                </a:solidFill>
                <a:latin typeface="Calibri" panose="020F0502020204030204" pitchFamily="34" charset="0"/>
                <a:cs typeface="Calibri" panose="020F0502020204030204" pitchFamily="34" charset="0"/>
              </a:rPr>
              <a:t>TestCase</a:t>
            </a:r>
            <a:r>
              <a:rPr lang="fr-FR" sz="2400" dirty="0">
                <a:solidFill>
                  <a:srgbClr val="000000"/>
                </a:solidFill>
                <a:latin typeface="Calibri" panose="020F0502020204030204" pitchFamily="34" charset="0"/>
                <a:cs typeface="Calibri" panose="020F0502020204030204" pitchFamily="34" charset="0"/>
              </a:rPr>
              <a:t> </a:t>
            </a:r>
            <a:endParaRPr lang="fr-FR" sz="2400" dirty="0" smtClean="0">
              <a:solidFill>
                <a:srgbClr val="000000"/>
              </a:solidFill>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implémenter </a:t>
            </a:r>
            <a:r>
              <a:rPr lang="fr-FR" sz="2400" dirty="0">
                <a:solidFill>
                  <a:srgbClr val="000000"/>
                </a:solidFill>
                <a:latin typeface="Calibri" panose="020F0502020204030204" pitchFamily="34" charset="0"/>
                <a:cs typeface="Calibri" panose="020F0502020204030204" pitchFamily="34" charset="0"/>
              </a:rPr>
              <a:t>plusieurs méthodes nommées </a:t>
            </a:r>
            <a:r>
              <a:rPr lang="fr-FR" sz="2400" dirty="0" err="1" smtClean="0">
                <a:solidFill>
                  <a:srgbClr val="000000"/>
                </a:solidFill>
                <a:latin typeface="Calibri" panose="020F0502020204030204" pitchFamily="34" charset="0"/>
                <a:cs typeface="Calibri" panose="020F0502020204030204" pitchFamily="34" charset="0"/>
              </a:rPr>
              <a:t>testXXX</a:t>
            </a:r>
            <a:r>
              <a:rPr lang="fr-FR" sz="2400" dirty="0" smtClean="0">
                <a:solidFill>
                  <a:srgbClr val="000000"/>
                </a:solidFill>
                <a:latin typeface="Calibri" panose="020F0502020204030204" pitchFamily="34" charset="0"/>
                <a:cs typeface="Calibri" panose="020F0502020204030204" pitchFamily="34" charset="0"/>
              </a:rPr>
              <a:t>() </a:t>
            </a:r>
          </a:p>
          <a:p>
            <a:pPr marL="800100" lvl="1"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écrire </a:t>
            </a:r>
            <a:r>
              <a:rPr lang="fr-FR" sz="2400" dirty="0">
                <a:solidFill>
                  <a:srgbClr val="000000"/>
                </a:solidFill>
                <a:latin typeface="Calibri" panose="020F0502020204030204" pitchFamily="34" charset="0"/>
                <a:cs typeface="Calibri" panose="020F0502020204030204" pitchFamily="34" charset="0"/>
              </a:rPr>
              <a:t>des </a:t>
            </a:r>
            <a:r>
              <a:rPr lang="fr-FR" sz="2400" dirty="0" smtClean="0">
                <a:solidFill>
                  <a:srgbClr val="000000"/>
                </a:solidFill>
                <a:latin typeface="Calibri" panose="020F0502020204030204" pitchFamily="34" charset="0"/>
                <a:cs typeface="Calibri" panose="020F0502020204030204" pitchFamily="34" charset="0"/>
              </a:rPr>
              <a:t>assertions </a:t>
            </a:r>
            <a:r>
              <a:rPr lang="fr-FR" sz="2400" dirty="0" err="1" smtClean="0">
                <a:solidFill>
                  <a:srgbClr val="000000"/>
                </a:solidFill>
                <a:latin typeface="Calibri" panose="020F0502020204030204" pitchFamily="34" charset="0"/>
                <a:cs typeface="Calibri" panose="020F0502020204030204" pitchFamily="34" charset="0"/>
              </a:rPr>
              <a:t>assetXXX</a:t>
            </a:r>
            <a:r>
              <a:rPr lang="ar-MA" sz="2400" dirty="0" smtClean="0">
                <a:solidFill>
                  <a:srgbClr val="000000"/>
                </a:solidFill>
                <a:latin typeface="Calibri" panose="020F0502020204030204" pitchFamily="34" charset="0"/>
                <a:cs typeface="Calibri" panose="020F0502020204030204" pitchFamily="34" charset="0"/>
              </a:rPr>
              <a:t> </a:t>
            </a:r>
            <a:r>
              <a:rPr lang="fr-FR" sz="2400" dirty="0" smtClean="0">
                <a:solidFill>
                  <a:srgbClr val="000000"/>
                </a:solidFill>
                <a:latin typeface="Calibri" panose="020F0502020204030204" pitchFamily="34" charset="0"/>
                <a:cs typeface="Calibri" panose="020F0502020204030204" pitchFamily="34" charset="0"/>
              </a:rPr>
              <a:t>: </a:t>
            </a:r>
          </a:p>
          <a:p>
            <a:pPr marL="1714500" lvl="3" indent="-342900">
              <a:lnSpc>
                <a:spcPct val="150000"/>
              </a:lnSpc>
              <a:buFont typeface="Arial" panose="020B0604020202020204" pitchFamily="34" charset="0"/>
              <a:buChar char="•"/>
            </a:pPr>
            <a:r>
              <a:rPr lang="fr-FR" sz="2400" dirty="0" err="1" smtClean="0">
                <a:solidFill>
                  <a:srgbClr val="000000"/>
                </a:solidFill>
                <a:latin typeface="Calibri" panose="020F0502020204030204" pitchFamily="34" charset="0"/>
                <a:cs typeface="Calibri" panose="020F0502020204030204" pitchFamily="34" charset="0"/>
              </a:rPr>
              <a:t>assertTrue</a:t>
            </a:r>
            <a:r>
              <a:rPr lang="fr-FR" sz="2400" dirty="0" smtClean="0">
                <a:solidFill>
                  <a:srgbClr val="000000"/>
                </a:solidFill>
                <a:latin typeface="Calibri" panose="020F0502020204030204" pitchFamily="34" charset="0"/>
                <a:cs typeface="Calibri" panose="020F0502020204030204" pitchFamily="34" charset="0"/>
              </a:rPr>
              <a:t>(1 </a:t>
            </a:r>
            <a:r>
              <a:rPr lang="fr-FR" sz="2400" dirty="0">
                <a:solidFill>
                  <a:srgbClr val="000000"/>
                </a:solidFill>
                <a:latin typeface="Calibri" panose="020F0502020204030204" pitchFamily="34" charset="0"/>
                <a:cs typeface="Calibri" panose="020F0502020204030204" pitchFamily="34" charset="0"/>
              </a:rPr>
              <a:t>&gt; 0) </a:t>
            </a:r>
            <a:endParaRPr lang="fr-FR" sz="2400" dirty="0" smtClean="0">
              <a:solidFill>
                <a:srgbClr val="000000"/>
              </a:solidFill>
              <a:latin typeface="Calibri" panose="020F0502020204030204" pitchFamily="34" charset="0"/>
              <a:cs typeface="Calibri" panose="020F0502020204030204" pitchFamily="34" charset="0"/>
            </a:endParaRPr>
          </a:p>
          <a:p>
            <a:pPr marL="1714500" lvl="3" indent="-342900">
              <a:lnSpc>
                <a:spcPct val="150000"/>
              </a:lnSpc>
              <a:buFont typeface="Arial" panose="020B0604020202020204" pitchFamily="34" charset="0"/>
              <a:buChar char="•"/>
            </a:pPr>
            <a:r>
              <a:rPr lang="fr-FR" sz="2400" dirty="0" err="1" smtClean="0">
                <a:solidFill>
                  <a:srgbClr val="000000"/>
                </a:solidFill>
                <a:latin typeface="Calibri" panose="020F0502020204030204" pitchFamily="34" charset="0"/>
                <a:cs typeface="Calibri" panose="020F0502020204030204" pitchFamily="34" charset="0"/>
              </a:rPr>
              <a:t>assertEquals</a:t>
            </a:r>
            <a:r>
              <a:rPr lang="fr-FR" sz="2400" dirty="0" smtClean="0">
                <a:solidFill>
                  <a:srgbClr val="000000"/>
                </a:solidFill>
                <a:latin typeface="Calibri" panose="020F0502020204030204" pitchFamily="34" charset="0"/>
                <a:cs typeface="Calibri" panose="020F0502020204030204" pitchFamily="34" charset="0"/>
              </a:rPr>
              <a:t>(7</a:t>
            </a:r>
            <a:r>
              <a:rPr lang="fr-FR" sz="2400" dirty="0">
                <a:solidFill>
                  <a:srgbClr val="000000"/>
                </a:solidFill>
                <a:latin typeface="Calibri" panose="020F0502020204030204" pitchFamily="34" charset="0"/>
                <a:cs typeface="Calibri" panose="020F0502020204030204" pitchFamily="34" charset="0"/>
              </a:rPr>
              <a:t>, 3+4)</a:t>
            </a:r>
          </a:p>
        </p:txBody>
      </p:sp>
      <p:sp>
        <p:nvSpPr>
          <p:cNvPr id="3" name="Rectangle 2"/>
          <p:cNvSpPr/>
          <p:nvPr/>
        </p:nvSpPr>
        <p:spPr>
          <a:xfrm>
            <a:off x="755576" y="260648"/>
            <a:ext cx="2232248"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Assert</a:t>
            </a:r>
            <a:endParaRPr lang="fr-FR" dirty="0" smtClean="0">
              <a:solidFill>
                <a:schemeClr val="tx1"/>
              </a:solidFill>
            </a:endParaRPr>
          </a:p>
          <a:p>
            <a:pPr algn="ctr"/>
            <a:endParaRPr lang="fr-FR" dirty="0" smtClean="0">
              <a:solidFill>
                <a:schemeClr val="tx1"/>
              </a:solidFill>
            </a:endParaRPr>
          </a:p>
          <a:p>
            <a:r>
              <a:rPr lang="en-US" dirty="0" err="1" smtClean="0">
                <a:solidFill>
                  <a:schemeClr val="tx1"/>
                </a:solidFill>
              </a:rPr>
              <a:t>assertEquals</a:t>
            </a:r>
            <a:r>
              <a:rPr lang="en-US" dirty="0" smtClean="0">
                <a:solidFill>
                  <a:schemeClr val="tx1"/>
                </a:solidFill>
              </a:rPr>
              <a:t>() </a:t>
            </a:r>
            <a:r>
              <a:rPr lang="en-US" dirty="0" err="1">
                <a:solidFill>
                  <a:schemeClr val="tx1"/>
                </a:solidFill>
              </a:rPr>
              <a:t>assertNotNull</a:t>
            </a:r>
            <a:r>
              <a:rPr lang="en-US" dirty="0" smtClean="0">
                <a:solidFill>
                  <a:schemeClr val="tx1"/>
                </a:solidFill>
              </a:rPr>
              <a:t>() </a:t>
            </a:r>
            <a:r>
              <a:rPr lang="en-US" dirty="0" err="1">
                <a:solidFill>
                  <a:schemeClr val="tx1"/>
                </a:solidFill>
              </a:rPr>
              <a:t>assertNull</a:t>
            </a:r>
            <a:r>
              <a:rPr lang="en-US" dirty="0">
                <a:solidFill>
                  <a:schemeClr val="tx1"/>
                </a:solidFill>
              </a:rPr>
              <a:t>() </a:t>
            </a:r>
            <a:r>
              <a:rPr lang="en-US" dirty="0" err="1" smtClean="0">
                <a:solidFill>
                  <a:schemeClr val="tx1"/>
                </a:solidFill>
              </a:rPr>
              <a:t>assertSame</a:t>
            </a:r>
            <a:r>
              <a:rPr lang="en-US" dirty="0" smtClean="0">
                <a:solidFill>
                  <a:schemeClr val="tx1"/>
                </a:solidFill>
              </a:rPr>
              <a:t>() </a:t>
            </a:r>
            <a:r>
              <a:rPr lang="en-US" dirty="0" err="1">
                <a:solidFill>
                  <a:schemeClr val="tx1"/>
                </a:solidFill>
              </a:rPr>
              <a:t>assertTrue</a:t>
            </a:r>
            <a:r>
              <a:rPr lang="en-US" dirty="0">
                <a:solidFill>
                  <a:schemeClr val="tx1"/>
                </a:solidFill>
              </a:rPr>
              <a:t>()</a:t>
            </a:r>
            <a:endParaRPr lang="fr-FR" dirty="0">
              <a:solidFill>
                <a:schemeClr val="tx1"/>
              </a:solidFill>
            </a:endParaRPr>
          </a:p>
        </p:txBody>
      </p:sp>
      <p:cxnSp>
        <p:nvCxnSpPr>
          <p:cNvPr id="5" name="Connecteur droit 4"/>
          <p:cNvCxnSpPr/>
          <p:nvPr/>
        </p:nvCxnSpPr>
        <p:spPr>
          <a:xfrm>
            <a:off x="755576" y="836712"/>
            <a:ext cx="22322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55576" y="3438878"/>
            <a:ext cx="223224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TestCase</a:t>
            </a:r>
            <a:endParaRPr lang="fr-FR" dirty="0" smtClean="0">
              <a:solidFill>
                <a:schemeClr val="tx1"/>
              </a:solidFill>
            </a:endParaRPr>
          </a:p>
          <a:p>
            <a:pPr algn="ctr"/>
            <a:endParaRPr lang="fr-FR" dirty="0" smtClean="0">
              <a:solidFill>
                <a:schemeClr val="tx1"/>
              </a:solidFill>
            </a:endParaRPr>
          </a:p>
          <a:p>
            <a:r>
              <a:rPr lang="en-US" dirty="0" err="1" smtClean="0">
                <a:solidFill>
                  <a:schemeClr val="tx1"/>
                </a:solidFill>
              </a:rPr>
              <a:t>setUp</a:t>
            </a:r>
            <a:r>
              <a:rPr lang="en-US" dirty="0" smtClean="0">
                <a:solidFill>
                  <a:schemeClr val="tx1"/>
                </a:solidFill>
              </a:rPr>
              <a:t>()</a:t>
            </a:r>
          </a:p>
          <a:p>
            <a:r>
              <a:rPr lang="en-US" dirty="0" err="1" smtClean="0">
                <a:solidFill>
                  <a:schemeClr val="tx1"/>
                </a:solidFill>
              </a:rPr>
              <a:t>tearDown</a:t>
            </a:r>
            <a:r>
              <a:rPr lang="en-US" dirty="0" smtClean="0">
                <a:solidFill>
                  <a:schemeClr val="tx1"/>
                </a:solidFill>
              </a:rPr>
              <a:t>()</a:t>
            </a:r>
          </a:p>
          <a:p>
            <a:r>
              <a:rPr lang="en-US" dirty="0">
                <a:solidFill>
                  <a:schemeClr val="tx1"/>
                </a:solidFill>
              </a:rPr>
              <a:t>r</a:t>
            </a:r>
            <a:r>
              <a:rPr lang="en-US" dirty="0" smtClean="0">
                <a:solidFill>
                  <a:schemeClr val="tx1"/>
                </a:solidFill>
              </a:rPr>
              <a:t>un()</a:t>
            </a:r>
            <a:endParaRPr lang="fr-FR" dirty="0">
              <a:solidFill>
                <a:schemeClr val="tx1"/>
              </a:solidFill>
            </a:endParaRPr>
          </a:p>
        </p:txBody>
      </p:sp>
      <p:cxnSp>
        <p:nvCxnSpPr>
          <p:cNvPr id="8" name="Connecteur droit 7"/>
          <p:cNvCxnSpPr/>
          <p:nvPr/>
        </p:nvCxnSpPr>
        <p:spPr>
          <a:xfrm>
            <a:off x="755576" y="3942934"/>
            <a:ext cx="22322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0650" y="5589240"/>
            <a:ext cx="2227174" cy="1152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MyClasseTest</a:t>
            </a:r>
            <a:endParaRPr lang="fr-FR" dirty="0" smtClean="0">
              <a:solidFill>
                <a:schemeClr val="tx1"/>
              </a:solidFill>
            </a:endParaRPr>
          </a:p>
          <a:p>
            <a:pPr algn="ctr"/>
            <a:endParaRPr lang="fr-FR" dirty="0" smtClean="0">
              <a:solidFill>
                <a:schemeClr val="tx1"/>
              </a:solidFill>
            </a:endParaRPr>
          </a:p>
          <a:p>
            <a:r>
              <a:rPr lang="en-US" dirty="0">
                <a:solidFill>
                  <a:schemeClr val="tx1"/>
                </a:solidFill>
              </a:rPr>
              <a:t>t</a:t>
            </a:r>
            <a:r>
              <a:rPr lang="en-US" dirty="0" smtClean="0">
                <a:solidFill>
                  <a:schemeClr val="tx1"/>
                </a:solidFill>
              </a:rPr>
              <a:t>estfonction1()</a:t>
            </a:r>
          </a:p>
          <a:p>
            <a:r>
              <a:rPr lang="en-US" dirty="0">
                <a:solidFill>
                  <a:schemeClr val="tx1"/>
                </a:solidFill>
              </a:rPr>
              <a:t>t</a:t>
            </a:r>
            <a:r>
              <a:rPr lang="en-US" dirty="0" smtClean="0">
                <a:solidFill>
                  <a:schemeClr val="tx1"/>
                </a:solidFill>
              </a:rPr>
              <a:t>estfonction2()</a:t>
            </a:r>
          </a:p>
        </p:txBody>
      </p:sp>
      <p:cxnSp>
        <p:nvCxnSpPr>
          <p:cNvPr id="10" name="Connecteur droit 9"/>
          <p:cNvCxnSpPr/>
          <p:nvPr/>
        </p:nvCxnSpPr>
        <p:spPr>
          <a:xfrm>
            <a:off x="755576" y="6021288"/>
            <a:ext cx="22322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lèche vers le haut 10"/>
          <p:cNvSpPr/>
          <p:nvPr/>
        </p:nvSpPr>
        <p:spPr>
          <a:xfrm>
            <a:off x="1619672" y="2507713"/>
            <a:ext cx="360040" cy="921287"/>
          </a:xfrm>
          <a:prstGeom prst="upArrow">
            <a:avLst>
              <a:gd name="adj1" fmla="val 2708"/>
              <a:gd name="adj2" fmla="val 473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haut 11"/>
          <p:cNvSpPr/>
          <p:nvPr/>
        </p:nvSpPr>
        <p:spPr>
          <a:xfrm>
            <a:off x="1619672" y="4878677"/>
            <a:ext cx="305967" cy="743736"/>
          </a:xfrm>
          <a:prstGeom prst="upArrow">
            <a:avLst>
              <a:gd name="adj1" fmla="val 2708"/>
              <a:gd name="adj2" fmla="val 473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3383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2267" y="2826750"/>
            <a:ext cx="5256584" cy="3416320"/>
          </a:xfrm>
          <a:prstGeom prst="rect">
            <a:avLst/>
          </a:prstGeom>
          <a:noFill/>
          <a:ln>
            <a:solidFill>
              <a:schemeClr val="accent1"/>
            </a:solidFill>
          </a:ln>
        </p:spPr>
        <p:txBody>
          <a:bodyPr wrap="square">
            <a:spAutoFit/>
          </a:bodyPr>
          <a:lstStyle/>
          <a:p>
            <a:r>
              <a:rPr lang="fr-FR" b="1" dirty="0">
                <a:latin typeface="Consolas" panose="020B0609020204030204" pitchFamily="49" charset="0"/>
              </a:rPr>
              <a:t>import </a:t>
            </a:r>
            <a:r>
              <a:rPr lang="fr-FR" b="1" dirty="0" err="1">
                <a:latin typeface="Consolas" panose="020B0609020204030204" pitchFamily="49" charset="0"/>
              </a:rPr>
              <a:t>junit.framework.TestCase</a:t>
            </a:r>
            <a:r>
              <a:rPr lang="fr-FR" b="1" dirty="0">
                <a:latin typeface="Consolas" panose="020B0609020204030204" pitchFamily="49" charset="0"/>
              </a:rPr>
              <a:t>;</a:t>
            </a:r>
          </a:p>
          <a:p>
            <a:r>
              <a:rPr lang="fr-FR" b="1" dirty="0">
                <a:latin typeface="Consolas" panose="020B0609020204030204" pitchFamily="49" charset="0"/>
              </a:rPr>
              <a:t>public class </a:t>
            </a:r>
            <a:r>
              <a:rPr lang="fr-FR" b="1" dirty="0" err="1">
                <a:latin typeface="Consolas" panose="020B0609020204030204" pitchFamily="49" charset="0"/>
              </a:rPr>
              <a:t>CalculTest</a:t>
            </a:r>
            <a:r>
              <a:rPr lang="fr-FR" b="1" dirty="0">
                <a:latin typeface="Consolas" panose="020B0609020204030204" pitchFamily="49" charset="0"/>
              </a:rPr>
              <a:t> </a:t>
            </a:r>
            <a:r>
              <a:rPr lang="fr-FR" b="1" dirty="0" err="1">
                <a:latin typeface="Consolas" panose="020B0609020204030204" pitchFamily="49" charset="0"/>
              </a:rPr>
              <a:t>extends</a:t>
            </a:r>
            <a:r>
              <a:rPr lang="fr-FR" b="1" dirty="0">
                <a:latin typeface="Consolas" panose="020B0609020204030204" pitchFamily="49" charset="0"/>
              </a:rPr>
              <a:t> </a:t>
            </a:r>
            <a:r>
              <a:rPr lang="fr-FR" b="1" dirty="0" err="1">
                <a:latin typeface="Consolas" panose="020B0609020204030204" pitchFamily="49" charset="0"/>
              </a:rPr>
              <a:t>TestCase</a:t>
            </a:r>
            <a:r>
              <a:rPr lang="fr-FR" b="1" dirty="0">
                <a:latin typeface="Consolas" panose="020B0609020204030204" pitchFamily="49" charset="0"/>
              </a:rPr>
              <a:t> { </a:t>
            </a:r>
          </a:p>
          <a:p>
            <a:r>
              <a:rPr lang="fr-FR" b="1" dirty="0">
                <a:latin typeface="Consolas" panose="020B0609020204030204" pitchFamily="49" charset="0"/>
              </a:rPr>
              <a:t>public </a:t>
            </a:r>
            <a:r>
              <a:rPr lang="fr-FR" b="1" dirty="0" err="1">
                <a:latin typeface="Consolas" panose="020B0609020204030204" pitchFamily="49" charset="0"/>
              </a:rPr>
              <a:t>void</a:t>
            </a:r>
            <a:r>
              <a:rPr lang="fr-FR" b="1" dirty="0">
                <a:latin typeface="Consolas" panose="020B0609020204030204" pitchFamily="49" charset="0"/>
              </a:rPr>
              <a:t> </a:t>
            </a:r>
            <a:r>
              <a:rPr lang="fr-FR" b="1" dirty="0" err="1">
                <a:latin typeface="Consolas" panose="020B0609020204030204" pitchFamily="49" charset="0"/>
              </a:rPr>
              <a:t>testAdd</a:t>
            </a:r>
            <a:r>
              <a:rPr lang="fr-FR" b="1" dirty="0">
                <a:latin typeface="Consolas" panose="020B0609020204030204" pitchFamily="49" charset="0"/>
              </a:rPr>
              <a:t>() { </a:t>
            </a:r>
          </a:p>
          <a:p>
            <a:r>
              <a:rPr lang="fr-FR" b="1" dirty="0" smtClean="0">
                <a:latin typeface="Consolas" panose="020B0609020204030204" pitchFamily="49" charset="0"/>
              </a:rPr>
              <a:t>Calcul cl </a:t>
            </a:r>
            <a:r>
              <a:rPr lang="fr-FR" b="1" dirty="0">
                <a:latin typeface="Consolas" panose="020B0609020204030204" pitchFamily="49" charset="0"/>
              </a:rPr>
              <a:t>= new </a:t>
            </a:r>
            <a:r>
              <a:rPr lang="fr-FR" b="1" dirty="0" smtClean="0">
                <a:latin typeface="Consolas" panose="020B0609020204030204" pitchFamily="49" charset="0"/>
              </a:rPr>
              <a:t>Calcul(); </a:t>
            </a:r>
            <a:endParaRPr lang="fr-FR" b="1" dirty="0">
              <a:latin typeface="Consolas" panose="020B0609020204030204" pitchFamily="49" charset="0"/>
            </a:endParaRPr>
          </a:p>
          <a:p>
            <a:r>
              <a:rPr lang="fr-FR" b="1" dirty="0" err="1">
                <a:latin typeface="Consolas" panose="020B0609020204030204" pitchFamily="49" charset="0"/>
              </a:rPr>
              <a:t>int</a:t>
            </a:r>
            <a:r>
              <a:rPr lang="fr-FR" b="1" dirty="0">
                <a:latin typeface="Consolas" panose="020B0609020204030204" pitchFamily="49" charset="0"/>
              </a:rPr>
              <a:t> </a:t>
            </a:r>
            <a:r>
              <a:rPr lang="fr-FR" b="1" dirty="0" err="1">
                <a:latin typeface="Consolas" panose="020B0609020204030204" pitchFamily="49" charset="0"/>
              </a:rPr>
              <a:t>expected</a:t>
            </a:r>
            <a:r>
              <a:rPr lang="fr-FR" b="1" dirty="0">
                <a:latin typeface="Consolas" panose="020B0609020204030204" pitchFamily="49" charset="0"/>
              </a:rPr>
              <a:t> = 7; </a:t>
            </a:r>
          </a:p>
          <a:p>
            <a:r>
              <a:rPr lang="fr-FR" b="1" dirty="0" err="1">
                <a:latin typeface="Consolas" panose="020B0609020204030204" pitchFamily="49" charset="0"/>
              </a:rPr>
              <a:t>int</a:t>
            </a:r>
            <a:r>
              <a:rPr lang="fr-FR" b="1" dirty="0">
                <a:latin typeface="Consolas" panose="020B0609020204030204" pitchFamily="49" charset="0"/>
              </a:rPr>
              <a:t> </a:t>
            </a:r>
            <a:r>
              <a:rPr lang="fr-FR" b="1" dirty="0" err="1">
                <a:latin typeface="Consolas" panose="020B0609020204030204" pitchFamily="49" charset="0"/>
              </a:rPr>
              <a:t>actual</a:t>
            </a:r>
            <a:r>
              <a:rPr lang="fr-FR" b="1" dirty="0">
                <a:latin typeface="Consolas" panose="020B0609020204030204" pitchFamily="49" charset="0"/>
              </a:rPr>
              <a:t> = </a:t>
            </a:r>
            <a:r>
              <a:rPr lang="fr-FR" b="1" dirty="0" err="1" smtClean="0">
                <a:latin typeface="Consolas" panose="020B0609020204030204" pitchFamily="49" charset="0"/>
              </a:rPr>
              <a:t>cl.add</a:t>
            </a:r>
            <a:r>
              <a:rPr lang="fr-FR" b="1" dirty="0" smtClean="0">
                <a:latin typeface="Consolas" panose="020B0609020204030204" pitchFamily="49" charset="0"/>
              </a:rPr>
              <a:t>(3</a:t>
            </a:r>
            <a:r>
              <a:rPr lang="fr-FR" b="1" dirty="0">
                <a:latin typeface="Consolas" panose="020B0609020204030204" pitchFamily="49" charset="0"/>
              </a:rPr>
              <a:t>, 4); </a:t>
            </a:r>
          </a:p>
          <a:p>
            <a:r>
              <a:rPr lang="fr-FR" b="1" dirty="0" err="1">
                <a:latin typeface="Consolas" panose="020B0609020204030204" pitchFamily="49" charset="0"/>
              </a:rPr>
              <a:t>assertEquals</a:t>
            </a:r>
            <a:r>
              <a:rPr lang="fr-FR" b="1" dirty="0">
                <a:latin typeface="Consolas" panose="020B0609020204030204" pitchFamily="49" charset="0"/>
              </a:rPr>
              <a:t>(</a:t>
            </a:r>
            <a:r>
              <a:rPr lang="fr-FR" b="1" dirty="0" err="1">
                <a:latin typeface="Consolas" panose="020B0609020204030204" pitchFamily="49" charset="0"/>
              </a:rPr>
              <a:t>expected</a:t>
            </a:r>
            <a:r>
              <a:rPr lang="fr-FR" b="1" dirty="0">
                <a:latin typeface="Consolas" panose="020B0609020204030204" pitchFamily="49" charset="0"/>
              </a:rPr>
              <a:t>, </a:t>
            </a:r>
            <a:r>
              <a:rPr lang="fr-FR" b="1" dirty="0" err="1">
                <a:latin typeface="Consolas" panose="020B0609020204030204" pitchFamily="49" charset="0"/>
              </a:rPr>
              <a:t>actual</a:t>
            </a:r>
            <a:r>
              <a:rPr lang="fr-FR" b="1" dirty="0">
                <a:latin typeface="Consolas" panose="020B0609020204030204" pitchFamily="49" charset="0"/>
              </a:rPr>
              <a:t>); </a:t>
            </a:r>
          </a:p>
          <a:p>
            <a:r>
              <a:rPr lang="fr-FR" b="1" dirty="0" err="1">
                <a:latin typeface="Consolas" panose="020B0609020204030204" pitchFamily="49" charset="0"/>
              </a:rPr>
              <a:t>assertEquals</a:t>
            </a:r>
            <a:r>
              <a:rPr lang="fr-FR" b="1" dirty="0">
                <a:latin typeface="Consolas" panose="020B0609020204030204" pitchFamily="49" charset="0"/>
              </a:rPr>
              <a:t>(1, </a:t>
            </a:r>
            <a:r>
              <a:rPr lang="fr-FR" b="1" dirty="0" err="1" smtClean="0">
                <a:latin typeface="Consolas" panose="020B0609020204030204" pitchFamily="49" charset="0"/>
              </a:rPr>
              <a:t>cl.add</a:t>
            </a:r>
            <a:r>
              <a:rPr lang="fr-FR" b="1" dirty="0" smtClean="0">
                <a:latin typeface="Consolas" panose="020B0609020204030204" pitchFamily="49" charset="0"/>
              </a:rPr>
              <a:t>(3</a:t>
            </a:r>
            <a:r>
              <a:rPr lang="fr-FR" b="1" dirty="0">
                <a:latin typeface="Consolas" panose="020B0609020204030204" pitchFamily="49" charset="0"/>
              </a:rPr>
              <a:t>, -2)); </a:t>
            </a:r>
          </a:p>
          <a:p>
            <a:r>
              <a:rPr lang="fr-FR" b="1" dirty="0">
                <a:latin typeface="Consolas" panose="020B0609020204030204" pitchFamily="49" charset="0"/>
              </a:rPr>
              <a:t>} </a:t>
            </a:r>
          </a:p>
          <a:p>
            <a:r>
              <a:rPr lang="fr-FR" b="1" dirty="0">
                <a:latin typeface="Consolas" panose="020B0609020204030204" pitchFamily="49" charset="0"/>
              </a:rPr>
              <a:t>public </a:t>
            </a:r>
            <a:r>
              <a:rPr lang="fr-FR" b="1" dirty="0" err="1">
                <a:latin typeface="Consolas" panose="020B0609020204030204" pitchFamily="49" charset="0"/>
              </a:rPr>
              <a:t>void</a:t>
            </a:r>
            <a:r>
              <a:rPr lang="fr-FR" b="1" dirty="0">
                <a:latin typeface="Consolas" panose="020B0609020204030204" pitchFamily="49" charset="0"/>
              </a:rPr>
              <a:t> </a:t>
            </a:r>
            <a:r>
              <a:rPr lang="fr-FR" b="1" dirty="0" err="1">
                <a:latin typeface="Consolas" panose="020B0609020204030204" pitchFamily="49" charset="0"/>
              </a:rPr>
              <a:t>testMultiply</a:t>
            </a:r>
            <a:r>
              <a:rPr lang="fr-FR" b="1" dirty="0">
                <a:latin typeface="Consolas" panose="020B0609020204030204" pitchFamily="49" charset="0"/>
              </a:rPr>
              <a:t>() { … } </a:t>
            </a:r>
          </a:p>
          <a:p>
            <a:r>
              <a:rPr lang="fr-FR" b="1" dirty="0">
                <a:latin typeface="Consolas" panose="020B0609020204030204" pitchFamily="49" charset="0"/>
              </a:rPr>
              <a:t>}</a:t>
            </a:r>
          </a:p>
        </p:txBody>
      </p:sp>
      <p:sp>
        <p:nvSpPr>
          <p:cNvPr id="3" name="Rectangle 2"/>
          <p:cNvSpPr/>
          <p:nvPr/>
        </p:nvSpPr>
        <p:spPr>
          <a:xfrm>
            <a:off x="328590" y="1002213"/>
            <a:ext cx="3707904" cy="1200329"/>
          </a:xfrm>
          <a:prstGeom prst="rect">
            <a:avLst/>
          </a:prstGeom>
          <a:ln>
            <a:solidFill>
              <a:schemeClr val="accent1"/>
            </a:solidFill>
          </a:ln>
        </p:spPr>
        <p:txBody>
          <a:bodyPr wrap="square">
            <a:spAutoFit/>
          </a:bodyPr>
          <a:lstStyle/>
          <a:p>
            <a:r>
              <a:rPr lang="fr-FR" b="1" dirty="0">
                <a:latin typeface="Consolas" panose="020B0609020204030204" pitchFamily="49" charset="0"/>
              </a:rPr>
              <a:t>public class Calcul { </a:t>
            </a:r>
          </a:p>
          <a:p>
            <a:r>
              <a:rPr lang="fr-FR" b="1" dirty="0">
                <a:latin typeface="Consolas" panose="020B0609020204030204" pitchFamily="49" charset="0"/>
              </a:rPr>
              <a:t>public </a:t>
            </a:r>
            <a:r>
              <a:rPr lang="fr-FR" b="1" dirty="0" err="1">
                <a:latin typeface="Consolas" panose="020B0609020204030204" pitchFamily="49" charset="0"/>
              </a:rPr>
              <a:t>int</a:t>
            </a:r>
            <a:r>
              <a:rPr lang="fr-FR" b="1" dirty="0">
                <a:latin typeface="Consolas" panose="020B0609020204030204" pitchFamily="49" charset="0"/>
              </a:rPr>
              <a:t> </a:t>
            </a:r>
            <a:r>
              <a:rPr lang="fr-FR" b="1" dirty="0" err="1">
                <a:latin typeface="Consolas" panose="020B0609020204030204" pitchFamily="49" charset="0"/>
              </a:rPr>
              <a:t>Add</a:t>
            </a:r>
            <a:r>
              <a:rPr lang="fr-FR" b="1" dirty="0">
                <a:latin typeface="Consolas" panose="020B0609020204030204" pitchFamily="49" charset="0"/>
              </a:rPr>
              <a:t>() { … } </a:t>
            </a:r>
          </a:p>
          <a:p>
            <a:r>
              <a:rPr lang="fr-FR" b="1" dirty="0">
                <a:latin typeface="Consolas" panose="020B0609020204030204" pitchFamily="49" charset="0"/>
              </a:rPr>
              <a:t>public </a:t>
            </a:r>
            <a:r>
              <a:rPr lang="fr-FR" b="1" dirty="0" err="1">
                <a:latin typeface="Consolas" panose="020B0609020204030204" pitchFamily="49" charset="0"/>
              </a:rPr>
              <a:t>int</a:t>
            </a:r>
            <a:r>
              <a:rPr lang="fr-FR" b="1" dirty="0">
                <a:latin typeface="Consolas" panose="020B0609020204030204" pitchFamily="49" charset="0"/>
              </a:rPr>
              <a:t> </a:t>
            </a:r>
            <a:r>
              <a:rPr lang="fr-FR" b="1" dirty="0" err="1">
                <a:latin typeface="Consolas" panose="020B0609020204030204" pitchFamily="49" charset="0"/>
              </a:rPr>
              <a:t>Multiply</a:t>
            </a:r>
            <a:r>
              <a:rPr lang="fr-FR" b="1" dirty="0">
                <a:latin typeface="Consolas" panose="020B0609020204030204" pitchFamily="49" charset="0"/>
              </a:rPr>
              <a:t>() { … } </a:t>
            </a:r>
          </a:p>
          <a:p>
            <a:r>
              <a:rPr lang="fr-FR" b="1" dirty="0">
                <a:latin typeface="Consolas" panose="020B0609020204030204" pitchFamily="49" charset="0"/>
              </a:rPr>
              <a:t>}</a:t>
            </a:r>
          </a:p>
        </p:txBody>
      </p:sp>
      <p:sp>
        <p:nvSpPr>
          <p:cNvPr id="4" name="ZoneTexte 3"/>
          <p:cNvSpPr txBox="1"/>
          <p:nvPr/>
        </p:nvSpPr>
        <p:spPr>
          <a:xfrm>
            <a:off x="107504" y="116632"/>
            <a:ext cx="1500860" cy="523220"/>
          </a:xfrm>
          <a:prstGeom prst="rect">
            <a:avLst/>
          </a:prstGeom>
          <a:noFill/>
        </p:spPr>
        <p:txBody>
          <a:bodyPr wrap="none" rtlCol="0">
            <a:spAutoFit/>
          </a:bodyPr>
          <a:lstStyle/>
          <a:p>
            <a:r>
              <a:rPr lang="fr-FR" sz="2800" u="sng" dirty="0" smtClean="0"/>
              <a:t>Exemple </a:t>
            </a:r>
            <a:endParaRPr lang="fr-FR" sz="2800" u="sng" dirty="0"/>
          </a:p>
        </p:txBody>
      </p:sp>
      <p:sp>
        <p:nvSpPr>
          <p:cNvPr id="5" name="ZoneTexte 4"/>
          <p:cNvSpPr txBox="1"/>
          <p:nvPr/>
        </p:nvSpPr>
        <p:spPr>
          <a:xfrm>
            <a:off x="5724128" y="1340768"/>
            <a:ext cx="2274469" cy="523220"/>
          </a:xfrm>
          <a:prstGeom prst="rect">
            <a:avLst/>
          </a:prstGeom>
          <a:noFill/>
        </p:spPr>
        <p:txBody>
          <a:bodyPr wrap="none" rtlCol="0">
            <a:spAutoFit/>
          </a:bodyPr>
          <a:lstStyle/>
          <a:p>
            <a:r>
              <a:rPr lang="fr-FR" sz="2800" dirty="0" smtClean="0"/>
              <a:t>Classe à tester</a:t>
            </a:r>
            <a:endParaRPr lang="fr-FR" sz="2800" dirty="0"/>
          </a:p>
        </p:txBody>
      </p:sp>
      <p:sp>
        <p:nvSpPr>
          <p:cNvPr id="6" name="ZoneTexte 5"/>
          <p:cNvSpPr txBox="1"/>
          <p:nvPr/>
        </p:nvSpPr>
        <p:spPr>
          <a:xfrm>
            <a:off x="354199" y="4253900"/>
            <a:ext cx="2170915" cy="523220"/>
          </a:xfrm>
          <a:prstGeom prst="rect">
            <a:avLst/>
          </a:prstGeom>
          <a:noFill/>
        </p:spPr>
        <p:txBody>
          <a:bodyPr wrap="none" rtlCol="0">
            <a:spAutoFit/>
          </a:bodyPr>
          <a:lstStyle/>
          <a:p>
            <a:r>
              <a:rPr lang="fr-FR" sz="2800" dirty="0" smtClean="0"/>
              <a:t>Classe de test</a:t>
            </a:r>
            <a:endParaRPr lang="fr-FR" sz="2800" dirty="0"/>
          </a:p>
        </p:txBody>
      </p:sp>
      <p:cxnSp>
        <p:nvCxnSpPr>
          <p:cNvPr id="8" name="Connecteur droit avec flèche 7"/>
          <p:cNvCxnSpPr/>
          <p:nvPr/>
        </p:nvCxnSpPr>
        <p:spPr>
          <a:xfrm flipH="1">
            <a:off x="4211960" y="1724908"/>
            <a:ext cx="1368152"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2525114" y="4534910"/>
            <a:ext cx="954360"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77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4275</TotalTime>
  <Words>1302</Words>
  <Application>Microsoft Office PowerPoint</Application>
  <PresentationFormat>Affichage à l'écran (4:3)</PresentationFormat>
  <Paragraphs>310</Paragraphs>
  <Slides>32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Calibri</vt:lpstr>
      <vt:lpstr>Consolas</vt:lpstr>
      <vt:lpstr>JetBrains Mono</vt:lpstr>
      <vt:lpstr>Thème Office</vt:lpstr>
      <vt:lpstr>Test unitaire Junit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Microsoft</cp:lastModifiedBy>
  <cp:revision>413</cp:revision>
  <dcterms:created xsi:type="dcterms:W3CDTF">2012-10-13T17:02:57Z</dcterms:created>
  <dcterms:modified xsi:type="dcterms:W3CDTF">2022-02-24T21:59:59Z</dcterms:modified>
</cp:coreProperties>
</file>