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75" r:id="rId5"/>
    <p:sldId id="278" r:id="rId6"/>
    <p:sldId id="276" r:id="rId7"/>
    <p:sldId id="277" r:id="rId8"/>
    <p:sldId id="279" r:id="rId9"/>
    <p:sldId id="280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81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94" autoAdjust="0"/>
    <p:restoredTop sz="94660"/>
  </p:normalViewPr>
  <p:slideViewPr>
    <p:cSldViewPr snapToGrid="0">
      <p:cViewPr varScale="1">
        <p:scale>
          <a:sx n="70" d="100"/>
          <a:sy n="70" d="100"/>
        </p:scale>
        <p:origin x="3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6D0D-A5EA-4109-A976-537BB21BF915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EB83-5A02-4701-96C1-51E353C18E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2190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6D0D-A5EA-4109-A976-537BB21BF915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EB83-5A02-4701-96C1-51E353C18E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438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6D0D-A5EA-4109-A976-537BB21BF915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EB83-5A02-4701-96C1-51E353C18E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4249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6D0D-A5EA-4109-A976-537BB21BF915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EB83-5A02-4701-96C1-51E353C18E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336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6D0D-A5EA-4109-A976-537BB21BF915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EB83-5A02-4701-96C1-51E353C18E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8170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6D0D-A5EA-4109-A976-537BB21BF915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EB83-5A02-4701-96C1-51E353C18E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625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6D0D-A5EA-4109-A976-537BB21BF915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EB83-5A02-4701-96C1-51E353C18E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2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6D0D-A5EA-4109-A976-537BB21BF915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EB83-5A02-4701-96C1-51E353C18E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5993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6D0D-A5EA-4109-A976-537BB21BF915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EB83-5A02-4701-96C1-51E353C18E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6767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6D0D-A5EA-4109-A976-537BB21BF915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EB83-5A02-4701-96C1-51E353C18E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502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6D0D-A5EA-4109-A976-537BB21BF915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EB83-5A02-4701-96C1-51E353C18E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8810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D6D0D-A5EA-4109-A976-537BB21BF915}" type="datetimeFigureOut">
              <a:rPr lang="fr-FR" smtClean="0"/>
              <a:t>30/03/2022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9EB83-5A02-4701-96C1-51E353C18E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1278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mywebsite.com/books?filtre=policier&amp;tri=asc" TargetMode="External"/><Relationship Id="rId2" Type="http://schemas.openxmlformats.org/officeDocument/2006/relationships/hyperlink" Target="http://mywebsite.com/book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ywebsite.com/books/87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mywebsite.com/books/87/comments/1568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316847" y="2516210"/>
            <a:ext cx="7124700" cy="115416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500"/>
              </a:lnSpc>
            </a:pPr>
            <a:r>
              <a:rPr lang="fr-FR" sz="4006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WEB SERVICES </a:t>
            </a:r>
            <a:r>
              <a:rPr lang="fr-FR" sz="4006" dirty="0" err="1" smtClean="0">
                <a:solidFill>
                  <a:srgbClr val="002060"/>
                </a:solidFill>
                <a:latin typeface="Gill Sans MT" panose="020B0502020104020203" pitchFamily="34" charset="0"/>
              </a:rPr>
              <a:t>RESTful</a:t>
            </a:r>
            <a:r>
              <a:rPr lang="fr-FR" sz="4006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 </a:t>
            </a:r>
          </a:p>
          <a:p>
            <a:pPr>
              <a:lnSpc>
                <a:spcPts val="4500"/>
              </a:lnSpc>
            </a:pPr>
            <a:endParaRPr lang="fr-FR" sz="4006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31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68300" y="279400"/>
            <a:ext cx="4172617" cy="6283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900"/>
              </a:lnSpc>
            </a:pPr>
            <a:r>
              <a:rPr lang="fr-FR" sz="4306" u="sng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Règles de </a:t>
            </a:r>
            <a:r>
              <a:rPr lang="fr-FR" sz="4306" u="sng" dirty="0" err="1" smtClean="0">
                <a:solidFill>
                  <a:srgbClr val="002060"/>
                </a:solidFill>
                <a:latin typeface="Gill Sans MT" panose="020B0502020104020203" pitchFamily="34" charset="0"/>
              </a:rPr>
              <a:t>RESTful</a:t>
            </a:r>
            <a:r>
              <a:rPr lang="fr-FR" sz="4306" u="sng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736461" y="1827651"/>
            <a:ext cx="103505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0" i="0" u="none" strike="noStrike" baseline="0" dirty="0" smtClean="0">
                <a:solidFill>
                  <a:srgbClr val="002060"/>
                </a:solidFill>
              </a:rPr>
              <a:t> Règle n°1 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b="0" i="0" u="none" strike="noStrike" baseline="0" dirty="0" smtClean="0">
                <a:solidFill>
                  <a:srgbClr val="002060"/>
                </a:solidFill>
              </a:rPr>
              <a:t>l’URI comme identifiant des ressources</a:t>
            </a:r>
          </a:p>
          <a:p>
            <a:r>
              <a:rPr lang="fr-FR" sz="2800" b="0" i="0" u="none" strike="noStrike" baseline="0" dirty="0" smtClean="0">
                <a:solidFill>
                  <a:srgbClr val="002060"/>
                </a:solidFill>
              </a:rPr>
              <a:t> Règle n°2 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b="0" i="0" u="none" strike="noStrike" baseline="0" dirty="0" smtClean="0">
                <a:solidFill>
                  <a:srgbClr val="002060"/>
                </a:solidFill>
              </a:rPr>
              <a:t>les verbes HTTP comme identifiant des opérations</a:t>
            </a:r>
          </a:p>
          <a:p>
            <a:r>
              <a:rPr lang="fr-FR" sz="2800" b="0" i="0" u="none" strike="noStrike" baseline="0" dirty="0" smtClean="0">
                <a:solidFill>
                  <a:srgbClr val="002060"/>
                </a:solidFill>
              </a:rPr>
              <a:t> Règle n°3 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b="0" i="0" u="none" strike="noStrike" baseline="0" dirty="0" smtClean="0">
                <a:solidFill>
                  <a:srgbClr val="002060"/>
                </a:solidFill>
              </a:rPr>
              <a:t>les réponses HTTP comme représentation des ressources</a:t>
            </a:r>
          </a:p>
          <a:p>
            <a:r>
              <a:rPr lang="fr-FR" sz="2800" b="0" i="0" u="none" strike="noStrike" baseline="0" dirty="0" smtClean="0">
                <a:solidFill>
                  <a:srgbClr val="002060"/>
                </a:solidFill>
              </a:rPr>
              <a:t> </a:t>
            </a:r>
            <a:endParaRPr lang="fr-FR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98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3100" y="146735"/>
            <a:ext cx="6499408" cy="119750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900"/>
              </a:lnSpc>
            </a:pPr>
            <a:r>
              <a:rPr lang="fr-FR" sz="3200" u="sng" dirty="0">
                <a:solidFill>
                  <a:srgbClr val="002060"/>
                </a:solidFill>
                <a:latin typeface="Gill Sans MT" panose="020B0502020104020203" pitchFamily="34" charset="0"/>
              </a:rPr>
              <a:t>Règle N°1 :</a:t>
            </a:r>
          </a:p>
          <a:p>
            <a:pPr>
              <a:lnSpc>
                <a:spcPts val="4900"/>
              </a:lnSpc>
            </a:pPr>
            <a:r>
              <a:rPr lang="fr-FR" sz="3200" u="sng" dirty="0">
                <a:solidFill>
                  <a:srgbClr val="002060"/>
                </a:solidFill>
                <a:latin typeface="Gill Sans MT" panose="020B0502020104020203" pitchFamily="34" charset="0"/>
              </a:rPr>
              <a:t>l’URI comme identifiant des ressources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735347" y="2162760"/>
            <a:ext cx="101981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srgbClr val="002060"/>
                </a:solidFill>
              </a:rPr>
              <a:t>REST </a:t>
            </a:r>
            <a:r>
              <a:rPr lang="fr-FR" sz="2800" dirty="0">
                <a:solidFill>
                  <a:srgbClr val="002060"/>
                </a:solidFill>
              </a:rPr>
              <a:t>se base sur les URI (</a:t>
            </a:r>
            <a:r>
              <a:rPr lang="fr-FR" sz="2800" dirty="0" smtClean="0">
                <a:solidFill>
                  <a:srgbClr val="002060"/>
                </a:solidFill>
              </a:rPr>
              <a:t>Uniform Resource </a:t>
            </a:r>
            <a:r>
              <a:rPr lang="fr-FR" sz="2800" dirty="0">
                <a:solidFill>
                  <a:srgbClr val="002060"/>
                </a:solidFill>
              </a:rPr>
              <a:t>Identifier) afin </a:t>
            </a:r>
            <a:r>
              <a:rPr lang="fr-FR" sz="2800" dirty="0" smtClean="0">
                <a:solidFill>
                  <a:srgbClr val="002060"/>
                </a:solidFill>
              </a:rPr>
              <a:t>d’identifier une </a:t>
            </a:r>
            <a:r>
              <a:rPr lang="fr-FR" sz="2800" dirty="0">
                <a:solidFill>
                  <a:srgbClr val="002060"/>
                </a:solidFill>
              </a:rPr>
              <a:t>ressource</a:t>
            </a:r>
            <a:r>
              <a:rPr lang="fr-FR" sz="2800" dirty="0" smtClean="0">
                <a:solidFill>
                  <a:srgbClr val="002060"/>
                </a:solidFill>
              </a:rPr>
              <a:t>.</a:t>
            </a:r>
          </a:p>
          <a:p>
            <a:endParaRPr lang="fr-FR" sz="2800" dirty="0">
              <a:solidFill>
                <a:srgbClr val="00206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srgbClr val="002060"/>
                </a:solidFill>
              </a:rPr>
              <a:t>Ainsi </a:t>
            </a:r>
            <a:r>
              <a:rPr lang="fr-FR" sz="2800" dirty="0">
                <a:solidFill>
                  <a:srgbClr val="002060"/>
                </a:solidFill>
              </a:rPr>
              <a:t>une application se doit </a:t>
            </a:r>
            <a:r>
              <a:rPr lang="fr-FR" sz="2800" dirty="0" smtClean="0">
                <a:solidFill>
                  <a:srgbClr val="002060"/>
                </a:solidFill>
              </a:rPr>
              <a:t>de construire </a:t>
            </a:r>
            <a:r>
              <a:rPr lang="fr-FR" sz="2800" dirty="0">
                <a:solidFill>
                  <a:srgbClr val="002060"/>
                </a:solidFill>
              </a:rPr>
              <a:t>ses URI (et donc ses URL) </a:t>
            </a:r>
            <a:r>
              <a:rPr lang="fr-FR" sz="2800" dirty="0" smtClean="0">
                <a:solidFill>
                  <a:srgbClr val="002060"/>
                </a:solidFill>
              </a:rPr>
              <a:t>de manière </a:t>
            </a:r>
            <a:r>
              <a:rPr lang="fr-FR" sz="2800" dirty="0">
                <a:solidFill>
                  <a:srgbClr val="002060"/>
                </a:solidFill>
              </a:rPr>
              <a:t>précise, en tenant compte </a:t>
            </a:r>
            <a:r>
              <a:rPr lang="fr-FR" sz="2800" dirty="0" smtClean="0">
                <a:solidFill>
                  <a:srgbClr val="002060"/>
                </a:solidFill>
              </a:rPr>
              <a:t>des contraintes </a:t>
            </a:r>
            <a:r>
              <a:rPr lang="fr-FR" sz="2800" dirty="0">
                <a:solidFill>
                  <a:srgbClr val="002060"/>
                </a:solidFill>
              </a:rPr>
              <a:t>REST</a:t>
            </a:r>
            <a:r>
              <a:rPr lang="fr-FR" sz="2800" dirty="0" smtClean="0">
                <a:solidFill>
                  <a:srgbClr val="002060"/>
                </a:solidFill>
              </a:rPr>
              <a:t>.</a:t>
            </a:r>
          </a:p>
          <a:p>
            <a:endParaRPr lang="fr-FR" sz="2800" dirty="0">
              <a:solidFill>
                <a:srgbClr val="00206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>
                <a:solidFill>
                  <a:srgbClr val="002060"/>
                </a:solidFill>
              </a:rPr>
              <a:t>Il </a:t>
            </a:r>
            <a:r>
              <a:rPr lang="fr-FR" sz="2800" dirty="0">
                <a:solidFill>
                  <a:srgbClr val="002060"/>
                </a:solidFill>
              </a:rPr>
              <a:t>est nécessaire de prendre en compte </a:t>
            </a:r>
            <a:r>
              <a:rPr lang="fr-FR" sz="2800" dirty="0" smtClean="0">
                <a:solidFill>
                  <a:srgbClr val="002060"/>
                </a:solidFill>
              </a:rPr>
              <a:t>la hiérarchie </a:t>
            </a:r>
            <a:r>
              <a:rPr lang="fr-FR" sz="2800" dirty="0">
                <a:solidFill>
                  <a:srgbClr val="002060"/>
                </a:solidFill>
              </a:rPr>
              <a:t>des ressources et </a:t>
            </a:r>
            <a:r>
              <a:rPr lang="fr-FR" sz="2800" dirty="0" smtClean="0">
                <a:solidFill>
                  <a:srgbClr val="002060"/>
                </a:solidFill>
              </a:rPr>
              <a:t>la sémantique </a:t>
            </a:r>
            <a:r>
              <a:rPr lang="fr-FR" sz="2800" dirty="0">
                <a:solidFill>
                  <a:srgbClr val="002060"/>
                </a:solidFill>
              </a:rPr>
              <a:t>des </a:t>
            </a:r>
            <a:r>
              <a:rPr lang="fr-FR" sz="2800" dirty="0" smtClean="0">
                <a:solidFill>
                  <a:srgbClr val="002060"/>
                </a:solidFill>
              </a:rPr>
              <a:t>URI </a:t>
            </a:r>
            <a:r>
              <a:rPr lang="fr-FR" sz="2800" dirty="0">
                <a:solidFill>
                  <a:srgbClr val="002060"/>
                </a:solidFill>
              </a:rPr>
              <a:t>pour les éditer :</a:t>
            </a:r>
          </a:p>
        </p:txBody>
      </p:sp>
    </p:spTree>
    <p:extLst>
      <p:ext uri="{BB962C8B-B14F-4D97-AF65-F5344CB8AC3E}">
        <p14:creationId xmlns:p14="http://schemas.microsoft.com/office/powerpoint/2010/main" val="99716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9026" y="207546"/>
            <a:ext cx="9589548" cy="119750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900"/>
              </a:lnSpc>
            </a:pPr>
            <a:r>
              <a:rPr lang="fr-FR" sz="3200" u="sng" dirty="0">
                <a:solidFill>
                  <a:srgbClr val="002060"/>
                </a:solidFill>
                <a:latin typeface="Gill Sans MT" panose="020B0502020104020203" pitchFamily="34" charset="0"/>
              </a:rPr>
              <a:t>Règle N°1 :</a:t>
            </a:r>
          </a:p>
          <a:p>
            <a:pPr>
              <a:lnSpc>
                <a:spcPts val="4900"/>
              </a:lnSpc>
            </a:pPr>
            <a:r>
              <a:rPr lang="fr-FR" sz="3200" u="sng" dirty="0">
                <a:solidFill>
                  <a:srgbClr val="002060"/>
                </a:solidFill>
                <a:latin typeface="Gill Sans MT" panose="020B0502020104020203" pitchFamily="34" charset="0"/>
              </a:rPr>
              <a:t>Quelques exemples de construction d’URL avec </a:t>
            </a:r>
            <a:r>
              <a:rPr lang="fr-FR" sz="3200" u="sng" dirty="0" err="1">
                <a:solidFill>
                  <a:srgbClr val="002060"/>
                </a:solidFill>
                <a:latin typeface="Gill Sans MT" panose="020B0502020104020203" pitchFamily="34" charset="0"/>
              </a:rPr>
              <a:t>RESTful</a:t>
            </a:r>
            <a:r>
              <a:rPr lang="fr-FR" sz="3200" u="sng" dirty="0">
                <a:solidFill>
                  <a:srgbClr val="002060"/>
                </a:solidFill>
                <a:latin typeface="Gill Sans MT" panose="020B0502020104020203" pitchFamily="34" charset="0"/>
              </a:rPr>
              <a:t> :</a:t>
            </a:r>
          </a:p>
        </p:txBody>
      </p:sp>
      <p:sp>
        <p:nvSpPr>
          <p:cNvPr id="5" name="Rectangle 4"/>
          <p:cNvSpPr/>
          <p:nvPr/>
        </p:nvSpPr>
        <p:spPr>
          <a:xfrm>
            <a:off x="825500" y="1414106"/>
            <a:ext cx="93599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2000" b="0" i="0" u="none" strike="noStrike" baseline="0" dirty="0" smtClean="0">
              <a:solidFill>
                <a:srgbClr val="3892A8"/>
              </a:solidFill>
              <a:latin typeface="Wingdings2"/>
            </a:endParaRPr>
          </a:p>
          <a:p>
            <a:r>
              <a:rPr lang="fr-FR" sz="2000" b="0" i="0" u="none" strike="noStrike" baseline="0" dirty="0" smtClean="0">
                <a:solidFill>
                  <a:srgbClr val="3892A8"/>
                </a:solidFill>
                <a:latin typeface="Wingdings2"/>
              </a:rPr>
              <a:t> </a:t>
            </a:r>
            <a:r>
              <a:rPr lang="fr-FR" sz="2000" dirty="0">
                <a:solidFill>
                  <a:srgbClr val="002060"/>
                </a:solidFill>
              </a:rPr>
              <a:t>Liste des livres</a:t>
            </a:r>
          </a:p>
          <a:p>
            <a:r>
              <a:rPr lang="fr-FR" sz="2000" dirty="0">
                <a:solidFill>
                  <a:srgbClr val="002060"/>
                </a:solidFill>
              </a:rPr>
              <a:t>◦ NOK : http://mywebsite.com/book</a:t>
            </a:r>
          </a:p>
          <a:p>
            <a:r>
              <a:rPr lang="fr-FR" sz="2000" dirty="0">
                <a:solidFill>
                  <a:srgbClr val="002060"/>
                </a:solidFill>
              </a:rPr>
              <a:t>◦ OK : </a:t>
            </a:r>
            <a:r>
              <a:rPr lang="fr-FR" sz="2000" dirty="0">
                <a:solidFill>
                  <a:srgbClr val="002060"/>
                </a:solidFill>
                <a:hlinkClick r:id="rId2"/>
              </a:rPr>
              <a:t>http://mywebsite.com/books</a:t>
            </a:r>
            <a:endParaRPr lang="fr-FR" sz="2000" dirty="0">
              <a:solidFill>
                <a:srgbClr val="002060"/>
              </a:solidFill>
            </a:endParaRPr>
          </a:p>
          <a:p>
            <a:endParaRPr lang="fr-FR" sz="2000" dirty="0">
              <a:solidFill>
                <a:srgbClr val="002060"/>
              </a:solidFill>
            </a:endParaRPr>
          </a:p>
          <a:p>
            <a:r>
              <a:rPr lang="fr-FR" sz="2000" dirty="0">
                <a:solidFill>
                  <a:srgbClr val="002060"/>
                </a:solidFill>
              </a:rPr>
              <a:t> Filtre et tri sur les livres</a:t>
            </a:r>
          </a:p>
          <a:p>
            <a:r>
              <a:rPr lang="fr-FR" sz="2000" dirty="0">
                <a:solidFill>
                  <a:srgbClr val="002060"/>
                </a:solidFill>
              </a:rPr>
              <a:t>◦ NOK : http://mywebsite.com/books/filtre/policier/tri/asc</a:t>
            </a:r>
          </a:p>
          <a:p>
            <a:r>
              <a:rPr lang="fr-FR" sz="2000" dirty="0">
                <a:solidFill>
                  <a:srgbClr val="002060"/>
                </a:solidFill>
              </a:rPr>
              <a:t>◦ OK : </a:t>
            </a:r>
            <a:r>
              <a:rPr lang="fr-FR" sz="2000" dirty="0">
                <a:solidFill>
                  <a:srgbClr val="002060"/>
                </a:solidFill>
                <a:hlinkClick r:id="rId3"/>
              </a:rPr>
              <a:t>http://</a:t>
            </a:r>
            <a:r>
              <a:rPr lang="fr-FR" sz="2000" dirty="0" smtClean="0">
                <a:solidFill>
                  <a:srgbClr val="002060"/>
                </a:solidFill>
                <a:hlinkClick r:id="rId3"/>
              </a:rPr>
              <a:t>mywebsite.com/books?filtre=policier&amp;tri=asc</a:t>
            </a:r>
            <a:endParaRPr lang="fr-FR" sz="2000" dirty="0">
              <a:solidFill>
                <a:srgbClr val="002060"/>
              </a:solidFill>
            </a:endParaRPr>
          </a:p>
          <a:p>
            <a:endParaRPr lang="fr-FR" sz="2000" dirty="0">
              <a:solidFill>
                <a:srgbClr val="002060"/>
              </a:solidFill>
            </a:endParaRPr>
          </a:p>
          <a:p>
            <a:r>
              <a:rPr lang="fr-FR" sz="2000" dirty="0">
                <a:solidFill>
                  <a:srgbClr val="002060"/>
                </a:solidFill>
              </a:rPr>
              <a:t> Affichage d’un livre</a:t>
            </a:r>
          </a:p>
          <a:p>
            <a:r>
              <a:rPr lang="fr-FR" sz="2000" dirty="0">
                <a:solidFill>
                  <a:srgbClr val="002060"/>
                </a:solidFill>
              </a:rPr>
              <a:t>◦ NOK : http://mywebsite.com/book/display/87</a:t>
            </a:r>
          </a:p>
          <a:p>
            <a:r>
              <a:rPr lang="fr-FR" sz="2000" dirty="0">
                <a:solidFill>
                  <a:srgbClr val="002060"/>
                </a:solidFill>
              </a:rPr>
              <a:t>◦ OK : </a:t>
            </a:r>
            <a:r>
              <a:rPr lang="fr-FR" sz="2000" dirty="0">
                <a:solidFill>
                  <a:srgbClr val="002060"/>
                </a:solidFill>
                <a:hlinkClick r:id="rId4"/>
              </a:rPr>
              <a:t>http://mywebsite.com/books/87</a:t>
            </a:r>
            <a:endParaRPr lang="fr-FR" sz="2000" dirty="0">
              <a:solidFill>
                <a:srgbClr val="002060"/>
              </a:solidFill>
            </a:endParaRPr>
          </a:p>
          <a:p>
            <a:endParaRPr lang="fr-FR" sz="2000" dirty="0">
              <a:solidFill>
                <a:srgbClr val="002060"/>
              </a:solidFill>
            </a:endParaRPr>
          </a:p>
          <a:p>
            <a:r>
              <a:rPr lang="fr-FR" sz="2000" dirty="0">
                <a:solidFill>
                  <a:srgbClr val="002060"/>
                </a:solidFill>
              </a:rPr>
              <a:t> Tous les commentaires sur un livre</a:t>
            </a:r>
          </a:p>
          <a:p>
            <a:r>
              <a:rPr lang="fr-FR" sz="2000" dirty="0">
                <a:solidFill>
                  <a:srgbClr val="002060"/>
                </a:solidFill>
              </a:rPr>
              <a:t>◦ NOK : http://mywebsite.com/books/comments/87</a:t>
            </a:r>
          </a:p>
          <a:p>
            <a:r>
              <a:rPr lang="fr-FR" sz="2000" dirty="0">
                <a:solidFill>
                  <a:srgbClr val="002060"/>
                </a:solidFill>
              </a:rPr>
              <a:t>◦ OK : http://mywebsite.com/books/87/comments</a:t>
            </a:r>
          </a:p>
        </p:txBody>
      </p:sp>
    </p:spTree>
    <p:extLst>
      <p:ext uri="{BB962C8B-B14F-4D97-AF65-F5344CB8AC3E}">
        <p14:creationId xmlns:p14="http://schemas.microsoft.com/office/powerpoint/2010/main" val="19626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0200" y="156746"/>
            <a:ext cx="7112012" cy="12567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900"/>
              </a:lnSpc>
            </a:pPr>
            <a:r>
              <a:rPr lang="fr-FR" sz="2400" u="sng" dirty="0">
                <a:solidFill>
                  <a:srgbClr val="002060"/>
                </a:solidFill>
                <a:latin typeface="Gill Sans MT" panose="020B0502020104020203" pitchFamily="34" charset="0"/>
              </a:rPr>
              <a:t>Règle N°1 :</a:t>
            </a:r>
          </a:p>
          <a:p>
            <a:pPr>
              <a:lnSpc>
                <a:spcPts val="4900"/>
              </a:lnSpc>
            </a:pPr>
            <a:r>
              <a:rPr lang="fr-FR" sz="2400" u="sng" dirty="0">
                <a:solidFill>
                  <a:srgbClr val="002060"/>
                </a:solidFill>
                <a:latin typeface="Gill Sans MT" panose="020B0502020104020203" pitchFamily="34" charset="0"/>
              </a:rPr>
              <a:t>Quelques exemples de construction </a:t>
            </a:r>
            <a:r>
              <a:rPr lang="fr-FR" sz="2400" u="sng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d’URI </a:t>
            </a:r>
            <a:r>
              <a:rPr lang="fr-FR" sz="2400" u="sng" dirty="0">
                <a:solidFill>
                  <a:srgbClr val="002060"/>
                </a:solidFill>
                <a:latin typeface="Gill Sans MT" panose="020B0502020104020203" pitchFamily="34" charset="0"/>
              </a:rPr>
              <a:t>avec </a:t>
            </a:r>
            <a:r>
              <a:rPr lang="fr-FR" sz="2400" u="sng" dirty="0" err="1">
                <a:solidFill>
                  <a:srgbClr val="002060"/>
                </a:solidFill>
                <a:latin typeface="Gill Sans MT" panose="020B0502020104020203" pitchFamily="34" charset="0"/>
              </a:rPr>
              <a:t>RESTful</a:t>
            </a:r>
            <a:r>
              <a:rPr lang="fr-FR" sz="2400" u="sng" dirty="0">
                <a:solidFill>
                  <a:srgbClr val="002060"/>
                </a:solidFill>
                <a:latin typeface="Gill Sans MT" panose="020B0502020104020203" pitchFamily="34" charset="0"/>
              </a:rPr>
              <a:t> :</a:t>
            </a:r>
          </a:p>
        </p:txBody>
      </p:sp>
      <p:sp>
        <p:nvSpPr>
          <p:cNvPr id="5" name="Rectangle 4"/>
          <p:cNvSpPr/>
          <p:nvPr/>
        </p:nvSpPr>
        <p:spPr>
          <a:xfrm>
            <a:off x="727673" y="1807216"/>
            <a:ext cx="1045210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900" b="0" i="0" u="none" strike="noStrike" baseline="0" dirty="0" smtClean="0">
                <a:solidFill>
                  <a:srgbClr val="002060"/>
                </a:solidFill>
              </a:rPr>
              <a:t> </a:t>
            </a:r>
            <a:r>
              <a:rPr lang="fr-FR" sz="2400" b="1" i="0" u="none" strike="noStrike" baseline="0" dirty="0" smtClean="0">
                <a:solidFill>
                  <a:srgbClr val="002060"/>
                </a:solidFill>
              </a:rPr>
              <a:t>Affichage d’un commentaire sur un livre</a:t>
            </a:r>
          </a:p>
          <a:p>
            <a:pPr lvl="1"/>
            <a:r>
              <a:rPr lang="fr-FR" dirty="0">
                <a:solidFill>
                  <a:srgbClr val="002060"/>
                </a:solidFill>
              </a:rPr>
              <a:t>◦ </a:t>
            </a:r>
            <a:r>
              <a:rPr lang="fr-FR" dirty="0" smtClean="0">
                <a:solidFill>
                  <a:srgbClr val="002060"/>
                </a:solidFill>
              </a:rPr>
              <a:t>NOK </a:t>
            </a:r>
            <a:r>
              <a:rPr lang="fr-FR" dirty="0">
                <a:solidFill>
                  <a:srgbClr val="002060"/>
                </a:solidFill>
              </a:rPr>
              <a:t>: http://mywebsite.com/books/comments/87/1568</a:t>
            </a:r>
          </a:p>
          <a:p>
            <a:pPr lvl="1"/>
            <a:r>
              <a:rPr lang="fr-FR" dirty="0">
                <a:solidFill>
                  <a:srgbClr val="002060"/>
                </a:solidFill>
              </a:rPr>
              <a:t>◦ OK : </a:t>
            </a:r>
            <a:r>
              <a:rPr lang="fr-FR" dirty="0">
                <a:solidFill>
                  <a:srgbClr val="002060"/>
                </a:solidFill>
                <a:hlinkClick r:id="rId2"/>
              </a:rPr>
              <a:t>http://</a:t>
            </a:r>
            <a:r>
              <a:rPr lang="fr-FR" dirty="0" smtClean="0">
                <a:solidFill>
                  <a:srgbClr val="002060"/>
                </a:solidFill>
                <a:hlinkClick r:id="rId2"/>
              </a:rPr>
              <a:t>mywebsite.com/books/87/comments/1568</a:t>
            </a:r>
            <a:endParaRPr lang="fr-FR" dirty="0" smtClean="0">
              <a:solidFill>
                <a:srgbClr val="002060"/>
              </a:solidFill>
            </a:endParaRPr>
          </a:p>
          <a:p>
            <a:pPr lvl="1"/>
            <a:endParaRPr lang="fr-FR" dirty="0">
              <a:solidFill>
                <a:srgbClr val="002060"/>
              </a:solidFill>
            </a:endParaRPr>
          </a:p>
          <a:p>
            <a:r>
              <a:rPr lang="fr-FR" sz="2400" b="0" i="0" u="none" strike="noStrike" baseline="0" dirty="0" smtClean="0">
                <a:solidFill>
                  <a:srgbClr val="002060"/>
                </a:solidFill>
              </a:rPr>
              <a:t>En construisant correctement les URI, il est possible de</a:t>
            </a:r>
            <a:r>
              <a:rPr lang="fr-FR" sz="2400" b="0" i="0" u="none" strike="noStrike" dirty="0" smtClean="0">
                <a:solidFill>
                  <a:srgbClr val="002060"/>
                </a:solidFill>
              </a:rPr>
              <a:t> </a:t>
            </a:r>
            <a:r>
              <a:rPr lang="fr-FR" sz="2400" b="0" i="0" u="none" strike="noStrike" baseline="0" dirty="0" smtClean="0">
                <a:solidFill>
                  <a:srgbClr val="002060"/>
                </a:solidFill>
              </a:rPr>
              <a:t>les trier, de les hiérarchiser et donc d’améliorer la compréhension du système.</a:t>
            </a:r>
          </a:p>
          <a:p>
            <a:r>
              <a:rPr lang="fr-FR" sz="1900" b="0" i="0" u="none" strike="noStrike" baseline="0" dirty="0" smtClean="0">
                <a:solidFill>
                  <a:srgbClr val="002060"/>
                </a:solidFill>
              </a:rPr>
              <a:t> </a:t>
            </a:r>
            <a:r>
              <a:rPr lang="fr-FR" sz="2400" b="0" i="0" u="none" strike="noStrike" baseline="0" dirty="0" smtClean="0">
                <a:solidFill>
                  <a:srgbClr val="002060"/>
                </a:solidFill>
              </a:rPr>
              <a:t>L’URL suivante peut alors être décomposée logiquement :</a:t>
            </a:r>
          </a:p>
          <a:p>
            <a:r>
              <a:rPr lang="fr-FR" dirty="0">
                <a:solidFill>
                  <a:srgbClr val="002060"/>
                </a:solidFill>
              </a:rPr>
              <a:t>◦ http://mywebsite.com/books/87/comments/1568 =&gt; </a:t>
            </a:r>
            <a:r>
              <a:rPr lang="fr-FR" b="1" dirty="0">
                <a:solidFill>
                  <a:srgbClr val="002060"/>
                </a:solidFill>
              </a:rPr>
              <a:t>un </a:t>
            </a:r>
            <a:r>
              <a:rPr lang="fr-FR" b="1" dirty="0" smtClean="0">
                <a:solidFill>
                  <a:srgbClr val="002060"/>
                </a:solidFill>
              </a:rPr>
              <a:t>commentaire</a:t>
            </a:r>
          </a:p>
          <a:p>
            <a:endParaRPr lang="fr-FR" b="1" dirty="0">
              <a:solidFill>
                <a:srgbClr val="002060"/>
              </a:solidFill>
            </a:endParaRPr>
          </a:p>
          <a:p>
            <a:r>
              <a:rPr lang="fr-FR" b="1" dirty="0">
                <a:solidFill>
                  <a:srgbClr val="002060"/>
                </a:solidFill>
              </a:rPr>
              <a:t>pour un livre</a:t>
            </a:r>
          </a:p>
          <a:p>
            <a:r>
              <a:rPr lang="fr-FR" dirty="0">
                <a:solidFill>
                  <a:srgbClr val="002060"/>
                </a:solidFill>
              </a:rPr>
              <a:t>◦ http://mywebsite.com/books/87/comments =&gt; </a:t>
            </a:r>
            <a:r>
              <a:rPr lang="fr-FR" b="1" dirty="0">
                <a:solidFill>
                  <a:srgbClr val="002060"/>
                </a:solidFill>
              </a:rPr>
              <a:t>tous </a:t>
            </a:r>
            <a:r>
              <a:rPr lang="fr-FR" b="1" dirty="0" smtClean="0">
                <a:solidFill>
                  <a:srgbClr val="002060"/>
                </a:solidFill>
              </a:rPr>
              <a:t>les commentaires </a:t>
            </a:r>
            <a:r>
              <a:rPr lang="fr-FR" b="1" dirty="0">
                <a:solidFill>
                  <a:srgbClr val="002060"/>
                </a:solidFill>
              </a:rPr>
              <a:t>pour un livre</a:t>
            </a:r>
          </a:p>
          <a:p>
            <a:r>
              <a:rPr lang="fr-FR" dirty="0">
                <a:solidFill>
                  <a:srgbClr val="002060"/>
                </a:solidFill>
              </a:rPr>
              <a:t>◦ http://mywebsite.com/books/87 =&gt; </a:t>
            </a:r>
            <a:r>
              <a:rPr lang="fr-FR" b="1" dirty="0">
                <a:solidFill>
                  <a:srgbClr val="002060"/>
                </a:solidFill>
              </a:rPr>
              <a:t>un livre</a:t>
            </a:r>
          </a:p>
          <a:p>
            <a:r>
              <a:rPr lang="fr-FR" dirty="0">
                <a:solidFill>
                  <a:srgbClr val="002060"/>
                </a:solidFill>
              </a:rPr>
              <a:t>◦ http://mywebsite.com/books =&gt; </a:t>
            </a:r>
            <a:r>
              <a:rPr lang="fr-FR" b="1" dirty="0">
                <a:solidFill>
                  <a:srgbClr val="002060"/>
                </a:solidFill>
              </a:rPr>
              <a:t>tous les livres</a:t>
            </a:r>
            <a:endParaRPr lang="fr-F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47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2899" y="0"/>
            <a:ext cx="7560775" cy="125675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900"/>
              </a:lnSpc>
            </a:pPr>
            <a:r>
              <a:rPr lang="fr-FR" sz="2400" u="sng" dirty="0">
                <a:solidFill>
                  <a:srgbClr val="002060"/>
                </a:solidFill>
                <a:latin typeface="Gill Sans MT" panose="020B0502020104020203" pitchFamily="34" charset="0"/>
              </a:rPr>
              <a:t>Règle n°2 : </a:t>
            </a:r>
            <a:endParaRPr lang="fr-FR" sz="2400" u="sng" dirty="0" smtClean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>
              <a:lnSpc>
                <a:spcPts val="4900"/>
              </a:lnSpc>
            </a:pPr>
            <a:r>
              <a:rPr lang="fr-FR" sz="2400" u="sng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les </a:t>
            </a:r>
            <a:r>
              <a:rPr lang="fr-FR" sz="2400" u="sng" dirty="0">
                <a:solidFill>
                  <a:srgbClr val="002060"/>
                </a:solidFill>
                <a:latin typeface="Gill Sans MT" panose="020B0502020104020203" pitchFamily="34" charset="0"/>
              </a:rPr>
              <a:t>verbes HTTP comme identifiant </a:t>
            </a:r>
            <a:r>
              <a:rPr lang="fr-FR" sz="2400" u="sng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des opérations</a:t>
            </a:r>
            <a:endParaRPr lang="fr-FR" sz="2400" u="sng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2488" y="1365395"/>
            <a:ext cx="108712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0" i="0" u="none" strike="noStrike" baseline="0" dirty="0" smtClean="0">
                <a:solidFill>
                  <a:srgbClr val="3892A8"/>
                </a:solidFill>
                <a:latin typeface="Wingdings2"/>
              </a:rPr>
              <a:t> </a:t>
            </a:r>
            <a:r>
              <a:rPr lang="fr-FR" sz="2400" dirty="0">
                <a:solidFill>
                  <a:srgbClr val="002060"/>
                </a:solidFill>
              </a:rPr>
              <a:t>La seconde règle d’une architecture REST est d’utiliser les </a:t>
            </a:r>
            <a:r>
              <a:rPr lang="fr-FR" sz="2400" dirty="0" smtClean="0">
                <a:solidFill>
                  <a:srgbClr val="002060"/>
                </a:solidFill>
              </a:rPr>
              <a:t>verbes HTTP </a:t>
            </a:r>
            <a:r>
              <a:rPr lang="fr-FR" sz="2400" dirty="0">
                <a:solidFill>
                  <a:srgbClr val="002060"/>
                </a:solidFill>
              </a:rPr>
              <a:t>existants plutôt que d’inclure l’opération dans l’URI de </a:t>
            </a:r>
            <a:r>
              <a:rPr lang="fr-FR" sz="2400" dirty="0" smtClean="0">
                <a:solidFill>
                  <a:srgbClr val="002060"/>
                </a:solidFill>
              </a:rPr>
              <a:t>la ressource</a:t>
            </a:r>
            <a:r>
              <a:rPr lang="fr-FR" sz="2400" dirty="0">
                <a:solidFill>
                  <a:srgbClr val="002060"/>
                </a:solidFill>
              </a:rPr>
              <a:t>.</a:t>
            </a:r>
          </a:p>
          <a:p>
            <a:r>
              <a:rPr lang="fr-FR" sz="2400" dirty="0">
                <a:solidFill>
                  <a:srgbClr val="002060"/>
                </a:solidFill>
              </a:rPr>
              <a:t> Ainsi, généralement pour une ressource, il y a 4 </a:t>
            </a:r>
            <a:r>
              <a:rPr lang="fr-FR" sz="2400" dirty="0" smtClean="0">
                <a:solidFill>
                  <a:srgbClr val="002060"/>
                </a:solidFill>
              </a:rPr>
              <a:t>opérations possibles </a:t>
            </a:r>
            <a:r>
              <a:rPr lang="fr-FR" sz="2400" dirty="0">
                <a:solidFill>
                  <a:srgbClr val="002060"/>
                </a:solidFill>
              </a:rPr>
              <a:t>(CRUD) :</a:t>
            </a:r>
          </a:p>
          <a:p>
            <a:r>
              <a:rPr lang="fr-FR" sz="2400" dirty="0">
                <a:solidFill>
                  <a:srgbClr val="002060"/>
                </a:solidFill>
              </a:rPr>
              <a:t>◦ Créer (</a:t>
            </a:r>
            <a:r>
              <a:rPr lang="fr-FR" sz="2400" dirty="0" err="1">
                <a:solidFill>
                  <a:srgbClr val="002060"/>
                </a:solidFill>
              </a:rPr>
              <a:t>create</a:t>
            </a:r>
            <a:r>
              <a:rPr lang="fr-FR" sz="2400" dirty="0">
                <a:solidFill>
                  <a:srgbClr val="002060"/>
                </a:solidFill>
              </a:rPr>
              <a:t>)</a:t>
            </a:r>
          </a:p>
          <a:p>
            <a:r>
              <a:rPr lang="fr-FR" sz="2400" dirty="0">
                <a:solidFill>
                  <a:srgbClr val="002060"/>
                </a:solidFill>
              </a:rPr>
              <a:t>◦ Afficher (</a:t>
            </a:r>
            <a:r>
              <a:rPr lang="fr-FR" sz="2400" dirty="0" err="1">
                <a:solidFill>
                  <a:srgbClr val="002060"/>
                </a:solidFill>
              </a:rPr>
              <a:t>read</a:t>
            </a:r>
            <a:r>
              <a:rPr lang="fr-FR" sz="2400" dirty="0">
                <a:solidFill>
                  <a:srgbClr val="002060"/>
                </a:solidFill>
              </a:rPr>
              <a:t>)</a:t>
            </a:r>
          </a:p>
          <a:p>
            <a:r>
              <a:rPr lang="fr-FR" sz="2400" dirty="0">
                <a:solidFill>
                  <a:srgbClr val="002060"/>
                </a:solidFill>
              </a:rPr>
              <a:t>◦ Mettre à jour (update)</a:t>
            </a:r>
          </a:p>
          <a:p>
            <a:r>
              <a:rPr lang="fr-FR" sz="2400" dirty="0">
                <a:solidFill>
                  <a:srgbClr val="002060"/>
                </a:solidFill>
              </a:rPr>
              <a:t>◦ Supprimer (</a:t>
            </a:r>
            <a:r>
              <a:rPr lang="fr-FR" sz="2400" dirty="0" err="1">
                <a:solidFill>
                  <a:srgbClr val="002060"/>
                </a:solidFill>
              </a:rPr>
              <a:t>delete</a:t>
            </a:r>
            <a:r>
              <a:rPr lang="fr-FR" sz="2400" dirty="0" smtClean="0">
                <a:solidFill>
                  <a:srgbClr val="002060"/>
                </a:solidFill>
              </a:rPr>
              <a:t>)</a:t>
            </a:r>
          </a:p>
          <a:p>
            <a:endParaRPr lang="fr-FR" sz="2400" dirty="0">
              <a:solidFill>
                <a:srgbClr val="002060"/>
              </a:solidFill>
            </a:endParaRPr>
          </a:p>
          <a:p>
            <a:r>
              <a:rPr lang="fr-FR" sz="2400" dirty="0">
                <a:solidFill>
                  <a:srgbClr val="002060"/>
                </a:solidFill>
              </a:rPr>
              <a:t> HTTP propose les verbes correspondant :</a:t>
            </a:r>
          </a:p>
          <a:p>
            <a:r>
              <a:rPr lang="fr-FR" sz="2400" dirty="0">
                <a:solidFill>
                  <a:srgbClr val="002060"/>
                </a:solidFill>
              </a:rPr>
              <a:t>◦ Créer (</a:t>
            </a:r>
            <a:r>
              <a:rPr lang="fr-FR" sz="2400" dirty="0" err="1">
                <a:solidFill>
                  <a:srgbClr val="002060"/>
                </a:solidFill>
              </a:rPr>
              <a:t>create</a:t>
            </a:r>
            <a:r>
              <a:rPr lang="fr-FR" sz="2400" dirty="0">
                <a:solidFill>
                  <a:srgbClr val="002060"/>
                </a:solidFill>
              </a:rPr>
              <a:t>) =&gt; POST</a:t>
            </a:r>
          </a:p>
          <a:p>
            <a:r>
              <a:rPr lang="fr-FR" sz="2400" dirty="0">
                <a:solidFill>
                  <a:srgbClr val="002060"/>
                </a:solidFill>
              </a:rPr>
              <a:t>◦ Afficher (</a:t>
            </a:r>
            <a:r>
              <a:rPr lang="fr-FR" sz="2400" dirty="0" err="1">
                <a:solidFill>
                  <a:srgbClr val="002060"/>
                </a:solidFill>
              </a:rPr>
              <a:t>read</a:t>
            </a:r>
            <a:r>
              <a:rPr lang="fr-FR" sz="2400" dirty="0">
                <a:solidFill>
                  <a:srgbClr val="002060"/>
                </a:solidFill>
              </a:rPr>
              <a:t>) =&gt; GET</a:t>
            </a:r>
          </a:p>
          <a:p>
            <a:r>
              <a:rPr lang="fr-FR" sz="2400" dirty="0">
                <a:solidFill>
                  <a:srgbClr val="002060"/>
                </a:solidFill>
              </a:rPr>
              <a:t>◦ Mettre à jour (update) =&gt; PUT</a:t>
            </a:r>
          </a:p>
          <a:p>
            <a:r>
              <a:rPr lang="fr-FR" sz="2400" dirty="0">
                <a:solidFill>
                  <a:srgbClr val="002060"/>
                </a:solidFill>
              </a:rPr>
              <a:t>◦ Supprimer (</a:t>
            </a:r>
            <a:r>
              <a:rPr lang="fr-FR" sz="2400" dirty="0" err="1">
                <a:solidFill>
                  <a:srgbClr val="002060"/>
                </a:solidFill>
              </a:rPr>
              <a:t>delete</a:t>
            </a:r>
            <a:r>
              <a:rPr lang="fr-FR" sz="2400" dirty="0">
                <a:solidFill>
                  <a:srgbClr val="002060"/>
                </a:solidFill>
              </a:rPr>
              <a:t>) =&gt; DELETE</a:t>
            </a:r>
          </a:p>
        </p:txBody>
      </p:sp>
    </p:spTree>
    <p:extLst>
      <p:ext uri="{BB962C8B-B14F-4D97-AF65-F5344CB8AC3E}">
        <p14:creationId xmlns:p14="http://schemas.microsoft.com/office/powerpoint/2010/main" val="95065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7112" y="1495832"/>
            <a:ext cx="10185400" cy="4892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</a:rPr>
              <a:t>Exemple d’URL pour une ressource donnée (un livre </a:t>
            </a:r>
            <a:r>
              <a:rPr lang="fr-FR" sz="2400" dirty="0" smtClean="0">
                <a:solidFill>
                  <a:srgbClr val="002060"/>
                </a:solidFill>
              </a:rPr>
              <a:t>par exemple</a:t>
            </a:r>
            <a:r>
              <a:rPr lang="fr-FR" sz="2400" dirty="0">
                <a:solidFill>
                  <a:srgbClr val="002060"/>
                </a:solidFill>
              </a:rPr>
              <a:t>) :</a:t>
            </a:r>
          </a:p>
          <a:p>
            <a:r>
              <a:rPr lang="fr-FR" sz="2400" dirty="0">
                <a:solidFill>
                  <a:srgbClr val="002060"/>
                </a:solidFill>
              </a:rPr>
              <a:t> </a:t>
            </a:r>
            <a:r>
              <a:rPr lang="fr-FR" sz="2400" b="1" u="sng" dirty="0">
                <a:solidFill>
                  <a:srgbClr val="002060"/>
                </a:solidFill>
              </a:rPr>
              <a:t>Créer un livre</a:t>
            </a:r>
          </a:p>
          <a:p>
            <a:pPr lvl="1"/>
            <a:r>
              <a:rPr lang="fr-FR" sz="2400" dirty="0">
                <a:solidFill>
                  <a:srgbClr val="002060"/>
                </a:solidFill>
              </a:rPr>
              <a:t> </a:t>
            </a:r>
            <a:r>
              <a:rPr lang="fr-FR" sz="2400" dirty="0" smtClean="0">
                <a:solidFill>
                  <a:srgbClr val="002060"/>
                </a:solidFill>
              </a:rPr>
              <a:t>◦ NOK </a:t>
            </a:r>
            <a:r>
              <a:rPr lang="fr-FR" sz="2400" dirty="0">
                <a:solidFill>
                  <a:srgbClr val="002060"/>
                </a:solidFill>
              </a:rPr>
              <a:t>: GET http://mywebsite.com/books/create</a:t>
            </a:r>
          </a:p>
          <a:p>
            <a:pPr lvl="1"/>
            <a:r>
              <a:rPr lang="fr-FR" sz="2400" dirty="0">
                <a:solidFill>
                  <a:srgbClr val="002060"/>
                </a:solidFill>
              </a:rPr>
              <a:t> </a:t>
            </a:r>
            <a:r>
              <a:rPr lang="fr-FR" sz="2400" dirty="0" smtClean="0">
                <a:solidFill>
                  <a:srgbClr val="002060"/>
                </a:solidFill>
              </a:rPr>
              <a:t>◦ OK </a:t>
            </a:r>
            <a:r>
              <a:rPr lang="fr-FR" sz="2400" dirty="0">
                <a:solidFill>
                  <a:srgbClr val="002060"/>
                </a:solidFill>
              </a:rPr>
              <a:t>: POST http://mywebsite.com/books</a:t>
            </a:r>
          </a:p>
          <a:p>
            <a:r>
              <a:rPr lang="fr-FR" sz="2400" dirty="0">
                <a:solidFill>
                  <a:srgbClr val="002060"/>
                </a:solidFill>
              </a:rPr>
              <a:t> </a:t>
            </a:r>
            <a:r>
              <a:rPr lang="fr-FR" sz="2400" b="1" u="sng" dirty="0">
                <a:solidFill>
                  <a:srgbClr val="002060"/>
                </a:solidFill>
              </a:rPr>
              <a:t>Afficher</a:t>
            </a:r>
          </a:p>
          <a:p>
            <a:pPr lvl="1"/>
            <a:r>
              <a:rPr lang="fr-FR" sz="2400" dirty="0">
                <a:solidFill>
                  <a:srgbClr val="002060"/>
                </a:solidFill>
              </a:rPr>
              <a:t>◦ NOK : GET http://mywebsite.com/books/display/87</a:t>
            </a:r>
          </a:p>
          <a:p>
            <a:pPr lvl="1"/>
            <a:r>
              <a:rPr lang="fr-FR" sz="2400" dirty="0">
                <a:solidFill>
                  <a:srgbClr val="002060"/>
                </a:solidFill>
              </a:rPr>
              <a:t>◦ OK :GET http://mywebsite.com/books/87</a:t>
            </a:r>
          </a:p>
          <a:p>
            <a:r>
              <a:rPr lang="fr-FR" sz="2400" dirty="0">
                <a:solidFill>
                  <a:srgbClr val="002060"/>
                </a:solidFill>
              </a:rPr>
              <a:t> </a:t>
            </a:r>
            <a:r>
              <a:rPr lang="fr-FR" sz="2400" b="1" u="sng" dirty="0">
                <a:solidFill>
                  <a:srgbClr val="002060"/>
                </a:solidFill>
              </a:rPr>
              <a:t>Mettre à jour</a:t>
            </a:r>
          </a:p>
          <a:p>
            <a:pPr lvl="1"/>
            <a:r>
              <a:rPr lang="fr-FR" sz="2400" dirty="0">
                <a:solidFill>
                  <a:srgbClr val="002060"/>
                </a:solidFill>
              </a:rPr>
              <a:t>◦ NOK : POST http://mywebsite.com/books/editer/87</a:t>
            </a:r>
          </a:p>
          <a:p>
            <a:pPr lvl="1"/>
            <a:r>
              <a:rPr lang="fr-FR" sz="2400" dirty="0">
                <a:solidFill>
                  <a:srgbClr val="002060"/>
                </a:solidFill>
              </a:rPr>
              <a:t>◦ OK : PUT http://mywebsite.com/books/87</a:t>
            </a:r>
          </a:p>
          <a:p>
            <a:r>
              <a:rPr lang="fr-FR" sz="2400" dirty="0">
                <a:solidFill>
                  <a:srgbClr val="002060"/>
                </a:solidFill>
              </a:rPr>
              <a:t> </a:t>
            </a:r>
            <a:r>
              <a:rPr lang="fr-FR" sz="2400" b="1" u="sng" dirty="0">
                <a:solidFill>
                  <a:srgbClr val="002060"/>
                </a:solidFill>
              </a:rPr>
              <a:t>Supprimer</a:t>
            </a:r>
          </a:p>
          <a:p>
            <a:pPr lvl="1"/>
            <a:r>
              <a:rPr lang="fr-FR" sz="2400" dirty="0">
                <a:solidFill>
                  <a:srgbClr val="002060"/>
                </a:solidFill>
              </a:rPr>
              <a:t>◦ NOK : GET http://mywebsite.com/books/87/delete</a:t>
            </a:r>
          </a:p>
          <a:p>
            <a:pPr lvl="1"/>
            <a:r>
              <a:rPr lang="fr-FR" sz="2400" dirty="0">
                <a:solidFill>
                  <a:srgbClr val="002060"/>
                </a:solidFill>
              </a:rPr>
              <a:t>◦ OK :DELETE http://mywebsite.com/books/87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7699" y="271595"/>
            <a:ext cx="7590953" cy="125675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900"/>
              </a:lnSpc>
            </a:pPr>
            <a:r>
              <a:rPr lang="fr-FR" sz="2400" u="sng" dirty="0">
                <a:solidFill>
                  <a:srgbClr val="002060"/>
                </a:solidFill>
                <a:latin typeface="Gill Sans MT" panose="020B0502020104020203" pitchFamily="34" charset="0"/>
              </a:rPr>
              <a:t>Règle n°2 : </a:t>
            </a:r>
            <a:endParaRPr lang="fr-FR" sz="2400" u="sng" dirty="0" smtClean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>
              <a:lnSpc>
                <a:spcPts val="4900"/>
              </a:lnSpc>
            </a:pPr>
            <a:r>
              <a:rPr lang="fr-FR" sz="2400" u="sng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les </a:t>
            </a:r>
            <a:r>
              <a:rPr lang="fr-FR" sz="2400" u="sng" dirty="0">
                <a:solidFill>
                  <a:srgbClr val="002060"/>
                </a:solidFill>
                <a:latin typeface="Gill Sans MT" panose="020B0502020104020203" pitchFamily="34" charset="0"/>
              </a:rPr>
              <a:t>verbes HTTP comme identifiant </a:t>
            </a:r>
            <a:r>
              <a:rPr lang="fr-FR" sz="2400" u="sng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des opérations</a:t>
            </a:r>
            <a:endParaRPr lang="fr-FR" sz="2400" u="sng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37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4783" y="1309397"/>
            <a:ext cx="113411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02060"/>
                </a:solidFill>
              </a:rPr>
              <a:t>L</a:t>
            </a:r>
            <a:r>
              <a:rPr lang="fr-FR" sz="2400" b="0" i="0" u="none" strike="noStrike" baseline="0" dirty="0" smtClean="0">
                <a:solidFill>
                  <a:srgbClr val="002060"/>
                </a:solidFill>
              </a:rPr>
              <a:t>a réponse envoyée n’est pas une ressource, c’est la représentation d’une ressource.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0" i="0" u="none" strike="noStrike" baseline="0" dirty="0" smtClean="0">
                <a:solidFill>
                  <a:srgbClr val="002060"/>
                </a:solidFill>
              </a:rPr>
              <a:t> Ainsi, une ressource peut avoir plusieurs représentations dans des formats divers : </a:t>
            </a:r>
            <a:r>
              <a:rPr lang="fr-FR" sz="2400" b="1" i="0" u="none" strike="noStrike" baseline="0" dirty="0" smtClean="0">
                <a:solidFill>
                  <a:srgbClr val="002060"/>
                </a:solidFill>
              </a:rPr>
              <a:t>HTML, XML, CSV, JSON,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0" i="0" u="none" strike="noStrike" baseline="0" dirty="0" smtClean="0">
                <a:solidFill>
                  <a:srgbClr val="002060"/>
                </a:solidFill>
              </a:rPr>
              <a:t>C’est au client de définir quel format de réponse il souhaite recevoir via l’entête </a:t>
            </a:r>
            <a:r>
              <a:rPr lang="fr-FR" sz="2400" b="1" i="0" u="none" strike="noStrike" baseline="0" dirty="0" err="1" smtClean="0">
                <a:solidFill>
                  <a:srgbClr val="002060"/>
                </a:solidFill>
              </a:rPr>
              <a:t>Accept</a:t>
            </a:r>
            <a:r>
              <a:rPr lang="fr-FR" sz="2400" b="0" i="0" u="none" strike="noStrike" baseline="0" dirty="0" smtClean="0">
                <a:solidFill>
                  <a:srgbClr val="002060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0" i="0" u="none" strike="noStrike" baseline="0" dirty="0" smtClean="0">
                <a:solidFill>
                  <a:srgbClr val="002060"/>
                </a:solidFill>
              </a:rPr>
              <a:t>Il est possible de définir plusieurs formats.</a:t>
            </a:r>
          </a:p>
          <a:p>
            <a:pPr lvl="2"/>
            <a:r>
              <a:rPr lang="fr-FR" sz="2400" b="0" i="0" u="none" strike="noStrike" baseline="0" dirty="0" smtClean="0">
                <a:solidFill>
                  <a:srgbClr val="002060"/>
                </a:solidFill>
              </a:rPr>
              <a:t>◦ </a:t>
            </a:r>
            <a:r>
              <a:rPr lang="fr-FR" sz="2400" b="1" i="0" u="none" strike="noStrike" baseline="0" dirty="0" smtClean="0">
                <a:solidFill>
                  <a:srgbClr val="002060"/>
                </a:solidFill>
              </a:rPr>
              <a:t>Réponse en HTML</a:t>
            </a:r>
          </a:p>
          <a:p>
            <a:pPr lvl="2"/>
            <a:r>
              <a:rPr lang="fr-FR" sz="2400" b="0" i="0" u="none" strike="noStrike" baseline="0" dirty="0" smtClean="0">
                <a:solidFill>
                  <a:srgbClr val="002060"/>
                </a:solidFill>
              </a:rPr>
              <a:t> 		GET /books</a:t>
            </a:r>
          </a:p>
          <a:p>
            <a:pPr lvl="2"/>
            <a:r>
              <a:rPr lang="fr-FR" sz="2400" b="0" i="0" u="none" strike="noStrike" baseline="0" dirty="0" smtClean="0">
                <a:solidFill>
                  <a:srgbClr val="002060"/>
                </a:solidFill>
              </a:rPr>
              <a:t>		Host: mywebsite.com</a:t>
            </a:r>
          </a:p>
          <a:p>
            <a:pPr lvl="2"/>
            <a:r>
              <a:rPr lang="fr-FR" sz="2400" b="0" i="0" u="none" strike="noStrike" baseline="0" dirty="0" smtClean="0">
                <a:solidFill>
                  <a:srgbClr val="002060"/>
                </a:solidFill>
              </a:rPr>
              <a:t>		</a:t>
            </a:r>
            <a:r>
              <a:rPr lang="fr-FR" sz="2400" b="0" i="0" u="none" strike="noStrike" baseline="0" dirty="0" err="1" smtClean="0">
                <a:solidFill>
                  <a:srgbClr val="002060"/>
                </a:solidFill>
              </a:rPr>
              <a:t>Accept</a:t>
            </a:r>
            <a:r>
              <a:rPr lang="fr-FR" sz="2400" b="0" i="0" u="none" strike="noStrike" baseline="0" dirty="0" smtClean="0">
                <a:solidFill>
                  <a:srgbClr val="002060"/>
                </a:solidFill>
              </a:rPr>
              <a:t>: </a:t>
            </a:r>
            <a:r>
              <a:rPr lang="fr-FR" sz="2400" b="0" i="0" u="none" strike="noStrike" baseline="0" dirty="0" err="1" smtClean="0">
                <a:solidFill>
                  <a:srgbClr val="002060"/>
                </a:solidFill>
              </a:rPr>
              <a:t>text</a:t>
            </a:r>
            <a:r>
              <a:rPr lang="fr-FR" sz="2400" b="0" i="0" u="none" strike="noStrike" baseline="0" dirty="0" smtClean="0">
                <a:solidFill>
                  <a:srgbClr val="002060"/>
                </a:solidFill>
              </a:rPr>
              <a:t>/html</a:t>
            </a:r>
          </a:p>
          <a:p>
            <a:pPr lvl="2"/>
            <a:r>
              <a:rPr lang="fr-FR" sz="2400" b="0" i="0" u="none" strike="noStrike" baseline="0" dirty="0" smtClean="0">
                <a:solidFill>
                  <a:srgbClr val="002060"/>
                </a:solidFill>
              </a:rPr>
              <a:t>◦ </a:t>
            </a:r>
            <a:r>
              <a:rPr lang="fr-FR" sz="2400" b="1" i="0" u="none" strike="noStrike" baseline="0" dirty="0" smtClean="0">
                <a:solidFill>
                  <a:srgbClr val="002060"/>
                </a:solidFill>
              </a:rPr>
              <a:t>Réponse en XML</a:t>
            </a:r>
          </a:p>
          <a:p>
            <a:pPr lvl="2"/>
            <a:r>
              <a:rPr lang="fr-FR" sz="2400" b="0" i="0" u="none" strike="noStrike" baseline="0" dirty="0" smtClean="0">
                <a:solidFill>
                  <a:srgbClr val="002060"/>
                </a:solidFill>
              </a:rPr>
              <a:t> 		GET /books</a:t>
            </a:r>
          </a:p>
          <a:p>
            <a:pPr lvl="2"/>
            <a:r>
              <a:rPr lang="fr-FR" sz="2400" b="0" i="0" u="none" strike="noStrike" baseline="0" dirty="0" smtClean="0">
                <a:solidFill>
                  <a:srgbClr val="002060"/>
                </a:solidFill>
              </a:rPr>
              <a:t>		Host: mywebsite.com</a:t>
            </a:r>
          </a:p>
          <a:p>
            <a:pPr lvl="2"/>
            <a:r>
              <a:rPr lang="fr-FR" sz="2400" b="0" i="0" u="none" strike="noStrike" baseline="0" dirty="0" smtClean="0">
                <a:solidFill>
                  <a:srgbClr val="002060"/>
                </a:solidFill>
              </a:rPr>
              <a:t>		</a:t>
            </a:r>
            <a:r>
              <a:rPr lang="fr-FR" sz="2400" b="0" i="0" u="none" strike="noStrike" baseline="0" dirty="0" err="1" smtClean="0">
                <a:solidFill>
                  <a:srgbClr val="002060"/>
                </a:solidFill>
              </a:rPr>
              <a:t>Accept</a:t>
            </a:r>
            <a:r>
              <a:rPr lang="fr-FR" sz="2400" b="0" i="0" u="none" strike="noStrike" baseline="0" dirty="0" smtClean="0">
                <a:solidFill>
                  <a:srgbClr val="002060"/>
                </a:solidFill>
              </a:rPr>
              <a:t>: application/</a:t>
            </a:r>
            <a:r>
              <a:rPr lang="fr-FR" sz="2400" b="0" i="0" u="none" strike="noStrike" baseline="0" dirty="0" err="1" smtClean="0">
                <a:solidFill>
                  <a:srgbClr val="002060"/>
                </a:solidFill>
              </a:rPr>
              <a:t>xml</a:t>
            </a:r>
            <a:endParaRPr lang="fr-FR" sz="2400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4000" y="0"/>
            <a:ext cx="9676367" cy="12567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900"/>
              </a:lnSpc>
            </a:pPr>
            <a:r>
              <a:rPr lang="fr-FR" sz="3200" u="sng" dirty="0">
                <a:solidFill>
                  <a:srgbClr val="002060"/>
                </a:solidFill>
                <a:latin typeface="Gill Sans MT" panose="020B0502020104020203" pitchFamily="34" charset="0"/>
              </a:rPr>
              <a:t>Règle n°3 : </a:t>
            </a:r>
          </a:p>
          <a:p>
            <a:pPr>
              <a:lnSpc>
                <a:spcPts val="4900"/>
              </a:lnSpc>
            </a:pPr>
            <a:r>
              <a:rPr lang="fr-FR" sz="3200" u="sng" dirty="0">
                <a:solidFill>
                  <a:srgbClr val="002060"/>
                </a:solidFill>
                <a:latin typeface="Gill Sans MT" panose="020B0502020104020203" pitchFamily="34" charset="0"/>
              </a:rPr>
              <a:t>les réponses HTTP comme représentation des ressources</a:t>
            </a:r>
          </a:p>
        </p:txBody>
      </p:sp>
    </p:spTree>
    <p:extLst>
      <p:ext uri="{BB962C8B-B14F-4D97-AF65-F5344CB8AC3E}">
        <p14:creationId xmlns:p14="http://schemas.microsoft.com/office/powerpoint/2010/main" val="393067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67120" y="2818822"/>
            <a:ext cx="47578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/>
              <a:t>https://github.com/elyaakoubi/restExample</a:t>
            </a:r>
          </a:p>
        </p:txBody>
      </p:sp>
    </p:spTree>
    <p:extLst>
      <p:ext uri="{BB962C8B-B14F-4D97-AF65-F5344CB8AC3E}">
        <p14:creationId xmlns:p14="http://schemas.microsoft.com/office/powerpoint/2010/main" val="2222785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74700" y="317500"/>
            <a:ext cx="3340100" cy="57708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500"/>
              </a:lnSpc>
            </a:pPr>
            <a:r>
              <a:rPr lang="fr-FR" sz="3910" dirty="0" err="1" smtClean="0">
                <a:solidFill>
                  <a:srgbClr val="002060"/>
                </a:solidFill>
                <a:latin typeface="Gill Sans MT" panose="020B0502020104020203" pitchFamily="34" charset="0"/>
              </a:rPr>
              <a:t>RESTful</a:t>
            </a:r>
            <a:endParaRPr lang="fr-FR" sz="3910" dirty="0" smtClean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9100" y="1078925"/>
            <a:ext cx="10274300" cy="4733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REST (</a:t>
            </a:r>
            <a:r>
              <a:rPr lang="en-US" sz="2400" dirty="0" err="1">
                <a:solidFill>
                  <a:srgbClr val="002060"/>
                </a:solidFill>
              </a:rPr>
              <a:t>REpresentational</a:t>
            </a:r>
            <a:r>
              <a:rPr lang="en-US" sz="2400" dirty="0">
                <a:solidFill>
                  <a:srgbClr val="002060"/>
                </a:solidFill>
              </a:rPr>
              <a:t> State Transfer)</a:t>
            </a:r>
          </a:p>
          <a:p>
            <a:pPr marL="342900" indent="-342900">
              <a:lnSpc>
                <a:spcPts val="2800"/>
              </a:lnSpc>
              <a:buFont typeface="Arial" panose="020B0604020202020204" pitchFamily="34" charset="0"/>
              <a:buChar char="•"/>
            </a:pPr>
            <a:endParaRPr lang="fr-FR" sz="2400" dirty="0">
              <a:solidFill>
                <a:srgbClr val="002060"/>
              </a:solidFill>
            </a:endParaRPr>
          </a:p>
          <a:p>
            <a:pPr marL="342900" indent="-34290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02060"/>
                </a:solidFill>
              </a:rPr>
              <a:t>Créé par Roy Fielding en 2000 dans le chapitre 5 de sa thèse de doctorat.</a:t>
            </a:r>
          </a:p>
          <a:p>
            <a:pPr marL="342900" indent="-342900">
              <a:lnSpc>
                <a:spcPts val="2800"/>
              </a:lnSpc>
              <a:buFont typeface="Arial" panose="020B0604020202020204" pitchFamily="34" charset="0"/>
              <a:buChar char="•"/>
            </a:pPr>
            <a:endParaRPr lang="fr-FR" sz="2400" dirty="0">
              <a:solidFill>
                <a:srgbClr val="002060"/>
              </a:solidFill>
            </a:endParaRPr>
          </a:p>
          <a:p>
            <a:pPr marL="342900" indent="-34290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02060"/>
                </a:solidFill>
              </a:rPr>
              <a:t>REST est un style d’architecture permettant de construire des applications (Web, Intranet, Web Service). </a:t>
            </a:r>
          </a:p>
          <a:p>
            <a:pPr marL="342900" indent="-342900">
              <a:lnSpc>
                <a:spcPts val="2800"/>
              </a:lnSpc>
              <a:buFont typeface="Arial" panose="020B0604020202020204" pitchFamily="34" charset="0"/>
              <a:buChar char="•"/>
            </a:pPr>
            <a:endParaRPr lang="fr-FR" sz="2400" dirty="0">
              <a:solidFill>
                <a:srgbClr val="002060"/>
              </a:solidFill>
            </a:endParaRPr>
          </a:p>
          <a:p>
            <a:pPr marL="342900" indent="-34290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02060"/>
                </a:solidFill>
              </a:rPr>
              <a:t>Il s’agit d’un ensemble de conventions et de bonnes pratiques à respecter et non d’une technologie à part entière.</a:t>
            </a:r>
          </a:p>
          <a:p>
            <a:pPr marL="342900" indent="-342900">
              <a:lnSpc>
                <a:spcPts val="2800"/>
              </a:lnSpc>
              <a:buFont typeface="Arial" panose="020B0604020202020204" pitchFamily="34" charset="0"/>
              <a:buChar char="•"/>
            </a:pPr>
            <a:endParaRPr lang="fr-FR" sz="2400" dirty="0">
              <a:solidFill>
                <a:srgbClr val="002060"/>
              </a:solidFill>
            </a:endParaRPr>
          </a:p>
          <a:p>
            <a:pPr marL="342900" indent="-34290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02060"/>
                </a:solidFill>
              </a:rPr>
              <a:t>L’architecture REST utilise les spécifications originelles du protocole HTTP, plutôt que de réinventer une surcouche (comme le font SOAP ou XML-RPC … ). </a:t>
            </a:r>
          </a:p>
          <a:p>
            <a:pPr>
              <a:lnSpc>
                <a:spcPts val="2800"/>
              </a:lnSpc>
            </a:pPr>
            <a:endParaRPr lang="fr-FR" sz="2200" dirty="0" smtClean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80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7467" y="233974"/>
            <a:ext cx="23686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u="sng" dirty="0">
                <a:solidFill>
                  <a:srgbClr val="002060"/>
                </a:solidFill>
              </a:rPr>
              <a:t>LE PROTOCOLE HTTP</a:t>
            </a:r>
          </a:p>
        </p:txBody>
      </p:sp>
      <p:sp>
        <p:nvSpPr>
          <p:cNvPr id="5" name="Rectangle 4"/>
          <p:cNvSpPr/>
          <p:nvPr/>
        </p:nvSpPr>
        <p:spPr>
          <a:xfrm>
            <a:off x="244444" y="1028343"/>
            <a:ext cx="11796665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</a:rPr>
              <a:t>HTTP </a:t>
            </a:r>
            <a:r>
              <a:rPr lang="fr-FR" sz="2400" dirty="0" smtClean="0">
                <a:solidFill>
                  <a:srgbClr val="002060"/>
                </a:solidFill>
              </a:rPr>
              <a:t>: HyperText </a:t>
            </a:r>
            <a:r>
              <a:rPr lang="fr-FR" sz="2400" dirty="0" err="1">
                <a:solidFill>
                  <a:srgbClr val="002060"/>
                </a:solidFill>
              </a:rPr>
              <a:t>Tranfert</a:t>
            </a:r>
            <a:r>
              <a:rPr lang="fr-FR" sz="2400" dirty="0">
                <a:solidFill>
                  <a:srgbClr val="002060"/>
                </a:solidFill>
              </a:rPr>
              <a:t> </a:t>
            </a:r>
            <a:r>
              <a:rPr lang="fr-FR" sz="2400" dirty="0" smtClean="0">
                <a:solidFill>
                  <a:srgbClr val="002060"/>
                </a:solidFill>
              </a:rPr>
              <a:t>Protocol</a:t>
            </a:r>
          </a:p>
          <a:p>
            <a:endParaRPr lang="fr-FR" sz="24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002060"/>
                </a:solidFill>
              </a:rPr>
              <a:t>Protocole </a:t>
            </a:r>
            <a:r>
              <a:rPr lang="fr-FR" sz="2400" dirty="0">
                <a:solidFill>
                  <a:srgbClr val="002060"/>
                </a:solidFill>
              </a:rPr>
              <a:t>qui permet au client de récupérer des </a:t>
            </a:r>
            <a:r>
              <a:rPr lang="fr-FR" sz="2400" dirty="0" smtClean="0">
                <a:solidFill>
                  <a:srgbClr val="002060"/>
                </a:solidFill>
              </a:rPr>
              <a:t>documents ou des ressources </a:t>
            </a:r>
            <a:r>
              <a:rPr lang="fr-FR" sz="2400" dirty="0">
                <a:solidFill>
                  <a:srgbClr val="002060"/>
                </a:solidFill>
              </a:rPr>
              <a:t>du serveur</a:t>
            </a:r>
          </a:p>
          <a:p>
            <a:endParaRPr lang="fr-FR" dirty="0"/>
          </a:p>
          <a:p>
            <a:r>
              <a:rPr lang="fr-FR" sz="2400" dirty="0" smtClean="0">
                <a:solidFill>
                  <a:srgbClr val="002060"/>
                </a:solidFill>
              </a:rPr>
              <a:t>Ce </a:t>
            </a:r>
            <a:r>
              <a:rPr lang="fr-FR" sz="2400" dirty="0">
                <a:solidFill>
                  <a:srgbClr val="002060"/>
                </a:solidFill>
              </a:rPr>
              <a:t>protocole permet également de soumissionner les </a:t>
            </a:r>
            <a:r>
              <a:rPr lang="fr-FR" sz="2400" dirty="0" smtClean="0">
                <a:solidFill>
                  <a:srgbClr val="002060"/>
                </a:solidFill>
              </a:rPr>
              <a:t>formulaires Fonctionnement </a:t>
            </a:r>
            <a:r>
              <a:rPr lang="fr-FR" sz="2400" dirty="0">
                <a:solidFill>
                  <a:srgbClr val="002060"/>
                </a:solidFill>
              </a:rPr>
              <a:t>(très simple en HTTP/1.0</a:t>
            </a:r>
            <a:r>
              <a:rPr lang="fr-FR" sz="2400" dirty="0" smtClean="0">
                <a:solidFill>
                  <a:srgbClr val="002060"/>
                </a:solidFill>
              </a:rPr>
              <a:t>)</a:t>
            </a:r>
          </a:p>
          <a:p>
            <a:endParaRPr lang="fr-FR" sz="2400" dirty="0" smtClean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002060"/>
                </a:solidFill>
              </a:rPr>
              <a:t>Le </a:t>
            </a:r>
            <a:r>
              <a:rPr lang="fr-FR" sz="2400" dirty="0">
                <a:solidFill>
                  <a:srgbClr val="002060"/>
                </a:solidFill>
              </a:rPr>
              <a:t>client se connecte au serveur (Créer une socket)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002060"/>
                </a:solidFill>
              </a:rPr>
              <a:t>Le </a:t>
            </a:r>
            <a:r>
              <a:rPr lang="fr-FR" sz="2400" dirty="0">
                <a:solidFill>
                  <a:srgbClr val="002060"/>
                </a:solidFill>
              </a:rPr>
              <a:t>client demande au serveur </a:t>
            </a:r>
            <a:r>
              <a:rPr lang="fr-FR" sz="2400" dirty="0" smtClean="0">
                <a:solidFill>
                  <a:srgbClr val="002060"/>
                </a:solidFill>
              </a:rPr>
              <a:t>une ressource </a:t>
            </a:r>
            <a:r>
              <a:rPr lang="fr-FR" sz="2400" dirty="0">
                <a:solidFill>
                  <a:srgbClr val="002060"/>
                </a:solidFill>
              </a:rPr>
              <a:t>: Requête HTTP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002060"/>
                </a:solidFill>
              </a:rPr>
              <a:t>Le </a:t>
            </a:r>
            <a:r>
              <a:rPr lang="fr-FR" sz="2400" dirty="0">
                <a:solidFill>
                  <a:srgbClr val="002060"/>
                </a:solidFill>
              </a:rPr>
              <a:t>serveur renvoi au client </a:t>
            </a:r>
            <a:r>
              <a:rPr lang="fr-FR" sz="2400" dirty="0" smtClean="0">
                <a:solidFill>
                  <a:srgbClr val="002060"/>
                </a:solidFill>
              </a:rPr>
              <a:t>la ressource </a:t>
            </a:r>
            <a:r>
              <a:rPr lang="fr-FR" sz="2400" dirty="0">
                <a:solidFill>
                  <a:srgbClr val="002060"/>
                </a:solidFill>
              </a:rPr>
              <a:t>(</a:t>
            </a:r>
            <a:r>
              <a:rPr lang="fr-FR" sz="2400" dirty="0" err="1">
                <a:solidFill>
                  <a:srgbClr val="002060"/>
                </a:solidFill>
              </a:rPr>
              <a:t>status</a:t>
            </a:r>
            <a:r>
              <a:rPr lang="fr-FR" sz="2400" dirty="0">
                <a:solidFill>
                  <a:srgbClr val="002060"/>
                </a:solidFill>
              </a:rPr>
              <a:t>=200) ou d’une </a:t>
            </a:r>
            <a:r>
              <a:rPr lang="fr-FR" sz="2400" dirty="0" smtClean="0">
                <a:solidFill>
                  <a:srgbClr val="002060"/>
                </a:solidFill>
              </a:rPr>
              <a:t>erreur (</a:t>
            </a:r>
            <a:r>
              <a:rPr lang="fr-FR" sz="2400" dirty="0" err="1" smtClean="0">
                <a:solidFill>
                  <a:srgbClr val="002060"/>
                </a:solidFill>
              </a:rPr>
              <a:t>status</a:t>
            </a:r>
            <a:r>
              <a:rPr lang="fr-FR" sz="2400" dirty="0" smtClean="0">
                <a:solidFill>
                  <a:srgbClr val="002060"/>
                </a:solidFill>
              </a:rPr>
              <a:t>=404 </a:t>
            </a:r>
            <a:r>
              <a:rPr lang="fr-FR" sz="2400" dirty="0">
                <a:solidFill>
                  <a:srgbClr val="002060"/>
                </a:solidFill>
              </a:rPr>
              <a:t>quand </a:t>
            </a:r>
            <a:r>
              <a:rPr lang="fr-FR" sz="2400" dirty="0" smtClean="0">
                <a:solidFill>
                  <a:srgbClr val="002060"/>
                </a:solidFill>
              </a:rPr>
              <a:t>la ressource n’existe </a:t>
            </a:r>
            <a:r>
              <a:rPr lang="fr-FR" sz="2400" dirty="0">
                <a:solidFill>
                  <a:srgbClr val="002060"/>
                </a:solidFill>
              </a:rPr>
              <a:t>pas)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002060"/>
                </a:solidFill>
              </a:rPr>
              <a:t>Déconnexion</a:t>
            </a:r>
            <a:endParaRPr lang="fr-FR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60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655" y="1672979"/>
            <a:ext cx="9563100" cy="39719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1420" y="460311"/>
            <a:ext cx="23686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u="sng" dirty="0">
                <a:solidFill>
                  <a:srgbClr val="002060"/>
                </a:solidFill>
              </a:rPr>
              <a:t>LE PROTOCOLE HTTP</a:t>
            </a:r>
          </a:p>
        </p:txBody>
      </p:sp>
    </p:spTree>
    <p:extLst>
      <p:ext uri="{BB962C8B-B14F-4D97-AF65-F5344CB8AC3E}">
        <p14:creationId xmlns:p14="http://schemas.microsoft.com/office/powerpoint/2010/main" val="86300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4344" y="1112994"/>
            <a:ext cx="1109980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smtClean="0">
                <a:solidFill>
                  <a:srgbClr val="002060"/>
                </a:solidFill>
              </a:rPr>
              <a:t> </a:t>
            </a:r>
            <a:r>
              <a:rPr lang="fr-FR" sz="2400" dirty="0">
                <a:solidFill>
                  <a:srgbClr val="002060"/>
                </a:solidFill>
              </a:rPr>
              <a:t>Une requête HTTP peut être envoyée en utilisant </a:t>
            </a:r>
            <a:r>
              <a:rPr lang="fr-FR" sz="2400" dirty="0" smtClean="0">
                <a:solidFill>
                  <a:srgbClr val="002060"/>
                </a:solidFill>
              </a:rPr>
              <a:t>les méthodes </a:t>
            </a:r>
            <a:r>
              <a:rPr lang="fr-FR" sz="2400" dirty="0">
                <a:solidFill>
                  <a:srgbClr val="002060"/>
                </a:solidFill>
              </a:rPr>
              <a:t>suivantes</a:t>
            </a:r>
            <a:r>
              <a:rPr lang="fr-FR" sz="2400" dirty="0" smtClean="0">
                <a:solidFill>
                  <a:srgbClr val="002060"/>
                </a:solidFill>
              </a:rPr>
              <a:t>:</a:t>
            </a:r>
          </a:p>
          <a:p>
            <a:endParaRPr lang="fr-FR" sz="24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400" b="1" dirty="0" smtClean="0">
                <a:solidFill>
                  <a:srgbClr val="002060"/>
                </a:solidFill>
              </a:rPr>
              <a:t>GET</a:t>
            </a:r>
            <a:r>
              <a:rPr lang="fr-FR" sz="2400" dirty="0" smtClean="0">
                <a:solidFill>
                  <a:srgbClr val="002060"/>
                </a:solidFill>
              </a:rPr>
              <a:t> </a:t>
            </a:r>
            <a:r>
              <a:rPr lang="fr-FR" sz="2400" dirty="0">
                <a:solidFill>
                  <a:srgbClr val="002060"/>
                </a:solidFill>
              </a:rPr>
              <a:t>: Pour récupérer le contenu </a:t>
            </a:r>
            <a:r>
              <a:rPr lang="fr-FR" sz="2400" dirty="0" smtClean="0">
                <a:solidFill>
                  <a:srgbClr val="002060"/>
                </a:solidFill>
              </a:rPr>
              <a:t>d’une ressource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4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400" b="1" dirty="0" smtClean="0">
                <a:solidFill>
                  <a:srgbClr val="002060"/>
                </a:solidFill>
              </a:rPr>
              <a:t>POST </a:t>
            </a:r>
            <a:r>
              <a:rPr lang="fr-FR" sz="2400" b="1" dirty="0">
                <a:solidFill>
                  <a:srgbClr val="002060"/>
                </a:solidFill>
              </a:rPr>
              <a:t>: </a:t>
            </a:r>
            <a:r>
              <a:rPr lang="fr-FR" sz="2400" dirty="0">
                <a:solidFill>
                  <a:srgbClr val="002060"/>
                </a:solidFill>
              </a:rPr>
              <a:t>Pour soumissionner des formulaires (Envoyer, </a:t>
            </a:r>
            <a:r>
              <a:rPr lang="fr-FR" sz="2400" dirty="0" smtClean="0">
                <a:solidFill>
                  <a:srgbClr val="002060"/>
                </a:solidFill>
              </a:rPr>
              <a:t>dans la requête, des données saisies par l’utilisateur 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400" dirty="0" smtClean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400" b="1" dirty="0" smtClean="0">
                <a:solidFill>
                  <a:srgbClr val="002060"/>
                </a:solidFill>
              </a:rPr>
              <a:t>PUT : </a:t>
            </a:r>
            <a:r>
              <a:rPr lang="fr-FR" sz="2400" dirty="0" smtClean="0">
                <a:solidFill>
                  <a:srgbClr val="002060"/>
                </a:solidFill>
              </a:rPr>
              <a:t>pour </a:t>
            </a:r>
            <a:r>
              <a:rPr lang="fr-FR" sz="2400" dirty="0">
                <a:solidFill>
                  <a:srgbClr val="002060"/>
                </a:solidFill>
              </a:rPr>
              <a:t>envoyer </a:t>
            </a:r>
            <a:r>
              <a:rPr lang="fr-FR" sz="2400" dirty="0" smtClean="0">
                <a:solidFill>
                  <a:srgbClr val="002060"/>
                </a:solidFill>
              </a:rPr>
              <a:t>des données </a:t>
            </a:r>
            <a:r>
              <a:rPr lang="fr-FR" sz="2400" dirty="0">
                <a:solidFill>
                  <a:srgbClr val="002060"/>
                </a:solidFill>
              </a:rPr>
              <a:t>du client vers le </a:t>
            </a:r>
            <a:r>
              <a:rPr lang="fr-FR" sz="2400" dirty="0" smtClean="0">
                <a:solidFill>
                  <a:srgbClr val="002060"/>
                </a:solidFill>
              </a:rPr>
              <a:t>serveur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4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400" b="1" dirty="0" smtClean="0">
                <a:solidFill>
                  <a:srgbClr val="002060"/>
                </a:solidFill>
              </a:rPr>
              <a:t>DELETE : </a:t>
            </a:r>
            <a:r>
              <a:rPr lang="fr-FR" sz="2400" dirty="0" smtClean="0">
                <a:solidFill>
                  <a:srgbClr val="002060"/>
                </a:solidFill>
              </a:rPr>
              <a:t>permet </a:t>
            </a:r>
            <a:r>
              <a:rPr lang="fr-FR" sz="2400" dirty="0">
                <a:solidFill>
                  <a:srgbClr val="002060"/>
                </a:solidFill>
              </a:rPr>
              <a:t>de demander au serveur de supprimer </a:t>
            </a:r>
            <a:r>
              <a:rPr lang="fr-FR" sz="2400" dirty="0" smtClean="0">
                <a:solidFill>
                  <a:srgbClr val="002060"/>
                </a:solidFill>
              </a:rPr>
              <a:t>une ressource.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4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400" b="1" dirty="0" smtClean="0">
                <a:solidFill>
                  <a:srgbClr val="002060"/>
                </a:solidFill>
              </a:rPr>
              <a:t>HEAD : </a:t>
            </a:r>
            <a:r>
              <a:rPr lang="fr-FR" sz="2400" dirty="0" smtClean="0">
                <a:solidFill>
                  <a:srgbClr val="002060"/>
                </a:solidFill>
              </a:rPr>
              <a:t>permet </a:t>
            </a:r>
            <a:r>
              <a:rPr lang="fr-FR" sz="2400" dirty="0">
                <a:solidFill>
                  <a:srgbClr val="002060"/>
                </a:solidFill>
              </a:rPr>
              <a:t>de récupérer les informations sur </a:t>
            </a:r>
            <a:r>
              <a:rPr lang="fr-FR" sz="2400" dirty="0" smtClean="0">
                <a:solidFill>
                  <a:srgbClr val="002060"/>
                </a:solidFill>
              </a:rPr>
              <a:t>une ressource </a:t>
            </a:r>
            <a:r>
              <a:rPr lang="fr-FR" sz="2400" dirty="0">
                <a:solidFill>
                  <a:srgbClr val="002060"/>
                </a:solidFill>
              </a:rPr>
              <a:t>(Type, Capacité, Date de dernière </a:t>
            </a:r>
            <a:r>
              <a:rPr lang="fr-FR" sz="2400" dirty="0" smtClean="0">
                <a:solidFill>
                  <a:srgbClr val="002060"/>
                </a:solidFill>
              </a:rPr>
              <a:t>modification etc</a:t>
            </a:r>
            <a:r>
              <a:rPr lang="fr-FR" sz="2400" dirty="0">
                <a:solidFill>
                  <a:srgbClr val="002060"/>
                </a:solidFill>
              </a:rPr>
              <a:t>…)</a:t>
            </a:r>
          </a:p>
        </p:txBody>
      </p:sp>
      <p:sp>
        <p:nvSpPr>
          <p:cNvPr id="3" name="Rectangle 2"/>
          <p:cNvSpPr/>
          <p:nvPr/>
        </p:nvSpPr>
        <p:spPr>
          <a:xfrm>
            <a:off x="694344" y="347676"/>
            <a:ext cx="32985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u="sng" dirty="0">
                <a:solidFill>
                  <a:srgbClr val="002060"/>
                </a:solidFill>
              </a:rPr>
              <a:t>Méthodes du protocole HTTP</a:t>
            </a:r>
          </a:p>
        </p:txBody>
      </p:sp>
    </p:spTree>
    <p:extLst>
      <p:ext uri="{BB962C8B-B14F-4D97-AF65-F5344CB8AC3E}">
        <p14:creationId xmlns:p14="http://schemas.microsoft.com/office/powerpoint/2010/main" val="384632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69132" y="633743"/>
            <a:ext cx="3165738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>
              <a:defRPr sz="2000" b="1" u="sng">
                <a:solidFill>
                  <a:srgbClr val="002060"/>
                </a:solidFill>
              </a:defRPr>
            </a:lvl1pPr>
          </a:lstStyle>
          <a:p>
            <a:r>
              <a:rPr lang="fr-FR" dirty="0"/>
              <a:t>Formant de la </a:t>
            </a:r>
            <a:r>
              <a:rPr lang="fr-FR" dirty="0" smtClean="0"/>
              <a:t>requête </a:t>
            </a:r>
            <a:r>
              <a:rPr lang="fr-FR" dirty="0"/>
              <a:t>HTTP</a:t>
            </a:r>
          </a:p>
        </p:txBody>
      </p:sp>
      <p:sp>
        <p:nvSpPr>
          <p:cNvPr id="3" name="ZoneTexte 2"/>
          <p:cNvSpPr txBox="1"/>
          <p:nvPr/>
        </p:nvSpPr>
        <p:spPr>
          <a:xfrm flipH="1">
            <a:off x="2163777" y="1511477"/>
            <a:ext cx="62740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solidFill>
                  <a:srgbClr val="FF0000"/>
                </a:solidFill>
              </a:rPr>
              <a:t>Méthode</a:t>
            </a:r>
            <a:r>
              <a:rPr lang="fr-FR" sz="3600" dirty="0" smtClean="0"/>
              <a:t> </a:t>
            </a:r>
            <a:r>
              <a:rPr lang="fr-FR" sz="3600" dirty="0" smtClean="0">
                <a:solidFill>
                  <a:srgbClr val="00B050"/>
                </a:solidFill>
              </a:rPr>
              <a:t>URI</a:t>
            </a:r>
            <a:r>
              <a:rPr lang="fr-FR" sz="3600" dirty="0" smtClean="0"/>
              <a:t>   </a:t>
            </a:r>
            <a:r>
              <a:rPr lang="fr-FR" sz="3600" dirty="0" smtClean="0">
                <a:solidFill>
                  <a:srgbClr val="FF0000"/>
                </a:solidFill>
              </a:rPr>
              <a:t>HTTP</a:t>
            </a:r>
            <a:r>
              <a:rPr lang="fr-FR" sz="3600" dirty="0" smtClean="0"/>
              <a:t>/</a:t>
            </a:r>
            <a:r>
              <a:rPr lang="fr-FR" sz="3600" dirty="0" smtClean="0">
                <a:solidFill>
                  <a:srgbClr val="00B050"/>
                </a:solidFill>
              </a:rPr>
              <a:t> Version</a:t>
            </a:r>
          </a:p>
          <a:p>
            <a:r>
              <a:rPr lang="fr-FR" sz="3600" dirty="0" smtClean="0">
                <a:solidFill>
                  <a:srgbClr val="FF0000"/>
                </a:solidFill>
              </a:rPr>
              <a:t>Champ d’entête </a:t>
            </a:r>
            <a:r>
              <a:rPr lang="fr-FR" sz="3600" dirty="0" smtClean="0">
                <a:solidFill>
                  <a:srgbClr val="00B050"/>
                </a:solidFill>
              </a:rPr>
              <a:t>:  Valeur</a:t>
            </a:r>
          </a:p>
          <a:p>
            <a:r>
              <a:rPr lang="fr-FR" sz="3600" dirty="0" smtClean="0">
                <a:solidFill>
                  <a:srgbClr val="00B050"/>
                </a:solidFill>
              </a:rPr>
              <a:t>….</a:t>
            </a:r>
          </a:p>
          <a:p>
            <a:r>
              <a:rPr lang="fr-FR" sz="3600" dirty="0" smtClean="0">
                <a:solidFill>
                  <a:srgbClr val="00B050"/>
                </a:solidFill>
              </a:rPr>
              <a:t>	*** Ligne Vide***</a:t>
            </a:r>
          </a:p>
          <a:p>
            <a:r>
              <a:rPr lang="fr-FR" sz="3600" dirty="0" smtClean="0">
                <a:solidFill>
                  <a:srgbClr val="FF0000"/>
                </a:solidFill>
              </a:rPr>
              <a:t>[Corps de la requête]</a:t>
            </a:r>
            <a:endParaRPr lang="fr-FR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11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235" y="1401872"/>
            <a:ext cx="6991350" cy="508635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69132" y="633743"/>
            <a:ext cx="2923044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>
              <a:defRPr sz="2000" b="1" u="sng">
                <a:solidFill>
                  <a:srgbClr val="002060"/>
                </a:solidFill>
              </a:defRPr>
            </a:lvl1pPr>
          </a:lstStyle>
          <a:p>
            <a:r>
              <a:rPr lang="fr-FR" dirty="0" smtClean="0"/>
              <a:t>Exemple de requête </a:t>
            </a:r>
            <a:r>
              <a:rPr lang="fr-FR" dirty="0"/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33976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69132" y="633743"/>
            <a:ext cx="3193054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>
              <a:defRPr sz="2000" b="1" u="sng">
                <a:solidFill>
                  <a:srgbClr val="002060"/>
                </a:solidFill>
              </a:defRPr>
            </a:lvl1pPr>
          </a:lstStyle>
          <a:p>
            <a:r>
              <a:rPr lang="fr-FR" dirty="0"/>
              <a:t>Formant de la </a:t>
            </a:r>
            <a:r>
              <a:rPr lang="fr-FR" dirty="0" smtClean="0"/>
              <a:t>réponse HTTP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 flipH="1">
            <a:off x="1348963" y="1746867"/>
            <a:ext cx="86460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solidFill>
                  <a:srgbClr val="FF0000"/>
                </a:solidFill>
              </a:rPr>
              <a:t>HTTP</a:t>
            </a:r>
            <a:r>
              <a:rPr lang="fr-FR" sz="3600" dirty="0" smtClean="0"/>
              <a:t>/</a:t>
            </a:r>
            <a:r>
              <a:rPr lang="fr-FR" sz="3600" dirty="0" smtClean="0">
                <a:solidFill>
                  <a:srgbClr val="00B050"/>
                </a:solidFill>
              </a:rPr>
              <a:t> Version  </a:t>
            </a:r>
            <a:r>
              <a:rPr lang="fr-FR" sz="3600" dirty="0" err="1" smtClean="0">
                <a:solidFill>
                  <a:srgbClr val="FF0000"/>
                </a:solidFill>
              </a:rPr>
              <a:t>status</a:t>
            </a:r>
            <a:r>
              <a:rPr lang="fr-FR" sz="3600" dirty="0" smtClean="0">
                <a:solidFill>
                  <a:srgbClr val="FF0000"/>
                </a:solidFill>
              </a:rPr>
              <a:t> </a:t>
            </a:r>
            <a:r>
              <a:rPr lang="fr-FR" sz="3600" dirty="0" smtClean="0">
                <a:solidFill>
                  <a:srgbClr val="00B050"/>
                </a:solidFill>
              </a:rPr>
              <a:t>Commentaires </a:t>
            </a:r>
            <a:r>
              <a:rPr lang="fr-FR" sz="3600" dirty="0" err="1" smtClean="0">
                <a:solidFill>
                  <a:srgbClr val="00B050"/>
                </a:solidFill>
              </a:rPr>
              <a:t>status</a:t>
            </a:r>
            <a:endParaRPr lang="fr-FR" sz="3600" dirty="0" smtClean="0">
              <a:solidFill>
                <a:srgbClr val="00B050"/>
              </a:solidFill>
            </a:endParaRPr>
          </a:p>
          <a:p>
            <a:r>
              <a:rPr lang="fr-FR" sz="3600" dirty="0" smtClean="0">
                <a:solidFill>
                  <a:srgbClr val="FF0000"/>
                </a:solidFill>
              </a:rPr>
              <a:t>Content/type : </a:t>
            </a:r>
            <a:r>
              <a:rPr lang="fr-FR" sz="3600" dirty="0" smtClean="0">
                <a:solidFill>
                  <a:srgbClr val="00B050"/>
                </a:solidFill>
              </a:rPr>
              <a:t>type de contenu</a:t>
            </a:r>
          </a:p>
          <a:p>
            <a:r>
              <a:rPr lang="fr-FR" sz="3600" dirty="0" smtClean="0">
                <a:solidFill>
                  <a:srgbClr val="FF0000"/>
                </a:solidFill>
              </a:rPr>
              <a:t>Champ d’entête </a:t>
            </a:r>
            <a:r>
              <a:rPr lang="fr-FR" sz="3600" dirty="0" smtClean="0">
                <a:solidFill>
                  <a:srgbClr val="00B050"/>
                </a:solidFill>
              </a:rPr>
              <a:t>:  Valeur</a:t>
            </a:r>
          </a:p>
          <a:p>
            <a:r>
              <a:rPr lang="fr-FR" sz="3600" dirty="0" smtClean="0">
                <a:solidFill>
                  <a:srgbClr val="00B050"/>
                </a:solidFill>
              </a:rPr>
              <a:t>….</a:t>
            </a:r>
          </a:p>
          <a:p>
            <a:r>
              <a:rPr lang="fr-FR" sz="3600" dirty="0" smtClean="0">
                <a:solidFill>
                  <a:srgbClr val="00B050"/>
                </a:solidFill>
              </a:rPr>
              <a:t>	*** Ligne Vide***</a:t>
            </a:r>
          </a:p>
          <a:p>
            <a:r>
              <a:rPr lang="fr-FR" sz="3600" dirty="0" smtClean="0">
                <a:solidFill>
                  <a:srgbClr val="FF0000"/>
                </a:solidFill>
              </a:rPr>
              <a:t>Contenu HTML, XML, </a:t>
            </a:r>
            <a:r>
              <a:rPr lang="fr-FR" sz="3600" dirty="0" err="1" smtClean="0">
                <a:solidFill>
                  <a:srgbClr val="FF0000"/>
                </a:solidFill>
              </a:rPr>
              <a:t>json</a:t>
            </a:r>
            <a:endParaRPr lang="fr-FR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80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119" y="655056"/>
            <a:ext cx="6804811" cy="6043078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98764" y="144856"/>
            <a:ext cx="2955168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>
              <a:defRPr sz="2000" b="1" u="sng">
                <a:solidFill>
                  <a:srgbClr val="002060"/>
                </a:solidFill>
              </a:defRPr>
            </a:lvl1pPr>
          </a:lstStyle>
          <a:p>
            <a:r>
              <a:rPr lang="fr-FR" dirty="0" smtClean="0"/>
              <a:t>Exemple de réponse </a:t>
            </a:r>
            <a:r>
              <a:rPr lang="fr-FR" dirty="0"/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428612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</TotalTime>
  <Words>872</Words>
  <Application>Microsoft Office PowerPoint</Application>
  <PresentationFormat>Grand écran</PresentationFormat>
  <Paragraphs>141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Gill Sans MT</vt:lpstr>
      <vt:lpstr>Wingdings</vt:lpstr>
      <vt:lpstr>Wingdings2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Microsoft</cp:lastModifiedBy>
  <cp:revision>150</cp:revision>
  <dcterms:created xsi:type="dcterms:W3CDTF">2014-11-03T15:50:04Z</dcterms:created>
  <dcterms:modified xsi:type="dcterms:W3CDTF">2022-03-30T09:28:30Z</dcterms:modified>
</cp:coreProperties>
</file>