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301" r:id="rId3"/>
    <p:sldId id="302" r:id="rId4"/>
    <p:sldId id="303" r:id="rId5"/>
    <p:sldId id="304" r:id="rId6"/>
    <p:sldId id="310" r:id="rId7"/>
    <p:sldId id="305" r:id="rId8"/>
    <p:sldId id="306" r:id="rId9"/>
    <p:sldId id="311" r:id="rId10"/>
    <p:sldId id="260" r:id="rId11"/>
    <p:sldId id="262" r:id="rId12"/>
    <p:sldId id="313" r:id="rId13"/>
    <p:sldId id="308" r:id="rId14"/>
    <p:sldId id="300" r:id="rId15"/>
    <p:sldId id="307" r:id="rId16"/>
    <p:sldId id="309" r:id="rId17"/>
    <p:sldId id="274" r:id="rId18"/>
    <p:sldId id="277" r:id="rId19"/>
    <p:sldId id="275" r:id="rId20"/>
    <p:sldId id="273" r:id="rId21"/>
    <p:sldId id="281" r:id="rId22"/>
    <p:sldId id="282" r:id="rId23"/>
    <p:sldId id="283" r:id="rId24"/>
    <p:sldId id="280" r:id="rId25"/>
    <p:sldId id="287" r:id="rId26"/>
    <p:sldId id="290" r:id="rId27"/>
    <p:sldId id="286" r:id="rId28"/>
    <p:sldId id="284" r:id="rId29"/>
    <p:sldId id="288" r:id="rId30"/>
    <p:sldId id="289" r:id="rId31"/>
    <p:sldId id="292" r:id="rId32"/>
    <p:sldId id="291" r:id="rId33"/>
    <p:sldId id="293" r:id="rId34"/>
    <p:sldId id="294" r:id="rId35"/>
    <p:sldId id="295" r:id="rId36"/>
    <p:sldId id="296" r:id="rId37"/>
    <p:sldId id="297" r:id="rId38"/>
    <p:sldId id="298" r:id="rId39"/>
    <p:sldId id="299" r:id="rId4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28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49205C-7AFC-44FE-86DF-645C9F601A18}" type="datetimeFigureOut">
              <a:rPr lang="fr-FR" smtClean="0"/>
              <a:pPr/>
              <a:t>17/02/2022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89CD35-E47A-4F24-8F83-3CA3D430DD1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3339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CD42-504E-44B8-ABE6-72BC7253491E}" type="datetimeFigureOut">
              <a:rPr lang="fr-FR" smtClean="0"/>
              <a:pPr/>
              <a:t>17/02/2022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9ADCC-BBA3-4E1F-954C-AC76302523F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CD42-504E-44B8-ABE6-72BC7253491E}" type="datetimeFigureOut">
              <a:rPr lang="fr-FR" smtClean="0"/>
              <a:pPr/>
              <a:t>17/02/2022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9ADCC-BBA3-4E1F-954C-AC76302523F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CD42-504E-44B8-ABE6-72BC7253491E}" type="datetimeFigureOut">
              <a:rPr lang="fr-FR" smtClean="0"/>
              <a:pPr/>
              <a:t>17/02/2022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9ADCC-BBA3-4E1F-954C-AC76302523F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CD42-504E-44B8-ABE6-72BC7253491E}" type="datetimeFigureOut">
              <a:rPr lang="fr-FR" smtClean="0"/>
              <a:pPr/>
              <a:t>17/02/2022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9ADCC-BBA3-4E1F-954C-AC76302523F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CD42-504E-44B8-ABE6-72BC7253491E}" type="datetimeFigureOut">
              <a:rPr lang="fr-FR" smtClean="0"/>
              <a:pPr/>
              <a:t>17/02/2022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9ADCC-BBA3-4E1F-954C-AC76302523F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CD42-504E-44B8-ABE6-72BC7253491E}" type="datetimeFigureOut">
              <a:rPr lang="fr-FR" smtClean="0"/>
              <a:pPr/>
              <a:t>17/02/2022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9ADCC-BBA3-4E1F-954C-AC76302523F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CD42-504E-44B8-ABE6-72BC7253491E}" type="datetimeFigureOut">
              <a:rPr lang="fr-FR" smtClean="0"/>
              <a:pPr/>
              <a:t>17/02/2022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9ADCC-BBA3-4E1F-954C-AC76302523F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CD42-504E-44B8-ABE6-72BC7253491E}" type="datetimeFigureOut">
              <a:rPr lang="fr-FR" smtClean="0"/>
              <a:pPr/>
              <a:t>17/02/2022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9ADCC-BBA3-4E1F-954C-AC76302523F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CD42-504E-44B8-ABE6-72BC7253491E}" type="datetimeFigureOut">
              <a:rPr lang="fr-FR" smtClean="0"/>
              <a:pPr/>
              <a:t>17/02/2022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9ADCC-BBA3-4E1F-954C-AC76302523F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CD42-504E-44B8-ABE6-72BC7253491E}" type="datetimeFigureOut">
              <a:rPr lang="fr-FR" smtClean="0"/>
              <a:pPr/>
              <a:t>17/02/2022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9ADCC-BBA3-4E1F-954C-AC76302523F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CD42-504E-44B8-ABE6-72BC7253491E}" type="datetimeFigureOut">
              <a:rPr lang="fr-FR" smtClean="0"/>
              <a:pPr/>
              <a:t>17/02/2022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9ADCC-BBA3-4E1F-954C-AC76302523F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3CD42-504E-44B8-ABE6-72BC7253491E}" type="datetimeFigureOut">
              <a:rPr lang="fr-FR" smtClean="0"/>
              <a:pPr/>
              <a:t>17/02/2022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9ADCC-BBA3-4E1F-954C-AC76302523F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springframework.org/schema/context/spring-context-4.3.xs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5567" y="2132856"/>
            <a:ext cx="6298356" cy="2088232"/>
          </a:xfrm>
        </p:spPr>
        <p:txBody>
          <a:bodyPr>
            <a:noAutofit/>
          </a:bodyPr>
          <a:lstStyle/>
          <a:p>
            <a:r>
              <a:rPr lang="fr-FR" sz="3200" i="1" u="sng" dirty="0" smtClean="0">
                <a:solidFill>
                  <a:schemeClr val="tx2"/>
                </a:solidFill>
              </a:rPr>
              <a:t>Injection de Dépendance</a:t>
            </a:r>
            <a:r>
              <a:rPr lang="fr-FR" sz="3200" i="1" u="sng" dirty="0">
                <a:solidFill>
                  <a:schemeClr val="tx2"/>
                </a:solidFill>
              </a:rPr>
              <a:t/>
            </a:r>
            <a:br>
              <a:rPr lang="fr-FR" sz="3200" i="1" u="sng" dirty="0">
                <a:solidFill>
                  <a:schemeClr val="tx2"/>
                </a:solidFill>
              </a:rPr>
            </a:br>
            <a:r>
              <a:rPr lang="fr-FR" sz="3200" i="1" u="sng" dirty="0" smtClean="0">
                <a:solidFill>
                  <a:schemeClr val="tx2"/>
                </a:solidFill>
              </a:rPr>
              <a:t>Inversion de Contrôle</a:t>
            </a:r>
            <a:br>
              <a:rPr lang="fr-FR" sz="3200" i="1" u="sng" dirty="0" smtClean="0">
                <a:solidFill>
                  <a:schemeClr val="tx2"/>
                </a:solidFill>
              </a:rPr>
            </a:br>
            <a:r>
              <a:rPr lang="fr-FR" sz="3200" i="1" u="sng" dirty="0" smtClean="0">
                <a:solidFill>
                  <a:schemeClr val="tx2"/>
                </a:solidFill>
              </a:rPr>
              <a:t>Principe Ouverture </a:t>
            </a:r>
            <a:r>
              <a:rPr lang="fr-FR" sz="3200" i="1" u="sng" dirty="0">
                <a:solidFill>
                  <a:schemeClr val="tx2"/>
                </a:solidFill>
              </a:rPr>
              <a:t>/ </a:t>
            </a:r>
            <a:r>
              <a:rPr lang="fr-FR" sz="3200" i="1" u="sng" dirty="0" smtClean="0">
                <a:solidFill>
                  <a:schemeClr val="tx2"/>
                </a:solidFill>
              </a:rPr>
              <a:t>Fermeture</a:t>
            </a:r>
            <a:endParaRPr lang="fr-FR" sz="3200" i="1" u="sng" dirty="0">
              <a:solidFill>
                <a:schemeClr val="tx2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574544" y="6237312"/>
            <a:ext cx="2552328" cy="360040"/>
          </a:xfrm>
        </p:spPr>
        <p:txBody>
          <a:bodyPr>
            <a:normAutofit lnSpcReduction="10000"/>
          </a:bodyPr>
          <a:lstStyle/>
          <a:p>
            <a:r>
              <a:rPr lang="fr-FR" sz="1800" dirty="0" smtClean="0">
                <a:solidFill>
                  <a:schemeClr val="tx2"/>
                </a:solidFill>
              </a:rPr>
              <a:t>Mohamed El </a:t>
            </a:r>
            <a:r>
              <a:rPr lang="fr-FR" sz="1800" dirty="0" err="1" smtClean="0">
                <a:solidFill>
                  <a:schemeClr val="tx2"/>
                </a:solidFill>
              </a:rPr>
              <a:t>yaakoubi</a:t>
            </a:r>
            <a:endParaRPr lang="fr-FR" sz="1800" dirty="0">
              <a:solidFill>
                <a:schemeClr val="tx2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16632"/>
            <a:ext cx="3658728" cy="1040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4716016" cy="620688"/>
          </a:xfrm>
        </p:spPr>
        <p:txBody>
          <a:bodyPr>
            <a:normAutofit/>
          </a:bodyPr>
          <a:lstStyle/>
          <a:p>
            <a:r>
              <a:rPr lang="fr-FR" sz="2400" u="sng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Principe d'ouverture/fermeture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179512" y="1052736"/>
            <a:ext cx="87129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solidFill>
                  <a:srgbClr val="002060"/>
                </a:solidFill>
              </a:rPr>
              <a:t>Tout module (package, classe, méthode) doit être ouvert aux extensions </a:t>
            </a:r>
            <a:r>
              <a:rPr lang="fr-FR" sz="2400" dirty="0" smtClean="0">
                <a:solidFill>
                  <a:srgbClr val="002060"/>
                </a:solidFill>
              </a:rPr>
              <a:t>mais </a:t>
            </a:r>
            <a:r>
              <a:rPr lang="fr-FR" sz="2400" dirty="0">
                <a:solidFill>
                  <a:srgbClr val="002060"/>
                </a:solidFill>
              </a:rPr>
              <a:t>fermé aux modifications.</a:t>
            </a:r>
          </a:p>
        </p:txBody>
      </p:sp>
      <p:sp>
        <p:nvSpPr>
          <p:cNvPr id="5" name="Rectangle 4"/>
          <p:cNvSpPr/>
          <p:nvPr/>
        </p:nvSpPr>
        <p:spPr>
          <a:xfrm>
            <a:off x="179512" y="2335710"/>
            <a:ext cx="8725497" cy="2491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q"/>
            </a:pPr>
            <a:r>
              <a:rPr lang="fr-FR" sz="2400" dirty="0">
                <a:solidFill>
                  <a:srgbClr val="002060"/>
                </a:solidFill>
              </a:rPr>
              <a:t>ouvert aux extensions : le module peut être étendu pour proposer des comportements qui n'étaient pas prévus lors de sa création</a:t>
            </a:r>
            <a:r>
              <a:rPr lang="fr-FR" sz="2400" dirty="0" smtClean="0">
                <a:solidFill>
                  <a:srgbClr val="002060"/>
                </a:solidFill>
              </a:rPr>
              <a:t>.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q"/>
            </a:pPr>
            <a:endParaRPr lang="fr-FR" sz="2400" dirty="0">
              <a:solidFill>
                <a:srgbClr val="002060"/>
              </a:solidFill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q"/>
            </a:pPr>
            <a:r>
              <a:rPr lang="fr-FR" sz="2400" dirty="0">
                <a:solidFill>
                  <a:srgbClr val="002060"/>
                </a:solidFill>
              </a:rPr>
              <a:t>fermé aux modifications : les extensions sont introduites sans modifier le code du module.</a:t>
            </a:r>
          </a:p>
        </p:txBody>
      </p:sp>
      <p:sp>
        <p:nvSpPr>
          <p:cNvPr id="7" name="Rectangle 6"/>
          <p:cNvSpPr/>
          <p:nvPr/>
        </p:nvSpPr>
        <p:spPr>
          <a:xfrm>
            <a:off x="827584" y="5103440"/>
            <a:ext cx="7416824" cy="1061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ct val="20000"/>
              </a:spcBef>
            </a:pPr>
            <a:r>
              <a:rPr lang="fr-FR" sz="2400" dirty="0" smtClean="0">
                <a:solidFill>
                  <a:srgbClr val="002060"/>
                </a:solidFill>
              </a:rPr>
              <a:t>L'ajout </a:t>
            </a:r>
            <a:r>
              <a:rPr lang="fr-FR" sz="2400" dirty="0">
                <a:solidFill>
                  <a:srgbClr val="002060"/>
                </a:solidFill>
              </a:rPr>
              <a:t>de </a:t>
            </a:r>
            <a:r>
              <a:rPr lang="fr-FR" sz="2400" dirty="0" smtClean="0">
                <a:solidFill>
                  <a:srgbClr val="002060"/>
                </a:solidFill>
              </a:rPr>
              <a:t>nouvelles fonctionnalités </a:t>
            </a:r>
            <a:r>
              <a:rPr lang="fr-FR" sz="2400" dirty="0">
                <a:solidFill>
                  <a:srgbClr val="002060"/>
                </a:solidFill>
              </a:rPr>
              <a:t>doit se faire en ajoutant du code et non en éditant du code existant.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1153" y="1772816"/>
            <a:ext cx="8229600" cy="3240360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indent="0">
              <a:buNone/>
            </a:pPr>
            <a:endParaRPr lang="fr-FR" sz="2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fr-FR" sz="3000" dirty="0">
                <a:solidFill>
                  <a:srgbClr val="002060"/>
                </a:solidFill>
              </a:rPr>
              <a:t>En programmation objet</a:t>
            </a:r>
            <a:r>
              <a:rPr lang="fr-FR" sz="3000" dirty="0" smtClean="0">
                <a:solidFill>
                  <a:srgbClr val="002060"/>
                </a:solidFill>
              </a:rPr>
              <a:t>, pour mettre en place l’open </a:t>
            </a:r>
            <a:r>
              <a:rPr lang="fr-FR" sz="3000" dirty="0" err="1" smtClean="0">
                <a:solidFill>
                  <a:srgbClr val="002060"/>
                </a:solidFill>
              </a:rPr>
              <a:t>closed</a:t>
            </a:r>
            <a:r>
              <a:rPr lang="fr-FR" sz="3000" dirty="0" smtClean="0">
                <a:solidFill>
                  <a:srgbClr val="002060"/>
                </a:solidFill>
              </a:rPr>
              <a:t> </a:t>
            </a:r>
            <a:r>
              <a:rPr lang="fr-FR" sz="3000" dirty="0" err="1" smtClean="0">
                <a:solidFill>
                  <a:srgbClr val="002060"/>
                </a:solidFill>
              </a:rPr>
              <a:t>principle</a:t>
            </a:r>
            <a:r>
              <a:rPr lang="fr-FR" sz="3000" dirty="0" smtClean="0">
                <a:solidFill>
                  <a:srgbClr val="002060"/>
                </a:solidFill>
              </a:rPr>
              <a:t> :</a:t>
            </a:r>
          </a:p>
          <a:p>
            <a:endParaRPr lang="fr-FR" sz="2400" dirty="0" smtClean="0">
              <a:solidFill>
                <a:srgbClr val="002060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2600" dirty="0" smtClean="0">
                <a:solidFill>
                  <a:srgbClr val="002060"/>
                </a:solidFill>
              </a:rPr>
              <a:t>Avec </a:t>
            </a:r>
            <a:r>
              <a:rPr lang="fr-FR" sz="2600" dirty="0">
                <a:solidFill>
                  <a:srgbClr val="002060"/>
                </a:solidFill>
              </a:rPr>
              <a:t>le couplage faible, nous pourrons créer des application fermée à la modification et ouvertes à </a:t>
            </a:r>
            <a:r>
              <a:rPr lang="fr-FR" sz="2600" dirty="0" smtClean="0">
                <a:solidFill>
                  <a:srgbClr val="002060"/>
                </a:solidFill>
              </a:rPr>
              <a:t>l’extension.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2600" dirty="0" smtClean="0">
                <a:solidFill>
                  <a:srgbClr val="002060"/>
                </a:solidFill>
              </a:rPr>
              <a:t>Il </a:t>
            </a:r>
            <a:r>
              <a:rPr lang="fr-FR" sz="2600" dirty="0">
                <a:solidFill>
                  <a:srgbClr val="002060"/>
                </a:solidFill>
              </a:rPr>
              <a:t>faut avoir un niveau élevé d’abstraction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2600" dirty="0" smtClean="0">
                <a:solidFill>
                  <a:srgbClr val="002060"/>
                </a:solidFill>
              </a:rPr>
              <a:t>Savoir appliquer les </a:t>
            </a:r>
            <a:r>
              <a:rPr lang="fr-FR" sz="2600" dirty="0">
                <a:solidFill>
                  <a:srgbClr val="002060"/>
                </a:solidFill>
              </a:rPr>
              <a:t>d</a:t>
            </a:r>
            <a:r>
              <a:rPr lang="fr-FR" sz="2600" dirty="0" smtClean="0">
                <a:solidFill>
                  <a:srgbClr val="002060"/>
                </a:solidFill>
              </a:rPr>
              <a:t>esign Patterns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2600" dirty="0" smtClean="0">
                <a:solidFill>
                  <a:srgbClr val="002060"/>
                </a:solidFill>
              </a:rPr>
              <a:t>….</a:t>
            </a:r>
          </a:p>
          <a:p>
            <a:pPr lvl="1"/>
            <a:endParaRPr lang="fr-FR" sz="2400" dirty="0">
              <a:solidFill>
                <a:srgbClr val="002060"/>
              </a:solidFill>
            </a:endParaRP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971600" y="188640"/>
            <a:ext cx="6995876" cy="108012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fr-FR" sz="3600" u="sng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L'abstraction comme </a:t>
            </a:r>
            <a:r>
              <a:rPr lang="fr-FR" sz="3600" u="sng" dirty="0" smtClean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moyenne d'ouverture/fermeture</a:t>
            </a:r>
            <a:endParaRPr lang="fr-FR" sz="3600" u="sng" dirty="0">
              <a:solidFill>
                <a:srgbClr val="002060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16632"/>
            <a:ext cx="82089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280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j-ea"/>
                <a:cs typeface="Times New Roman"/>
              </a:rPr>
              <a:t>L’application de l’OCP est un choix stratégique (OCP)</a:t>
            </a:r>
            <a:endParaRPr kumimoji="0" lang="fr-FR" sz="2800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51520" y="764704"/>
            <a:ext cx="8568952" cy="4992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R="0" lvl="0" algn="just" defTabSz="914400" rtl="0" eaLnBrk="0" fontAlgn="base" latinLnBrk="0" hangingPunct="0">
              <a:lnSpc>
                <a:spcPts val="3163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7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fr-FR" altLang="fr-F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cs typeface="Times New Roman"/>
              </a:rPr>
              <a:t>L'OCP est un principe incontournable lorsque l'on parle de flexibilité du code. Par contre, une erreur classique consisterait à vouloir ouvrir/fermer toutes les classes de l'application en vue d'éventuels changements. </a:t>
            </a:r>
          </a:p>
          <a:p>
            <a:pPr marR="0" lvl="0" algn="just" defTabSz="914400" rtl="0" eaLnBrk="0" fontAlgn="base" latinLnBrk="0" hangingPunct="0">
              <a:lnSpc>
                <a:spcPts val="3163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7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fr-FR" altLang="fr-F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cs typeface="Times New Roman"/>
              </a:rPr>
              <a:t>Cela constitue une erreur dans la mesure où la mise en œuvre de l'OCP impose une certaine complexité qui devient néfaste si la flexibilité recherchée n'est pas réellement exploitée.</a:t>
            </a:r>
          </a:p>
          <a:p>
            <a:pPr marR="0" lvl="0" algn="just" defTabSz="914400" rtl="0" eaLnBrk="0" fontAlgn="base" latinLnBrk="0" hangingPunct="0">
              <a:lnSpc>
                <a:spcPts val="3163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7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fr-FR" altLang="fr-F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cs typeface="Times New Roman"/>
              </a:rPr>
              <a:t>Il convient donc d'identifier correctement les points d'ouverture/fermeture de l'application, en s'inspirant :</a:t>
            </a:r>
          </a:p>
          <a:p>
            <a:pPr marL="957263" marR="0" lvl="1" indent="-381000" algn="just" defTabSz="914400" rtl="0" eaLnBrk="0" fontAlgn="base" latinLnBrk="0" hangingPunct="0">
              <a:lnSpc>
                <a:spcPts val="3163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7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fr-FR" altLang="fr-F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cs typeface="Times New Roman"/>
              </a:rPr>
              <a:t>des besoins d'évolutivité exprimés par le client,</a:t>
            </a:r>
          </a:p>
          <a:p>
            <a:pPr marL="957263" marR="0" lvl="1" indent="-381000" algn="just" defTabSz="914400" rtl="0" eaLnBrk="0" fontAlgn="base" latinLnBrk="0" hangingPunct="0">
              <a:lnSpc>
                <a:spcPts val="3163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7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fr-FR" altLang="fr-F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cs typeface="Times New Roman"/>
              </a:rPr>
              <a:t>des besoins de flexibilité pressentis par les développeurs,</a:t>
            </a:r>
          </a:p>
          <a:p>
            <a:pPr marL="957263" marR="0" lvl="1" indent="-381000" algn="just" defTabSz="914400" rtl="0" eaLnBrk="0" fontAlgn="base" latinLnBrk="0" hangingPunct="0">
              <a:lnSpc>
                <a:spcPts val="3163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7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fr-FR" altLang="fr-F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cs typeface="Times New Roman"/>
              </a:rPr>
              <a:t>des changements répétés constatés au cours du développement.</a:t>
            </a:r>
          </a:p>
          <a:p>
            <a:pPr marR="0" lvl="0" algn="just" defTabSz="914400" rtl="0" eaLnBrk="0" fontAlgn="base" latinLnBrk="0" hangingPunct="0">
              <a:lnSpc>
                <a:spcPts val="3163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7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fr-FR" altLang="fr-F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cs typeface="Times New Roman"/>
              </a:rPr>
              <a:t>La mise en œuvre de ce principe reste donc une affaire de bon sens. </a:t>
            </a:r>
          </a:p>
        </p:txBody>
      </p:sp>
    </p:spTree>
    <p:extLst>
      <p:ext uri="{BB962C8B-B14F-4D97-AF65-F5344CB8AC3E}">
        <p14:creationId xmlns:p14="http://schemas.microsoft.com/office/powerpoint/2010/main" val="36727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27784" y="2564904"/>
            <a:ext cx="364260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800" b="1" i="1" u="sng" dirty="0">
                <a:solidFill>
                  <a:srgbClr val="002060"/>
                </a:solidFill>
              </a:rPr>
              <a:t>L'inversion de contrôle </a:t>
            </a:r>
            <a:endParaRPr lang="fr-FR" sz="2800" b="1" i="1" u="sng" dirty="0" smtClean="0">
              <a:solidFill>
                <a:srgbClr val="002060"/>
              </a:solidFill>
            </a:endParaRPr>
          </a:p>
          <a:p>
            <a:pPr algn="ctr"/>
            <a:r>
              <a:rPr lang="fr-FR" sz="2800" b="1" i="1" u="sng" dirty="0" smtClean="0">
                <a:solidFill>
                  <a:srgbClr val="002060"/>
                </a:solidFill>
              </a:rPr>
              <a:t>(</a:t>
            </a:r>
            <a:r>
              <a:rPr lang="fr-FR" sz="2800" b="1" i="1" u="sng" dirty="0" err="1">
                <a:solidFill>
                  <a:srgbClr val="002060"/>
                </a:solidFill>
              </a:rPr>
              <a:t>IoC</a:t>
            </a:r>
            <a:r>
              <a:rPr lang="fr-FR" sz="2800" b="1" i="1" u="sng" dirty="0">
                <a:solidFill>
                  <a:srgbClr val="00206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106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536" y="332656"/>
            <a:ext cx="43463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u="sng" dirty="0">
                <a:solidFill>
                  <a:srgbClr val="002060"/>
                </a:solidFill>
              </a:rPr>
              <a:t>L'inversion de contrôle (</a:t>
            </a:r>
            <a:r>
              <a:rPr lang="fr-FR" sz="2800" b="1" u="sng" dirty="0" err="1">
                <a:solidFill>
                  <a:srgbClr val="002060"/>
                </a:solidFill>
              </a:rPr>
              <a:t>IoC</a:t>
            </a:r>
            <a:r>
              <a:rPr lang="fr-FR" sz="2800" b="1" u="sng" dirty="0">
                <a:solidFill>
                  <a:srgbClr val="002060"/>
                </a:solidFill>
              </a:rPr>
              <a:t>)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7" y="1206334"/>
            <a:ext cx="8668982" cy="381642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17418" y="5373216"/>
            <a:ext cx="78488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err="1">
                <a:solidFill>
                  <a:srgbClr val="002060"/>
                </a:solidFill>
                <a:latin typeface="+mj-lt"/>
              </a:rPr>
              <a:t>L’IoC</a:t>
            </a:r>
            <a:r>
              <a:rPr lang="fr-FR" sz="2400" dirty="0">
                <a:solidFill>
                  <a:srgbClr val="002060"/>
                </a:solidFill>
                <a:latin typeface="+mj-lt"/>
              </a:rPr>
              <a:t> différencie un </a:t>
            </a:r>
            <a:r>
              <a:rPr lang="fr-FR" sz="2400" dirty="0" err="1">
                <a:solidFill>
                  <a:srgbClr val="002060"/>
                </a:solidFill>
                <a:latin typeface="+mj-lt"/>
              </a:rPr>
              <a:t>framework</a:t>
            </a:r>
            <a:r>
              <a:rPr lang="fr-FR" sz="2400" dirty="0">
                <a:solidFill>
                  <a:srgbClr val="002060"/>
                </a:solidFill>
                <a:latin typeface="+mj-lt"/>
              </a:rPr>
              <a:t> d’une bibliothèque logicielle</a:t>
            </a:r>
          </a:p>
        </p:txBody>
      </p:sp>
    </p:spTree>
    <p:extLst>
      <p:ext uri="{BB962C8B-B14F-4D97-AF65-F5344CB8AC3E}">
        <p14:creationId xmlns:p14="http://schemas.microsoft.com/office/powerpoint/2010/main" val="140297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44" y="1412776"/>
            <a:ext cx="8929110" cy="383874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0384" y="260648"/>
            <a:ext cx="597666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700" b="1" i="1" u="sng" dirty="0" smtClean="0">
                <a:latin typeface="Calibri" panose="020F0502020204030204" pitchFamily="34" charset="0"/>
              </a:rPr>
              <a:t>Différence </a:t>
            </a:r>
            <a:r>
              <a:rPr lang="fr-FR" sz="2700" b="1" i="1" u="sng" dirty="0">
                <a:latin typeface="Calibri" panose="020F0502020204030204" pitchFamily="34" charset="0"/>
              </a:rPr>
              <a:t>bibliothèque / </a:t>
            </a:r>
            <a:r>
              <a:rPr lang="fr-FR" sz="2700" b="1" i="1" u="sng" dirty="0" err="1">
                <a:latin typeface="Calibri" panose="020F0502020204030204" pitchFamily="34" charset="0"/>
              </a:rPr>
              <a:t>framework</a:t>
            </a:r>
            <a:r>
              <a:rPr lang="fr-FR" sz="2700" b="1" i="1" u="sng" dirty="0">
                <a:latin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213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7504" y="116632"/>
            <a:ext cx="251819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700" b="1" i="1" u="sng" dirty="0">
                <a:solidFill>
                  <a:srgbClr val="002060"/>
                </a:solidFill>
                <a:latin typeface="Calibri" panose="020F0502020204030204" pitchFamily="34" charset="0"/>
              </a:rPr>
              <a:t>Fonctionnement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395536" y="1556792"/>
            <a:ext cx="828092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rgbClr val="002060"/>
                </a:solidFill>
              </a:rPr>
              <a:t>Un </a:t>
            </a:r>
            <a:r>
              <a:rPr lang="fr-FR" sz="2800" dirty="0" err="1">
                <a:solidFill>
                  <a:srgbClr val="002060"/>
                </a:solidFill>
              </a:rPr>
              <a:t>framework</a:t>
            </a:r>
            <a:r>
              <a:rPr lang="fr-FR" sz="2800" dirty="0">
                <a:solidFill>
                  <a:srgbClr val="002060"/>
                </a:solidFill>
              </a:rPr>
              <a:t> initialise un (ou plusieurs) conteneur(s)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>
                <a:solidFill>
                  <a:srgbClr val="002060"/>
                </a:solidFill>
              </a:rPr>
              <a:t>Un </a:t>
            </a:r>
            <a:r>
              <a:rPr lang="fr-FR" sz="2800" dirty="0">
                <a:solidFill>
                  <a:srgbClr val="002060"/>
                </a:solidFill>
              </a:rPr>
              <a:t>conteneur communique avec des services extérieurs et avec les objets de </a:t>
            </a:r>
            <a:r>
              <a:rPr lang="fr-FR" sz="2800" dirty="0" smtClean="0">
                <a:solidFill>
                  <a:srgbClr val="002060"/>
                </a:solidFill>
              </a:rPr>
              <a:t>l'application</a:t>
            </a:r>
            <a:endParaRPr lang="fr-FR" sz="28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>
                <a:solidFill>
                  <a:srgbClr val="002060"/>
                </a:solidFill>
              </a:rPr>
              <a:t>Le </a:t>
            </a:r>
            <a:r>
              <a:rPr lang="fr-FR" sz="2800" dirty="0">
                <a:solidFill>
                  <a:srgbClr val="002060"/>
                </a:solidFill>
              </a:rPr>
              <a:t>conteneur </a:t>
            </a:r>
            <a:r>
              <a:rPr lang="fr-FR" sz="2800" dirty="0" smtClean="0">
                <a:solidFill>
                  <a:srgbClr val="002060"/>
                </a:solidFill>
              </a:rPr>
              <a:t>gère le cycle de vie des composants : instancie, </a:t>
            </a:r>
            <a:r>
              <a:rPr lang="fr-FR" sz="2800" dirty="0">
                <a:solidFill>
                  <a:srgbClr val="002060"/>
                </a:solidFill>
              </a:rPr>
              <a:t>détruit </a:t>
            </a:r>
            <a:r>
              <a:rPr lang="fr-FR" sz="2800" dirty="0" smtClean="0">
                <a:solidFill>
                  <a:srgbClr val="002060"/>
                </a:solidFill>
              </a:rPr>
              <a:t>ces composants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>
                <a:solidFill>
                  <a:srgbClr val="002060"/>
                </a:solidFill>
              </a:rPr>
              <a:t>Le conteneur gère les dépendances entre les différents composants et prend en charge ces injections</a:t>
            </a:r>
            <a:endParaRPr lang="fr-FR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82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7109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3600" u="sng" dirty="0">
                <a:solidFill>
                  <a:srgbClr val="002060"/>
                </a:solidFill>
              </a:rPr>
              <a:t>Injection des dépendances avec </a:t>
            </a:r>
            <a:r>
              <a:rPr lang="fr-FR" sz="3600" u="sng" dirty="0" err="1">
                <a:solidFill>
                  <a:srgbClr val="002060"/>
                </a:solidFill>
              </a:rPr>
              <a:t>Spring</a:t>
            </a:r>
            <a:endParaRPr lang="fr-FR" sz="3600" u="sng" dirty="0">
              <a:solidFill>
                <a:srgbClr val="00206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9552" y="1340768"/>
            <a:ext cx="8352928" cy="48965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fr-FR" sz="2400" dirty="0">
                <a:solidFill>
                  <a:schemeClr val="tx2"/>
                </a:solidFill>
              </a:rPr>
              <a:t>L</a:t>
            </a:r>
            <a:r>
              <a:rPr lang="fr-FR" sz="2400" dirty="0" smtClean="0">
                <a:solidFill>
                  <a:schemeClr val="tx2"/>
                </a:solidFill>
              </a:rPr>
              <a:t>’inversion </a:t>
            </a:r>
            <a:r>
              <a:rPr lang="fr-FR" sz="2400" dirty="0">
                <a:solidFill>
                  <a:schemeClr val="tx2"/>
                </a:solidFill>
              </a:rPr>
              <a:t>de contrôle est </a:t>
            </a:r>
            <a:r>
              <a:rPr lang="fr-FR" sz="2400" dirty="0" smtClean="0">
                <a:solidFill>
                  <a:schemeClr val="tx2"/>
                </a:solidFill>
              </a:rPr>
              <a:t>un concept </a:t>
            </a:r>
            <a:r>
              <a:rPr lang="fr-FR" sz="2400" dirty="0">
                <a:solidFill>
                  <a:schemeClr val="tx2"/>
                </a:solidFill>
              </a:rPr>
              <a:t>qui intervient généralement au début de </a:t>
            </a:r>
            <a:r>
              <a:rPr lang="fr-FR" sz="2400" dirty="0" smtClean="0">
                <a:solidFill>
                  <a:schemeClr val="tx2"/>
                </a:solidFill>
              </a:rPr>
              <a:t>l’exécution de </a:t>
            </a:r>
            <a:r>
              <a:rPr lang="fr-FR" sz="2400" dirty="0">
                <a:solidFill>
                  <a:schemeClr val="tx2"/>
                </a:solidFill>
              </a:rPr>
              <a:t>l’application</a:t>
            </a:r>
            <a:r>
              <a:rPr lang="fr-FR" sz="2400" dirty="0" smtClean="0">
                <a:solidFill>
                  <a:schemeClr val="tx2"/>
                </a:solidFill>
              </a:rPr>
              <a:t>.</a:t>
            </a:r>
          </a:p>
          <a:p>
            <a:pPr>
              <a:spcBef>
                <a:spcPct val="20000"/>
              </a:spcBef>
            </a:pPr>
            <a:endParaRPr lang="fr-FR" sz="2400" dirty="0">
              <a:solidFill>
                <a:schemeClr val="tx2"/>
              </a:solidFill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fr-FR" sz="2400" dirty="0" err="1">
                <a:solidFill>
                  <a:schemeClr val="tx2"/>
                </a:solidFill>
              </a:rPr>
              <a:t>Spring</a:t>
            </a:r>
            <a:r>
              <a:rPr lang="fr-FR" sz="2400" dirty="0">
                <a:solidFill>
                  <a:schemeClr val="tx2"/>
                </a:solidFill>
              </a:rPr>
              <a:t> IOC commence par lire un fichier XML qui </a:t>
            </a:r>
            <a:r>
              <a:rPr lang="fr-FR" sz="2400" dirty="0" smtClean="0">
                <a:solidFill>
                  <a:schemeClr val="tx2"/>
                </a:solidFill>
              </a:rPr>
              <a:t>déclare quelles </a:t>
            </a:r>
            <a:r>
              <a:rPr lang="fr-FR" sz="2400" dirty="0">
                <a:solidFill>
                  <a:schemeClr val="tx2"/>
                </a:solidFill>
              </a:rPr>
              <a:t>sont différentes classes à instancier et d’assurer </a:t>
            </a:r>
            <a:r>
              <a:rPr lang="fr-FR" sz="2400" dirty="0" smtClean="0">
                <a:solidFill>
                  <a:schemeClr val="tx2"/>
                </a:solidFill>
              </a:rPr>
              <a:t>les dépendances </a:t>
            </a:r>
            <a:r>
              <a:rPr lang="fr-FR" sz="2400" dirty="0">
                <a:solidFill>
                  <a:schemeClr val="tx2"/>
                </a:solidFill>
              </a:rPr>
              <a:t>entre les différentes instances</a:t>
            </a:r>
            <a:r>
              <a:rPr lang="fr-FR" sz="2400" dirty="0" smtClean="0">
                <a:solidFill>
                  <a:schemeClr val="tx2"/>
                </a:solidFill>
              </a:rPr>
              <a:t>.</a:t>
            </a:r>
          </a:p>
          <a:p>
            <a:pPr>
              <a:spcBef>
                <a:spcPct val="20000"/>
              </a:spcBef>
            </a:pPr>
            <a:endParaRPr lang="fr-FR" sz="2400" dirty="0">
              <a:solidFill>
                <a:schemeClr val="tx2"/>
              </a:solidFill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fr-FR" sz="2400" dirty="0">
                <a:solidFill>
                  <a:schemeClr val="tx2"/>
                </a:solidFill>
              </a:rPr>
              <a:t>Quand on a besoin d’intégrer une nouvelle implémentation </a:t>
            </a:r>
            <a:r>
              <a:rPr lang="fr-FR" sz="2400" dirty="0" smtClean="0">
                <a:solidFill>
                  <a:schemeClr val="tx2"/>
                </a:solidFill>
              </a:rPr>
              <a:t>à une </a:t>
            </a:r>
            <a:r>
              <a:rPr lang="fr-FR" sz="2400" dirty="0">
                <a:solidFill>
                  <a:schemeClr val="tx2"/>
                </a:solidFill>
              </a:rPr>
              <a:t>application, il suffirait de la déclarer dans le fichier </a:t>
            </a:r>
            <a:r>
              <a:rPr lang="fr-FR" sz="2400" dirty="0" err="1">
                <a:solidFill>
                  <a:schemeClr val="tx2"/>
                </a:solidFill>
              </a:rPr>
              <a:t>xml</a:t>
            </a:r>
            <a:r>
              <a:rPr lang="fr-FR" sz="2400" dirty="0">
                <a:solidFill>
                  <a:schemeClr val="tx2"/>
                </a:solidFill>
              </a:rPr>
              <a:t> </a:t>
            </a:r>
            <a:r>
              <a:rPr lang="fr-FR" sz="2400" dirty="0" smtClean="0">
                <a:solidFill>
                  <a:schemeClr val="tx2"/>
                </a:solidFill>
              </a:rPr>
              <a:t>de </a:t>
            </a:r>
            <a:r>
              <a:rPr lang="fr-FR" sz="2400" dirty="0" err="1" smtClean="0">
                <a:solidFill>
                  <a:schemeClr val="tx2"/>
                </a:solidFill>
              </a:rPr>
              <a:t>beans</a:t>
            </a:r>
            <a:r>
              <a:rPr lang="fr-FR" sz="2400" dirty="0" smtClean="0">
                <a:solidFill>
                  <a:schemeClr val="tx2"/>
                </a:solidFill>
              </a:rPr>
              <a:t> </a:t>
            </a:r>
            <a:r>
              <a:rPr lang="fr-FR" sz="2400" dirty="0" err="1">
                <a:solidFill>
                  <a:schemeClr val="tx2"/>
                </a:solidFill>
              </a:rPr>
              <a:t>spring</a:t>
            </a:r>
            <a:r>
              <a:rPr lang="fr-FR" sz="2400" dirty="0">
                <a:solidFill>
                  <a:schemeClr val="tx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17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620688"/>
            <a:ext cx="8525456" cy="574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7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544" y="1484784"/>
            <a:ext cx="8100392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&lt;?</a:t>
            </a:r>
            <a:r>
              <a:rPr lang="fr-FR" sz="1600" dirty="0" err="1">
                <a:solidFill>
                  <a:srgbClr val="3F7F7F"/>
                </a:solidFill>
                <a:latin typeface="Consolas" panose="020B0609020204030204" pitchFamily="49" charset="0"/>
              </a:rPr>
              <a:t>xml</a:t>
            </a:r>
            <a:r>
              <a:rPr lang="fr-FR" sz="16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7F007F"/>
                </a:solidFill>
                <a:latin typeface="Consolas" panose="020B0609020204030204" pitchFamily="49" charset="0"/>
              </a:rPr>
              <a:t>version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"1.0" </a:t>
            </a:r>
            <a:r>
              <a:rPr lang="fr-FR" sz="16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encoding</a:t>
            </a:r>
            <a:r>
              <a:rPr lang="fr-FR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"UTF-8"</a:t>
            </a:r>
            <a:r>
              <a:rPr lang="fr-FR" sz="1600" i="1" dirty="0">
                <a:solidFill>
                  <a:srgbClr val="008080"/>
                </a:solidFill>
                <a:latin typeface="Consolas" panose="020B0609020204030204" pitchFamily="49" charset="0"/>
              </a:rPr>
              <a:t>?&gt;</a:t>
            </a:r>
          </a:p>
          <a:p>
            <a:r>
              <a:rPr lang="fr-FR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sz="1600" dirty="0" err="1">
                <a:solidFill>
                  <a:srgbClr val="3F7F7F"/>
                </a:solidFill>
                <a:latin typeface="Consolas" panose="020B0609020204030204" pitchFamily="49" charset="0"/>
              </a:rPr>
              <a:t>beans</a:t>
            </a:r>
            <a:r>
              <a:rPr lang="fr-FR" sz="16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"http://www.springframework.org/schema/beans"</a:t>
            </a:r>
          </a:p>
          <a:p>
            <a:r>
              <a:rPr lang="fr-FR" sz="16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xmlns:xsi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"http://www.w3.org/2001/XMLSchema-instance"</a:t>
            </a:r>
          </a:p>
          <a:p>
            <a:r>
              <a:rPr lang="fr-FR" sz="16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xmlns:context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"http://www.springframework.org/schema/context"</a:t>
            </a:r>
          </a:p>
          <a:p>
            <a:r>
              <a:rPr lang="fr-FR" sz="1600" dirty="0" err="1">
                <a:solidFill>
                  <a:srgbClr val="7F007F"/>
                </a:solidFill>
                <a:latin typeface="Consolas" panose="020B0609020204030204" pitchFamily="49" charset="0"/>
              </a:rPr>
              <a:t>xsi:schemaLocation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"http://www.springframework.org/schema/beans </a:t>
            </a:r>
          </a:p>
          <a:p>
            <a:r>
              <a:rPr lang="fr-FR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http://www.springframework.org/schema/beans/spring-beans.xsd</a:t>
            </a:r>
          </a:p>
          <a:p>
            <a:r>
              <a:rPr lang="fr-FR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http://www.springframework.org/schema/context </a:t>
            </a:r>
          </a:p>
          <a:p>
            <a:r>
              <a:rPr lang="fr-FR" sz="1600" i="1" dirty="0">
                <a:solidFill>
                  <a:srgbClr val="2A00FF"/>
                </a:solidFill>
                <a:latin typeface="Consolas" panose="020B0609020204030204" pitchFamily="49" charset="0"/>
                <a:hlinkClick r:id="rId2"/>
              </a:rPr>
              <a:t>http://www.springframework.org/schema/context/spring-context-4.3.xsd</a:t>
            </a:r>
            <a:r>
              <a:rPr lang="fr-FR" sz="16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16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fr-FR" sz="1400" b="1" i="1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endParaRPr lang="en-US" sz="1400" b="1" dirty="0" smtClean="0">
              <a:solidFill>
                <a:srgbClr val="008080"/>
              </a:solidFill>
              <a:latin typeface="Courier"/>
            </a:endParaRPr>
          </a:p>
          <a:p>
            <a:pPr lvl="1"/>
            <a:r>
              <a:rPr lang="en-US" b="1" dirty="0" smtClean="0">
                <a:solidFill>
                  <a:srgbClr val="008080"/>
                </a:solidFill>
                <a:latin typeface="Courier"/>
              </a:rPr>
              <a:t>&lt;</a:t>
            </a:r>
            <a:r>
              <a:rPr lang="en-US" b="1" dirty="0">
                <a:solidFill>
                  <a:srgbClr val="3F7F7F"/>
                </a:solidFill>
                <a:latin typeface="Courier"/>
              </a:rPr>
              <a:t>bean </a:t>
            </a:r>
            <a:r>
              <a:rPr lang="en-US" b="1" dirty="0">
                <a:solidFill>
                  <a:srgbClr val="7F007F"/>
                </a:solidFill>
                <a:latin typeface="Courier"/>
              </a:rPr>
              <a:t>id</a:t>
            </a:r>
            <a:r>
              <a:rPr lang="en-US" b="1" dirty="0">
                <a:solidFill>
                  <a:srgbClr val="000000"/>
                </a:solidFill>
                <a:latin typeface="Courier"/>
              </a:rPr>
              <a:t>=</a:t>
            </a:r>
            <a:r>
              <a:rPr lang="en-US" b="1" i="1" dirty="0">
                <a:solidFill>
                  <a:srgbClr val="2A00FF"/>
                </a:solidFill>
                <a:latin typeface="Courier"/>
              </a:rPr>
              <a:t>"d" </a:t>
            </a:r>
            <a:r>
              <a:rPr lang="en-US" b="1" dirty="0">
                <a:solidFill>
                  <a:srgbClr val="7F007F"/>
                </a:solidFill>
                <a:latin typeface="Courier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"/>
              </a:rPr>
              <a:t>=</a:t>
            </a:r>
            <a:r>
              <a:rPr lang="en-US" b="1" i="1" dirty="0">
                <a:solidFill>
                  <a:srgbClr val="2A00FF"/>
                </a:solidFill>
                <a:latin typeface="Courier"/>
              </a:rPr>
              <a:t>"dao.DaomImpl2"</a:t>
            </a:r>
            <a:r>
              <a:rPr lang="en-US" b="1" dirty="0">
                <a:solidFill>
                  <a:srgbClr val="008080"/>
                </a:solidFill>
                <a:latin typeface="Courier"/>
              </a:rPr>
              <a:t>&gt;&lt;/</a:t>
            </a:r>
            <a:r>
              <a:rPr lang="en-US" b="1" dirty="0">
                <a:solidFill>
                  <a:srgbClr val="3F7F7F"/>
                </a:solidFill>
                <a:latin typeface="Courier"/>
              </a:rPr>
              <a:t>bean</a:t>
            </a:r>
            <a:r>
              <a:rPr lang="en-US" b="1" dirty="0" smtClean="0">
                <a:solidFill>
                  <a:srgbClr val="008080"/>
                </a:solidFill>
                <a:latin typeface="Courier"/>
              </a:rPr>
              <a:t>&gt;</a:t>
            </a:r>
          </a:p>
          <a:p>
            <a:pPr lvl="1"/>
            <a:endParaRPr lang="en-US" b="1" dirty="0">
              <a:solidFill>
                <a:srgbClr val="008080"/>
              </a:solidFill>
              <a:latin typeface="Courier"/>
            </a:endParaRPr>
          </a:p>
          <a:p>
            <a:pPr lvl="1"/>
            <a:r>
              <a:rPr lang="en-US" b="1" dirty="0">
                <a:solidFill>
                  <a:srgbClr val="008080"/>
                </a:solidFill>
                <a:latin typeface="Courier"/>
              </a:rPr>
              <a:t>&lt;</a:t>
            </a:r>
            <a:r>
              <a:rPr lang="en-US" b="1" dirty="0">
                <a:solidFill>
                  <a:srgbClr val="3F7F7F"/>
                </a:solidFill>
                <a:latin typeface="Courier"/>
              </a:rPr>
              <a:t>bean </a:t>
            </a:r>
            <a:r>
              <a:rPr lang="en-US" b="1" dirty="0">
                <a:solidFill>
                  <a:srgbClr val="7F007F"/>
                </a:solidFill>
                <a:latin typeface="Courier"/>
              </a:rPr>
              <a:t>id</a:t>
            </a:r>
            <a:r>
              <a:rPr lang="en-US" b="1" dirty="0">
                <a:solidFill>
                  <a:srgbClr val="000000"/>
                </a:solidFill>
                <a:latin typeface="Courier"/>
              </a:rPr>
              <a:t>=</a:t>
            </a:r>
            <a:r>
              <a:rPr lang="en-US" b="1" i="1" dirty="0">
                <a:solidFill>
                  <a:srgbClr val="2A00FF"/>
                </a:solidFill>
                <a:latin typeface="Courier"/>
              </a:rPr>
              <a:t>"</a:t>
            </a:r>
            <a:r>
              <a:rPr lang="en-US" b="1" i="1" dirty="0" err="1">
                <a:solidFill>
                  <a:srgbClr val="2A00FF"/>
                </a:solidFill>
                <a:latin typeface="Courier"/>
              </a:rPr>
              <a:t>metier</a:t>
            </a:r>
            <a:r>
              <a:rPr lang="en-US" b="1" i="1" dirty="0">
                <a:solidFill>
                  <a:srgbClr val="2A00FF"/>
                </a:solidFill>
                <a:latin typeface="Courier"/>
              </a:rPr>
              <a:t>" </a:t>
            </a:r>
            <a:r>
              <a:rPr lang="en-US" b="1" dirty="0">
                <a:solidFill>
                  <a:srgbClr val="7F007F"/>
                </a:solidFill>
                <a:latin typeface="Courier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"/>
              </a:rPr>
              <a:t>=</a:t>
            </a:r>
            <a:r>
              <a:rPr lang="en-US" b="1" i="1" dirty="0">
                <a:solidFill>
                  <a:srgbClr val="2A00FF"/>
                </a:solidFill>
                <a:latin typeface="Courier"/>
              </a:rPr>
              <a:t>"</a:t>
            </a:r>
            <a:r>
              <a:rPr lang="en-US" b="1" i="1" dirty="0" err="1">
                <a:solidFill>
                  <a:srgbClr val="2A00FF"/>
                </a:solidFill>
                <a:latin typeface="Courier"/>
              </a:rPr>
              <a:t>metier.MetierImpl</a:t>
            </a:r>
            <a:r>
              <a:rPr lang="en-US" b="1" i="1" dirty="0">
                <a:solidFill>
                  <a:srgbClr val="2A00FF"/>
                </a:solidFill>
                <a:latin typeface="Courier"/>
              </a:rPr>
              <a:t>"</a:t>
            </a:r>
            <a:r>
              <a:rPr lang="en-US" b="1" dirty="0">
                <a:solidFill>
                  <a:srgbClr val="008080"/>
                </a:solidFill>
                <a:latin typeface="Courier"/>
              </a:rPr>
              <a:t>&gt;</a:t>
            </a:r>
          </a:p>
          <a:p>
            <a:pPr lvl="1"/>
            <a:r>
              <a:rPr lang="en-US" b="1" dirty="0" smtClean="0">
                <a:solidFill>
                  <a:srgbClr val="008080"/>
                </a:solidFill>
                <a:latin typeface="Courier"/>
              </a:rPr>
              <a:t>   &lt;</a:t>
            </a:r>
            <a:r>
              <a:rPr lang="en-US" b="1" dirty="0">
                <a:solidFill>
                  <a:srgbClr val="3F7F7F"/>
                </a:solidFill>
                <a:latin typeface="Courier"/>
              </a:rPr>
              <a:t>property </a:t>
            </a:r>
            <a:r>
              <a:rPr lang="en-US" b="1" dirty="0">
                <a:solidFill>
                  <a:srgbClr val="7F007F"/>
                </a:solidFill>
                <a:latin typeface="Courier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urier"/>
              </a:rPr>
              <a:t>=</a:t>
            </a:r>
            <a:r>
              <a:rPr lang="en-US" b="1" i="1" dirty="0">
                <a:solidFill>
                  <a:srgbClr val="2A00FF"/>
                </a:solidFill>
                <a:latin typeface="Courier"/>
              </a:rPr>
              <a:t>"</a:t>
            </a:r>
            <a:r>
              <a:rPr lang="en-US" b="1" i="1" dirty="0" err="1">
                <a:solidFill>
                  <a:srgbClr val="2A00FF"/>
                </a:solidFill>
                <a:latin typeface="Courier"/>
              </a:rPr>
              <a:t>dao</a:t>
            </a:r>
            <a:r>
              <a:rPr lang="en-US" b="1" i="1" dirty="0">
                <a:solidFill>
                  <a:srgbClr val="2A00FF"/>
                </a:solidFill>
                <a:latin typeface="Courier"/>
              </a:rPr>
              <a:t>" </a:t>
            </a:r>
            <a:r>
              <a:rPr lang="en-US" b="1" dirty="0">
                <a:solidFill>
                  <a:srgbClr val="7F007F"/>
                </a:solidFill>
                <a:latin typeface="Courier"/>
              </a:rPr>
              <a:t>ref</a:t>
            </a:r>
            <a:r>
              <a:rPr lang="en-US" b="1" dirty="0">
                <a:solidFill>
                  <a:srgbClr val="000000"/>
                </a:solidFill>
                <a:latin typeface="Courier"/>
              </a:rPr>
              <a:t>=</a:t>
            </a:r>
            <a:r>
              <a:rPr lang="en-US" b="1" i="1" dirty="0">
                <a:solidFill>
                  <a:srgbClr val="2A00FF"/>
                </a:solidFill>
                <a:latin typeface="Courier"/>
              </a:rPr>
              <a:t>"d"</a:t>
            </a:r>
            <a:r>
              <a:rPr lang="en-US" b="1" dirty="0">
                <a:solidFill>
                  <a:srgbClr val="008080"/>
                </a:solidFill>
                <a:latin typeface="Courier"/>
              </a:rPr>
              <a:t>&gt;&lt;/</a:t>
            </a:r>
            <a:r>
              <a:rPr lang="en-US" b="1" dirty="0">
                <a:solidFill>
                  <a:srgbClr val="3F7F7F"/>
                </a:solidFill>
                <a:latin typeface="Courier"/>
              </a:rPr>
              <a:t>property</a:t>
            </a:r>
            <a:r>
              <a:rPr lang="en-US" b="1" dirty="0">
                <a:solidFill>
                  <a:srgbClr val="008080"/>
                </a:solidFill>
                <a:latin typeface="Courier"/>
              </a:rPr>
              <a:t>&gt;</a:t>
            </a:r>
          </a:p>
          <a:p>
            <a:pPr lvl="1"/>
            <a:r>
              <a:rPr lang="fr-FR" b="1" dirty="0">
                <a:solidFill>
                  <a:srgbClr val="008080"/>
                </a:solidFill>
                <a:latin typeface="Courier"/>
              </a:rPr>
              <a:t>&lt;/</a:t>
            </a:r>
            <a:r>
              <a:rPr lang="fr-FR" b="1" dirty="0" err="1">
                <a:solidFill>
                  <a:srgbClr val="3F7F7F"/>
                </a:solidFill>
                <a:latin typeface="Courier"/>
              </a:rPr>
              <a:t>bean</a:t>
            </a:r>
            <a:r>
              <a:rPr lang="fr-FR" b="1" dirty="0" smtClean="0">
                <a:solidFill>
                  <a:srgbClr val="008080"/>
                </a:solidFill>
                <a:latin typeface="Courier"/>
              </a:rPr>
              <a:t>&gt;</a:t>
            </a:r>
          </a:p>
          <a:p>
            <a:endParaRPr lang="fr-FR" b="1" dirty="0">
              <a:solidFill>
                <a:srgbClr val="008080"/>
              </a:solidFill>
              <a:latin typeface="Courier"/>
            </a:endParaRPr>
          </a:p>
          <a:p>
            <a:r>
              <a:rPr lang="fr-FR" sz="1600" b="1" dirty="0" smtClean="0">
                <a:solidFill>
                  <a:srgbClr val="008080"/>
                </a:solidFill>
                <a:latin typeface="Courier"/>
              </a:rPr>
              <a:t>&lt;/</a:t>
            </a:r>
            <a:r>
              <a:rPr lang="fr-FR" sz="1600" b="1" dirty="0" err="1">
                <a:solidFill>
                  <a:srgbClr val="3F7F7F"/>
                </a:solidFill>
                <a:latin typeface="Courier"/>
              </a:rPr>
              <a:t>beans</a:t>
            </a:r>
            <a:r>
              <a:rPr lang="fr-FR" sz="1600" b="1" dirty="0">
                <a:solidFill>
                  <a:srgbClr val="008080"/>
                </a:solidFill>
                <a:latin typeface="Courier"/>
              </a:rPr>
              <a:t>&gt;</a:t>
            </a:r>
            <a:endParaRPr lang="fr-FR" sz="16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60648"/>
            <a:ext cx="5760640" cy="79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28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idx="1"/>
          </p:nvPr>
        </p:nvSpPr>
        <p:spPr>
          <a:xfrm>
            <a:off x="1979712" y="1844824"/>
            <a:ext cx="4392488" cy="2880320"/>
          </a:xfr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indent="0">
              <a:buNone/>
            </a:pPr>
            <a:r>
              <a:rPr lang="fr-FR" sz="3600" i="1" u="sng" dirty="0" smtClean="0">
                <a:solidFill>
                  <a:srgbClr val="002060"/>
                </a:solidFill>
              </a:rPr>
              <a:t>Couplage fort</a:t>
            </a:r>
          </a:p>
          <a:p>
            <a:pPr marL="0" indent="0">
              <a:buNone/>
            </a:pPr>
            <a:r>
              <a:rPr lang="fr-FR" sz="3600" i="1" u="sng" dirty="0" smtClean="0">
                <a:solidFill>
                  <a:srgbClr val="002060"/>
                </a:solidFill>
              </a:rPr>
              <a:t>et</a:t>
            </a:r>
            <a:endParaRPr lang="fr-FR" sz="3600" i="1" u="sng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fr-FR" sz="3600" i="1" u="sng" dirty="0" smtClean="0">
                <a:solidFill>
                  <a:srgbClr val="002060"/>
                </a:solidFill>
              </a:rPr>
              <a:t>Couplage </a:t>
            </a:r>
            <a:r>
              <a:rPr lang="fr-FR" sz="3600" i="1" u="sng" dirty="0">
                <a:solidFill>
                  <a:srgbClr val="002060"/>
                </a:solidFill>
              </a:rPr>
              <a:t>faible </a:t>
            </a:r>
            <a:endParaRPr lang="fr-FR" sz="3600" i="1" u="sng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fr-FR" sz="3600" u="sng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66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3528" y="1320730"/>
            <a:ext cx="864096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rgbClr val="7F0055"/>
                </a:solidFill>
                <a:latin typeface="Courier"/>
              </a:rPr>
              <a:t>package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pres</a:t>
            </a:r>
            <a:r>
              <a:rPr lang="fr-FR" sz="1600" b="1" dirty="0" smtClean="0">
                <a:solidFill>
                  <a:srgbClr val="000000"/>
                </a:solidFill>
                <a:latin typeface="Courier"/>
              </a:rPr>
              <a:t>;</a:t>
            </a:r>
          </a:p>
          <a:p>
            <a:endParaRPr lang="fr-FR" sz="1600" b="1" dirty="0">
              <a:solidFill>
                <a:srgbClr val="000000"/>
              </a:solidFill>
              <a:latin typeface="Courier"/>
            </a:endParaRPr>
          </a:p>
          <a:p>
            <a:r>
              <a:rPr lang="fr-FR" sz="1600" b="1" dirty="0">
                <a:solidFill>
                  <a:srgbClr val="7F0055"/>
                </a:solidFill>
                <a:latin typeface="Courier"/>
              </a:rPr>
              <a:t>import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metier.IMetier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;</a:t>
            </a:r>
          </a:p>
          <a:p>
            <a:r>
              <a:rPr lang="fr-FR" sz="1600" b="1" dirty="0">
                <a:solidFill>
                  <a:srgbClr val="7F0055"/>
                </a:solidFill>
                <a:latin typeface="Courier"/>
              </a:rPr>
              <a:t>import 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org.springframework.context.support.ClassPathXmlApplicationContext;</a:t>
            </a:r>
          </a:p>
          <a:p>
            <a:endParaRPr lang="fr-FR" sz="1600" b="1" dirty="0" smtClean="0">
              <a:solidFill>
                <a:srgbClr val="7F0055"/>
              </a:solidFill>
              <a:latin typeface="Courier"/>
            </a:endParaRPr>
          </a:p>
          <a:p>
            <a:r>
              <a:rPr lang="fr-FR" sz="1600" b="1" dirty="0" smtClean="0">
                <a:solidFill>
                  <a:srgbClr val="7F0055"/>
                </a:solidFill>
                <a:latin typeface="Courier"/>
              </a:rPr>
              <a:t>public </a:t>
            </a:r>
            <a:r>
              <a:rPr lang="fr-FR" sz="1600" b="1" dirty="0">
                <a:solidFill>
                  <a:srgbClr val="7F0055"/>
                </a:solidFill>
                <a:latin typeface="Courier"/>
              </a:rPr>
              <a:t>class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Presentation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 {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urier"/>
              </a:rPr>
              <a:t>public static void 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main(String[] </a:t>
            </a:r>
            <a:r>
              <a:rPr lang="en-US" sz="1600" b="1" dirty="0" err="1">
                <a:solidFill>
                  <a:srgbClr val="000000"/>
                </a:solidFill>
                <a:latin typeface="Courier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) {</a:t>
            </a:r>
          </a:p>
          <a:p>
            <a:r>
              <a:rPr lang="fr-FR" sz="1600" b="1" dirty="0" err="1" smtClean="0">
                <a:solidFill>
                  <a:srgbClr val="000000"/>
                </a:solidFill>
                <a:latin typeface="Courier"/>
              </a:rPr>
              <a:t>ApplicationContext</a:t>
            </a:r>
            <a:r>
              <a:rPr lang="fr-FR" sz="1600" dirty="0" smtClean="0"/>
              <a:t> </a:t>
            </a:r>
            <a:r>
              <a:rPr lang="fr-FR" sz="1600" b="1" dirty="0" err="1" smtClean="0">
                <a:solidFill>
                  <a:srgbClr val="000000"/>
                </a:solidFill>
                <a:latin typeface="Courier"/>
              </a:rPr>
              <a:t>context</a:t>
            </a:r>
            <a:r>
              <a:rPr lang="fr-FR" sz="1600" b="1" dirty="0" smtClean="0">
                <a:solidFill>
                  <a:srgbClr val="000000"/>
                </a:solidFill>
                <a:latin typeface="Courier"/>
              </a:rPr>
              <a:t>=</a:t>
            </a:r>
            <a:r>
              <a:rPr lang="fr-FR" sz="1600" b="1" dirty="0" smtClean="0">
                <a:solidFill>
                  <a:srgbClr val="7F0055"/>
                </a:solidFill>
                <a:latin typeface="Courier"/>
              </a:rPr>
              <a:t>new</a:t>
            </a:r>
            <a:endParaRPr lang="fr-FR" sz="1600" b="1" dirty="0">
              <a:solidFill>
                <a:srgbClr val="7F0055"/>
              </a:solidFill>
              <a:latin typeface="Courier"/>
            </a:endParaRPr>
          </a:p>
          <a:p>
            <a:r>
              <a:rPr lang="fr-FR" sz="1600" b="1" dirty="0" err="1" smtClean="0">
                <a:solidFill>
                  <a:srgbClr val="000000"/>
                </a:solidFill>
                <a:latin typeface="Courier"/>
              </a:rPr>
              <a:t>ClassPathXmlApplicationContext</a:t>
            </a:r>
            <a:r>
              <a:rPr lang="fr-FR" sz="1600" b="1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fr-FR" sz="1600" b="1" dirty="0" smtClean="0">
                <a:solidFill>
                  <a:srgbClr val="7F0055"/>
                </a:solidFill>
                <a:latin typeface="Courier"/>
              </a:rPr>
              <a:t>new 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String[]{</a:t>
            </a:r>
            <a:r>
              <a:rPr lang="fr-FR" sz="1600" b="1" dirty="0">
                <a:solidFill>
                  <a:srgbClr val="2A00FF"/>
                </a:solidFill>
                <a:latin typeface="Courier"/>
              </a:rPr>
              <a:t>"spring-ioc.xml"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});</a:t>
            </a:r>
          </a:p>
          <a:p>
            <a:endParaRPr lang="fr-FR" sz="1600" b="1" dirty="0" smtClean="0">
              <a:solidFill>
                <a:srgbClr val="000000"/>
              </a:solidFill>
              <a:latin typeface="Courier"/>
            </a:endParaRPr>
          </a:p>
          <a:p>
            <a:r>
              <a:rPr lang="fr-FR" sz="1600" b="1" dirty="0" err="1" smtClean="0">
                <a:solidFill>
                  <a:srgbClr val="000000"/>
                </a:solidFill>
                <a:latin typeface="Courier"/>
              </a:rPr>
              <a:t>IMetier</a:t>
            </a:r>
            <a:r>
              <a:rPr lang="fr-FR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metier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=(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IMetier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)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context.getBean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(</a:t>
            </a:r>
            <a:r>
              <a:rPr lang="fr-FR" sz="1600" b="1" dirty="0">
                <a:solidFill>
                  <a:srgbClr val="2A00FF"/>
                </a:solidFill>
                <a:latin typeface="Courier"/>
              </a:rPr>
              <a:t>"</a:t>
            </a:r>
            <a:r>
              <a:rPr lang="fr-FR" sz="1600" b="1" dirty="0" err="1">
                <a:solidFill>
                  <a:srgbClr val="2A00FF"/>
                </a:solidFill>
                <a:latin typeface="Courier"/>
              </a:rPr>
              <a:t>metier</a:t>
            </a:r>
            <a:r>
              <a:rPr lang="fr-FR" sz="1600" b="1" dirty="0">
                <a:solidFill>
                  <a:srgbClr val="2A00FF"/>
                </a:solidFill>
                <a:latin typeface="Courier"/>
              </a:rPr>
              <a:t>"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);</a:t>
            </a:r>
          </a:p>
          <a:p>
            <a:endParaRPr lang="fr-FR" sz="1600" b="1" dirty="0" smtClean="0">
              <a:solidFill>
                <a:srgbClr val="000000"/>
              </a:solidFill>
              <a:latin typeface="Courier"/>
            </a:endParaRPr>
          </a:p>
          <a:p>
            <a:r>
              <a:rPr lang="fr-FR" sz="1600" b="1" dirty="0" err="1" smtClean="0">
                <a:solidFill>
                  <a:srgbClr val="000000"/>
                </a:solidFill>
                <a:latin typeface="Courier"/>
              </a:rPr>
              <a:t>System.</a:t>
            </a:r>
            <a:r>
              <a:rPr lang="fr-FR" sz="1600" b="1" i="1" dirty="0" err="1" smtClean="0">
                <a:solidFill>
                  <a:srgbClr val="0000C1"/>
                </a:solidFill>
                <a:latin typeface="Courier"/>
              </a:rPr>
              <a:t>out</a:t>
            </a:r>
            <a:r>
              <a:rPr lang="fr-FR" sz="1600" b="1" i="1" dirty="0" err="1" smtClean="0">
                <a:solidFill>
                  <a:srgbClr val="000000"/>
                </a:solidFill>
                <a:latin typeface="Courier"/>
              </a:rPr>
              <a:t>.println</a:t>
            </a:r>
            <a:r>
              <a:rPr lang="fr-FR" sz="1600" b="1" i="1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fr-FR" sz="1600" b="1" i="1" dirty="0" err="1" smtClean="0">
                <a:solidFill>
                  <a:srgbClr val="000000"/>
                </a:solidFill>
                <a:latin typeface="Courier"/>
              </a:rPr>
              <a:t>metier.calcul</a:t>
            </a:r>
            <a:r>
              <a:rPr lang="fr-FR" sz="1600" b="1" i="1" dirty="0">
                <a:solidFill>
                  <a:srgbClr val="000000"/>
                </a:solidFill>
                <a:latin typeface="Courier"/>
              </a:rPr>
              <a:t>());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}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}</a:t>
            </a:r>
            <a:endParaRPr lang="fr-FR" dirty="0">
              <a:latin typeface="Courier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55" y="0"/>
            <a:ext cx="8565622" cy="118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804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3264" y="1139380"/>
            <a:ext cx="8910736" cy="19888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fr-FR" sz="2400" dirty="0">
                <a:solidFill>
                  <a:schemeClr val="tx2"/>
                </a:solidFill>
              </a:rPr>
              <a:t>Nous pouvons également configurer les propriétés du </a:t>
            </a:r>
            <a:r>
              <a:rPr lang="fr-FR" sz="2400" dirty="0" err="1">
                <a:solidFill>
                  <a:schemeClr val="tx2"/>
                </a:solidFill>
              </a:rPr>
              <a:t>bean</a:t>
            </a:r>
            <a:r>
              <a:rPr lang="fr-FR" sz="2400" dirty="0">
                <a:solidFill>
                  <a:schemeClr val="tx2"/>
                </a:solidFill>
              </a:rPr>
              <a:t> à l’aide de l’injection </a:t>
            </a:r>
            <a:r>
              <a:rPr lang="fr-FR" sz="2400" dirty="0" smtClean="0">
                <a:solidFill>
                  <a:schemeClr val="tx2"/>
                </a:solidFill>
              </a:rPr>
              <a:t>par constructeur</a:t>
            </a:r>
            <a:r>
              <a:rPr lang="fr-FR" sz="2400" dirty="0">
                <a:solidFill>
                  <a:schemeClr val="tx2"/>
                </a:solidFill>
              </a:rPr>
              <a:t>. Pour cela, il suffit de les déclarer dans des éléments &lt;</a:t>
            </a:r>
            <a:r>
              <a:rPr lang="fr-FR" sz="2400" dirty="0" err="1">
                <a:solidFill>
                  <a:schemeClr val="tx2"/>
                </a:solidFill>
              </a:rPr>
              <a:t>constructor-arg</a:t>
            </a:r>
            <a:r>
              <a:rPr lang="fr-FR" sz="2400" dirty="0">
                <a:solidFill>
                  <a:schemeClr val="tx2"/>
                </a:solidFill>
              </a:rPr>
              <a:t>&gt;.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fr-FR" sz="2400" dirty="0">
                <a:solidFill>
                  <a:schemeClr val="tx2"/>
                </a:solidFill>
              </a:rPr>
              <a:t>Cet élément ne gère pas d’attribut </a:t>
            </a:r>
            <a:r>
              <a:rPr lang="fr-FR" sz="2400" dirty="0" err="1">
                <a:solidFill>
                  <a:schemeClr val="tx2"/>
                </a:solidFill>
              </a:rPr>
              <a:t>name</a:t>
            </a:r>
            <a:r>
              <a:rPr lang="fr-FR" sz="2400" dirty="0">
                <a:solidFill>
                  <a:schemeClr val="tx2"/>
                </a:solidFill>
              </a:rPr>
              <a:t> car les arguments du constructeur sont </a:t>
            </a:r>
            <a:r>
              <a:rPr lang="fr-FR" sz="2400" dirty="0" smtClean="0">
                <a:solidFill>
                  <a:schemeClr val="tx2"/>
                </a:solidFill>
              </a:rPr>
              <a:t>définis par </a:t>
            </a:r>
            <a:r>
              <a:rPr lang="fr-FR" sz="2400" dirty="0">
                <a:solidFill>
                  <a:schemeClr val="tx2"/>
                </a:solidFill>
              </a:rPr>
              <a:t>leur emplacement.</a:t>
            </a:r>
          </a:p>
        </p:txBody>
      </p:sp>
      <p:sp>
        <p:nvSpPr>
          <p:cNvPr id="6" name="Rectangle 5"/>
          <p:cNvSpPr/>
          <p:nvPr/>
        </p:nvSpPr>
        <p:spPr>
          <a:xfrm>
            <a:off x="233264" y="243372"/>
            <a:ext cx="39697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u="sng" dirty="0">
                <a:solidFill>
                  <a:schemeClr val="tx2"/>
                </a:solidFill>
              </a:rPr>
              <a:t>I</a:t>
            </a:r>
            <a:r>
              <a:rPr lang="fr-FR" sz="2800" u="sng" dirty="0" smtClean="0">
                <a:solidFill>
                  <a:schemeClr val="tx2"/>
                </a:solidFill>
              </a:rPr>
              <a:t>njection </a:t>
            </a:r>
            <a:r>
              <a:rPr lang="fr-FR" sz="2800" u="sng" dirty="0">
                <a:solidFill>
                  <a:schemeClr val="tx2"/>
                </a:solidFill>
              </a:rPr>
              <a:t>par constructeur</a:t>
            </a:r>
            <a:endParaRPr lang="fr-FR" sz="2800" u="sng" dirty="0"/>
          </a:p>
        </p:txBody>
      </p:sp>
      <p:sp>
        <p:nvSpPr>
          <p:cNvPr id="7" name="Rectangle 6"/>
          <p:cNvSpPr/>
          <p:nvPr/>
        </p:nvSpPr>
        <p:spPr>
          <a:xfrm>
            <a:off x="683568" y="3501008"/>
            <a:ext cx="82089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bean </a:t>
            </a:r>
            <a:r>
              <a:rPr lang="en-US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dao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i="1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ma.ensa.dao.Dao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endParaRPr lang="fr-FR" dirty="0"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3F7F7F"/>
                </a:solidFill>
                <a:latin typeface="Consolas" panose="020B0609020204030204" pitchFamily="49" charset="0"/>
              </a:rPr>
              <a:t>bean</a:t>
            </a:r>
            <a:r>
              <a:rPr lang="fr-FR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metier</a:t>
            </a:r>
            <a:r>
              <a:rPr lang="fr-FR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fr-FR" i="1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fr-F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ma.ensa.metier.Metier</a:t>
            </a:r>
            <a:r>
              <a:rPr lang="fr-FR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latin typeface="Consolas" panose="020B0609020204030204" pitchFamily="49" charset="0"/>
            </a:endParaRPr>
          </a:p>
          <a:p>
            <a:r>
              <a:rPr lang="fr-F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fr-FR" dirty="0" err="1">
                <a:solidFill>
                  <a:srgbClr val="3F7F7F"/>
                </a:solidFill>
                <a:latin typeface="Consolas" panose="020B0609020204030204" pitchFamily="49" charset="0"/>
              </a:rPr>
              <a:t>constructor-arg</a:t>
            </a:r>
            <a:r>
              <a:rPr lang="fr-FR" dirty="0">
                <a:solidFill>
                  <a:srgbClr val="3F7F7F"/>
                </a:solidFill>
                <a:latin typeface="Consolas" panose="020B0609020204030204" pitchFamily="49" charset="0"/>
              </a:rPr>
              <a:t>  </a:t>
            </a:r>
            <a:r>
              <a:rPr lang="fr-FR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ma.ensa.dao.Idao</a:t>
            </a:r>
            <a:r>
              <a:rPr lang="fr-FR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fr-FR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ref</a:t>
            </a:r>
            <a:r>
              <a:rPr lang="fr-F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i="1" dirty="0">
                <a:solidFill>
                  <a:srgbClr val="2A00FF"/>
                </a:solidFill>
                <a:latin typeface="Consolas" panose="020B0609020204030204" pitchFamily="49" charset="0"/>
              </a:rPr>
              <a:t>"dao" </a:t>
            </a:r>
            <a:r>
              <a:rPr lang="fr-FR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  <a:r>
              <a:rPr lang="fr-FR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fr-FR" dirty="0"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r-FR" dirty="0" err="1">
                <a:solidFill>
                  <a:srgbClr val="3F7F7F"/>
                </a:solidFill>
                <a:latin typeface="Consolas" panose="020B0609020204030204" pitchFamily="49" charset="0"/>
              </a:rPr>
              <a:t>bean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236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95536" y="260648"/>
            <a:ext cx="83083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u="sng" dirty="0">
                <a:solidFill>
                  <a:schemeClr val="tx2"/>
                </a:solidFill>
              </a:rPr>
              <a:t>Lier automatiquement des </a:t>
            </a:r>
            <a:r>
              <a:rPr lang="fr-FR" sz="2800" u="sng" dirty="0" err="1">
                <a:solidFill>
                  <a:schemeClr val="tx2"/>
                </a:solidFill>
              </a:rPr>
              <a:t>beans</a:t>
            </a:r>
            <a:r>
              <a:rPr lang="fr-FR" sz="2800" u="sng" dirty="0">
                <a:solidFill>
                  <a:schemeClr val="tx2"/>
                </a:solidFill>
              </a:rPr>
              <a:t> par configuration XML</a:t>
            </a:r>
          </a:p>
        </p:txBody>
      </p:sp>
      <p:sp>
        <p:nvSpPr>
          <p:cNvPr id="7" name="Rectangle 6"/>
          <p:cNvSpPr/>
          <p:nvPr/>
        </p:nvSpPr>
        <p:spPr>
          <a:xfrm>
            <a:off x="378826" y="1456950"/>
            <a:ext cx="8087178" cy="2016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fr-FR" sz="2400" dirty="0">
                <a:solidFill>
                  <a:schemeClr val="tx2"/>
                </a:solidFill>
              </a:rPr>
              <a:t>Lorsqu’un </a:t>
            </a:r>
            <a:r>
              <a:rPr lang="fr-FR" sz="2400" dirty="0" err="1">
                <a:solidFill>
                  <a:schemeClr val="tx2"/>
                </a:solidFill>
              </a:rPr>
              <a:t>bean</a:t>
            </a:r>
            <a:r>
              <a:rPr lang="fr-FR" sz="2400" dirty="0">
                <a:solidFill>
                  <a:schemeClr val="tx2"/>
                </a:solidFill>
              </a:rPr>
              <a:t> doit accéder à un autre </a:t>
            </a:r>
            <a:r>
              <a:rPr lang="fr-FR" sz="2400" dirty="0" err="1">
                <a:solidFill>
                  <a:schemeClr val="tx2"/>
                </a:solidFill>
              </a:rPr>
              <a:t>bean</a:t>
            </a:r>
            <a:r>
              <a:rPr lang="fr-FR" sz="2400" dirty="0">
                <a:solidFill>
                  <a:schemeClr val="tx2"/>
                </a:solidFill>
              </a:rPr>
              <a:t>, nous pouvons les lier en précisant </a:t>
            </a:r>
            <a:r>
              <a:rPr lang="fr-FR" sz="2400" dirty="0" smtClean="0">
                <a:solidFill>
                  <a:schemeClr val="tx2"/>
                </a:solidFill>
              </a:rPr>
              <a:t>explicitement la </a:t>
            </a:r>
            <a:r>
              <a:rPr lang="fr-FR" sz="2400" dirty="0">
                <a:solidFill>
                  <a:schemeClr val="tx2"/>
                </a:solidFill>
              </a:rPr>
              <a:t>référence. Toutefois, si le conteneur pouvait lier automatiquement nos </a:t>
            </a:r>
            <a:r>
              <a:rPr lang="fr-FR" sz="2400" dirty="0" err="1" smtClean="0">
                <a:solidFill>
                  <a:schemeClr val="tx2"/>
                </a:solidFill>
              </a:rPr>
              <a:t>beans</a:t>
            </a:r>
            <a:r>
              <a:rPr lang="fr-FR" sz="2400" dirty="0" smtClean="0">
                <a:solidFill>
                  <a:schemeClr val="tx2"/>
                </a:solidFill>
              </a:rPr>
              <a:t>, nous </a:t>
            </a:r>
            <a:r>
              <a:rPr lang="fr-FR" sz="2400" dirty="0">
                <a:solidFill>
                  <a:schemeClr val="tx2"/>
                </a:solidFill>
              </a:rPr>
              <a:t>ferions l’économie de la configuration manuelle des dépendances.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5536" y="4149080"/>
            <a:ext cx="7835658" cy="1296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fr-FR" sz="2400" dirty="0" err="1" smtClean="0">
                <a:solidFill>
                  <a:schemeClr val="tx2"/>
                </a:solidFill>
              </a:rPr>
              <a:t>Spring</a:t>
            </a:r>
            <a:r>
              <a:rPr lang="fr-FR" sz="2400" dirty="0" smtClean="0">
                <a:solidFill>
                  <a:schemeClr val="tx2"/>
                </a:solidFill>
              </a:rPr>
              <a:t> </a:t>
            </a:r>
            <a:r>
              <a:rPr lang="fr-FR" sz="2400" dirty="0" err="1">
                <a:solidFill>
                  <a:schemeClr val="tx2"/>
                </a:solidFill>
              </a:rPr>
              <a:t>IoC</a:t>
            </a:r>
            <a:r>
              <a:rPr lang="fr-FR" sz="2400" dirty="0">
                <a:solidFill>
                  <a:schemeClr val="tx2"/>
                </a:solidFill>
              </a:rPr>
              <a:t> </a:t>
            </a:r>
            <a:r>
              <a:rPr lang="fr-FR" sz="2400" dirty="0" smtClean="0">
                <a:solidFill>
                  <a:schemeClr val="tx2"/>
                </a:solidFill>
              </a:rPr>
              <a:t>peut </a:t>
            </a:r>
            <a:r>
              <a:rPr lang="fr-FR" sz="2400" dirty="0">
                <a:solidFill>
                  <a:schemeClr val="tx2"/>
                </a:solidFill>
              </a:rPr>
              <a:t>lier automatiquement des </a:t>
            </a:r>
            <a:r>
              <a:rPr lang="fr-FR" sz="2400" dirty="0" err="1">
                <a:solidFill>
                  <a:schemeClr val="tx2"/>
                </a:solidFill>
              </a:rPr>
              <a:t>beans</a:t>
            </a:r>
            <a:r>
              <a:rPr lang="fr-FR" sz="2400" dirty="0">
                <a:solidFill>
                  <a:schemeClr val="tx2"/>
                </a:solidFill>
              </a:rPr>
              <a:t>. Il </a:t>
            </a:r>
            <a:r>
              <a:rPr lang="fr-FR" sz="2400" dirty="0" smtClean="0">
                <a:solidFill>
                  <a:schemeClr val="tx2"/>
                </a:solidFill>
              </a:rPr>
              <a:t>suffit d’indiquer </a:t>
            </a:r>
            <a:r>
              <a:rPr lang="fr-FR" sz="2400" dirty="0">
                <a:solidFill>
                  <a:schemeClr val="tx2"/>
                </a:solidFill>
              </a:rPr>
              <a:t>le mode de liaison automatique dans </a:t>
            </a:r>
            <a:r>
              <a:rPr lang="fr-FR" sz="2400" dirty="0" smtClean="0">
                <a:solidFill>
                  <a:schemeClr val="tx2"/>
                </a:solidFill>
              </a:rPr>
              <a:t>l’attribut </a:t>
            </a:r>
            <a:r>
              <a:rPr lang="fr-FR" sz="2400" dirty="0" err="1" smtClean="0">
                <a:solidFill>
                  <a:schemeClr val="tx2"/>
                </a:solidFill>
              </a:rPr>
              <a:t>autowire</a:t>
            </a:r>
            <a:r>
              <a:rPr lang="fr-FR" sz="2400" dirty="0" smtClean="0">
                <a:solidFill>
                  <a:schemeClr val="tx2"/>
                </a:solidFill>
              </a:rPr>
              <a:t> </a:t>
            </a:r>
            <a:r>
              <a:rPr lang="fr-FR" sz="2400" dirty="0">
                <a:solidFill>
                  <a:schemeClr val="tx2"/>
                </a:solidFill>
              </a:rPr>
              <a:t>de </a:t>
            </a:r>
            <a:r>
              <a:rPr lang="fr-FR" sz="2400" dirty="0" smtClean="0">
                <a:solidFill>
                  <a:schemeClr val="tx2"/>
                </a:solidFill>
              </a:rPr>
              <a:t>l’élément &lt;</a:t>
            </a:r>
            <a:r>
              <a:rPr lang="fr-FR" sz="2400" dirty="0" err="1" smtClean="0">
                <a:solidFill>
                  <a:schemeClr val="tx2"/>
                </a:solidFill>
              </a:rPr>
              <a:t>bean</a:t>
            </a:r>
            <a:r>
              <a:rPr lang="fr-FR" sz="2400" dirty="0">
                <a:solidFill>
                  <a:schemeClr val="tx2"/>
                </a:solidFill>
              </a:rPr>
              <a:t>&gt;. </a:t>
            </a:r>
          </a:p>
        </p:txBody>
      </p:sp>
    </p:spTree>
    <p:extLst>
      <p:ext uri="{BB962C8B-B14F-4D97-AF65-F5344CB8AC3E}">
        <p14:creationId xmlns:p14="http://schemas.microsoft.com/office/powerpoint/2010/main" val="246446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536" y="325587"/>
            <a:ext cx="45604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u="sng" dirty="0">
                <a:solidFill>
                  <a:schemeClr val="tx2"/>
                </a:solidFill>
              </a:rPr>
              <a:t>Liaison automatique par type</a:t>
            </a:r>
          </a:p>
        </p:txBody>
      </p:sp>
      <p:sp>
        <p:nvSpPr>
          <p:cNvPr id="5" name="Rectangle 4"/>
          <p:cNvSpPr/>
          <p:nvPr/>
        </p:nvSpPr>
        <p:spPr>
          <a:xfrm>
            <a:off x="485067" y="1117996"/>
            <a:ext cx="64807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bean</a:t>
            </a:r>
            <a:r>
              <a:rPr lang="fr-FR" dirty="0">
                <a:solidFill>
                  <a:srgbClr val="3F7F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id</a:t>
            </a:r>
            <a:r>
              <a:rPr lang="fr-FR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</a:t>
            </a:r>
            <a:r>
              <a:rPr lang="fr-FR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</a:t>
            </a:r>
            <a:r>
              <a:rPr lang="fr-FR" i="1" dirty="0" err="1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metier</a:t>
            </a:r>
            <a:r>
              <a:rPr lang="fr-FR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 </a:t>
            </a:r>
            <a:r>
              <a:rPr lang="fr-FR" i="1" dirty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class</a:t>
            </a:r>
            <a:r>
              <a:rPr lang="fr-FR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</a:t>
            </a:r>
            <a:r>
              <a:rPr lang="fr-FR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</a:t>
            </a:r>
            <a:r>
              <a:rPr lang="fr-FR" i="1" dirty="0" err="1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ma.ensa.metier.Metier</a:t>
            </a:r>
            <a:r>
              <a:rPr lang="fr-FR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 </a:t>
            </a:r>
            <a:r>
              <a:rPr lang="fr-FR" i="1" dirty="0" err="1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autowire</a:t>
            </a:r>
            <a:r>
              <a:rPr lang="fr-FR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</a:t>
            </a:r>
            <a:r>
              <a:rPr lang="fr-FR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</a:t>
            </a:r>
            <a:r>
              <a:rPr lang="fr-FR" i="1" dirty="0" err="1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byType</a:t>
            </a:r>
            <a:r>
              <a:rPr lang="fr-FR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</a:t>
            </a:r>
            <a:r>
              <a:rPr lang="fr-FR" i="1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&gt;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28299" y="1968673"/>
            <a:ext cx="8856984" cy="79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fr-FR" sz="2400" dirty="0" err="1">
                <a:solidFill>
                  <a:schemeClr val="tx2"/>
                </a:solidFill>
              </a:rPr>
              <a:t>Spring</a:t>
            </a:r>
            <a:r>
              <a:rPr lang="fr-FR" sz="2400" dirty="0">
                <a:solidFill>
                  <a:schemeClr val="tx2"/>
                </a:solidFill>
              </a:rPr>
              <a:t> tente </a:t>
            </a:r>
            <a:r>
              <a:rPr lang="fr-FR" sz="2400" dirty="0" smtClean="0">
                <a:solidFill>
                  <a:schemeClr val="tx2"/>
                </a:solidFill>
              </a:rPr>
              <a:t>de </a:t>
            </a:r>
            <a:r>
              <a:rPr lang="fr-FR" sz="2400" dirty="0">
                <a:solidFill>
                  <a:schemeClr val="tx2"/>
                </a:solidFill>
              </a:rPr>
              <a:t>lier un </a:t>
            </a:r>
            <a:r>
              <a:rPr lang="fr-FR" sz="2400" dirty="0" err="1" smtClean="0">
                <a:solidFill>
                  <a:schemeClr val="tx2"/>
                </a:solidFill>
              </a:rPr>
              <a:t>bean</a:t>
            </a:r>
            <a:r>
              <a:rPr lang="fr-FR" sz="2400" dirty="0" smtClean="0">
                <a:solidFill>
                  <a:schemeClr val="tx2"/>
                </a:solidFill>
              </a:rPr>
              <a:t> dont </a:t>
            </a:r>
            <a:r>
              <a:rPr lang="fr-FR" sz="2400" dirty="0">
                <a:solidFill>
                  <a:schemeClr val="tx2"/>
                </a:solidFill>
              </a:rPr>
              <a:t>le type est compatible avec </a:t>
            </a:r>
            <a:r>
              <a:rPr lang="fr-FR" sz="2400" dirty="0" smtClean="0">
                <a:solidFill>
                  <a:schemeClr val="tx2"/>
                </a:solidFill>
              </a:rPr>
              <a:t>dao</a:t>
            </a:r>
            <a:endParaRPr lang="fr-FR" sz="2400" dirty="0">
              <a:solidFill>
                <a:schemeClr val="tx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5067" y="3830130"/>
            <a:ext cx="62646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bean</a:t>
            </a:r>
            <a:r>
              <a:rPr lang="fr-FR" dirty="0">
                <a:solidFill>
                  <a:srgbClr val="3F7F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id</a:t>
            </a:r>
            <a:r>
              <a:rPr lang="fr-FR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</a:t>
            </a:r>
            <a:r>
              <a:rPr lang="fr-FR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</a:t>
            </a:r>
            <a:r>
              <a:rPr lang="fr-FR" i="1" dirty="0" err="1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metier</a:t>
            </a:r>
            <a:r>
              <a:rPr lang="fr-FR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 </a:t>
            </a:r>
            <a:r>
              <a:rPr lang="fr-FR" i="1" dirty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class</a:t>
            </a:r>
            <a:r>
              <a:rPr lang="fr-FR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</a:t>
            </a:r>
            <a:r>
              <a:rPr lang="fr-FR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</a:t>
            </a:r>
            <a:r>
              <a:rPr lang="fr-FR" i="1" dirty="0" err="1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ma.ensa.metier.Metier</a:t>
            </a:r>
            <a:r>
              <a:rPr lang="fr-FR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 </a:t>
            </a:r>
            <a:r>
              <a:rPr lang="fr-FR" i="1" dirty="0" err="1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autowire</a:t>
            </a:r>
            <a:r>
              <a:rPr lang="fr-FR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</a:t>
            </a:r>
            <a:r>
              <a:rPr lang="fr-FR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</a:t>
            </a:r>
            <a:r>
              <a:rPr lang="fr-FR" i="1" dirty="0" err="1" smtClean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byName</a:t>
            </a:r>
            <a:r>
              <a:rPr lang="fr-FR" i="1" dirty="0" smtClean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</a:t>
            </a:r>
            <a:r>
              <a:rPr lang="fr-FR" i="1" dirty="0" smtClean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&gt;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128299" y="4913754"/>
            <a:ext cx="8928992" cy="878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fr-FR" sz="2400" dirty="0">
                <a:solidFill>
                  <a:schemeClr val="tx2"/>
                </a:solidFill>
              </a:rPr>
              <a:t>Pour chaque propriété du </a:t>
            </a:r>
            <a:r>
              <a:rPr lang="fr-FR" sz="2400" dirty="0" err="1">
                <a:solidFill>
                  <a:schemeClr val="tx2"/>
                </a:solidFill>
              </a:rPr>
              <a:t>bean</a:t>
            </a:r>
            <a:r>
              <a:rPr lang="fr-FR" sz="2400" dirty="0">
                <a:solidFill>
                  <a:schemeClr val="tx2"/>
                </a:solidFill>
              </a:rPr>
              <a:t>, lier un </a:t>
            </a:r>
            <a:r>
              <a:rPr lang="fr-FR" sz="2400" dirty="0" err="1">
                <a:solidFill>
                  <a:schemeClr val="tx2"/>
                </a:solidFill>
              </a:rPr>
              <a:t>bean</a:t>
            </a:r>
            <a:r>
              <a:rPr lang="fr-FR" sz="2400" dirty="0">
                <a:solidFill>
                  <a:schemeClr val="tx2"/>
                </a:solidFill>
              </a:rPr>
              <a:t> dont le </a:t>
            </a:r>
            <a:r>
              <a:rPr lang="fr-FR" sz="2400" dirty="0" smtClean="0">
                <a:solidFill>
                  <a:schemeClr val="tx2"/>
                </a:solidFill>
              </a:rPr>
              <a:t>nom correspond </a:t>
            </a:r>
            <a:r>
              <a:rPr lang="fr-FR" sz="2400" dirty="0">
                <a:solidFill>
                  <a:schemeClr val="tx2"/>
                </a:solidFill>
              </a:rPr>
              <a:t>à </a:t>
            </a:r>
            <a:r>
              <a:rPr lang="fr-FR" sz="2400" dirty="0" smtClean="0">
                <a:solidFill>
                  <a:schemeClr val="tx2"/>
                </a:solidFill>
              </a:rPr>
              <a:t>celui de </a:t>
            </a:r>
            <a:r>
              <a:rPr lang="fr-FR" sz="2400" dirty="0">
                <a:solidFill>
                  <a:schemeClr val="tx2"/>
                </a:solidFill>
              </a:rPr>
              <a:t>la propriété.</a:t>
            </a:r>
          </a:p>
        </p:txBody>
      </p:sp>
      <p:sp>
        <p:nvSpPr>
          <p:cNvPr id="9" name="Rectangle 8"/>
          <p:cNvSpPr/>
          <p:nvPr/>
        </p:nvSpPr>
        <p:spPr>
          <a:xfrm>
            <a:off x="429072" y="2866334"/>
            <a:ext cx="45684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u="sng" dirty="0">
                <a:solidFill>
                  <a:schemeClr val="tx2"/>
                </a:solidFill>
              </a:rPr>
              <a:t>Liaison automatique par </a:t>
            </a:r>
            <a:r>
              <a:rPr lang="fr-FR" sz="2800" b="1" u="sng" dirty="0" smtClean="0">
                <a:solidFill>
                  <a:schemeClr val="tx2"/>
                </a:solidFill>
              </a:rPr>
              <a:t>nom</a:t>
            </a:r>
            <a:endParaRPr lang="fr-FR" sz="2800" b="1" u="sng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02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188640"/>
            <a:ext cx="803694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u="sng" dirty="0">
                <a:solidFill>
                  <a:schemeClr val="tx2"/>
                </a:solidFill>
              </a:rPr>
              <a:t>Lier automatiquement des </a:t>
            </a:r>
            <a:r>
              <a:rPr lang="fr-FR" sz="2800" u="sng" dirty="0" err="1">
                <a:solidFill>
                  <a:schemeClr val="tx2"/>
                </a:solidFill>
              </a:rPr>
              <a:t>beans</a:t>
            </a:r>
            <a:r>
              <a:rPr lang="fr-FR" sz="2800" u="sng" dirty="0">
                <a:solidFill>
                  <a:schemeClr val="tx2"/>
                </a:solidFill>
              </a:rPr>
              <a:t> avec @</a:t>
            </a:r>
            <a:r>
              <a:rPr lang="fr-FR" sz="2800" u="sng" dirty="0" err="1">
                <a:solidFill>
                  <a:schemeClr val="tx2"/>
                </a:solidFill>
              </a:rPr>
              <a:t>Autowired</a:t>
            </a:r>
            <a:r>
              <a:rPr lang="fr-FR" sz="2800" u="sng" dirty="0">
                <a:solidFill>
                  <a:schemeClr val="tx2"/>
                </a:solidFill>
              </a:rPr>
              <a:t> et</a:t>
            </a:r>
          </a:p>
          <a:p>
            <a:r>
              <a:rPr lang="fr-FR" sz="2800" u="sng" dirty="0">
                <a:solidFill>
                  <a:schemeClr val="tx2"/>
                </a:solidFill>
              </a:rPr>
              <a:t>@Resource</a:t>
            </a:r>
          </a:p>
        </p:txBody>
      </p:sp>
      <p:sp>
        <p:nvSpPr>
          <p:cNvPr id="3" name="Rectangle 2"/>
          <p:cNvSpPr/>
          <p:nvPr/>
        </p:nvSpPr>
        <p:spPr>
          <a:xfrm>
            <a:off x="237544" y="1356996"/>
            <a:ext cx="8640960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 eaLnBrk="0" fontAlgn="base" hangingPunct="0">
              <a:lnSpc>
                <a:spcPts val="3163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70000"/>
              <a:buFont typeface="Wingdings" panose="05000000000000000000" pitchFamily="2" charset="2"/>
              <a:buChar char="§"/>
            </a:pPr>
            <a:r>
              <a:rPr lang="fr-FR" sz="2000" kern="0" dirty="0">
                <a:solidFill>
                  <a:schemeClr val="tx2">
                    <a:lumMod val="75000"/>
                  </a:schemeClr>
                </a:solidFill>
                <a:cs typeface="Times New Roman"/>
              </a:rPr>
              <a:t>La liaison automatique fondée sur l’attribut </a:t>
            </a:r>
            <a:r>
              <a:rPr lang="fr-FR" sz="2000" kern="0" dirty="0" err="1">
                <a:solidFill>
                  <a:schemeClr val="tx2">
                    <a:lumMod val="75000"/>
                  </a:schemeClr>
                </a:solidFill>
                <a:cs typeface="Times New Roman"/>
              </a:rPr>
              <a:t>autowire</a:t>
            </a:r>
            <a:r>
              <a:rPr lang="fr-FR" sz="2000" kern="0" dirty="0">
                <a:solidFill>
                  <a:schemeClr val="tx2">
                    <a:lumMod val="75000"/>
                  </a:schemeClr>
                </a:solidFill>
                <a:cs typeface="Times New Roman"/>
              </a:rPr>
              <a:t> dans le fichier de </a:t>
            </a:r>
            <a:r>
              <a:rPr lang="fr-FR" sz="2000" kern="0" dirty="0" smtClean="0">
                <a:solidFill>
                  <a:schemeClr val="tx2">
                    <a:lumMod val="75000"/>
                  </a:schemeClr>
                </a:solidFill>
                <a:cs typeface="Times New Roman"/>
              </a:rPr>
              <a:t>configuration des </a:t>
            </a:r>
            <a:r>
              <a:rPr lang="fr-FR" sz="2000" kern="0" dirty="0" err="1">
                <a:solidFill>
                  <a:schemeClr val="tx2">
                    <a:lumMod val="75000"/>
                  </a:schemeClr>
                </a:solidFill>
                <a:cs typeface="Times New Roman"/>
              </a:rPr>
              <a:t>beans</a:t>
            </a:r>
            <a:r>
              <a:rPr lang="fr-FR" sz="2000" kern="0" dirty="0">
                <a:solidFill>
                  <a:schemeClr val="tx2">
                    <a:lumMod val="75000"/>
                  </a:schemeClr>
                </a:solidFill>
                <a:cs typeface="Times New Roman"/>
              </a:rPr>
              <a:t> établit des dépendances pour toutes les propriétés d’un </a:t>
            </a:r>
            <a:r>
              <a:rPr lang="fr-FR" sz="2000" kern="0" dirty="0" err="1">
                <a:solidFill>
                  <a:schemeClr val="tx2">
                    <a:lumMod val="75000"/>
                  </a:schemeClr>
                </a:solidFill>
                <a:cs typeface="Times New Roman"/>
              </a:rPr>
              <a:t>bean</a:t>
            </a:r>
            <a:r>
              <a:rPr lang="fr-FR" sz="2000" kern="0" dirty="0">
                <a:solidFill>
                  <a:schemeClr val="tx2">
                    <a:lumMod val="75000"/>
                  </a:schemeClr>
                </a:solidFill>
                <a:cs typeface="Times New Roman"/>
              </a:rPr>
              <a:t>. Elle ne </a:t>
            </a:r>
            <a:r>
              <a:rPr lang="fr-FR" sz="2000" kern="0" dirty="0" smtClean="0">
                <a:solidFill>
                  <a:schemeClr val="tx2">
                    <a:lumMod val="75000"/>
                  </a:schemeClr>
                </a:solidFill>
                <a:cs typeface="Times New Roman"/>
              </a:rPr>
              <a:t>permet pas </a:t>
            </a:r>
            <a:r>
              <a:rPr lang="fr-FR" sz="2000" kern="0" dirty="0">
                <a:solidFill>
                  <a:schemeClr val="tx2">
                    <a:lumMod val="75000"/>
                  </a:schemeClr>
                </a:solidFill>
                <a:cs typeface="Times New Roman"/>
              </a:rPr>
              <a:t>de lier uniquement certaines propriétés.</a:t>
            </a:r>
          </a:p>
        </p:txBody>
      </p:sp>
      <p:sp>
        <p:nvSpPr>
          <p:cNvPr id="6" name="Rectangle 5"/>
          <p:cNvSpPr/>
          <p:nvPr/>
        </p:nvSpPr>
        <p:spPr>
          <a:xfrm>
            <a:off x="237544" y="2780928"/>
            <a:ext cx="820891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 eaLnBrk="0" fontAlgn="base" hangingPunct="0">
              <a:lnSpc>
                <a:spcPts val="3163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70000"/>
              <a:buFont typeface="Wingdings" panose="05000000000000000000" pitchFamily="2" charset="2"/>
              <a:buChar char="§"/>
            </a:pPr>
            <a:r>
              <a:rPr lang="fr-FR" sz="2000" kern="0" dirty="0">
                <a:solidFill>
                  <a:schemeClr val="tx2">
                    <a:lumMod val="75000"/>
                  </a:schemeClr>
                </a:solidFill>
                <a:cs typeface="Times New Roman"/>
              </a:rPr>
              <a:t>Nous pouvons lier automatiquement une propriété en plaçant une </a:t>
            </a:r>
            <a:r>
              <a:rPr lang="fr-FR" sz="2000" kern="0" dirty="0" smtClean="0">
                <a:solidFill>
                  <a:schemeClr val="tx2">
                    <a:lumMod val="75000"/>
                  </a:schemeClr>
                </a:solidFill>
                <a:cs typeface="Times New Roman"/>
              </a:rPr>
              <a:t>annotation @</a:t>
            </a:r>
            <a:r>
              <a:rPr lang="fr-FR" sz="2000" kern="0" dirty="0" err="1" smtClean="0">
                <a:solidFill>
                  <a:schemeClr val="tx2">
                    <a:lumMod val="75000"/>
                  </a:schemeClr>
                </a:solidFill>
                <a:cs typeface="Times New Roman"/>
              </a:rPr>
              <a:t>Autowired</a:t>
            </a:r>
            <a:r>
              <a:rPr lang="fr-FR" sz="2000" kern="0" dirty="0" smtClean="0">
                <a:solidFill>
                  <a:schemeClr val="tx2">
                    <a:lumMod val="75000"/>
                  </a:schemeClr>
                </a:solidFill>
                <a:cs typeface="Times New Roman"/>
              </a:rPr>
              <a:t> </a:t>
            </a:r>
            <a:r>
              <a:rPr lang="fr-FR" sz="2000" kern="0" dirty="0">
                <a:solidFill>
                  <a:schemeClr val="tx2">
                    <a:lumMod val="75000"/>
                  </a:schemeClr>
                </a:solidFill>
                <a:cs typeface="Times New Roman"/>
              </a:rPr>
              <a:t>ou @Resource sur un mutateur, un constructeur, un champ ou même </a:t>
            </a:r>
            <a:r>
              <a:rPr lang="fr-FR" sz="2000" kern="0" dirty="0" smtClean="0">
                <a:solidFill>
                  <a:schemeClr val="tx2">
                    <a:lumMod val="75000"/>
                  </a:schemeClr>
                </a:solidFill>
                <a:cs typeface="Times New Roman"/>
              </a:rPr>
              <a:t>une méthode</a:t>
            </a:r>
            <a:r>
              <a:rPr lang="fr-FR" sz="2000" kern="0" dirty="0">
                <a:solidFill>
                  <a:schemeClr val="tx2">
                    <a:lumMod val="75000"/>
                  </a:schemeClr>
                </a:solidFill>
                <a:cs typeface="Times New Roman"/>
              </a:rPr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539552" y="4365104"/>
            <a:ext cx="79208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Metier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Imetier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fr-F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Idao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C0"/>
                </a:solidFill>
                <a:latin typeface="Consolas" panose="020B0609020204030204" pitchFamily="49" charset="0"/>
              </a:rPr>
              <a:t>dao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dirty="0" smtClean="0">
                <a:latin typeface="Consolas" panose="020B0609020204030204" pitchFamily="49" charset="0"/>
              </a:rPr>
              <a:t>@</a:t>
            </a:r>
            <a:r>
              <a:rPr lang="fr-FR" dirty="0" err="1" smtClean="0">
                <a:latin typeface="Consolas" panose="020B0609020204030204" pitchFamily="49" charset="0"/>
              </a:rPr>
              <a:t>Autowired</a:t>
            </a:r>
            <a:endParaRPr lang="fr-FR" dirty="0">
              <a:latin typeface="Consolas" panose="020B0609020204030204" pitchFamily="49" charset="0"/>
            </a:endParaRPr>
          </a:p>
          <a:p>
            <a:r>
              <a:rPr lang="fr-F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setDao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Idao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>
                <a:solidFill>
                  <a:srgbClr val="6A3E3E"/>
                </a:solidFill>
                <a:latin typeface="Consolas" panose="020B0609020204030204" pitchFamily="49" charset="0"/>
              </a:rPr>
              <a:t>dao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fr-F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fr-F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dao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b="1" dirty="0">
                <a:solidFill>
                  <a:srgbClr val="6A3E3E"/>
                </a:solidFill>
                <a:latin typeface="Consolas" panose="020B0609020204030204" pitchFamily="49" charset="0"/>
              </a:rPr>
              <a:t>dao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……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8269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536" y="620688"/>
            <a:ext cx="7920880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0" fontAlgn="base" hangingPunct="0">
              <a:lnSpc>
                <a:spcPts val="3163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70000"/>
              <a:buFont typeface="Wingdings" panose="05000000000000000000" pitchFamily="2" charset="2"/>
              <a:buChar char="§"/>
            </a:pPr>
            <a:r>
              <a:rPr lang="fr-FR" sz="2000" kern="0" dirty="0">
                <a:solidFill>
                  <a:schemeClr val="tx2">
                    <a:lumMod val="75000"/>
                  </a:schemeClr>
                </a:solidFill>
                <a:cs typeface="Times New Roman"/>
              </a:rPr>
              <a:t>Par défaut, toutes les propriétés marquées par @</a:t>
            </a:r>
            <a:r>
              <a:rPr lang="fr-FR" sz="2000" kern="0" dirty="0" err="1">
                <a:solidFill>
                  <a:schemeClr val="tx2">
                    <a:lumMod val="75000"/>
                  </a:schemeClr>
                </a:solidFill>
                <a:cs typeface="Times New Roman"/>
              </a:rPr>
              <a:t>Autowired</a:t>
            </a:r>
            <a:r>
              <a:rPr lang="fr-FR" sz="2000" kern="0" dirty="0">
                <a:solidFill>
                  <a:schemeClr val="tx2">
                    <a:lumMod val="75000"/>
                  </a:schemeClr>
                </a:solidFill>
                <a:cs typeface="Times New Roman"/>
              </a:rPr>
              <a:t> sont obligatoires. </a:t>
            </a:r>
            <a:r>
              <a:rPr lang="fr-FR" sz="2000" kern="0" dirty="0" smtClean="0">
                <a:solidFill>
                  <a:schemeClr val="tx2">
                    <a:lumMod val="75000"/>
                  </a:schemeClr>
                </a:solidFill>
                <a:cs typeface="Times New Roman"/>
              </a:rPr>
              <a:t>Lorsque </a:t>
            </a:r>
            <a:r>
              <a:rPr lang="fr-FR" sz="2000" kern="0" dirty="0" err="1" smtClean="0">
                <a:solidFill>
                  <a:schemeClr val="tx2">
                    <a:lumMod val="75000"/>
                  </a:schemeClr>
                </a:solidFill>
                <a:cs typeface="Times New Roman"/>
              </a:rPr>
              <a:t>Spring</a:t>
            </a:r>
            <a:r>
              <a:rPr lang="fr-FR" sz="2000" kern="0" dirty="0" smtClean="0">
                <a:solidFill>
                  <a:schemeClr val="tx2">
                    <a:lumMod val="75000"/>
                  </a:schemeClr>
                </a:solidFill>
                <a:cs typeface="Times New Roman"/>
              </a:rPr>
              <a:t> </a:t>
            </a:r>
            <a:r>
              <a:rPr lang="fr-FR" sz="2000" kern="0" dirty="0">
                <a:solidFill>
                  <a:schemeClr val="tx2">
                    <a:lumMod val="75000"/>
                  </a:schemeClr>
                </a:solidFill>
                <a:cs typeface="Times New Roman"/>
              </a:rPr>
              <a:t>n’est pas en mesure de trouver un </a:t>
            </a:r>
            <a:r>
              <a:rPr lang="fr-FR" sz="2000" kern="0" dirty="0" err="1">
                <a:solidFill>
                  <a:schemeClr val="tx2">
                    <a:lumMod val="75000"/>
                  </a:schemeClr>
                </a:solidFill>
                <a:cs typeface="Times New Roman"/>
              </a:rPr>
              <a:t>bean</a:t>
            </a:r>
            <a:r>
              <a:rPr lang="fr-FR" sz="2000" kern="0" dirty="0">
                <a:solidFill>
                  <a:schemeClr val="tx2">
                    <a:lumMod val="75000"/>
                  </a:schemeClr>
                </a:solidFill>
                <a:cs typeface="Times New Roman"/>
              </a:rPr>
              <a:t> adapté, il lance une exception. Pour </a:t>
            </a:r>
            <a:r>
              <a:rPr lang="fr-FR" sz="2000" kern="0" dirty="0" smtClean="0">
                <a:solidFill>
                  <a:schemeClr val="tx2">
                    <a:lumMod val="75000"/>
                  </a:schemeClr>
                </a:solidFill>
                <a:cs typeface="Times New Roman"/>
              </a:rPr>
              <a:t>que la </a:t>
            </a:r>
            <a:r>
              <a:rPr lang="fr-FR" sz="2000" kern="0" dirty="0">
                <a:solidFill>
                  <a:schemeClr val="tx2">
                    <a:lumMod val="75000"/>
                  </a:schemeClr>
                </a:solidFill>
                <a:cs typeface="Times New Roman"/>
              </a:rPr>
              <a:t>liaison d’une propriété soit facultative, nous devons affecter la valeur false à </a:t>
            </a:r>
            <a:r>
              <a:rPr lang="fr-FR" sz="2000" kern="0" dirty="0" smtClean="0">
                <a:solidFill>
                  <a:schemeClr val="tx2">
                    <a:lumMod val="75000"/>
                  </a:schemeClr>
                </a:solidFill>
                <a:cs typeface="Times New Roman"/>
              </a:rPr>
              <a:t>l’attribut </a:t>
            </a:r>
            <a:r>
              <a:rPr lang="fr-FR" sz="2000" kern="0" dirty="0" err="1" smtClean="0">
                <a:solidFill>
                  <a:schemeClr val="tx2">
                    <a:lumMod val="75000"/>
                  </a:schemeClr>
                </a:solidFill>
                <a:cs typeface="Times New Roman"/>
              </a:rPr>
              <a:t>required</a:t>
            </a:r>
            <a:r>
              <a:rPr lang="fr-FR" sz="2000" kern="0" dirty="0" smtClean="0">
                <a:solidFill>
                  <a:schemeClr val="tx2">
                    <a:lumMod val="75000"/>
                  </a:schemeClr>
                </a:solidFill>
                <a:cs typeface="Times New Roman"/>
              </a:rPr>
              <a:t> </a:t>
            </a:r>
            <a:r>
              <a:rPr lang="fr-FR" sz="2000" kern="0" dirty="0">
                <a:solidFill>
                  <a:schemeClr val="tx2">
                    <a:lumMod val="75000"/>
                  </a:schemeClr>
                </a:solidFill>
                <a:cs typeface="Times New Roman"/>
              </a:rPr>
              <a:t>de @</a:t>
            </a:r>
            <a:r>
              <a:rPr lang="fr-FR" sz="2000" kern="0" dirty="0" err="1">
                <a:solidFill>
                  <a:schemeClr val="tx2">
                    <a:lumMod val="75000"/>
                  </a:schemeClr>
                </a:solidFill>
                <a:cs typeface="Times New Roman"/>
              </a:rPr>
              <a:t>Autowired</a:t>
            </a:r>
            <a:r>
              <a:rPr lang="fr-FR" sz="2000" kern="0" dirty="0">
                <a:solidFill>
                  <a:schemeClr val="tx2">
                    <a:lumMod val="75000"/>
                  </a:schemeClr>
                </a:solidFill>
                <a:cs typeface="Times New Roman"/>
              </a:rPr>
              <a:t>. Dans ce cas, si </a:t>
            </a:r>
            <a:r>
              <a:rPr lang="fr-FR" sz="2000" kern="0" dirty="0" err="1">
                <a:solidFill>
                  <a:schemeClr val="tx2">
                    <a:lumMod val="75000"/>
                  </a:schemeClr>
                </a:solidFill>
                <a:cs typeface="Times New Roman"/>
              </a:rPr>
              <a:t>Spring</a:t>
            </a:r>
            <a:r>
              <a:rPr lang="fr-FR" sz="2000" kern="0" dirty="0">
                <a:solidFill>
                  <a:schemeClr val="tx2">
                    <a:lumMod val="75000"/>
                  </a:schemeClr>
                </a:solidFill>
                <a:cs typeface="Times New Roman"/>
              </a:rPr>
              <a:t> ne trouve aucun </a:t>
            </a:r>
            <a:r>
              <a:rPr lang="fr-FR" sz="2000" kern="0" dirty="0" err="1">
                <a:solidFill>
                  <a:schemeClr val="tx2">
                    <a:lumMod val="75000"/>
                  </a:schemeClr>
                </a:solidFill>
                <a:cs typeface="Times New Roman"/>
              </a:rPr>
              <a:t>bean</a:t>
            </a:r>
            <a:r>
              <a:rPr lang="fr-FR" sz="2000" kern="0" dirty="0">
                <a:solidFill>
                  <a:schemeClr val="tx2">
                    <a:lumMod val="75000"/>
                  </a:schemeClr>
                </a:solidFill>
                <a:cs typeface="Times New Roman"/>
              </a:rPr>
              <a:t> adéquat, </a:t>
            </a:r>
            <a:r>
              <a:rPr lang="fr-FR" sz="2000" kern="0" dirty="0" smtClean="0">
                <a:solidFill>
                  <a:schemeClr val="tx2">
                    <a:lumMod val="75000"/>
                  </a:schemeClr>
                </a:solidFill>
                <a:cs typeface="Times New Roman"/>
              </a:rPr>
              <a:t>il laisse </a:t>
            </a:r>
            <a:r>
              <a:rPr lang="fr-FR" sz="2000" kern="0" dirty="0">
                <a:solidFill>
                  <a:schemeClr val="tx2">
                    <a:lumMod val="75000"/>
                  </a:schemeClr>
                </a:solidFill>
                <a:cs typeface="Times New Roman"/>
              </a:rPr>
              <a:t>la propriété telle quelle.</a:t>
            </a:r>
          </a:p>
        </p:txBody>
      </p:sp>
      <p:sp>
        <p:nvSpPr>
          <p:cNvPr id="5" name="Rectangle 4"/>
          <p:cNvSpPr/>
          <p:nvPr/>
        </p:nvSpPr>
        <p:spPr>
          <a:xfrm>
            <a:off x="737690" y="3645024"/>
            <a:ext cx="75608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Metier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Imetier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fr-F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Idao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C0"/>
                </a:solidFill>
                <a:latin typeface="Consolas" panose="020B0609020204030204" pitchFamily="49" charset="0"/>
              </a:rPr>
              <a:t>dao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dirty="0" smtClean="0">
                <a:latin typeface="Consolas" panose="020B0609020204030204" pitchFamily="49" charset="0"/>
              </a:rPr>
              <a:t>@</a:t>
            </a:r>
            <a:r>
              <a:rPr lang="fr-FR" dirty="0" err="1" smtClean="0">
                <a:latin typeface="Consolas" panose="020B0609020204030204" pitchFamily="49" charset="0"/>
              </a:rPr>
              <a:t>Autowired</a:t>
            </a:r>
            <a:r>
              <a:rPr lang="fr-FR" dirty="0" smtClean="0">
                <a:latin typeface="Consolas" panose="020B0609020204030204" pitchFamily="49" charset="0"/>
              </a:rPr>
              <a:t>(</a:t>
            </a:r>
            <a:r>
              <a:rPr lang="fr-FR" dirty="0" err="1" smtClean="0">
                <a:latin typeface="Consolas" panose="020B0609020204030204" pitchFamily="49" charset="0"/>
              </a:rPr>
              <a:t>required</a:t>
            </a:r>
            <a:r>
              <a:rPr lang="fr-FR" dirty="0" smtClean="0">
                <a:latin typeface="Consolas" panose="020B0609020204030204" pitchFamily="49" charset="0"/>
              </a:rPr>
              <a:t>=false)</a:t>
            </a:r>
            <a:endParaRPr lang="fr-FR" dirty="0">
              <a:latin typeface="Consolas" panose="020B0609020204030204" pitchFamily="49" charset="0"/>
            </a:endParaRPr>
          </a:p>
          <a:p>
            <a:r>
              <a:rPr lang="fr-F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setDao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Idao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>
                <a:solidFill>
                  <a:srgbClr val="6A3E3E"/>
                </a:solidFill>
                <a:latin typeface="Consolas" panose="020B0609020204030204" pitchFamily="49" charset="0"/>
              </a:rPr>
              <a:t>dao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fr-F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fr-F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dao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b="1" dirty="0">
                <a:solidFill>
                  <a:srgbClr val="6A3E3E"/>
                </a:solidFill>
                <a:latin typeface="Consolas" panose="020B0609020204030204" pitchFamily="49" charset="0"/>
              </a:rPr>
              <a:t>dao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……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244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544" y="1484784"/>
            <a:ext cx="7992888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0" fontAlgn="base" hangingPunct="0">
              <a:lnSpc>
                <a:spcPts val="3163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70000"/>
              <a:buFont typeface="Wingdings" panose="05000000000000000000" pitchFamily="2" charset="2"/>
              <a:buChar char="§"/>
            </a:pPr>
            <a:r>
              <a:rPr lang="fr-FR" sz="2400" kern="0" dirty="0">
                <a:solidFill>
                  <a:schemeClr val="tx2">
                    <a:lumMod val="75000"/>
                  </a:schemeClr>
                </a:solidFill>
                <a:cs typeface="Times New Roman"/>
              </a:rPr>
              <a:t>L'annotation @</a:t>
            </a:r>
            <a:r>
              <a:rPr lang="fr-FR" sz="2400" kern="0" dirty="0" err="1" smtClean="0">
                <a:solidFill>
                  <a:schemeClr val="tx2">
                    <a:lumMod val="75000"/>
                  </a:schemeClr>
                </a:solidFill>
                <a:cs typeface="Times New Roman"/>
              </a:rPr>
              <a:t>Autowired</a:t>
            </a:r>
            <a:r>
              <a:rPr lang="fr-FR" sz="2400" kern="0" dirty="0" smtClean="0">
                <a:solidFill>
                  <a:schemeClr val="tx2">
                    <a:lumMod val="75000"/>
                  </a:schemeClr>
                </a:solidFill>
                <a:cs typeface="Times New Roman"/>
              </a:rPr>
              <a:t> </a:t>
            </a:r>
            <a:r>
              <a:rPr lang="fr-FR" sz="2400" kern="0" dirty="0">
                <a:solidFill>
                  <a:schemeClr val="tx2">
                    <a:lumMod val="75000"/>
                  </a:schemeClr>
                </a:solidFill>
                <a:cs typeface="Times New Roman"/>
              </a:rPr>
              <a:t>exploite le mécanisme d'</a:t>
            </a:r>
            <a:r>
              <a:rPr lang="fr-FR" sz="2400" kern="0" dirty="0" err="1">
                <a:solidFill>
                  <a:schemeClr val="tx2">
                    <a:lumMod val="75000"/>
                  </a:schemeClr>
                </a:solidFill>
                <a:cs typeface="Times New Roman"/>
              </a:rPr>
              <a:t>autowiring</a:t>
            </a:r>
            <a:r>
              <a:rPr lang="fr-FR" sz="2400" kern="0" dirty="0">
                <a:solidFill>
                  <a:schemeClr val="tx2">
                    <a:lumMod val="75000"/>
                  </a:schemeClr>
                </a:solidFill>
                <a:cs typeface="Times New Roman"/>
              </a:rPr>
              <a:t> par type. Il est possible de </a:t>
            </a:r>
            <a:r>
              <a:rPr lang="fr-FR" sz="2400" kern="0" dirty="0" smtClean="0">
                <a:solidFill>
                  <a:schemeClr val="tx2">
                    <a:lumMod val="75000"/>
                  </a:schemeClr>
                </a:solidFill>
                <a:cs typeface="Times New Roman"/>
              </a:rPr>
              <a:t>préciser, </a:t>
            </a:r>
            <a:r>
              <a:rPr lang="fr-FR" sz="2400" kern="0" dirty="0">
                <a:solidFill>
                  <a:schemeClr val="tx2">
                    <a:lumMod val="75000"/>
                  </a:schemeClr>
                </a:solidFill>
                <a:cs typeface="Times New Roman"/>
              </a:rPr>
              <a:t>de façon facultative, le nom du </a:t>
            </a:r>
            <a:r>
              <a:rPr lang="fr-FR" sz="2400" kern="0" dirty="0" err="1">
                <a:solidFill>
                  <a:schemeClr val="tx2">
                    <a:lumMod val="75000"/>
                  </a:schemeClr>
                </a:solidFill>
                <a:cs typeface="Times New Roman"/>
              </a:rPr>
              <a:t>bean</a:t>
            </a:r>
            <a:r>
              <a:rPr lang="fr-FR" sz="2400" kern="0" dirty="0">
                <a:solidFill>
                  <a:schemeClr val="tx2">
                    <a:lumMod val="75000"/>
                  </a:schemeClr>
                </a:solidFill>
                <a:cs typeface="Times New Roman"/>
              </a:rPr>
              <a:t> à injecter, avec l'annotation @Qualifier. </a:t>
            </a:r>
            <a:endParaRPr lang="fr-FR" sz="2400" kern="0" dirty="0" smtClean="0">
              <a:solidFill>
                <a:schemeClr val="tx2">
                  <a:lumMod val="75000"/>
                </a:schemeClr>
              </a:solidFill>
              <a:cs typeface="Times New Roman"/>
            </a:endParaRPr>
          </a:p>
          <a:p>
            <a:pPr marL="342900" indent="-342900" eaLnBrk="0" fontAlgn="base" hangingPunct="0">
              <a:lnSpc>
                <a:spcPts val="3163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70000"/>
              <a:buFont typeface="Wingdings" panose="05000000000000000000" pitchFamily="2" charset="2"/>
              <a:buChar char="§"/>
            </a:pPr>
            <a:endParaRPr lang="fr-FR" sz="2400" kern="0" dirty="0">
              <a:solidFill>
                <a:schemeClr val="tx2">
                  <a:lumMod val="75000"/>
                </a:schemeClr>
              </a:solidFill>
              <a:cs typeface="Times New Roman"/>
            </a:endParaRPr>
          </a:p>
          <a:p>
            <a:pPr marL="342900" indent="-342900" eaLnBrk="0" fontAlgn="base" hangingPunct="0">
              <a:lnSpc>
                <a:spcPts val="3163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70000"/>
              <a:buFont typeface="Wingdings" panose="05000000000000000000" pitchFamily="2" charset="2"/>
              <a:buChar char="§"/>
            </a:pPr>
            <a:r>
              <a:rPr lang="fr-FR" sz="2400" kern="0" dirty="0" smtClean="0">
                <a:solidFill>
                  <a:schemeClr val="tx2">
                    <a:lumMod val="75000"/>
                  </a:schemeClr>
                </a:solidFill>
                <a:cs typeface="Times New Roman"/>
              </a:rPr>
              <a:t>Si </a:t>
            </a:r>
            <a:r>
              <a:rPr lang="fr-FR" sz="2400" kern="0" dirty="0">
                <a:solidFill>
                  <a:schemeClr val="tx2">
                    <a:lumMod val="75000"/>
                  </a:schemeClr>
                </a:solidFill>
                <a:cs typeface="Times New Roman"/>
              </a:rPr>
              <a:t>ce nom n'est pas </a:t>
            </a:r>
            <a:r>
              <a:rPr lang="fr-FR" sz="2400" kern="0" dirty="0" smtClean="0">
                <a:solidFill>
                  <a:schemeClr val="tx2">
                    <a:lumMod val="75000"/>
                  </a:schemeClr>
                </a:solidFill>
                <a:cs typeface="Times New Roman"/>
              </a:rPr>
              <a:t>précisé, </a:t>
            </a:r>
            <a:r>
              <a:rPr lang="fr-FR" sz="2400" kern="0" dirty="0">
                <a:solidFill>
                  <a:schemeClr val="tx2">
                    <a:lumMod val="75000"/>
                  </a:schemeClr>
                </a:solidFill>
                <a:cs typeface="Times New Roman"/>
              </a:rPr>
              <a:t>le mécanisme automatique va chercher le </a:t>
            </a:r>
            <a:r>
              <a:rPr lang="fr-FR" sz="2400" kern="0" dirty="0" err="1">
                <a:solidFill>
                  <a:schemeClr val="tx2">
                    <a:lumMod val="75000"/>
                  </a:schemeClr>
                </a:solidFill>
                <a:cs typeface="Times New Roman"/>
              </a:rPr>
              <a:t>bean</a:t>
            </a:r>
            <a:r>
              <a:rPr lang="fr-FR" sz="2400" kern="0" dirty="0">
                <a:solidFill>
                  <a:schemeClr val="tx2">
                    <a:lumMod val="75000"/>
                  </a:schemeClr>
                </a:solidFill>
                <a:cs typeface="Times New Roman"/>
              </a:rPr>
              <a:t> unique qui correspond au type attendu et si plusieurs </a:t>
            </a:r>
            <a:r>
              <a:rPr lang="fr-FR" sz="2400" kern="0" dirty="0" err="1">
                <a:solidFill>
                  <a:schemeClr val="tx2">
                    <a:lumMod val="75000"/>
                  </a:schemeClr>
                </a:solidFill>
                <a:cs typeface="Times New Roman"/>
              </a:rPr>
              <a:t>beans</a:t>
            </a:r>
            <a:r>
              <a:rPr lang="fr-FR" sz="2400" kern="0" dirty="0">
                <a:solidFill>
                  <a:schemeClr val="tx2">
                    <a:lumMod val="75000"/>
                  </a:schemeClr>
                </a:solidFill>
                <a:cs typeface="Times New Roman"/>
              </a:rPr>
              <a:t> sont compatibles, une exception est levée.</a:t>
            </a:r>
          </a:p>
        </p:txBody>
      </p:sp>
      <p:sp>
        <p:nvSpPr>
          <p:cNvPr id="5" name="Rectangle 4"/>
          <p:cNvSpPr/>
          <p:nvPr/>
        </p:nvSpPr>
        <p:spPr>
          <a:xfrm>
            <a:off x="251520" y="404664"/>
            <a:ext cx="36984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u="sng" kern="0" dirty="0" smtClean="0">
                <a:solidFill>
                  <a:schemeClr val="tx2">
                    <a:lumMod val="75000"/>
                  </a:schemeClr>
                </a:solidFill>
                <a:cs typeface="Times New Roman"/>
              </a:rPr>
              <a:t>L’annotation @Qualifier</a:t>
            </a:r>
            <a:endParaRPr lang="fr-FR" sz="2800" u="sng" dirty="0"/>
          </a:p>
        </p:txBody>
      </p:sp>
    </p:spTree>
    <p:extLst>
      <p:ext uri="{BB962C8B-B14F-4D97-AF65-F5344CB8AC3E}">
        <p14:creationId xmlns:p14="http://schemas.microsoft.com/office/powerpoint/2010/main" val="406136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4056" y="598332"/>
            <a:ext cx="7776864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0" fontAlgn="base" hangingPunct="0">
              <a:lnSpc>
                <a:spcPts val="3163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70000"/>
              <a:buFont typeface="Wingdings" panose="05000000000000000000" pitchFamily="2" charset="2"/>
              <a:buChar char="§"/>
            </a:pPr>
            <a:r>
              <a:rPr lang="fr-FR" sz="2000" kern="0" dirty="0">
                <a:solidFill>
                  <a:schemeClr val="tx2">
                    <a:lumMod val="75000"/>
                  </a:schemeClr>
                </a:solidFill>
                <a:cs typeface="Times New Roman"/>
              </a:rPr>
              <a:t>Pour demander à </a:t>
            </a:r>
            <a:r>
              <a:rPr lang="fr-FR" sz="2000" kern="0" dirty="0" err="1">
                <a:solidFill>
                  <a:schemeClr val="tx2">
                    <a:lumMod val="75000"/>
                  </a:schemeClr>
                </a:solidFill>
                <a:cs typeface="Times New Roman"/>
              </a:rPr>
              <a:t>Spring</a:t>
            </a:r>
            <a:r>
              <a:rPr lang="fr-FR" sz="2000" kern="0" dirty="0">
                <a:solidFill>
                  <a:schemeClr val="tx2">
                    <a:lumMod val="75000"/>
                  </a:schemeClr>
                </a:solidFill>
                <a:cs typeface="Times New Roman"/>
              </a:rPr>
              <a:t> de lier automatiquement les propriétés de </a:t>
            </a:r>
            <a:r>
              <a:rPr lang="fr-FR" sz="2000" kern="0" dirty="0" err="1">
                <a:solidFill>
                  <a:schemeClr val="tx2">
                    <a:lumMod val="75000"/>
                  </a:schemeClr>
                </a:solidFill>
                <a:cs typeface="Times New Roman"/>
              </a:rPr>
              <a:t>bean</a:t>
            </a:r>
            <a:r>
              <a:rPr lang="fr-FR" sz="2000" kern="0" dirty="0">
                <a:solidFill>
                  <a:schemeClr val="tx2">
                    <a:lumMod val="75000"/>
                  </a:schemeClr>
                </a:solidFill>
                <a:cs typeface="Times New Roman"/>
              </a:rPr>
              <a:t> marquées </a:t>
            </a:r>
            <a:r>
              <a:rPr lang="fr-FR" sz="2000" kern="0" dirty="0" smtClean="0">
                <a:solidFill>
                  <a:schemeClr val="tx2">
                    <a:lumMod val="75000"/>
                  </a:schemeClr>
                </a:solidFill>
                <a:cs typeface="Times New Roman"/>
              </a:rPr>
              <a:t>par @</a:t>
            </a:r>
            <a:r>
              <a:rPr lang="fr-FR" sz="2000" kern="0" dirty="0" err="1" smtClean="0">
                <a:solidFill>
                  <a:schemeClr val="tx2">
                    <a:lumMod val="75000"/>
                  </a:schemeClr>
                </a:solidFill>
                <a:cs typeface="Times New Roman"/>
              </a:rPr>
              <a:t>Autowired</a:t>
            </a:r>
            <a:r>
              <a:rPr lang="fr-FR" sz="2000" kern="0" dirty="0" smtClean="0">
                <a:solidFill>
                  <a:schemeClr val="tx2">
                    <a:lumMod val="75000"/>
                  </a:schemeClr>
                </a:solidFill>
                <a:cs typeface="Times New Roman"/>
              </a:rPr>
              <a:t> </a:t>
            </a:r>
            <a:r>
              <a:rPr lang="fr-FR" sz="2000" kern="0" dirty="0">
                <a:solidFill>
                  <a:schemeClr val="tx2">
                    <a:lumMod val="75000"/>
                  </a:schemeClr>
                </a:solidFill>
                <a:cs typeface="Times New Roman"/>
              </a:rPr>
              <a:t>ou @Resource, nous devons enregistrer une instance de </a:t>
            </a:r>
            <a:r>
              <a:rPr lang="fr-FR" sz="2000" kern="0" dirty="0" err="1" smtClean="0">
                <a:solidFill>
                  <a:schemeClr val="tx2">
                    <a:lumMod val="75000"/>
                  </a:schemeClr>
                </a:solidFill>
                <a:cs typeface="Times New Roman"/>
              </a:rPr>
              <a:t>AutowiredAnnotationBeanPostProcessor</a:t>
            </a:r>
            <a:r>
              <a:rPr lang="fr-FR" sz="2000" kern="0" dirty="0" smtClean="0">
                <a:solidFill>
                  <a:schemeClr val="tx2">
                    <a:lumMod val="75000"/>
                  </a:schemeClr>
                </a:solidFill>
                <a:cs typeface="Times New Roman"/>
              </a:rPr>
              <a:t> </a:t>
            </a:r>
            <a:r>
              <a:rPr lang="fr-FR" sz="2000" kern="0" dirty="0">
                <a:solidFill>
                  <a:schemeClr val="tx2">
                    <a:lumMod val="75000"/>
                  </a:schemeClr>
                </a:solidFill>
                <a:cs typeface="Times New Roman"/>
              </a:rPr>
              <a:t>dans le conteneur </a:t>
            </a:r>
            <a:r>
              <a:rPr lang="fr-FR" sz="2000" kern="0" dirty="0" err="1">
                <a:solidFill>
                  <a:schemeClr val="tx2">
                    <a:lumMod val="75000"/>
                  </a:schemeClr>
                </a:solidFill>
                <a:cs typeface="Times New Roman"/>
              </a:rPr>
              <a:t>IoC</a:t>
            </a:r>
            <a:r>
              <a:rPr lang="fr-FR" sz="2000" kern="0" dirty="0">
                <a:solidFill>
                  <a:schemeClr val="tx2">
                    <a:lumMod val="75000"/>
                  </a:schemeClr>
                </a:solidFill>
                <a:cs typeface="Times New Roman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420543" y="2636912"/>
            <a:ext cx="820891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ts val="3163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70000"/>
            </a:pPr>
            <a:r>
              <a:rPr lang="fr-FR" sz="2000" kern="0" dirty="0">
                <a:solidFill>
                  <a:schemeClr val="tx2">
                    <a:lumMod val="75000"/>
                  </a:schemeClr>
                </a:solidFill>
                <a:cs typeface="Times New Roman"/>
              </a:rPr>
              <a:t>&lt;</a:t>
            </a:r>
            <a:r>
              <a:rPr lang="fr-FR" sz="2000" kern="0" dirty="0" err="1">
                <a:solidFill>
                  <a:schemeClr val="tx2">
                    <a:lumMod val="75000"/>
                  </a:schemeClr>
                </a:solidFill>
                <a:cs typeface="Times New Roman"/>
              </a:rPr>
              <a:t>bean</a:t>
            </a:r>
            <a:r>
              <a:rPr lang="fr-FR" sz="2000" kern="0" dirty="0">
                <a:solidFill>
                  <a:schemeClr val="tx2">
                    <a:lumMod val="75000"/>
                  </a:schemeClr>
                </a:solidFill>
                <a:cs typeface="Times New Roman"/>
              </a:rPr>
              <a:t> class="org.springframework.beans.factory.annotation.AutowiredAnnotationBeanPostProcessor"/&gt;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201579" y="4437112"/>
            <a:ext cx="8646840" cy="153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0" fontAlgn="base" hangingPunct="0">
              <a:lnSpc>
                <a:spcPts val="3163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70000"/>
              <a:buFont typeface="Wingdings" panose="05000000000000000000" pitchFamily="2" charset="2"/>
              <a:buChar char="§"/>
            </a:pPr>
            <a:r>
              <a:rPr lang="fr-FR" sz="2000" kern="0" dirty="0">
                <a:solidFill>
                  <a:schemeClr val="tx2">
                    <a:lumMod val="75000"/>
                  </a:schemeClr>
                </a:solidFill>
                <a:cs typeface="Times New Roman"/>
              </a:rPr>
              <a:t>Ou bien nous pouvons </a:t>
            </a:r>
            <a:r>
              <a:rPr lang="fr-FR" sz="2000" kern="0" dirty="0" smtClean="0">
                <a:solidFill>
                  <a:schemeClr val="tx2">
                    <a:lumMod val="75000"/>
                  </a:schemeClr>
                </a:solidFill>
                <a:cs typeface="Times New Roman"/>
              </a:rPr>
              <a:t>inclure </a:t>
            </a:r>
            <a:r>
              <a:rPr lang="fr-FR" sz="2000" kern="0" dirty="0">
                <a:solidFill>
                  <a:schemeClr val="tx2">
                    <a:lumMod val="75000"/>
                  </a:schemeClr>
                </a:solidFill>
                <a:cs typeface="Times New Roman"/>
              </a:rPr>
              <a:t>l’élément </a:t>
            </a:r>
            <a:r>
              <a:rPr lang="fr-FR" sz="2000" kern="0" dirty="0" smtClean="0">
                <a:solidFill>
                  <a:schemeClr val="tx2">
                    <a:lumMod val="75000"/>
                  </a:schemeClr>
                </a:solidFill>
                <a:cs typeface="Times New Roman"/>
              </a:rPr>
              <a:t>&lt;</a:t>
            </a:r>
            <a:r>
              <a:rPr lang="fr-FR" sz="2000" kern="0" dirty="0" err="1" smtClean="0">
                <a:solidFill>
                  <a:schemeClr val="tx2">
                    <a:lumMod val="75000"/>
                  </a:schemeClr>
                </a:solidFill>
                <a:cs typeface="Times New Roman"/>
              </a:rPr>
              <a:t>context:annotation-config</a:t>
            </a:r>
            <a:r>
              <a:rPr lang="fr-FR" sz="2000" kern="0" dirty="0" smtClean="0">
                <a:solidFill>
                  <a:schemeClr val="tx2">
                    <a:lumMod val="75000"/>
                  </a:schemeClr>
                </a:solidFill>
                <a:cs typeface="Times New Roman"/>
              </a:rPr>
              <a:t>/&gt; dans </a:t>
            </a:r>
            <a:r>
              <a:rPr lang="fr-FR" sz="2000" kern="0" dirty="0">
                <a:solidFill>
                  <a:schemeClr val="tx2">
                    <a:lumMod val="75000"/>
                  </a:schemeClr>
                </a:solidFill>
                <a:cs typeface="Times New Roman"/>
              </a:rPr>
              <a:t>le fichier de configuration des </a:t>
            </a:r>
            <a:r>
              <a:rPr lang="fr-FR" sz="2000" kern="0" dirty="0" err="1">
                <a:solidFill>
                  <a:schemeClr val="tx2">
                    <a:lumMod val="75000"/>
                  </a:schemeClr>
                </a:solidFill>
                <a:cs typeface="Times New Roman"/>
              </a:rPr>
              <a:t>beans</a:t>
            </a:r>
            <a:r>
              <a:rPr lang="fr-FR" sz="2000" kern="0" dirty="0">
                <a:solidFill>
                  <a:schemeClr val="tx2">
                    <a:lumMod val="75000"/>
                  </a:schemeClr>
                </a:solidFill>
                <a:cs typeface="Times New Roman"/>
              </a:rPr>
              <a:t> pour qu’une instance de </a:t>
            </a:r>
            <a:r>
              <a:rPr lang="fr-FR" sz="2000" kern="0" dirty="0" err="1" smtClean="0">
                <a:solidFill>
                  <a:schemeClr val="tx2">
                    <a:lumMod val="75000"/>
                  </a:schemeClr>
                </a:solidFill>
                <a:cs typeface="Times New Roman"/>
              </a:rPr>
              <a:t>AutowiredAnnotationBeanPostProcessor</a:t>
            </a:r>
            <a:r>
              <a:rPr lang="fr-FR" sz="2000" kern="0" dirty="0" smtClean="0">
                <a:solidFill>
                  <a:schemeClr val="tx2">
                    <a:lumMod val="75000"/>
                  </a:schemeClr>
                </a:solidFill>
                <a:cs typeface="Times New Roman"/>
              </a:rPr>
              <a:t> </a:t>
            </a:r>
            <a:r>
              <a:rPr lang="fr-FR" sz="2000" kern="0" dirty="0">
                <a:solidFill>
                  <a:schemeClr val="tx2">
                    <a:lumMod val="75000"/>
                  </a:schemeClr>
                </a:solidFill>
                <a:cs typeface="Times New Roman"/>
              </a:rPr>
              <a:t>soit automatiquement enregistrée.</a:t>
            </a:r>
          </a:p>
        </p:txBody>
      </p:sp>
    </p:spTree>
    <p:extLst>
      <p:ext uri="{BB962C8B-B14F-4D97-AF65-F5344CB8AC3E}">
        <p14:creationId xmlns:p14="http://schemas.microsoft.com/office/powerpoint/2010/main" val="416199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2374" y="0"/>
            <a:ext cx="83529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u="sng" dirty="0">
                <a:solidFill>
                  <a:schemeClr val="tx2"/>
                </a:solidFill>
              </a:rPr>
              <a:t>Rechercher les composants dans le chemin d’accès </a:t>
            </a:r>
            <a:r>
              <a:rPr lang="fr-FR" sz="2800" u="sng" dirty="0" smtClean="0">
                <a:solidFill>
                  <a:schemeClr val="tx2"/>
                </a:solidFill>
              </a:rPr>
              <a:t>aux </a:t>
            </a:r>
            <a:r>
              <a:rPr lang="fr-FR" sz="2800" u="sng" dirty="0">
                <a:solidFill>
                  <a:schemeClr val="tx2"/>
                </a:solidFill>
              </a:rPr>
              <a:t>classes</a:t>
            </a:r>
          </a:p>
        </p:txBody>
      </p:sp>
      <p:sp>
        <p:nvSpPr>
          <p:cNvPr id="5" name="Rectangle 4"/>
          <p:cNvSpPr/>
          <p:nvPr/>
        </p:nvSpPr>
        <p:spPr>
          <a:xfrm>
            <a:off x="333013" y="957394"/>
            <a:ext cx="8801625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0" fontAlgn="base" hangingPunct="0">
              <a:lnSpc>
                <a:spcPts val="3163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70000"/>
              <a:buFont typeface="Wingdings" panose="05000000000000000000" pitchFamily="2" charset="2"/>
              <a:buChar char="§"/>
            </a:pPr>
            <a:r>
              <a:rPr lang="fr-FR" sz="2000" kern="0" dirty="0">
                <a:solidFill>
                  <a:schemeClr val="tx2">
                    <a:lumMod val="75000"/>
                  </a:schemeClr>
                </a:solidFill>
                <a:cs typeface="Times New Roman"/>
              </a:rPr>
              <a:t>Pour que le conteneur </a:t>
            </a:r>
            <a:r>
              <a:rPr lang="fr-FR" sz="2000" kern="0" dirty="0" err="1">
                <a:solidFill>
                  <a:schemeClr val="tx2">
                    <a:lumMod val="75000"/>
                  </a:schemeClr>
                </a:solidFill>
                <a:cs typeface="Times New Roman"/>
              </a:rPr>
              <a:t>Spring</a:t>
            </a:r>
            <a:r>
              <a:rPr lang="fr-FR" sz="2000" kern="0" dirty="0">
                <a:solidFill>
                  <a:schemeClr val="tx2">
                    <a:lumMod val="75000"/>
                  </a:schemeClr>
                </a:solidFill>
                <a:cs typeface="Times New Roman"/>
              </a:rPr>
              <a:t> </a:t>
            </a:r>
            <a:r>
              <a:rPr lang="fr-FR" sz="2000" kern="0" dirty="0" err="1">
                <a:solidFill>
                  <a:schemeClr val="tx2">
                    <a:lumMod val="75000"/>
                  </a:schemeClr>
                </a:solidFill>
                <a:cs typeface="Times New Roman"/>
              </a:rPr>
              <a:t>IoC</a:t>
            </a:r>
            <a:r>
              <a:rPr lang="fr-FR" sz="2000" kern="0" dirty="0">
                <a:solidFill>
                  <a:schemeClr val="tx2">
                    <a:lumMod val="75000"/>
                  </a:schemeClr>
                </a:solidFill>
                <a:cs typeface="Times New Roman"/>
              </a:rPr>
              <a:t> prenne en charge nos composants, nous les </a:t>
            </a:r>
            <a:r>
              <a:rPr lang="fr-FR" sz="2000" kern="0" dirty="0" smtClean="0">
                <a:solidFill>
                  <a:schemeClr val="tx2">
                    <a:lumMod val="75000"/>
                  </a:schemeClr>
                </a:solidFill>
                <a:cs typeface="Times New Roman"/>
              </a:rPr>
              <a:t>déclarons un </a:t>
            </a:r>
            <a:r>
              <a:rPr lang="fr-FR" sz="2000" kern="0" dirty="0">
                <a:solidFill>
                  <a:schemeClr val="tx2">
                    <a:lumMod val="75000"/>
                  </a:schemeClr>
                </a:solidFill>
                <a:cs typeface="Times New Roman"/>
              </a:rPr>
              <a:t>par un dans le fichier de </a:t>
            </a:r>
            <a:r>
              <a:rPr lang="fr-FR" sz="2000" kern="0" dirty="0" smtClean="0">
                <a:solidFill>
                  <a:schemeClr val="tx2">
                    <a:lumMod val="75000"/>
                  </a:schemeClr>
                </a:solidFill>
                <a:cs typeface="Times New Roman"/>
              </a:rPr>
              <a:t>configuration </a:t>
            </a:r>
            <a:r>
              <a:rPr lang="fr-FR" sz="2000" kern="0" dirty="0" err="1" smtClean="0">
                <a:solidFill>
                  <a:schemeClr val="tx2">
                    <a:lumMod val="75000"/>
                  </a:schemeClr>
                </a:solidFill>
                <a:cs typeface="Times New Roman"/>
              </a:rPr>
              <a:t>xml</a:t>
            </a:r>
            <a:r>
              <a:rPr lang="fr-FR" sz="2000" kern="0" dirty="0" smtClean="0">
                <a:solidFill>
                  <a:schemeClr val="tx2">
                    <a:lumMod val="75000"/>
                  </a:schemeClr>
                </a:solidFill>
                <a:cs typeface="Times New Roman"/>
              </a:rPr>
              <a:t> </a:t>
            </a:r>
            <a:r>
              <a:rPr lang="fr-FR" sz="2000" kern="0" dirty="0">
                <a:solidFill>
                  <a:schemeClr val="tx2">
                    <a:lumMod val="75000"/>
                  </a:schemeClr>
                </a:solidFill>
                <a:cs typeface="Times New Roman"/>
              </a:rPr>
              <a:t>des </a:t>
            </a:r>
            <a:r>
              <a:rPr lang="fr-FR" sz="2000" kern="0" dirty="0" err="1">
                <a:solidFill>
                  <a:schemeClr val="tx2">
                    <a:lumMod val="75000"/>
                  </a:schemeClr>
                </a:solidFill>
                <a:cs typeface="Times New Roman"/>
              </a:rPr>
              <a:t>beans</a:t>
            </a:r>
            <a:r>
              <a:rPr lang="fr-FR" sz="2000" kern="0" dirty="0">
                <a:solidFill>
                  <a:schemeClr val="tx2">
                    <a:lumMod val="75000"/>
                  </a:schemeClr>
                </a:solidFill>
                <a:cs typeface="Times New Roman"/>
              </a:rPr>
              <a:t>. </a:t>
            </a:r>
            <a:endParaRPr lang="fr-FR" sz="2000" kern="0" dirty="0" smtClean="0">
              <a:solidFill>
                <a:schemeClr val="tx2">
                  <a:lumMod val="75000"/>
                </a:schemeClr>
              </a:solidFill>
              <a:cs typeface="Times New Roman"/>
            </a:endParaRPr>
          </a:p>
          <a:p>
            <a:pPr marL="342900" indent="-342900" eaLnBrk="0" fontAlgn="base" hangingPunct="0">
              <a:lnSpc>
                <a:spcPts val="3163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70000"/>
              <a:buFont typeface="Wingdings" panose="05000000000000000000" pitchFamily="2" charset="2"/>
              <a:buChar char="§"/>
            </a:pPr>
            <a:r>
              <a:rPr lang="fr-FR" sz="2000" kern="0" dirty="0" smtClean="0">
                <a:solidFill>
                  <a:schemeClr val="tx2">
                    <a:lumMod val="75000"/>
                  </a:schemeClr>
                </a:solidFill>
                <a:cs typeface="Times New Roman"/>
              </a:rPr>
              <a:t>Nous </a:t>
            </a:r>
            <a:r>
              <a:rPr lang="fr-FR" sz="2000" kern="0" dirty="0">
                <a:solidFill>
                  <a:schemeClr val="tx2">
                    <a:lumMod val="75000"/>
                  </a:schemeClr>
                </a:solidFill>
                <a:cs typeface="Times New Roman"/>
              </a:rPr>
              <a:t>pourrions travailler plus </a:t>
            </a:r>
            <a:r>
              <a:rPr lang="fr-FR" sz="2000" kern="0" dirty="0" smtClean="0">
                <a:solidFill>
                  <a:schemeClr val="tx2">
                    <a:lumMod val="75000"/>
                  </a:schemeClr>
                </a:solidFill>
                <a:cs typeface="Times New Roman"/>
              </a:rPr>
              <a:t>rapidement si </a:t>
            </a:r>
            <a:r>
              <a:rPr lang="fr-FR" sz="2000" kern="0" dirty="0" err="1">
                <a:solidFill>
                  <a:schemeClr val="tx2">
                    <a:lumMod val="75000"/>
                  </a:schemeClr>
                </a:solidFill>
                <a:cs typeface="Times New Roman"/>
              </a:rPr>
              <a:t>Spring</a:t>
            </a:r>
            <a:r>
              <a:rPr lang="fr-FR" sz="2000" kern="0" dirty="0">
                <a:solidFill>
                  <a:schemeClr val="tx2">
                    <a:lumMod val="75000"/>
                  </a:schemeClr>
                </a:solidFill>
                <a:cs typeface="Times New Roman"/>
              </a:rPr>
              <a:t> détectait automatiquement nos composants sans passer par une </a:t>
            </a:r>
            <a:r>
              <a:rPr lang="fr-FR" sz="2000" kern="0" dirty="0" smtClean="0">
                <a:solidFill>
                  <a:schemeClr val="tx2">
                    <a:lumMod val="75000"/>
                  </a:schemeClr>
                </a:solidFill>
                <a:cs typeface="Times New Roman"/>
              </a:rPr>
              <a:t>configuration manuelle</a:t>
            </a:r>
            <a:r>
              <a:rPr lang="fr-FR" sz="2000" kern="0" dirty="0">
                <a:solidFill>
                  <a:schemeClr val="tx2">
                    <a:lumMod val="75000"/>
                  </a:schemeClr>
                </a:solidFill>
                <a:cs typeface="Times New Roman"/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342374" y="2914367"/>
            <a:ext cx="8591049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0" fontAlgn="base" hangingPunct="0">
              <a:lnSpc>
                <a:spcPts val="3163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70000"/>
              <a:buFont typeface="Wingdings" panose="05000000000000000000" pitchFamily="2" charset="2"/>
              <a:buChar char="§"/>
            </a:pPr>
            <a:r>
              <a:rPr lang="fr-FR" sz="2000" kern="0" dirty="0" err="1">
                <a:solidFill>
                  <a:schemeClr val="tx2">
                    <a:lumMod val="75000"/>
                  </a:schemeClr>
                </a:solidFill>
                <a:cs typeface="Times New Roman"/>
              </a:rPr>
              <a:t>Spring</a:t>
            </a:r>
            <a:r>
              <a:rPr lang="fr-FR" sz="2000" kern="0" dirty="0">
                <a:solidFill>
                  <a:schemeClr val="tx2">
                    <a:lumMod val="75000"/>
                  </a:schemeClr>
                </a:solidFill>
                <a:cs typeface="Times New Roman"/>
              </a:rPr>
              <a:t> </a:t>
            </a:r>
            <a:r>
              <a:rPr lang="fr-FR" sz="2000" kern="0" dirty="0" smtClean="0">
                <a:solidFill>
                  <a:schemeClr val="tx2">
                    <a:lumMod val="75000"/>
                  </a:schemeClr>
                </a:solidFill>
                <a:cs typeface="Times New Roman"/>
              </a:rPr>
              <a:t>propose </a:t>
            </a:r>
            <a:r>
              <a:rPr lang="fr-FR" sz="2000" kern="0" dirty="0">
                <a:solidFill>
                  <a:schemeClr val="tx2">
                    <a:lumMod val="75000"/>
                  </a:schemeClr>
                </a:solidFill>
                <a:cs typeface="Times New Roman"/>
              </a:rPr>
              <a:t>une </a:t>
            </a:r>
            <a:r>
              <a:rPr lang="fr-FR" sz="2000" kern="0" dirty="0" smtClean="0">
                <a:solidFill>
                  <a:schemeClr val="tx2">
                    <a:lumMod val="75000"/>
                  </a:schemeClr>
                </a:solidFill>
                <a:cs typeface="Times New Roman"/>
              </a:rPr>
              <a:t>fonctionnalité appelée </a:t>
            </a:r>
            <a:r>
              <a:rPr lang="fr-FR" sz="2000" kern="0" dirty="0">
                <a:solidFill>
                  <a:schemeClr val="tx2">
                    <a:lumMod val="75000"/>
                  </a:schemeClr>
                </a:solidFill>
                <a:cs typeface="Times New Roman"/>
              </a:rPr>
              <a:t>scan de </a:t>
            </a:r>
            <a:r>
              <a:rPr lang="fr-FR" sz="2000" kern="0" dirty="0" smtClean="0">
                <a:solidFill>
                  <a:schemeClr val="tx2">
                    <a:lumMod val="75000"/>
                  </a:schemeClr>
                </a:solidFill>
                <a:cs typeface="Times New Roman"/>
              </a:rPr>
              <a:t>composants. Elle </a:t>
            </a:r>
            <a:r>
              <a:rPr lang="fr-FR" sz="2000" kern="0" dirty="0">
                <a:solidFill>
                  <a:schemeClr val="tx2">
                    <a:lumMod val="75000"/>
                  </a:schemeClr>
                </a:solidFill>
                <a:cs typeface="Times New Roman"/>
              </a:rPr>
              <a:t>peut rechercher, détecter et instancier automatiquement les </a:t>
            </a:r>
            <a:r>
              <a:rPr lang="fr-FR" sz="2000" kern="0" dirty="0" smtClean="0">
                <a:solidFill>
                  <a:schemeClr val="tx2">
                    <a:lumMod val="75000"/>
                  </a:schemeClr>
                </a:solidFill>
                <a:cs typeface="Times New Roman"/>
              </a:rPr>
              <a:t>composants annotés situés dans le chemin d’accès aux classes. </a:t>
            </a:r>
          </a:p>
          <a:p>
            <a:pPr marL="342900" indent="-342900" eaLnBrk="0" fontAlgn="base" hangingPunct="0">
              <a:lnSpc>
                <a:spcPts val="3163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70000"/>
              <a:buFont typeface="Wingdings" panose="05000000000000000000" pitchFamily="2" charset="2"/>
              <a:buChar char="§"/>
            </a:pPr>
            <a:r>
              <a:rPr lang="fr-FR" sz="2000" kern="0" dirty="0" smtClean="0">
                <a:solidFill>
                  <a:schemeClr val="tx2">
                    <a:lumMod val="75000"/>
                  </a:schemeClr>
                </a:solidFill>
                <a:cs typeface="Times New Roman"/>
              </a:rPr>
              <a:t>@Component </a:t>
            </a:r>
            <a:r>
              <a:rPr lang="fr-FR" sz="2000" kern="0" dirty="0">
                <a:solidFill>
                  <a:schemeClr val="tx2">
                    <a:lumMod val="75000"/>
                  </a:schemeClr>
                </a:solidFill>
                <a:cs typeface="Times New Roman"/>
              </a:rPr>
              <a:t>correspond à l’annotation de base qui signale un composant </a:t>
            </a:r>
            <a:r>
              <a:rPr lang="fr-FR" sz="2000" kern="0" dirty="0" smtClean="0">
                <a:solidFill>
                  <a:schemeClr val="tx2">
                    <a:lumMod val="75000"/>
                  </a:schemeClr>
                </a:solidFill>
                <a:cs typeface="Times New Roman"/>
              </a:rPr>
              <a:t>géré par </a:t>
            </a:r>
            <a:r>
              <a:rPr lang="fr-FR" sz="2000" kern="0" dirty="0" err="1">
                <a:solidFill>
                  <a:schemeClr val="tx2">
                    <a:lumMod val="75000"/>
                  </a:schemeClr>
                </a:solidFill>
                <a:cs typeface="Times New Roman"/>
              </a:rPr>
              <a:t>Spring</a:t>
            </a:r>
            <a:r>
              <a:rPr lang="fr-FR" sz="2000" kern="0" dirty="0" smtClean="0">
                <a:solidFill>
                  <a:schemeClr val="tx2">
                    <a:lumMod val="75000"/>
                  </a:schemeClr>
                </a:solidFill>
                <a:cs typeface="Times New Roman"/>
              </a:rPr>
              <a:t>. </a:t>
            </a:r>
          </a:p>
          <a:p>
            <a:pPr marL="342900" indent="-342900" eaLnBrk="0" fontAlgn="base" hangingPunct="0">
              <a:lnSpc>
                <a:spcPts val="3163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70000"/>
              <a:buFont typeface="Wingdings" panose="05000000000000000000" pitchFamily="2" charset="2"/>
              <a:buChar char="§"/>
            </a:pPr>
            <a:r>
              <a:rPr lang="fr-FR" sz="2000" kern="0" dirty="0" smtClean="0">
                <a:solidFill>
                  <a:schemeClr val="tx2">
                    <a:lumMod val="75000"/>
                  </a:schemeClr>
                </a:solidFill>
                <a:cs typeface="Times New Roman"/>
              </a:rPr>
              <a:t>@</a:t>
            </a:r>
            <a:r>
              <a:rPr lang="fr-FR" sz="2000" kern="0" dirty="0" err="1">
                <a:solidFill>
                  <a:schemeClr val="tx2">
                    <a:lumMod val="75000"/>
                  </a:schemeClr>
                </a:solidFill>
                <a:cs typeface="Times New Roman"/>
              </a:rPr>
              <a:t>Repository</a:t>
            </a:r>
            <a:r>
              <a:rPr lang="fr-FR" sz="2000" kern="0" dirty="0">
                <a:solidFill>
                  <a:schemeClr val="tx2">
                    <a:lumMod val="75000"/>
                  </a:schemeClr>
                </a:solidFill>
                <a:cs typeface="Times New Roman"/>
              </a:rPr>
              <a:t>, @Service et @Controller </a:t>
            </a:r>
            <a:r>
              <a:rPr lang="fr-FR" sz="2000" kern="0" dirty="0" smtClean="0">
                <a:solidFill>
                  <a:schemeClr val="tx2">
                    <a:lumMod val="75000"/>
                  </a:schemeClr>
                </a:solidFill>
                <a:cs typeface="Times New Roman"/>
              </a:rPr>
              <a:t>dénotent</a:t>
            </a:r>
            <a:r>
              <a:rPr lang="fr-FR" sz="2000" kern="0" dirty="0">
                <a:solidFill>
                  <a:schemeClr val="tx2">
                    <a:lumMod val="75000"/>
                  </a:schemeClr>
                </a:solidFill>
                <a:cs typeface="Times New Roman"/>
              </a:rPr>
              <a:t>, respectivement, des composants situés dans les couches </a:t>
            </a:r>
            <a:r>
              <a:rPr lang="fr-FR" sz="2000" kern="0" dirty="0" smtClean="0">
                <a:solidFill>
                  <a:schemeClr val="tx2">
                    <a:lumMod val="75000"/>
                  </a:schemeClr>
                </a:solidFill>
                <a:cs typeface="Times New Roman"/>
              </a:rPr>
              <a:t>de persistance</a:t>
            </a:r>
            <a:r>
              <a:rPr lang="fr-FR" sz="2000" kern="0" dirty="0">
                <a:solidFill>
                  <a:schemeClr val="tx2">
                    <a:lumMod val="75000"/>
                  </a:schemeClr>
                </a:solidFill>
                <a:cs typeface="Times New Roman"/>
              </a:rPr>
              <a:t>, de service et de présentation</a:t>
            </a:r>
            <a:r>
              <a:rPr lang="fr-FR" sz="2000" kern="0" dirty="0" smtClean="0">
                <a:solidFill>
                  <a:schemeClr val="tx2">
                    <a:lumMod val="75000"/>
                  </a:schemeClr>
                </a:solidFill>
                <a:cs typeface="Times New Roman"/>
              </a:rPr>
              <a:t>.</a:t>
            </a:r>
          </a:p>
          <a:p>
            <a:pPr marL="342900" indent="-342900" eaLnBrk="0" fontAlgn="base" hangingPunct="0">
              <a:lnSpc>
                <a:spcPts val="3163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70000"/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chemeClr val="tx2">
                  <a:lumMod val="75000"/>
                </a:schemeClr>
              </a:solidFill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5725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544" y="1196752"/>
            <a:ext cx="7920880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0" fontAlgn="base" hangingPunct="0">
              <a:lnSpc>
                <a:spcPts val="3163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70000"/>
              <a:buFont typeface="Wingdings" panose="05000000000000000000" pitchFamily="2" charset="2"/>
              <a:buChar char="§"/>
            </a:pPr>
            <a:r>
              <a:rPr lang="fr-FR" sz="2000" kern="0" dirty="0">
                <a:solidFill>
                  <a:schemeClr val="tx2">
                    <a:lumMod val="75000"/>
                  </a:schemeClr>
                </a:solidFill>
                <a:cs typeface="Times New Roman"/>
              </a:rPr>
              <a:t>Après avoir appliqué des annotations stéréotypes aux classes de nos composants, </a:t>
            </a:r>
            <a:r>
              <a:rPr lang="fr-FR" sz="2000" kern="0" dirty="0" smtClean="0">
                <a:solidFill>
                  <a:schemeClr val="tx2">
                    <a:lumMod val="75000"/>
                  </a:schemeClr>
                </a:solidFill>
                <a:cs typeface="Times New Roman"/>
              </a:rPr>
              <a:t>nous pouvons </a:t>
            </a:r>
            <a:r>
              <a:rPr lang="fr-FR" sz="2000" kern="0" dirty="0">
                <a:solidFill>
                  <a:schemeClr val="tx2">
                    <a:lumMod val="75000"/>
                  </a:schemeClr>
                </a:solidFill>
                <a:cs typeface="Times New Roman"/>
              </a:rPr>
              <a:t>demander à </a:t>
            </a:r>
            <a:r>
              <a:rPr lang="fr-FR" sz="2000" kern="0" dirty="0" err="1">
                <a:solidFill>
                  <a:schemeClr val="tx2">
                    <a:lumMod val="75000"/>
                  </a:schemeClr>
                </a:solidFill>
                <a:cs typeface="Times New Roman"/>
              </a:rPr>
              <a:t>Spring</a:t>
            </a:r>
            <a:r>
              <a:rPr lang="fr-FR" sz="2000" kern="0" dirty="0">
                <a:solidFill>
                  <a:schemeClr val="tx2">
                    <a:lumMod val="75000"/>
                  </a:schemeClr>
                </a:solidFill>
                <a:cs typeface="Times New Roman"/>
              </a:rPr>
              <a:t> de les rechercher en déclarant un seul élément XML, </a:t>
            </a:r>
          </a:p>
          <a:p>
            <a:pPr eaLnBrk="0" fontAlgn="base" hangingPunct="0">
              <a:lnSpc>
                <a:spcPts val="3163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70000"/>
            </a:pPr>
            <a:r>
              <a:rPr lang="fr-FR" sz="2000" kern="0" dirty="0" smtClean="0">
                <a:solidFill>
                  <a:schemeClr val="tx2">
                    <a:lumMod val="75000"/>
                  </a:schemeClr>
                </a:solidFill>
                <a:cs typeface="Times New Roman"/>
              </a:rPr>
              <a:t>	</a:t>
            </a:r>
            <a:r>
              <a:rPr lang="fr-FR" sz="2000" dirty="0" smtClean="0"/>
              <a:t>&lt;</a:t>
            </a:r>
            <a:r>
              <a:rPr lang="fr-FR" sz="2000" dirty="0" err="1"/>
              <a:t>context:component-scan</a:t>
            </a:r>
            <a:r>
              <a:rPr lang="fr-FR" sz="2000" dirty="0"/>
              <a:t> base-package</a:t>
            </a:r>
            <a:r>
              <a:rPr lang="fr-FR" sz="2000" dirty="0" smtClean="0"/>
              <a:t>=</a:t>
            </a:r>
            <a:r>
              <a:rPr lang="fr-FR" sz="2000" i="1" dirty="0"/>
              <a:t>"</a:t>
            </a:r>
            <a:r>
              <a:rPr lang="fr-FR" sz="2000" i="1" dirty="0" err="1"/>
              <a:t>ma.ensa</a:t>
            </a:r>
            <a:r>
              <a:rPr lang="fr-FR" sz="2000" i="1" dirty="0" smtClean="0"/>
              <a:t>"/&gt;</a:t>
            </a:r>
          </a:p>
          <a:p>
            <a:pPr eaLnBrk="0" fontAlgn="base" hangingPunct="0">
              <a:lnSpc>
                <a:spcPts val="3163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70000"/>
            </a:pPr>
            <a:endParaRPr lang="fr-FR" sz="2000" i="1" kern="0" dirty="0">
              <a:solidFill>
                <a:schemeClr val="tx2">
                  <a:lumMod val="75000"/>
                </a:schemeClr>
              </a:solidFill>
              <a:cs typeface="Times New Roman"/>
            </a:endParaRPr>
          </a:p>
          <a:p>
            <a:pPr eaLnBrk="0" fontAlgn="base" hangingPunct="0">
              <a:lnSpc>
                <a:spcPts val="3163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70000"/>
            </a:pPr>
            <a:r>
              <a:rPr lang="fr-FR" sz="2000" kern="0" dirty="0" smtClean="0">
                <a:solidFill>
                  <a:schemeClr val="tx2">
                    <a:lumMod val="75000"/>
                  </a:schemeClr>
                </a:solidFill>
                <a:cs typeface="Times New Roman"/>
              </a:rPr>
              <a:t>Dans </a:t>
            </a:r>
            <a:r>
              <a:rPr lang="fr-FR" sz="2000" kern="0" dirty="0">
                <a:solidFill>
                  <a:schemeClr val="tx2">
                    <a:lumMod val="75000"/>
                  </a:schemeClr>
                </a:solidFill>
                <a:cs typeface="Times New Roman"/>
              </a:rPr>
              <a:t>cet élément, nous précisons le paquetage où </a:t>
            </a:r>
            <a:r>
              <a:rPr lang="fr-FR" sz="2000" kern="0" dirty="0" smtClean="0">
                <a:solidFill>
                  <a:schemeClr val="tx2">
                    <a:lumMod val="75000"/>
                  </a:schemeClr>
                </a:solidFill>
                <a:cs typeface="Times New Roman"/>
              </a:rPr>
              <a:t>seront recherchés  nos </a:t>
            </a:r>
            <a:r>
              <a:rPr lang="fr-FR" sz="2000" kern="0" dirty="0">
                <a:solidFill>
                  <a:schemeClr val="tx2">
                    <a:lumMod val="75000"/>
                  </a:schemeClr>
                </a:solidFill>
                <a:cs typeface="Times New Roman"/>
              </a:rPr>
              <a:t>composants. Ce paquetage et tous ses sous-paquetages sont examinés</a:t>
            </a:r>
            <a:r>
              <a:rPr lang="fr-FR" sz="2000" kern="0" dirty="0" smtClean="0">
                <a:solidFill>
                  <a:schemeClr val="tx2">
                    <a:lumMod val="75000"/>
                  </a:schemeClr>
                </a:solidFill>
                <a:cs typeface="Times New Roman"/>
              </a:rPr>
              <a:t>.</a:t>
            </a:r>
          </a:p>
          <a:p>
            <a:pPr marL="342900" indent="-342900" eaLnBrk="0" fontAlgn="base" hangingPunct="0">
              <a:lnSpc>
                <a:spcPts val="3163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70000"/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chemeClr val="tx2">
                  <a:lumMod val="75000"/>
                </a:schemeClr>
              </a:solidFill>
              <a:cs typeface="Times New Roman"/>
            </a:endParaRPr>
          </a:p>
          <a:p>
            <a:pPr marL="342900" indent="-342900" eaLnBrk="0" fontAlgn="base" hangingPunct="0">
              <a:lnSpc>
                <a:spcPts val="3163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70000"/>
              <a:buFont typeface="Wingdings" panose="05000000000000000000" pitchFamily="2" charset="2"/>
              <a:buChar char="§"/>
            </a:pPr>
            <a:r>
              <a:rPr lang="fr-FR" sz="2000" kern="0" dirty="0">
                <a:solidFill>
                  <a:schemeClr val="tx2">
                    <a:lumMod val="75000"/>
                  </a:schemeClr>
                </a:solidFill>
                <a:cs typeface="Times New Roman"/>
              </a:rPr>
              <a:t>Pour indiquer plusieurs paquetages, il suffit de les séparer par des virgules.</a:t>
            </a:r>
          </a:p>
        </p:txBody>
      </p:sp>
    </p:spTree>
    <p:extLst>
      <p:ext uri="{BB962C8B-B14F-4D97-AF65-F5344CB8AC3E}">
        <p14:creationId xmlns:p14="http://schemas.microsoft.com/office/powerpoint/2010/main" val="185786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" y="-27384"/>
            <a:ext cx="3178696" cy="72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3600" u="sng" dirty="0" smtClean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Couplage </a:t>
            </a:r>
            <a:r>
              <a:rPr lang="fr-FR" sz="3600" u="sng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fort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750125"/>
            <a:ext cx="8435280" cy="3384376"/>
          </a:xfrm>
        </p:spPr>
        <p:txBody>
          <a:bodyPr>
            <a:normAutofit fontScale="70000" lnSpcReduction="20000"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Quand une classe A est liée à une classe B, on dit que la classe A est fortement couplée à la classe B</a:t>
            </a:r>
          </a:p>
          <a:p>
            <a:r>
              <a:rPr lang="fr-FR" dirty="0" smtClean="0">
                <a:solidFill>
                  <a:schemeClr val="tx2"/>
                </a:solidFill>
              </a:rPr>
              <a:t>La </a:t>
            </a:r>
            <a:r>
              <a:rPr lang="fr-FR" dirty="0">
                <a:solidFill>
                  <a:schemeClr val="tx2"/>
                </a:solidFill>
              </a:rPr>
              <a:t>classe A ne peut fonctionner qu’en présence de la classe B.</a:t>
            </a:r>
          </a:p>
          <a:p>
            <a:r>
              <a:rPr lang="fr-FR" dirty="0" smtClean="0">
                <a:solidFill>
                  <a:schemeClr val="tx2"/>
                </a:solidFill>
              </a:rPr>
              <a:t>Si </a:t>
            </a:r>
            <a:r>
              <a:rPr lang="fr-FR" dirty="0">
                <a:solidFill>
                  <a:schemeClr val="tx2"/>
                </a:solidFill>
              </a:rPr>
              <a:t>une nouvelle version de la classe B (soit B2), est crée, on est obligé </a:t>
            </a:r>
            <a:r>
              <a:rPr lang="fr-FR" dirty="0" smtClean="0">
                <a:solidFill>
                  <a:schemeClr val="tx2"/>
                </a:solidFill>
              </a:rPr>
              <a:t>de </a:t>
            </a:r>
            <a:r>
              <a:rPr lang="fr-FR" dirty="0">
                <a:solidFill>
                  <a:schemeClr val="tx2"/>
                </a:solidFill>
              </a:rPr>
              <a:t>m</a:t>
            </a:r>
            <a:r>
              <a:rPr lang="fr-FR" dirty="0" smtClean="0">
                <a:solidFill>
                  <a:schemeClr val="tx2"/>
                </a:solidFill>
              </a:rPr>
              <a:t>odifier </a:t>
            </a:r>
            <a:r>
              <a:rPr lang="fr-FR" dirty="0">
                <a:solidFill>
                  <a:schemeClr val="tx2"/>
                </a:solidFill>
              </a:rPr>
              <a:t>dans la classe </a:t>
            </a:r>
            <a:r>
              <a:rPr lang="fr-FR" dirty="0" smtClean="0">
                <a:solidFill>
                  <a:schemeClr val="tx2"/>
                </a:solidFill>
              </a:rPr>
              <a:t>A.</a:t>
            </a:r>
          </a:p>
          <a:p>
            <a:r>
              <a:rPr lang="fr-FR" dirty="0" smtClean="0">
                <a:solidFill>
                  <a:schemeClr val="tx2"/>
                </a:solidFill>
              </a:rPr>
              <a:t>Modifier </a:t>
            </a:r>
            <a:r>
              <a:rPr lang="fr-FR" dirty="0">
                <a:solidFill>
                  <a:schemeClr val="tx2"/>
                </a:solidFill>
              </a:rPr>
              <a:t>une classe </a:t>
            </a:r>
            <a:r>
              <a:rPr lang="fr-FR" dirty="0" smtClean="0">
                <a:solidFill>
                  <a:schemeClr val="tx2"/>
                </a:solidFill>
              </a:rPr>
              <a:t>implique</a:t>
            </a:r>
            <a:endParaRPr lang="fr-FR" dirty="0">
              <a:solidFill>
                <a:schemeClr val="tx2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chemeClr val="tx2"/>
                </a:solidFill>
              </a:rPr>
              <a:t>Il </a:t>
            </a:r>
            <a:r>
              <a:rPr lang="fr-FR" dirty="0">
                <a:solidFill>
                  <a:schemeClr val="tx2"/>
                </a:solidFill>
              </a:rPr>
              <a:t>faut disposer du code </a:t>
            </a:r>
            <a:r>
              <a:rPr lang="fr-FR" dirty="0" smtClean="0">
                <a:solidFill>
                  <a:schemeClr val="tx2"/>
                </a:solidFill>
              </a:rPr>
              <a:t>source</a:t>
            </a:r>
            <a:endParaRPr lang="fr-FR" dirty="0">
              <a:solidFill>
                <a:schemeClr val="tx2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chemeClr val="tx2"/>
                </a:solidFill>
              </a:rPr>
              <a:t>Il </a:t>
            </a:r>
            <a:r>
              <a:rPr lang="fr-FR" dirty="0">
                <a:solidFill>
                  <a:schemeClr val="tx2"/>
                </a:solidFill>
              </a:rPr>
              <a:t>faut recompiler, déployer et distribuer la nouvelle application aux </a:t>
            </a:r>
            <a:r>
              <a:rPr lang="fr-FR" dirty="0" smtClean="0">
                <a:solidFill>
                  <a:schemeClr val="tx2"/>
                </a:solidFill>
              </a:rPr>
              <a:t>clients</a:t>
            </a:r>
            <a:endParaRPr lang="fr-FR" dirty="0">
              <a:solidFill>
                <a:schemeClr val="tx2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chemeClr val="tx2"/>
                </a:solidFill>
              </a:rPr>
              <a:t>Ce </a:t>
            </a:r>
            <a:r>
              <a:rPr lang="fr-FR" dirty="0">
                <a:solidFill>
                  <a:schemeClr val="tx2"/>
                </a:solidFill>
              </a:rPr>
              <a:t>qui engendre un </a:t>
            </a:r>
            <a:r>
              <a:rPr lang="fr-FR" dirty="0" smtClean="0">
                <a:solidFill>
                  <a:schemeClr val="tx2"/>
                </a:solidFill>
              </a:rPr>
              <a:t>problème </a:t>
            </a:r>
            <a:r>
              <a:rPr lang="fr-FR" dirty="0">
                <a:solidFill>
                  <a:schemeClr val="tx2"/>
                </a:solidFill>
              </a:rPr>
              <a:t>au niveau de la maintenance de l’application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500" y="4437112"/>
            <a:ext cx="6347327" cy="156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79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504" y="260648"/>
            <a:ext cx="66247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2800" i="0" u="sng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j-ea"/>
                <a:cs typeface="Times New Roman"/>
              </a:rPr>
              <a:t>Configuration du conteneur par annotations</a:t>
            </a:r>
            <a:endParaRPr kumimoji="0" lang="fr-FR" sz="2800" i="0" u="sng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35696" y="1052736"/>
            <a:ext cx="5436096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 dirty="0">
                <a:latin typeface="Consolas" panose="020B0609020204030204" pitchFamily="49" charset="0"/>
              </a:rPr>
              <a:t>@Configuration</a:t>
            </a:r>
          </a:p>
          <a:p>
            <a:r>
              <a:rPr lang="fr-FR" sz="1600" b="1" dirty="0" smtClean="0">
                <a:latin typeface="Consolas" panose="020B0609020204030204" pitchFamily="49" charset="0"/>
              </a:rPr>
              <a:t>//@</a:t>
            </a:r>
            <a:r>
              <a:rPr lang="fr-FR" sz="1600" b="1" dirty="0" err="1">
                <a:latin typeface="Consolas" panose="020B0609020204030204" pitchFamily="49" charset="0"/>
              </a:rPr>
              <a:t>ComponentScan</a:t>
            </a:r>
            <a:r>
              <a:rPr lang="fr-FR" sz="1600" b="1" dirty="0">
                <a:latin typeface="Consolas" panose="020B0609020204030204" pitchFamily="49" charset="0"/>
              </a:rPr>
              <a:t>("</a:t>
            </a:r>
            <a:r>
              <a:rPr lang="fr-FR" sz="1600" b="1" dirty="0" err="1">
                <a:latin typeface="Consolas" panose="020B0609020204030204" pitchFamily="49" charset="0"/>
              </a:rPr>
              <a:t>ma.spring.dao</a:t>
            </a:r>
            <a:r>
              <a:rPr lang="fr-FR" sz="1600" b="1" dirty="0" smtClean="0">
                <a:latin typeface="Consolas" panose="020B0609020204030204" pitchFamily="49" charset="0"/>
              </a:rPr>
              <a:t>")</a:t>
            </a:r>
          </a:p>
          <a:p>
            <a:endParaRPr lang="fr-FR" sz="1600" b="1" dirty="0">
              <a:latin typeface="Consolas" panose="020B0609020204030204" pitchFamily="49" charset="0"/>
            </a:endParaRPr>
          </a:p>
          <a:p>
            <a:r>
              <a:rPr lang="fr-FR" sz="1600" b="1" dirty="0" smtClean="0">
                <a:latin typeface="Consolas" panose="020B0609020204030204" pitchFamily="49" charset="0"/>
              </a:rPr>
              <a:t>public </a:t>
            </a:r>
            <a:r>
              <a:rPr lang="fr-FR" sz="1600" b="1" dirty="0">
                <a:latin typeface="Consolas" panose="020B0609020204030204" pitchFamily="49" charset="0"/>
              </a:rPr>
              <a:t>class </a:t>
            </a:r>
            <a:r>
              <a:rPr lang="fr-FR" sz="1600" b="1" dirty="0" err="1">
                <a:latin typeface="Consolas" panose="020B0609020204030204" pitchFamily="49" charset="0"/>
              </a:rPr>
              <a:t>AppConfig</a:t>
            </a:r>
            <a:r>
              <a:rPr lang="fr-FR" sz="1600" b="1" dirty="0">
                <a:latin typeface="Consolas" panose="020B0609020204030204" pitchFamily="49" charset="0"/>
              </a:rPr>
              <a:t> </a:t>
            </a:r>
            <a:r>
              <a:rPr lang="fr-FR" sz="1600" b="1" dirty="0" smtClean="0">
                <a:latin typeface="Consolas" panose="020B0609020204030204" pitchFamily="49" charset="0"/>
              </a:rPr>
              <a:t>{</a:t>
            </a:r>
          </a:p>
          <a:p>
            <a:endParaRPr lang="fr-FR" sz="1600" b="1" dirty="0" smtClean="0">
              <a:latin typeface="Consolas" panose="020B0609020204030204" pitchFamily="49" charset="0"/>
            </a:endParaRPr>
          </a:p>
          <a:p>
            <a:r>
              <a:rPr lang="fr-FR" sz="1600" b="1" dirty="0">
                <a:latin typeface="Consolas" panose="020B0609020204030204" pitchFamily="49" charset="0"/>
              </a:rPr>
              <a:t>@Bean(</a:t>
            </a:r>
            <a:r>
              <a:rPr lang="fr-FR" sz="1600" b="1" dirty="0" err="1">
                <a:latin typeface="Consolas" panose="020B0609020204030204" pitchFamily="49" charset="0"/>
              </a:rPr>
              <a:t>name</a:t>
            </a:r>
            <a:r>
              <a:rPr lang="fr-FR" sz="1600" b="1" dirty="0">
                <a:latin typeface="Consolas" panose="020B0609020204030204" pitchFamily="49" charset="0"/>
              </a:rPr>
              <a:t>="dao")</a:t>
            </a:r>
          </a:p>
          <a:p>
            <a:r>
              <a:rPr lang="fr-FR" sz="1600" b="1" dirty="0">
                <a:latin typeface="Consolas" panose="020B0609020204030204" pitchFamily="49" charset="0"/>
              </a:rPr>
              <a:t>public </a:t>
            </a:r>
            <a:r>
              <a:rPr lang="fr-FR" sz="1600" b="1" dirty="0" err="1">
                <a:latin typeface="Consolas" panose="020B0609020204030204" pitchFamily="49" charset="0"/>
              </a:rPr>
              <a:t>Idao</a:t>
            </a:r>
            <a:r>
              <a:rPr lang="fr-FR" sz="1600" b="1" dirty="0">
                <a:latin typeface="Consolas" panose="020B0609020204030204" pitchFamily="49" charset="0"/>
              </a:rPr>
              <a:t> </a:t>
            </a:r>
            <a:r>
              <a:rPr lang="fr-FR" sz="1600" b="1" dirty="0" err="1">
                <a:latin typeface="Consolas" panose="020B0609020204030204" pitchFamily="49" charset="0"/>
              </a:rPr>
              <a:t>getDao</a:t>
            </a:r>
            <a:r>
              <a:rPr lang="fr-FR" sz="1600" b="1" dirty="0">
                <a:latin typeface="Consolas" panose="020B0609020204030204" pitchFamily="49" charset="0"/>
              </a:rPr>
              <a:t>(){</a:t>
            </a:r>
          </a:p>
          <a:p>
            <a:r>
              <a:rPr lang="fr-FR" sz="1600" b="1" dirty="0">
                <a:latin typeface="Consolas" panose="020B0609020204030204" pitchFamily="49" charset="0"/>
              </a:rPr>
              <a:t>return new daoImp1();</a:t>
            </a:r>
          </a:p>
          <a:p>
            <a:r>
              <a:rPr lang="fr-FR" sz="1600" b="1" dirty="0" smtClean="0">
                <a:latin typeface="Consolas" panose="020B0609020204030204" pitchFamily="49" charset="0"/>
              </a:rPr>
              <a:t>}</a:t>
            </a:r>
          </a:p>
          <a:p>
            <a:endParaRPr lang="fr-FR" sz="1600" b="1" dirty="0">
              <a:latin typeface="Consolas" panose="020B0609020204030204" pitchFamily="49" charset="0"/>
            </a:endParaRPr>
          </a:p>
          <a:p>
            <a:r>
              <a:rPr lang="fr-FR" sz="1600" b="1" dirty="0" smtClean="0">
                <a:latin typeface="Consolas" panose="020B0609020204030204" pitchFamily="49" charset="0"/>
              </a:rPr>
              <a:t>…</a:t>
            </a:r>
          </a:p>
          <a:p>
            <a:endParaRPr lang="fr-FR" sz="1600" b="1" dirty="0" smtClean="0">
              <a:latin typeface="Consolas" panose="020B0609020204030204" pitchFamily="49" charset="0"/>
            </a:endParaRPr>
          </a:p>
          <a:p>
            <a:r>
              <a:rPr lang="fr-FR" sz="16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341276" y="5229200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>
                <a:highlight>
                  <a:srgbClr val="E8F2FE"/>
                </a:highlight>
                <a:latin typeface="Consolas" panose="020B0609020204030204" pitchFamily="49" charset="0"/>
              </a:rPr>
              <a:t>ApplicationContext</a:t>
            </a:r>
            <a:r>
              <a:rPr lang="fr-FR" dirty="0"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fr-FR" u="sng" dirty="0" err="1">
                <a:highlight>
                  <a:srgbClr val="E8F2FE"/>
                </a:highlight>
                <a:latin typeface="Consolas" panose="020B0609020204030204" pitchFamily="49" charset="0"/>
              </a:rPr>
              <a:t>ctx</a:t>
            </a:r>
            <a:r>
              <a:rPr lang="fr-FR" u="sng" dirty="0">
                <a:highlight>
                  <a:srgbClr val="E8F2FE"/>
                </a:highlight>
                <a:latin typeface="Consolas" panose="020B0609020204030204" pitchFamily="49" charset="0"/>
              </a:rPr>
              <a:t> = new </a:t>
            </a:r>
            <a:r>
              <a:rPr lang="fr-FR" u="sng" dirty="0" err="1">
                <a:highlight>
                  <a:srgbClr val="E8F2FE"/>
                </a:highlight>
                <a:latin typeface="Consolas" panose="020B0609020204030204" pitchFamily="49" charset="0"/>
              </a:rPr>
              <a:t>AnnotationConfigApplicationContext</a:t>
            </a:r>
            <a:r>
              <a:rPr lang="fr-FR" u="sng" dirty="0">
                <a:highlight>
                  <a:srgbClr val="E8F2FE"/>
                </a:highlight>
                <a:latin typeface="Consolas" panose="020B0609020204030204" pitchFamily="49" charset="0"/>
              </a:rPr>
              <a:t>(</a:t>
            </a:r>
            <a:r>
              <a:rPr lang="fr-FR" u="sng" dirty="0" err="1">
                <a:highlight>
                  <a:srgbClr val="E8F2FE"/>
                </a:highlight>
                <a:latin typeface="Consolas" panose="020B0609020204030204" pitchFamily="49" charset="0"/>
              </a:rPr>
              <a:t>AppConfig.class</a:t>
            </a:r>
            <a:r>
              <a:rPr lang="fr-FR" u="sng" dirty="0">
                <a:highlight>
                  <a:srgbClr val="E8F2FE"/>
                </a:highlight>
                <a:latin typeface="Consolas" panose="020B0609020204030204" pitchFamily="49" charset="0"/>
              </a:rPr>
              <a:t>);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51520" y="4353203"/>
            <a:ext cx="66247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altLang="fr-FR" sz="2800" u="sng" kern="0" dirty="0" err="1" smtClean="0">
                <a:solidFill>
                  <a:schemeClr val="tx2">
                    <a:lumMod val="75000"/>
                  </a:schemeClr>
                </a:solidFill>
                <a:ea typeface="+mj-ea"/>
                <a:cs typeface="Times New Roman"/>
              </a:rPr>
              <a:t>Instantiation</a:t>
            </a:r>
            <a:r>
              <a:rPr kumimoji="0" lang="fr-FR" altLang="fr-FR" sz="2800" i="0" u="sng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j-ea"/>
                <a:cs typeface="Times New Roman"/>
              </a:rPr>
              <a:t> du conteneur</a:t>
            </a:r>
            <a:endParaRPr kumimoji="0" lang="fr-FR" sz="2800" i="0" u="sng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2202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3264" y="2276872"/>
            <a:ext cx="891073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sz="1600" dirty="0" err="1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bean</a:t>
            </a:r>
            <a:r>
              <a:rPr lang="fr-FR" sz="1600" dirty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7F00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id</a:t>
            </a:r>
            <a:r>
              <a:rPr lang="fr-FR" sz="1600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=</a:t>
            </a:r>
            <a:r>
              <a:rPr lang="fr-FR" sz="1600" i="1" dirty="0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"</a:t>
            </a:r>
            <a:r>
              <a:rPr lang="fr-FR" sz="1600" i="1" dirty="0" err="1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datasource</a:t>
            </a:r>
            <a:r>
              <a:rPr lang="fr-FR" sz="1600" i="1" dirty="0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" </a:t>
            </a:r>
            <a:r>
              <a:rPr lang="fr-FR" sz="1600" i="1" dirty="0">
                <a:solidFill>
                  <a:srgbClr val="7F00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class</a:t>
            </a:r>
            <a:r>
              <a:rPr lang="fr-FR" sz="1600" i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=</a:t>
            </a:r>
            <a:r>
              <a:rPr lang="fr-FR" sz="1600" i="1" dirty="0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"</a:t>
            </a:r>
            <a:r>
              <a:rPr lang="fr-FR" sz="1600" i="1" dirty="0" err="1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org.springframework.jdbc.datasource.DriverManagerDataSource</a:t>
            </a:r>
            <a:r>
              <a:rPr lang="fr-FR" sz="1600" i="1" dirty="0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"</a:t>
            </a:r>
            <a:r>
              <a:rPr lang="fr-FR" sz="1600" i="1" dirty="0">
                <a:solidFill>
                  <a:srgbClr val="00808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fr-FR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sz="1600" dirty="0" err="1">
                <a:solidFill>
                  <a:srgbClr val="3F7F7F"/>
                </a:solidFill>
                <a:latin typeface="Consolas" panose="020B0609020204030204" pitchFamily="49" charset="0"/>
              </a:rPr>
              <a:t>property</a:t>
            </a:r>
            <a:r>
              <a:rPr lang="fr-FR" sz="16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16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driverClassName</a:t>
            </a:r>
            <a:r>
              <a:rPr lang="fr-FR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fr-FR" sz="1600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fr-FR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16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com.mysql.jdbc.Driver</a:t>
            </a:r>
            <a:r>
              <a:rPr lang="fr-FR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16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fr-FR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sz="1600" dirty="0" err="1">
                <a:solidFill>
                  <a:srgbClr val="3F7F7F"/>
                </a:solidFill>
                <a:latin typeface="Consolas" panose="020B0609020204030204" pitchFamily="49" charset="0"/>
              </a:rPr>
              <a:t>property</a:t>
            </a:r>
            <a:r>
              <a:rPr lang="fr-FR" sz="16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"url"  </a:t>
            </a:r>
            <a:r>
              <a:rPr lang="fr-FR" sz="1600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fr-FR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16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jdbc:mysql</a:t>
            </a:r>
            <a:r>
              <a:rPr lang="fr-FR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://localhost:3306/exampcr01"</a:t>
            </a:r>
            <a:r>
              <a:rPr lang="fr-FR" sz="16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fr-FR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sz="1600" dirty="0" err="1">
                <a:solidFill>
                  <a:srgbClr val="3F7F7F"/>
                </a:solidFill>
                <a:latin typeface="Consolas" panose="020B0609020204030204" pitchFamily="49" charset="0"/>
              </a:rPr>
              <a:t>property</a:t>
            </a:r>
            <a:r>
              <a:rPr lang="fr-FR" sz="16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16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password</a:t>
            </a:r>
            <a:r>
              <a:rPr lang="fr-FR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fr-FR" sz="1600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fr-FR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fr-FR" sz="16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fr-FR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sz="1600" dirty="0" err="1">
                <a:solidFill>
                  <a:srgbClr val="3F7F7F"/>
                </a:solidFill>
                <a:latin typeface="Consolas" panose="020B0609020204030204" pitchFamily="49" charset="0"/>
              </a:rPr>
              <a:t>property</a:t>
            </a:r>
            <a:r>
              <a:rPr lang="fr-FR" sz="16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16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username</a:t>
            </a:r>
            <a:r>
              <a:rPr lang="fr-FR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fr-FR" sz="1600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fr-FR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16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root</a:t>
            </a:r>
            <a:r>
              <a:rPr lang="fr-FR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16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fr-FR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r-FR" sz="1600" dirty="0" err="1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bean</a:t>
            </a:r>
            <a:r>
              <a:rPr lang="fr-FR" sz="1600" dirty="0">
                <a:solidFill>
                  <a:srgbClr val="00808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&gt;</a:t>
            </a:r>
            <a:endParaRPr lang="fr-FR" sz="1600" dirty="0"/>
          </a:p>
        </p:txBody>
      </p:sp>
      <p:sp>
        <p:nvSpPr>
          <p:cNvPr id="5" name="Rectangle 4"/>
          <p:cNvSpPr/>
          <p:nvPr/>
        </p:nvSpPr>
        <p:spPr>
          <a:xfrm>
            <a:off x="179512" y="116632"/>
            <a:ext cx="66247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2800" i="0" u="sng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j-ea"/>
                <a:cs typeface="Times New Roman"/>
              </a:rPr>
              <a:t>Configuration XML du conteneur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800" u="sng" kern="0" noProof="0" dirty="0" smtClean="0">
                <a:solidFill>
                  <a:schemeClr val="tx2">
                    <a:lumMod val="75000"/>
                  </a:schemeClr>
                </a:solidFill>
                <a:ea typeface="+mj-ea"/>
                <a:cs typeface="Times New Roman"/>
              </a:rPr>
              <a:t>Bean </a:t>
            </a:r>
            <a:r>
              <a:rPr lang="fr-FR" sz="2800" u="sng" kern="0" noProof="0" dirty="0" err="1" smtClean="0">
                <a:solidFill>
                  <a:schemeClr val="tx2">
                    <a:lumMod val="75000"/>
                  </a:schemeClr>
                </a:solidFill>
                <a:ea typeface="+mj-ea"/>
                <a:cs typeface="Times New Roman"/>
              </a:rPr>
              <a:t>datasource</a:t>
            </a:r>
            <a:endParaRPr kumimoji="0" lang="fr-FR" sz="2800" i="0" u="sng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9689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116632"/>
            <a:ext cx="66247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2800" i="0" u="sng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j-ea"/>
                <a:cs typeface="Times New Roman"/>
              </a:rPr>
              <a:t>Configuration du conteneur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800" u="sng" kern="0" noProof="0" dirty="0" smtClean="0">
                <a:solidFill>
                  <a:schemeClr val="tx2">
                    <a:lumMod val="75000"/>
                  </a:schemeClr>
                </a:solidFill>
                <a:ea typeface="+mj-ea"/>
                <a:cs typeface="Times New Roman"/>
              </a:rPr>
              <a:t>Bean </a:t>
            </a:r>
            <a:r>
              <a:rPr lang="fr-FR" sz="2800" u="sng" kern="0" noProof="0" dirty="0" err="1" smtClean="0">
                <a:solidFill>
                  <a:schemeClr val="tx2">
                    <a:lumMod val="75000"/>
                  </a:schemeClr>
                </a:solidFill>
                <a:ea typeface="+mj-ea"/>
                <a:cs typeface="Times New Roman"/>
              </a:rPr>
              <a:t>SessionFactory</a:t>
            </a:r>
            <a:endParaRPr kumimoji="0" lang="fr-FR" sz="2800" i="0" u="sng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5536" y="1268760"/>
            <a:ext cx="840668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 err="1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bean</a:t>
            </a:r>
            <a:r>
              <a:rPr lang="fr-FR" sz="1400" dirty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7F00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id</a:t>
            </a:r>
            <a:r>
              <a:rPr lang="fr-FR" sz="1400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=</a:t>
            </a:r>
            <a:r>
              <a:rPr lang="fr-FR" sz="1400" i="1" dirty="0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"</a:t>
            </a:r>
            <a:r>
              <a:rPr lang="fr-FR" sz="1400" i="1" dirty="0" err="1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sessionFactory</a:t>
            </a:r>
            <a:r>
              <a:rPr lang="fr-FR" sz="1400" i="1" dirty="0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" </a:t>
            </a:r>
            <a:r>
              <a:rPr lang="fr-FR" sz="1400" i="1" dirty="0">
                <a:solidFill>
                  <a:srgbClr val="7F00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class</a:t>
            </a:r>
            <a:r>
              <a:rPr lang="fr-FR" sz="1400" i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=</a:t>
            </a:r>
            <a:r>
              <a:rPr lang="fr-FR" sz="1400" i="1" dirty="0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"org.springframework.orm.hibernate5.LocalSessionFactoryBean"</a:t>
            </a:r>
            <a:r>
              <a:rPr lang="fr-FR" sz="1400" i="1" dirty="0">
                <a:solidFill>
                  <a:srgbClr val="00808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property</a:t>
            </a:r>
            <a:r>
              <a:rPr lang="fr-FR" sz="14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1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dataSource</a:t>
            </a:r>
            <a:r>
              <a:rPr lang="fr-FR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fr-FR" sz="14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ref</a:t>
            </a:r>
            <a:r>
              <a:rPr lang="fr-F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1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datasource</a:t>
            </a:r>
            <a:r>
              <a:rPr lang="fr-FR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14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endParaRPr lang="fr-FR" sz="1400" dirty="0">
              <a:latin typeface="Consolas" panose="020B0609020204030204" pitchFamily="49" charset="0"/>
            </a:endParaRPr>
          </a:p>
          <a:p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property</a:t>
            </a:r>
            <a:r>
              <a:rPr lang="fr-FR" sz="14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1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hibernateProperties</a:t>
            </a:r>
            <a:r>
              <a:rPr lang="fr-FR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14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fr-F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props</a:t>
            </a:r>
            <a:r>
              <a:rPr lang="fr-F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r-F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prop</a:t>
            </a:r>
            <a:r>
              <a:rPr lang="fr-FR" sz="14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7F007F"/>
                </a:solidFill>
                <a:latin typeface="Consolas" panose="020B0609020204030204" pitchFamily="49" charset="0"/>
              </a:rPr>
              <a:t>key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1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hibernate.dialect</a:t>
            </a:r>
            <a:r>
              <a:rPr lang="fr-FR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14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fr-FR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org.hibernate.dialect.MySQLDialect</a:t>
            </a:r>
            <a:r>
              <a:rPr lang="fr-FR" sz="1400" i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r-FR" sz="1400" i="1" dirty="0" err="1">
                <a:solidFill>
                  <a:srgbClr val="3F7F7F"/>
                </a:solidFill>
                <a:latin typeface="Consolas" panose="020B0609020204030204" pitchFamily="49" charset="0"/>
              </a:rPr>
              <a:t>prop</a:t>
            </a:r>
            <a:r>
              <a:rPr lang="fr-FR" sz="14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r-F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prop</a:t>
            </a:r>
            <a:r>
              <a:rPr lang="fr-FR" sz="14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7F007F"/>
                </a:solidFill>
                <a:latin typeface="Consolas" panose="020B0609020204030204" pitchFamily="49" charset="0"/>
              </a:rPr>
              <a:t>key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1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hibernate.show_sql</a:t>
            </a:r>
            <a:r>
              <a:rPr lang="fr-FR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14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fr-FR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true</a:t>
            </a:r>
            <a:r>
              <a:rPr lang="fr-FR" sz="1400" i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r-FR" sz="1400" i="1" dirty="0" err="1">
                <a:solidFill>
                  <a:srgbClr val="3F7F7F"/>
                </a:solidFill>
                <a:latin typeface="Consolas" panose="020B0609020204030204" pitchFamily="49" charset="0"/>
              </a:rPr>
              <a:t>prop</a:t>
            </a:r>
            <a:r>
              <a:rPr lang="fr-FR" sz="14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r-F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prop</a:t>
            </a:r>
            <a:r>
              <a:rPr lang="fr-FR" sz="14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7F007F"/>
                </a:solidFill>
                <a:latin typeface="Consolas" panose="020B0609020204030204" pitchFamily="49" charset="0"/>
              </a:rPr>
              <a:t>key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"hibernate.hbm2ddl.auto"</a:t>
            </a:r>
            <a:r>
              <a:rPr lang="fr-FR" sz="14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fr-FR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</a:t>
            </a:r>
            <a:r>
              <a:rPr lang="fr-FR" sz="1400" i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r-FR" sz="1400" i="1" dirty="0" err="1">
                <a:solidFill>
                  <a:srgbClr val="3F7F7F"/>
                </a:solidFill>
                <a:latin typeface="Consolas" panose="020B0609020204030204" pitchFamily="49" charset="0"/>
              </a:rPr>
              <a:t>prop</a:t>
            </a:r>
            <a:r>
              <a:rPr lang="fr-FR" sz="14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fr-F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r-FR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props</a:t>
            </a:r>
            <a:r>
              <a:rPr lang="fr-F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r-FR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property</a:t>
            </a:r>
            <a:r>
              <a:rPr lang="fr-F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fr-FR" sz="1400" dirty="0">
              <a:latin typeface="Consolas" panose="020B0609020204030204" pitchFamily="49" charset="0"/>
            </a:endParaRPr>
          </a:p>
          <a:p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fr-F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property</a:t>
            </a:r>
            <a:r>
              <a:rPr lang="fr-FR" sz="14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1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annotatedClasses</a:t>
            </a:r>
            <a:r>
              <a:rPr lang="fr-FR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14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list</a:t>
            </a:r>
            <a:r>
              <a:rPr lang="fr-F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fr-F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3F7F7F"/>
                </a:solidFill>
                <a:latin typeface="Consolas" panose="020B0609020204030204" pitchFamily="49" charset="0"/>
              </a:rPr>
              <a:t>value</a:t>
            </a:r>
            <a:r>
              <a:rPr lang="fr-F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ma.ensa.entities.Client</a:t>
            </a:r>
            <a:r>
              <a:rPr lang="fr-F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r-FR" sz="1400" dirty="0">
                <a:solidFill>
                  <a:srgbClr val="3F7F7F"/>
                </a:solidFill>
                <a:latin typeface="Consolas" panose="020B0609020204030204" pitchFamily="49" charset="0"/>
              </a:rPr>
              <a:t>value</a:t>
            </a:r>
            <a:r>
              <a:rPr lang="fr-F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sz="1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     &lt;/</a:t>
            </a:r>
            <a:r>
              <a:rPr lang="fr-FR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list</a:t>
            </a:r>
            <a:r>
              <a:rPr lang="fr-F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fr-F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r-FR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property</a:t>
            </a:r>
            <a:r>
              <a:rPr lang="fr-F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r-FR" sz="1400" dirty="0" err="1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bean</a:t>
            </a:r>
            <a:r>
              <a:rPr lang="fr-FR" sz="1400" dirty="0">
                <a:solidFill>
                  <a:srgbClr val="00808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1292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476672"/>
            <a:ext cx="66247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2800" i="0" u="sng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j-ea"/>
                <a:cs typeface="Times New Roman"/>
              </a:rPr>
              <a:t>Configuration</a:t>
            </a:r>
            <a:r>
              <a:rPr kumimoji="0" lang="fr-FR" altLang="fr-FR" sz="2800" i="0" u="sng" strike="noStrike" kern="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j-ea"/>
                <a:cs typeface="Times New Roman"/>
              </a:rPr>
              <a:t> </a:t>
            </a:r>
            <a:r>
              <a:rPr kumimoji="0" lang="fr-FR" altLang="fr-FR" sz="2800" i="0" u="sng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j-ea"/>
                <a:cs typeface="Times New Roman"/>
              </a:rPr>
              <a:t>du conteneur par</a:t>
            </a:r>
            <a:r>
              <a:rPr kumimoji="0" lang="fr-FR" altLang="fr-FR" sz="2800" i="0" u="sng" strike="noStrike" kern="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j-ea"/>
                <a:cs typeface="Times New Roman"/>
              </a:rPr>
              <a:t> annotations</a:t>
            </a:r>
            <a:r>
              <a:rPr kumimoji="0" lang="fr-FR" altLang="fr-FR" sz="2800" i="0" u="sng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j-ea"/>
                <a:cs typeface="Times New Roman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800" u="sng" kern="0" noProof="0" dirty="0" smtClean="0">
                <a:solidFill>
                  <a:schemeClr val="tx2">
                    <a:lumMod val="75000"/>
                  </a:schemeClr>
                </a:solidFill>
                <a:ea typeface="+mj-ea"/>
                <a:cs typeface="Times New Roman"/>
              </a:rPr>
              <a:t>Bean </a:t>
            </a:r>
            <a:r>
              <a:rPr lang="fr-FR" sz="2800" u="sng" kern="0" noProof="0" dirty="0" err="1" smtClean="0">
                <a:solidFill>
                  <a:schemeClr val="tx2">
                    <a:lumMod val="75000"/>
                  </a:schemeClr>
                </a:solidFill>
                <a:ea typeface="+mj-ea"/>
                <a:cs typeface="Times New Roman"/>
              </a:rPr>
              <a:t>datasource</a:t>
            </a:r>
            <a:endParaRPr kumimoji="0" lang="fr-FR" sz="2800" i="0" u="sng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3528" y="2276872"/>
            <a:ext cx="85689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646464"/>
                </a:solidFill>
                <a:latin typeface="Consolas" panose="020B0609020204030204" pitchFamily="49" charset="0"/>
              </a:rPr>
              <a:t>@Bean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dataSource</a:t>
            </a:r>
            <a:r>
              <a:rPr lang="fr-FR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r-F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DataSource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getDataSource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DriverManagerDataSource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dataSource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DriverManagerDataSource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dataSource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.setDriverClassName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com.mysql.jdbc.Driver</a:t>
            </a:r>
            <a:r>
              <a:rPr lang="fr-FR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dataSource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.setUrl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jdbc:mysql</a:t>
            </a:r>
            <a:r>
              <a:rPr lang="fr-FR" sz="1600" dirty="0">
                <a:solidFill>
                  <a:srgbClr val="2A00FF"/>
                </a:solidFill>
                <a:latin typeface="Consolas" panose="020B0609020204030204" pitchFamily="49" charset="0"/>
              </a:rPr>
              <a:t>://localhost:3306/</a:t>
            </a:r>
            <a:r>
              <a:rPr lang="fr-FR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springexample</a:t>
            </a:r>
            <a:r>
              <a:rPr lang="fr-FR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dataSource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.setUsername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root</a:t>
            </a:r>
            <a:r>
              <a:rPr lang="fr-FR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dataSource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.setPassword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600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dataSource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03449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504" y="404664"/>
            <a:ext cx="27430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fr-FR" sz="2400" u="sng" kern="0" dirty="0">
                <a:solidFill>
                  <a:schemeClr val="tx2">
                    <a:lumMod val="75000"/>
                  </a:schemeClr>
                </a:solidFill>
                <a:cs typeface="Times New Roman"/>
              </a:rPr>
              <a:t>Bean </a:t>
            </a:r>
            <a:r>
              <a:rPr lang="fr-FR" sz="2400" u="sng" kern="0" dirty="0" err="1" smtClean="0">
                <a:solidFill>
                  <a:schemeClr val="tx2">
                    <a:lumMod val="75000"/>
                  </a:schemeClr>
                </a:solidFill>
                <a:cs typeface="Times New Roman"/>
              </a:rPr>
              <a:t>SessionFactory</a:t>
            </a:r>
            <a:endParaRPr lang="fr-FR" sz="2400" u="sng" kern="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1484784"/>
            <a:ext cx="878497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646464"/>
                </a:solidFill>
                <a:latin typeface="Consolas" panose="020B0609020204030204" pitchFamily="49" charset="0"/>
              </a:rPr>
              <a:t>@Bean</a:t>
            </a:r>
          </a:p>
          <a:p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LocalSessionFactoryBean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sessionFactory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LocalSessionFactoryBean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sessionFactory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LocalSessionFactoryBean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sessionFactory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.setDataSource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getDataSource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sessionFactory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.setHibernateProperties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getHibernateProperties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sessionFactory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.setAnnotatedClasses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Class[]{</a:t>
            </a:r>
            <a:r>
              <a:rPr lang="fr-FR" sz="1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Produit.</a:t>
            </a:r>
            <a:r>
              <a:rPr lang="fr-FR" sz="14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fr-F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fr-FR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sessionFactory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endParaRPr lang="fr-FR" sz="1400" dirty="0">
              <a:latin typeface="Consolas" panose="020B0609020204030204" pitchFamily="49" charset="0"/>
            </a:endParaRPr>
          </a:p>
          <a:p>
            <a:r>
              <a:rPr lang="fr-F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Properties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getHibernateProperties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Properties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properties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Properties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properties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2A00FF"/>
                </a:solidFill>
                <a:latin typeface="Consolas" panose="020B0609020204030204" pitchFamily="49" charset="0"/>
              </a:rPr>
              <a:t>"hibernate.hbm2ddl.auto"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fr-FR" sz="1400" dirty="0">
                <a:solidFill>
                  <a:srgbClr val="2A00FF"/>
                </a:solidFill>
                <a:latin typeface="Consolas" panose="020B0609020204030204" pitchFamily="49" charset="0"/>
              </a:rPr>
              <a:t>"create"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properties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2A00FF"/>
                </a:solidFill>
                <a:latin typeface="Consolas" panose="020B0609020204030204" pitchFamily="49" charset="0"/>
              </a:rPr>
              <a:t>"hibernate.show_</a:t>
            </a:r>
            <a:r>
              <a:rPr lang="fr-F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sql</a:t>
            </a:r>
            <a:r>
              <a:rPr lang="fr-FR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fr-FR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true</a:t>
            </a:r>
            <a:r>
              <a:rPr lang="fr-FR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properties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hibernate.dialect</a:t>
            </a:r>
            <a:r>
              <a:rPr lang="fr-FR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org.hibernate.dialect.MySQLDialect</a:t>
            </a:r>
            <a:r>
              <a:rPr lang="fr-FR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properties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39515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5536" y="404664"/>
            <a:ext cx="36583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fr-FR" sz="2400" u="sng" kern="0" dirty="0" smtClean="0">
                <a:solidFill>
                  <a:schemeClr val="tx2">
                    <a:lumMod val="75000"/>
                  </a:schemeClr>
                </a:solidFill>
                <a:cs typeface="Times New Roman"/>
              </a:rPr>
              <a:t>Gestionnaire de transaction</a:t>
            </a:r>
            <a:endParaRPr lang="fr-FR" sz="2400" u="sng" kern="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450" y="2348880"/>
            <a:ext cx="9144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646464"/>
                </a:solidFill>
                <a:latin typeface="Consolas" panose="020B0609020204030204" pitchFamily="49" charset="0"/>
              </a:rPr>
              <a:t>@Bean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dirty="0" err="1">
                <a:solidFill>
                  <a:srgbClr val="2A00FF"/>
                </a:solidFill>
                <a:latin typeface="Consolas" panose="020B0609020204030204" pitchFamily="49" charset="0"/>
              </a:rPr>
              <a:t>transactionManager</a:t>
            </a:r>
            <a:r>
              <a:rPr lang="fr-F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HibernateTransactionManager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getTransactionManager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SessionFactory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6A3E3E"/>
                </a:solidFill>
                <a:latin typeface="Consolas" panose="020B0609020204030204" pitchFamily="49" charset="0"/>
              </a:rPr>
              <a:t>sessionFactory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HibernateTransactionManager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sessionFactory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938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53045"/>
            <a:ext cx="269817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fr-FR" sz="2400" u="sng" kern="0" dirty="0" smtClean="0">
                <a:solidFill>
                  <a:schemeClr val="tx2">
                    <a:lumMod val="75000"/>
                  </a:schemeClr>
                </a:solidFill>
                <a:cs typeface="Times New Roman"/>
              </a:rPr>
              <a:t>La portée d’un </a:t>
            </a:r>
            <a:r>
              <a:rPr lang="fr-FR" sz="2400" u="sng" kern="0" dirty="0" err="1" smtClean="0">
                <a:solidFill>
                  <a:schemeClr val="tx2">
                    <a:lumMod val="75000"/>
                  </a:schemeClr>
                </a:solidFill>
                <a:cs typeface="Times New Roman"/>
              </a:rPr>
              <a:t>bean</a:t>
            </a:r>
            <a:endParaRPr lang="fr-FR" sz="2400" u="sng" kern="0" dirty="0" smtClean="0">
              <a:solidFill>
                <a:schemeClr val="tx2">
                  <a:lumMod val="75000"/>
                </a:schemeClr>
              </a:solidFill>
              <a:cs typeface="Times New Roman"/>
            </a:endParaRPr>
          </a:p>
          <a:p>
            <a:pPr lvl="0">
              <a:defRPr/>
            </a:pPr>
            <a:r>
              <a:rPr lang="fr-FR" sz="2400" u="sng" kern="0" dirty="0" smtClean="0">
                <a:solidFill>
                  <a:schemeClr val="tx2">
                    <a:lumMod val="75000"/>
                  </a:schemeClr>
                </a:solidFill>
                <a:cs typeface="Times New Roman"/>
              </a:rPr>
              <a:t>SINGLETON </a:t>
            </a:r>
            <a:endParaRPr lang="fr-FR" sz="2400" u="sng" kern="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3568" y="1124744"/>
            <a:ext cx="763284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La portée ou Scope d’un </a:t>
            </a:r>
            <a:r>
              <a:rPr lang="fr-FR" sz="2400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bean</a:t>
            </a:r>
            <a:r>
              <a:rPr lang="fr-FR" sz="2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dans un conteneur </a:t>
            </a:r>
            <a:r>
              <a:rPr lang="fr-FR" sz="2400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spring</a:t>
            </a:r>
            <a:r>
              <a:rPr lang="fr-FR" sz="2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est par </a:t>
            </a:r>
            <a:r>
              <a:rPr lang="fr-FR" sz="2400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defaut</a:t>
            </a:r>
            <a:r>
              <a:rPr lang="fr-FR" sz="2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une portée Singleton </a:t>
            </a:r>
          </a:p>
          <a:p>
            <a:endParaRPr lang="fr-FR" sz="2400" dirty="0" smtClean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r>
              <a:rPr lang="fr-FR" sz="2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Si 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un </a:t>
            </a:r>
            <a:r>
              <a:rPr lang="fr-FR" sz="240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bean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est défini avec la portée singleton, une seule instance d'objet unique sera initialisée dans le conteneur </a:t>
            </a:r>
            <a:r>
              <a:rPr lang="fr-FR" sz="240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Spring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. Toutes les demandes adressées à ce </a:t>
            </a:r>
            <a:r>
              <a:rPr lang="fr-FR" sz="240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bean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renverront la même instance partagée. C'est la portée par défaut lors de la définition d'un </a:t>
            </a:r>
            <a:r>
              <a:rPr lang="fr-FR" sz="240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bean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683568" y="4653136"/>
            <a:ext cx="81369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Par défaut, les </a:t>
            </a:r>
            <a:r>
              <a:rPr lang="fr-FR" sz="240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beans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singleton sont pré-instanciés. Par conséquent, l'instance d'objet partagé sera créée lors de la création du conteneur </a:t>
            </a:r>
            <a:r>
              <a:rPr lang="fr-FR" sz="240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Spring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. Si nous démarrons l'application, </a:t>
            </a:r>
          </a:p>
        </p:txBody>
      </p:sp>
    </p:spTree>
    <p:extLst>
      <p:ext uri="{BB962C8B-B14F-4D97-AF65-F5344CB8AC3E}">
        <p14:creationId xmlns:p14="http://schemas.microsoft.com/office/powerpoint/2010/main" val="35713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544" y="1196752"/>
            <a:ext cx="849694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Spring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permet </a:t>
            </a:r>
            <a:r>
              <a:rPr lang="fr-FR" sz="2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de 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déclarer une définition de </a:t>
            </a:r>
            <a:r>
              <a:rPr lang="fr-FR" sz="240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bean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“</a:t>
            </a:r>
            <a:r>
              <a:rPr lang="fr-FR" sz="240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lazy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” : l’idée étant que l’instance du </a:t>
            </a:r>
            <a:r>
              <a:rPr lang="fr-FR" sz="240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bean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n’est créé par </a:t>
            </a:r>
            <a:r>
              <a:rPr lang="fr-FR" sz="240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Spring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qu’au moment où il est demandé (ou nécessaire) et non de manière systématique dans le cadre de l’initialisation de l’</a:t>
            </a:r>
            <a:r>
              <a:rPr lang="fr-FR" sz="240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ApplicationContext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comme l’ensemble des </a:t>
            </a:r>
            <a:r>
              <a:rPr lang="fr-FR" sz="240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beans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en scope singleton (le scope par défaut).</a:t>
            </a:r>
          </a:p>
        </p:txBody>
      </p:sp>
      <p:sp>
        <p:nvSpPr>
          <p:cNvPr id="7" name="Rectangle 6"/>
          <p:cNvSpPr/>
          <p:nvPr/>
        </p:nvSpPr>
        <p:spPr>
          <a:xfrm>
            <a:off x="971600" y="3356992"/>
            <a:ext cx="69127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3F7F7F"/>
                </a:solidFill>
                <a:latin typeface="Consolas" panose="020B0609020204030204" pitchFamily="49" charset="0"/>
              </a:rPr>
              <a:t>bean</a:t>
            </a:r>
            <a:r>
              <a:rPr lang="fr-FR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fr-FR" dirty="0" smtClean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fr-FR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myservice</a:t>
            </a:r>
            <a:r>
              <a:rPr lang="fr-FR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fr-FR" i="1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fr-F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com.ensa.metier.MyService</a:t>
            </a:r>
            <a:r>
              <a:rPr lang="fr-FR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fr-FR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lazy-init</a:t>
            </a:r>
            <a:r>
              <a:rPr lang="fr-F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true</a:t>
            </a:r>
            <a:r>
              <a:rPr lang="fr-F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971600" y="4797152"/>
            <a:ext cx="4572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2060"/>
                </a:solidFill>
                <a:latin typeface="Consolas" panose="020B0609020204030204" pitchFamily="49" charset="0"/>
              </a:rPr>
              <a:t>@Bean</a:t>
            </a:r>
          </a:p>
          <a:p>
            <a:r>
              <a:rPr lang="fr-FR" dirty="0">
                <a:solidFill>
                  <a:srgbClr val="002060"/>
                </a:solidFill>
                <a:latin typeface="Consolas" panose="020B0609020204030204" pitchFamily="49" charset="0"/>
              </a:rPr>
              <a:t>@</a:t>
            </a:r>
            <a:r>
              <a:rPr lang="fr-FR" dirty="0" err="1">
                <a:solidFill>
                  <a:srgbClr val="002060"/>
                </a:solidFill>
                <a:latin typeface="Consolas" panose="020B0609020204030204" pitchFamily="49" charset="0"/>
              </a:rPr>
              <a:t>Lazy</a:t>
            </a:r>
            <a:endParaRPr lang="fr-FR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2060"/>
                </a:solidFill>
                <a:latin typeface="Consolas" panose="020B0609020204030204" pitchFamily="49" charset="0"/>
              </a:rPr>
              <a:t>public </a:t>
            </a:r>
            <a:r>
              <a:rPr lang="fr-FR" dirty="0" err="1">
                <a:solidFill>
                  <a:srgbClr val="002060"/>
                </a:solidFill>
                <a:latin typeface="Consolas" panose="020B0609020204030204" pitchFamily="49" charset="0"/>
              </a:rPr>
              <a:t>MyService</a:t>
            </a:r>
            <a:r>
              <a:rPr lang="fr-FR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2060"/>
                </a:solidFill>
                <a:latin typeface="Consolas" panose="020B0609020204030204" pitchFamily="49" charset="0"/>
              </a:rPr>
              <a:t>myService</a:t>
            </a:r>
            <a:r>
              <a:rPr lang="fr-FR" dirty="0">
                <a:solidFill>
                  <a:srgbClr val="00206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fr-FR" dirty="0">
                <a:solidFill>
                  <a:srgbClr val="002060"/>
                </a:solidFill>
                <a:latin typeface="Consolas" panose="020B0609020204030204" pitchFamily="49" charset="0"/>
              </a:rPr>
              <a:t>  return new </a:t>
            </a:r>
            <a:r>
              <a:rPr lang="fr-FR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MyService</a:t>
            </a:r>
            <a:r>
              <a:rPr lang="fr-FR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fr-FR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57389" y="126385"/>
            <a:ext cx="269817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fr-FR" sz="2400" u="sng" kern="0" dirty="0" smtClean="0">
                <a:solidFill>
                  <a:schemeClr val="tx2">
                    <a:lumMod val="75000"/>
                  </a:schemeClr>
                </a:solidFill>
                <a:cs typeface="Times New Roman"/>
              </a:rPr>
              <a:t>La portée d’un </a:t>
            </a:r>
            <a:r>
              <a:rPr lang="fr-FR" sz="2400" u="sng" kern="0" dirty="0" err="1" smtClean="0">
                <a:solidFill>
                  <a:schemeClr val="tx2">
                    <a:lumMod val="75000"/>
                  </a:schemeClr>
                </a:solidFill>
                <a:cs typeface="Times New Roman"/>
              </a:rPr>
              <a:t>bean</a:t>
            </a:r>
            <a:endParaRPr lang="fr-FR" sz="2400" u="sng" kern="0" dirty="0" smtClean="0">
              <a:solidFill>
                <a:schemeClr val="tx2">
                  <a:lumMod val="75000"/>
                </a:schemeClr>
              </a:solidFill>
              <a:cs typeface="Times New Roman"/>
            </a:endParaRPr>
          </a:p>
          <a:p>
            <a:pPr lvl="0">
              <a:defRPr/>
            </a:pPr>
            <a:r>
              <a:rPr lang="fr-FR" sz="2400" u="sng" kern="0" dirty="0" smtClean="0">
                <a:solidFill>
                  <a:schemeClr val="tx2">
                    <a:lumMod val="75000"/>
                  </a:schemeClr>
                </a:solidFill>
                <a:cs typeface="Times New Roman"/>
              </a:rPr>
              <a:t>SINGLETON </a:t>
            </a:r>
            <a:endParaRPr lang="fr-FR" sz="2400" u="sng" kern="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0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536" y="1268760"/>
            <a:ext cx="84249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Une nouvelle 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instance sera créée à chaque fois qu'une demande de récupération de ce </a:t>
            </a:r>
            <a:r>
              <a:rPr lang="fr-FR" sz="240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bean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sera envoyée au conteneur. Cette étendue est recommandée pour les objets avec état, car son état ne sera pas partagé par les autres composants.</a:t>
            </a:r>
          </a:p>
        </p:txBody>
      </p:sp>
      <p:sp>
        <p:nvSpPr>
          <p:cNvPr id="5" name="Rectangle 4"/>
          <p:cNvSpPr/>
          <p:nvPr/>
        </p:nvSpPr>
        <p:spPr>
          <a:xfrm>
            <a:off x="323528" y="260648"/>
            <a:ext cx="269817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fr-FR" sz="2400" u="sng" kern="0" dirty="0" smtClean="0">
                <a:solidFill>
                  <a:schemeClr val="tx2">
                    <a:lumMod val="75000"/>
                  </a:schemeClr>
                </a:solidFill>
                <a:cs typeface="Times New Roman"/>
              </a:rPr>
              <a:t>La portée d’un </a:t>
            </a:r>
            <a:r>
              <a:rPr lang="fr-FR" sz="2400" u="sng" kern="0" dirty="0" err="1" smtClean="0">
                <a:solidFill>
                  <a:schemeClr val="tx2">
                    <a:lumMod val="75000"/>
                  </a:schemeClr>
                </a:solidFill>
                <a:cs typeface="Times New Roman"/>
              </a:rPr>
              <a:t>bean</a:t>
            </a:r>
            <a:endParaRPr lang="fr-FR" sz="2400" u="sng" kern="0" dirty="0" smtClean="0">
              <a:solidFill>
                <a:schemeClr val="tx2">
                  <a:lumMod val="75000"/>
                </a:schemeClr>
              </a:solidFill>
              <a:cs typeface="Times New Roman"/>
            </a:endParaRPr>
          </a:p>
          <a:p>
            <a:pPr lvl="0">
              <a:defRPr/>
            </a:pPr>
            <a:r>
              <a:rPr lang="fr-FR" sz="2400" u="sng" kern="0" dirty="0" smtClean="0">
                <a:solidFill>
                  <a:schemeClr val="tx2">
                    <a:lumMod val="75000"/>
                  </a:schemeClr>
                </a:solidFill>
                <a:cs typeface="Times New Roman"/>
              </a:rPr>
              <a:t>PROTOTYPE </a:t>
            </a:r>
            <a:endParaRPr lang="fr-FR" sz="2400" u="sng" kern="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8593" y="3068960"/>
            <a:ext cx="84249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Pour définir un </a:t>
            </a:r>
            <a:r>
              <a:rPr lang="fr-FR" sz="240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bean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prototype, nous devons ajouter l'annotation @Scope en spécifiant le type de portée que nous voulons.</a:t>
            </a:r>
          </a:p>
        </p:txBody>
      </p:sp>
      <p:sp>
        <p:nvSpPr>
          <p:cNvPr id="8" name="Rectangle 7"/>
          <p:cNvSpPr/>
          <p:nvPr/>
        </p:nvSpPr>
        <p:spPr>
          <a:xfrm>
            <a:off x="1151620" y="5085184"/>
            <a:ext cx="4572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2060"/>
                </a:solidFill>
                <a:latin typeface="Consolas" panose="020B0609020204030204" pitchFamily="49" charset="0"/>
              </a:rPr>
              <a:t>@Bean</a:t>
            </a:r>
          </a:p>
          <a:p>
            <a:r>
              <a:rPr lang="fr-FR" dirty="0" smtClean="0">
                <a:solidFill>
                  <a:srgbClr val="002060"/>
                </a:solidFill>
                <a:latin typeface="Consolas" panose="020B0609020204030204" pitchFamily="49" charset="0"/>
              </a:rPr>
              <a:t>@</a:t>
            </a:r>
            <a:r>
              <a:rPr lang="fr-FR" dirty="0">
                <a:solidFill>
                  <a:srgbClr val="002060"/>
                </a:solidFill>
                <a:latin typeface="Consolas" panose="020B0609020204030204" pitchFamily="49" charset="0"/>
              </a:rPr>
              <a:t>scope("prototype")</a:t>
            </a:r>
          </a:p>
          <a:p>
            <a:r>
              <a:rPr lang="fr-FR" dirty="0">
                <a:solidFill>
                  <a:srgbClr val="002060"/>
                </a:solidFill>
                <a:latin typeface="Consolas" panose="020B0609020204030204" pitchFamily="49" charset="0"/>
              </a:rPr>
              <a:t>public </a:t>
            </a:r>
            <a:r>
              <a:rPr lang="fr-FR" dirty="0" err="1">
                <a:solidFill>
                  <a:srgbClr val="002060"/>
                </a:solidFill>
                <a:latin typeface="Consolas" panose="020B0609020204030204" pitchFamily="49" charset="0"/>
              </a:rPr>
              <a:t>MyService</a:t>
            </a:r>
            <a:r>
              <a:rPr lang="fr-FR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2060"/>
                </a:solidFill>
                <a:latin typeface="Consolas" panose="020B0609020204030204" pitchFamily="49" charset="0"/>
              </a:rPr>
              <a:t>myService</a:t>
            </a:r>
            <a:r>
              <a:rPr lang="fr-FR" dirty="0">
                <a:solidFill>
                  <a:srgbClr val="00206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fr-FR" dirty="0">
                <a:solidFill>
                  <a:srgbClr val="002060"/>
                </a:solidFill>
                <a:latin typeface="Consolas" panose="020B0609020204030204" pitchFamily="49" charset="0"/>
              </a:rPr>
              <a:t>  return new </a:t>
            </a:r>
            <a:r>
              <a:rPr lang="fr-FR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MyService</a:t>
            </a:r>
            <a:r>
              <a:rPr lang="fr-FR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fr-FR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51620" y="4005064"/>
            <a:ext cx="69127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3F7F7F"/>
                </a:solidFill>
                <a:latin typeface="Consolas" panose="020B0609020204030204" pitchFamily="49" charset="0"/>
              </a:rPr>
              <a:t>bean</a:t>
            </a:r>
            <a:r>
              <a:rPr lang="fr-FR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fr-FR" dirty="0" smtClean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fr-FR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myservice</a:t>
            </a:r>
            <a:r>
              <a:rPr lang="fr-FR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fr-FR" i="1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fr-F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com.ensa.metier.MyService</a:t>
            </a:r>
            <a:r>
              <a:rPr lang="fr-FR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fr-FR" i="1" dirty="0" smtClean="0">
                <a:solidFill>
                  <a:srgbClr val="7F007F"/>
                </a:solidFill>
                <a:latin typeface="Consolas" panose="020B0609020204030204" pitchFamily="49" charset="0"/>
              </a:rPr>
              <a:t>scope=</a:t>
            </a:r>
            <a:r>
              <a:rPr lang="fr-FR" i="1" dirty="0"/>
              <a:t>"</a:t>
            </a:r>
            <a:r>
              <a:rPr lang="fr-FR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prototype"/&gt;</a:t>
            </a:r>
            <a:endParaRPr lang="fr-FR" i="1" dirty="0">
              <a:solidFill>
                <a:srgbClr val="2A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44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11560" y="548680"/>
            <a:ext cx="807853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Plusieurs portées sont disponibles uniquement dans un contexte d'application Web: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request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 - Une nouvelle instance de </a:t>
            </a:r>
            <a:r>
              <a:rPr lang="fr-FR" sz="240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bean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est créée par requête HTTP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session - une nouvelle instance de </a:t>
            </a:r>
            <a:r>
              <a:rPr lang="fr-FR" sz="240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bean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est créée par session HTTP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application - une nouvelle instance de </a:t>
            </a:r>
            <a:r>
              <a:rPr lang="fr-FR" sz="240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bean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est créée par </a:t>
            </a:r>
            <a:r>
              <a:rPr lang="fr-FR" sz="240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ServletContext</a:t>
            </a:r>
            <a:endParaRPr lang="fr-FR" sz="24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globalSession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 - Une nouvelle instance de </a:t>
            </a:r>
            <a:r>
              <a:rPr lang="fr-FR" sz="240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bean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est créée par session globale dans un environnement de </a:t>
            </a:r>
            <a:r>
              <a:rPr lang="fr-FR" sz="240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portlet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(dans l'environnement de servlet, la portée de session globale est égale à la portée de la session)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websocket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 - Une nouvelle instance de </a:t>
            </a:r>
            <a:r>
              <a:rPr lang="fr-FR" sz="240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bean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est créée par session </a:t>
            </a:r>
            <a:r>
              <a:rPr lang="fr-FR" sz="240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WebSocket</a:t>
            </a:r>
            <a:endParaRPr lang="fr-FR" sz="24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endParaRPr lang="fr-FR" sz="24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385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3754760" cy="490066"/>
          </a:xfrm>
        </p:spPr>
        <p:txBody>
          <a:bodyPr>
            <a:normAutofit fontScale="90000"/>
          </a:bodyPr>
          <a:lstStyle/>
          <a:p>
            <a:r>
              <a:rPr lang="fr-FR" u="sng" dirty="0">
                <a:solidFill>
                  <a:srgbClr val="002060"/>
                </a:solidFill>
              </a:rPr>
              <a:t>Couplage faible 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51520" y="751344"/>
            <a:ext cx="864096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chemeClr val="tx2"/>
                </a:solidFill>
              </a:rPr>
              <a:t>Pour </a:t>
            </a:r>
            <a:r>
              <a:rPr lang="fr-FR" sz="2000" dirty="0">
                <a:solidFill>
                  <a:schemeClr val="tx2"/>
                </a:solidFill>
              </a:rPr>
              <a:t>utiliser le couplage faible, nous devons utiliser les interfaces.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chemeClr val="tx2"/>
                </a:solidFill>
              </a:rPr>
              <a:t>Considérons </a:t>
            </a:r>
            <a:r>
              <a:rPr lang="fr-FR" sz="2000" dirty="0">
                <a:solidFill>
                  <a:schemeClr val="tx2"/>
                </a:solidFill>
              </a:rPr>
              <a:t>une classe A qui implémente une interface IA, et une classe B </a:t>
            </a:r>
            <a:r>
              <a:rPr lang="fr-FR" sz="2000" dirty="0" smtClean="0">
                <a:solidFill>
                  <a:schemeClr val="tx2"/>
                </a:solidFill>
              </a:rPr>
              <a:t>qui implémente </a:t>
            </a:r>
            <a:r>
              <a:rPr lang="fr-FR" sz="2000" dirty="0">
                <a:solidFill>
                  <a:schemeClr val="tx2"/>
                </a:solidFill>
              </a:rPr>
              <a:t>une interface IB.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chemeClr val="tx2"/>
                </a:solidFill>
              </a:rPr>
              <a:t>Si </a:t>
            </a:r>
            <a:r>
              <a:rPr lang="fr-FR" sz="2000" dirty="0">
                <a:solidFill>
                  <a:schemeClr val="tx2"/>
                </a:solidFill>
              </a:rPr>
              <a:t>la classe A est liée à l’interface IB par une association, on dit que le classe A et </a:t>
            </a:r>
            <a:r>
              <a:rPr lang="fr-FR" sz="2000" dirty="0" smtClean="0">
                <a:solidFill>
                  <a:schemeClr val="tx2"/>
                </a:solidFill>
              </a:rPr>
              <a:t>la classe </a:t>
            </a:r>
            <a:r>
              <a:rPr lang="fr-FR" sz="2000" dirty="0">
                <a:solidFill>
                  <a:schemeClr val="tx2"/>
                </a:solidFill>
              </a:rPr>
              <a:t>B sont liées par un couplage faible.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chemeClr val="tx2"/>
                </a:solidFill>
              </a:rPr>
              <a:t>Cela </a:t>
            </a:r>
            <a:r>
              <a:rPr lang="fr-FR" sz="2000" dirty="0">
                <a:solidFill>
                  <a:schemeClr val="tx2"/>
                </a:solidFill>
              </a:rPr>
              <a:t>signifie que la classe </a:t>
            </a:r>
            <a:r>
              <a:rPr lang="fr-FR" sz="2000" dirty="0" smtClean="0">
                <a:solidFill>
                  <a:schemeClr val="tx2"/>
                </a:solidFill>
              </a:rPr>
              <a:t>A </a:t>
            </a:r>
            <a:r>
              <a:rPr lang="fr-FR" sz="2000" dirty="0">
                <a:solidFill>
                  <a:schemeClr val="tx2"/>
                </a:solidFill>
              </a:rPr>
              <a:t>peut fonctionner avec n’importe quelle classe </a:t>
            </a:r>
            <a:r>
              <a:rPr lang="fr-FR" sz="2000" dirty="0" smtClean="0">
                <a:solidFill>
                  <a:schemeClr val="tx2"/>
                </a:solidFill>
              </a:rPr>
              <a:t>qui implémente </a:t>
            </a:r>
            <a:r>
              <a:rPr lang="fr-FR" sz="2000" dirty="0">
                <a:solidFill>
                  <a:schemeClr val="tx2"/>
                </a:solidFill>
              </a:rPr>
              <a:t>l’interface </a:t>
            </a:r>
            <a:r>
              <a:rPr lang="fr-FR" sz="2000" dirty="0" smtClean="0">
                <a:solidFill>
                  <a:schemeClr val="tx2"/>
                </a:solidFill>
              </a:rPr>
              <a:t>IB.</a:t>
            </a:r>
            <a:endParaRPr lang="fr-FR" sz="20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chemeClr val="tx2"/>
                </a:solidFill>
              </a:rPr>
              <a:t>En </a:t>
            </a:r>
            <a:r>
              <a:rPr lang="fr-FR" sz="2000" dirty="0">
                <a:solidFill>
                  <a:schemeClr val="tx2"/>
                </a:solidFill>
              </a:rPr>
              <a:t>effet la classe </a:t>
            </a:r>
            <a:r>
              <a:rPr lang="fr-FR" sz="2000" dirty="0" smtClean="0">
                <a:solidFill>
                  <a:schemeClr val="tx2"/>
                </a:solidFill>
              </a:rPr>
              <a:t>A </a:t>
            </a:r>
            <a:r>
              <a:rPr lang="fr-FR" sz="2000" dirty="0">
                <a:solidFill>
                  <a:schemeClr val="tx2"/>
                </a:solidFill>
              </a:rPr>
              <a:t>ne connait que l’interface </a:t>
            </a:r>
            <a:r>
              <a:rPr lang="fr-FR" sz="2000" dirty="0" smtClean="0">
                <a:solidFill>
                  <a:schemeClr val="tx2"/>
                </a:solidFill>
              </a:rPr>
              <a:t>IB. </a:t>
            </a:r>
            <a:r>
              <a:rPr lang="fr-FR" sz="2000" dirty="0">
                <a:solidFill>
                  <a:schemeClr val="tx2"/>
                </a:solidFill>
              </a:rPr>
              <a:t>De ce fait n’importe quelle </a:t>
            </a:r>
            <a:r>
              <a:rPr lang="fr-FR" sz="2000" dirty="0" smtClean="0">
                <a:solidFill>
                  <a:schemeClr val="tx2"/>
                </a:solidFill>
              </a:rPr>
              <a:t>classe implémentant </a:t>
            </a:r>
            <a:r>
              <a:rPr lang="fr-FR" sz="2000" dirty="0">
                <a:solidFill>
                  <a:schemeClr val="tx2"/>
                </a:solidFill>
              </a:rPr>
              <a:t>cette interface peut être associée à la classe </a:t>
            </a:r>
            <a:r>
              <a:rPr lang="fr-FR" sz="2000" dirty="0" smtClean="0">
                <a:solidFill>
                  <a:schemeClr val="tx2"/>
                </a:solidFill>
              </a:rPr>
              <a:t>A, </a:t>
            </a:r>
            <a:r>
              <a:rPr lang="fr-FR" sz="2000" dirty="0">
                <a:solidFill>
                  <a:schemeClr val="tx2"/>
                </a:solidFill>
              </a:rPr>
              <a:t>sans qu’il </a:t>
            </a:r>
            <a:r>
              <a:rPr lang="fr-FR" sz="2000" dirty="0" smtClean="0">
                <a:solidFill>
                  <a:schemeClr val="tx2"/>
                </a:solidFill>
              </a:rPr>
              <a:t>soit nécessaire de modifier </a:t>
            </a:r>
            <a:r>
              <a:rPr lang="fr-FR" sz="2000" dirty="0">
                <a:solidFill>
                  <a:schemeClr val="tx2"/>
                </a:solidFill>
              </a:rPr>
              <a:t>quoi que se soit dans la classe </a:t>
            </a:r>
            <a:r>
              <a:rPr lang="fr-FR" sz="2000" dirty="0" smtClean="0">
                <a:solidFill>
                  <a:schemeClr val="tx2"/>
                </a:solidFill>
              </a:rPr>
              <a:t>A.</a:t>
            </a:r>
            <a:endParaRPr lang="fr-FR" sz="2000" dirty="0">
              <a:solidFill>
                <a:schemeClr val="tx2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4238625"/>
            <a:ext cx="486727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94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88640"/>
            <a:ext cx="6667500" cy="2057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716016" y="2276872"/>
            <a:ext cx="3787180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7F0055"/>
                </a:solidFill>
                <a:latin typeface="Courier"/>
              </a:rPr>
              <a:t>package 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dao;</a:t>
            </a:r>
          </a:p>
          <a:p>
            <a:r>
              <a:rPr lang="fr-FR" b="1" dirty="0">
                <a:solidFill>
                  <a:srgbClr val="7F0055"/>
                </a:solidFill>
                <a:latin typeface="Courier"/>
              </a:rPr>
              <a:t>public interface </a:t>
            </a:r>
            <a:r>
              <a:rPr lang="fr-FR" dirty="0" err="1">
                <a:solidFill>
                  <a:srgbClr val="000000"/>
                </a:solidFill>
                <a:latin typeface="Courier"/>
              </a:rPr>
              <a:t>IDao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{</a:t>
            </a:r>
          </a:p>
          <a:p>
            <a:r>
              <a:rPr lang="fr-FR" b="1" dirty="0">
                <a:solidFill>
                  <a:srgbClr val="7F0055"/>
                </a:solidFill>
                <a:latin typeface="Courier"/>
              </a:rPr>
              <a:t>public double </a:t>
            </a:r>
            <a:r>
              <a:rPr lang="fr-FR" dirty="0" err="1">
                <a:solidFill>
                  <a:srgbClr val="000000"/>
                </a:solidFill>
                <a:latin typeface="Courier"/>
              </a:rPr>
              <a:t>getValue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();</a:t>
            </a:r>
          </a:p>
          <a:p>
            <a:r>
              <a:rPr lang="fr-FR" dirty="0">
                <a:solidFill>
                  <a:srgbClr val="000000"/>
                </a:solidFill>
                <a:latin typeface="Courier"/>
              </a:rPr>
              <a:t>}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34760" y="2276872"/>
            <a:ext cx="4295080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7F0055"/>
                </a:solidFill>
                <a:latin typeface="Courier"/>
              </a:rPr>
              <a:t>package </a:t>
            </a:r>
            <a:r>
              <a:rPr lang="fr-FR" dirty="0" err="1">
                <a:solidFill>
                  <a:srgbClr val="000000"/>
                </a:solidFill>
                <a:latin typeface="Courier"/>
              </a:rPr>
              <a:t>metier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;</a:t>
            </a:r>
          </a:p>
          <a:p>
            <a:r>
              <a:rPr lang="fr-FR" b="1" dirty="0">
                <a:solidFill>
                  <a:srgbClr val="7F0055"/>
                </a:solidFill>
                <a:latin typeface="Courier"/>
              </a:rPr>
              <a:t>public interface </a:t>
            </a:r>
            <a:r>
              <a:rPr lang="fr-FR" dirty="0" err="1">
                <a:solidFill>
                  <a:srgbClr val="000000"/>
                </a:solidFill>
                <a:latin typeface="Courier"/>
              </a:rPr>
              <a:t>IMetier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{</a:t>
            </a:r>
          </a:p>
          <a:p>
            <a:r>
              <a:rPr lang="fr-FR" b="1" dirty="0">
                <a:solidFill>
                  <a:srgbClr val="7F0055"/>
                </a:solidFill>
                <a:latin typeface="Courier"/>
              </a:rPr>
              <a:t>public double 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calcul</a:t>
            </a:r>
            <a:r>
              <a:rPr lang="fr-FR" dirty="0" smtClean="0">
                <a:solidFill>
                  <a:srgbClr val="000000"/>
                </a:solidFill>
                <a:latin typeface="Courier"/>
              </a:rPr>
              <a:t>();</a:t>
            </a:r>
          </a:p>
          <a:p>
            <a:r>
              <a:rPr lang="fr-FR" dirty="0">
                <a:solidFill>
                  <a:srgbClr val="000000"/>
                </a:solidFill>
                <a:latin typeface="Courier"/>
              </a:rPr>
              <a:t>}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5004048" y="3701931"/>
            <a:ext cx="4026337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7F0055"/>
                </a:solidFill>
                <a:latin typeface="Courier"/>
              </a:rPr>
              <a:t>package</a:t>
            </a:r>
            <a:r>
              <a:rPr lang="fr-FR" b="1" dirty="0">
                <a:solidFill>
                  <a:schemeClr val="tx2"/>
                </a:solidFill>
                <a:latin typeface="Courier"/>
              </a:rPr>
              <a:t> dao;</a:t>
            </a:r>
          </a:p>
          <a:p>
            <a:r>
              <a:rPr lang="fr-FR" b="1" dirty="0">
                <a:solidFill>
                  <a:srgbClr val="7F0055"/>
                </a:solidFill>
                <a:latin typeface="Courier"/>
              </a:rPr>
              <a:t>public class </a:t>
            </a:r>
            <a:r>
              <a:rPr lang="fr-FR" b="1" dirty="0" err="1">
                <a:solidFill>
                  <a:schemeClr val="tx2"/>
                </a:solidFill>
                <a:latin typeface="Courier"/>
              </a:rPr>
              <a:t>DaoImpl</a:t>
            </a:r>
            <a:r>
              <a:rPr lang="fr-FR" b="1" dirty="0">
                <a:solidFill>
                  <a:schemeClr val="tx2"/>
                </a:solidFill>
                <a:latin typeface="Courier"/>
              </a:rPr>
              <a:t> </a:t>
            </a:r>
            <a:endParaRPr lang="fr-FR" b="1" dirty="0" smtClean="0">
              <a:solidFill>
                <a:schemeClr val="tx2"/>
              </a:solidFill>
              <a:latin typeface="Courier"/>
            </a:endParaRPr>
          </a:p>
          <a:p>
            <a:r>
              <a:rPr lang="fr-FR" b="1" dirty="0">
                <a:solidFill>
                  <a:schemeClr val="tx2"/>
                </a:solidFill>
                <a:latin typeface="Courier"/>
              </a:rPr>
              <a:t> </a:t>
            </a:r>
            <a:r>
              <a:rPr lang="fr-FR" b="1" dirty="0" smtClean="0">
                <a:solidFill>
                  <a:schemeClr val="tx2"/>
                </a:solidFill>
                <a:latin typeface="Courier"/>
              </a:rPr>
              <a:t>      </a:t>
            </a:r>
            <a:r>
              <a:rPr lang="fr-FR" b="1" dirty="0" err="1" smtClean="0">
                <a:solidFill>
                  <a:srgbClr val="7F0055"/>
                </a:solidFill>
                <a:latin typeface="Courier"/>
              </a:rPr>
              <a:t>implements</a:t>
            </a:r>
            <a:r>
              <a:rPr lang="fr-FR" b="1" dirty="0" smtClean="0">
                <a:solidFill>
                  <a:schemeClr val="tx2"/>
                </a:solidFill>
                <a:latin typeface="Courier"/>
              </a:rPr>
              <a:t> </a:t>
            </a:r>
            <a:r>
              <a:rPr lang="fr-FR" b="1" dirty="0" err="1">
                <a:solidFill>
                  <a:schemeClr val="tx2"/>
                </a:solidFill>
                <a:latin typeface="Courier"/>
              </a:rPr>
              <a:t>IDao</a:t>
            </a:r>
            <a:r>
              <a:rPr lang="fr-FR" b="1" dirty="0">
                <a:solidFill>
                  <a:schemeClr val="tx2"/>
                </a:solidFill>
                <a:latin typeface="Courier"/>
              </a:rPr>
              <a:t> {</a:t>
            </a:r>
          </a:p>
          <a:p>
            <a:r>
              <a:rPr lang="fr-FR" b="1" dirty="0">
                <a:solidFill>
                  <a:srgbClr val="7F0055"/>
                </a:solidFill>
                <a:latin typeface="Courier"/>
              </a:rPr>
              <a:t>public</a:t>
            </a:r>
            <a:r>
              <a:rPr lang="fr-FR" b="1" dirty="0">
                <a:solidFill>
                  <a:schemeClr val="tx2"/>
                </a:solidFill>
                <a:latin typeface="Courier"/>
              </a:rPr>
              <a:t> double </a:t>
            </a:r>
            <a:r>
              <a:rPr lang="fr-FR" b="1" dirty="0" err="1">
                <a:solidFill>
                  <a:schemeClr val="tx2"/>
                </a:solidFill>
                <a:latin typeface="Courier"/>
              </a:rPr>
              <a:t>getValue</a:t>
            </a:r>
            <a:r>
              <a:rPr lang="fr-FR" b="1" dirty="0">
                <a:solidFill>
                  <a:schemeClr val="tx2"/>
                </a:solidFill>
                <a:latin typeface="Courier"/>
              </a:rPr>
              <a:t>() {</a:t>
            </a:r>
          </a:p>
          <a:p>
            <a:r>
              <a:rPr lang="fr-FR" b="1" dirty="0">
                <a:solidFill>
                  <a:srgbClr val="7F0055"/>
                </a:solidFill>
                <a:latin typeface="Courier"/>
              </a:rPr>
              <a:t>return</a:t>
            </a:r>
            <a:r>
              <a:rPr lang="fr-FR" b="1" dirty="0">
                <a:solidFill>
                  <a:schemeClr val="tx2"/>
                </a:solidFill>
                <a:latin typeface="Courier"/>
              </a:rPr>
              <a:t> 5;</a:t>
            </a:r>
          </a:p>
          <a:p>
            <a:r>
              <a:rPr lang="fr-FR" b="1" dirty="0">
                <a:solidFill>
                  <a:schemeClr val="tx2"/>
                </a:solidFill>
                <a:latin typeface="Courier"/>
              </a:rPr>
              <a:t>}</a:t>
            </a:r>
          </a:p>
          <a:p>
            <a:r>
              <a:rPr lang="fr-FR" b="1" dirty="0">
                <a:solidFill>
                  <a:schemeClr val="tx2"/>
                </a:solidFill>
                <a:latin typeface="Courier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1520" y="3643277"/>
            <a:ext cx="4680520" cy="31700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7F0055"/>
                </a:solidFill>
                <a:latin typeface="Courier"/>
              </a:rPr>
              <a:t>package </a:t>
            </a:r>
            <a:r>
              <a:rPr lang="fr-FR" dirty="0" err="1">
                <a:solidFill>
                  <a:srgbClr val="000000"/>
                </a:solidFill>
                <a:latin typeface="Courier"/>
              </a:rPr>
              <a:t>metier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;</a:t>
            </a:r>
          </a:p>
          <a:p>
            <a:r>
              <a:rPr lang="fr-FR" b="1" dirty="0">
                <a:solidFill>
                  <a:srgbClr val="7F0055"/>
                </a:solidFill>
                <a:latin typeface="Courier"/>
              </a:rPr>
              <a:t>import </a:t>
            </a:r>
            <a:r>
              <a:rPr lang="fr-FR" dirty="0" err="1">
                <a:solidFill>
                  <a:srgbClr val="000000"/>
                </a:solidFill>
                <a:latin typeface="Courier"/>
              </a:rPr>
              <a:t>dao.IDao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;</a:t>
            </a:r>
          </a:p>
          <a:p>
            <a:r>
              <a:rPr lang="fr-FR" b="1" dirty="0">
                <a:solidFill>
                  <a:srgbClr val="7F0055"/>
                </a:solidFill>
                <a:latin typeface="Courier"/>
              </a:rPr>
              <a:t>public class </a:t>
            </a:r>
            <a:r>
              <a:rPr lang="fr-FR" b="1" dirty="0" err="1">
                <a:solidFill>
                  <a:srgbClr val="000000"/>
                </a:solidFill>
                <a:latin typeface="Courier"/>
              </a:rPr>
              <a:t>MetierImpl</a:t>
            </a:r>
            <a:endParaRPr lang="fr-FR" b="1" dirty="0">
              <a:solidFill>
                <a:srgbClr val="000000"/>
              </a:solidFill>
              <a:latin typeface="Courier"/>
            </a:endParaRPr>
          </a:p>
          <a:p>
            <a:r>
              <a:rPr lang="fr-FR" sz="2000" b="1" dirty="0" err="1">
                <a:solidFill>
                  <a:srgbClr val="7F0055"/>
                </a:solidFill>
                <a:latin typeface="Courier"/>
              </a:rPr>
              <a:t>implements</a:t>
            </a:r>
            <a:r>
              <a:rPr lang="fr-FR" sz="2000" b="1" dirty="0">
                <a:solidFill>
                  <a:srgbClr val="7F0055"/>
                </a:solidFill>
                <a:latin typeface="Courier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Courier"/>
              </a:rPr>
              <a:t>IMetier</a:t>
            </a:r>
            <a:r>
              <a:rPr lang="fr-FR" sz="20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{</a:t>
            </a:r>
          </a:p>
          <a:p>
            <a:r>
              <a:rPr lang="fr-FR" b="1" dirty="0" err="1">
                <a:solidFill>
                  <a:srgbClr val="FF0000"/>
                </a:solidFill>
                <a:latin typeface="Courier"/>
              </a:rPr>
              <a:t>private</a:t>
            </a:r>
            <a:r>
              <a:rPr lang="fr-FR" b="1" dirty="0">
                <a:solidFill>
                  <a:srgbClr val="FF0000"/>
                </a:solidFill>
                <a:latin typeface="Courier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Courier"/>
              </a:rPr>
              <a:t>IDao</a:t>
            </a:r>
            <a:r>
              <a:rPr lang="fr-FR" dirty="0">
                <a:solidFill>
                  <a:srgbClr val="FF0000"/>
                </a:solidFill>
                <a:latin typeface="Courier"/>
              </a:rPr>
              <a:t> dao;</a:t>
            </a:r>
          </a:p>
          <a:p>
            <a:r>
              <a:rPr lang="fr-FR" b="1" dirty="0">
                <a:solidFill>
                  <a:srgbClr val="7F0055"/>
                </a:solidFill>
                <a:latin typeface="Courier"/>
              </a:rPr>
              <a:t>public double 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calcul() {</a:t>
            </a:r>
          </a:p>
          <a:p>
            <a:r>
              <a:rPr lang="fr-FR" b="1" dirty="0">
                <a:solidFill>
                  <a:srgbClr val="7F0055"/>
                </a:solidFill>
                <a:latin typeface="Courier"/>
              </a:rPr>
              <a:t>double 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nb=</a:t>
            </a:r>
            <a:r>
              <a:rPr lang="fr-FR" dirty="0" err="1">
                <a:solidFill>
                  <a:srgbClr val="0000C1"/>
                </a:solidFill>
                <a:latin typeface="Courier"/>
              </a:rPr>
              <a:t>dao</a:t>
            </a:r>
            <a:r>
              <a:rPr lang="fr-FR" dirty="0" err="1">
                <a:solidFill>
                  <a:srgbClr val="000000"/>
                </a:solidFill>
                <a:latin typeface="Courier"/>
              </a:rPr>
              <a:t>.getValue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();</a:t>
            </a:r>
          </a:p>
          <a:p>
            <a:r>
              <a:rPr lang="fr-FR" b="1" dirty="0">
                <a:solidFill>
                  <a:srgbClr val="7F0055"/>
                </a:solidFill>
                <a:latin typeface="Courier"/>
              </a:rPr>
              <a:t>return 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2*nb;</a:t>
            </a:r>
          </a:p>
          <a:p>
            <a:r>
              <a:rPr lang="fr-FR" dirty="0">
                <a:solidFill>
                  <a:srgbClr val="000000"/>
                </a:solidFill>
                <a:latin typeface="Courier"/>
              </a:rPr>
              <a:t>}</a:t>
            </a:r>
          </a:p>
          <a:p>
            <a:r>
              <a:rPr lang="fr-FR" dirty="0">
                <a:solidFill>
                  <a:srgbClr val="3F7F5F"/>
                </a:solidFill>
                <a:latin typeface="Courier"/>
              </a:rPr>
              <a:t>// Getters et Setters</a:t>
            </a:r>
          </a:p>
          <a:p>
            <a:r>
              <a:rPr lang="fr-FR" dirty="0">
                <a:solidFill>
                  <a:srgbClr val="000000"/>
                </a:solidFill>
                <a:latin typeface="Courier"/>
              </a:rPr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085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1475656" y="2708920"/>
            <a:ext cx="6419056" cy="7780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3200" u="sng" dirty="0">
                <a:solidFill>
                  <a:srgbClr val="002060"/>
                </a:solidFill>
              </a:rPr>
              <a:t>Injection des dépendances</a:t>
            </a:r>
          </a:p>
        </p:txBody>
      </p:sp>
    </p:spTree>
    <p:extLst>
      <p:ext uri="{BB962C8B-B14F-4D97-AF65-F5344CB8AC3E}">
        <p14:creationId xmlns:p14="http://schemas.microsoft.com/office/powerpoint/2010/main" val="211667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419056" cy="7780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u="sng" dirty="0">
                <a:solidFill>
                  <a:srgbClr val="002060"/>
                </a:solidFill>
              </a:rPr>
              <a:t>Injection des dépendances</a:t>
            </a:r>
          </a:p>
        </p:txBody>
      </p:sp>
      <p:sp>
        <p:nvSpPr>
          <p:cNvPr id="5" name="Rectangle 4"/>
          <p:cNvSpPr/>
          <p:nvPr/>
        </p:nvSpPr>
        <p:spPr>
          <a:xfrm>
            <a:off x="611560" y="2708920"/>
            <a:ext cx="7704856" cy="31700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rgbClr val="7F0055"/>
                </a:solidFill>
                <a:latin typeface="Courier"/>
              </a:rPr>
              <a:t>import</a:t>
            </a:r>
            <a:r>
              <a:rPr lang="fr-FR" sz="2000" b="1" dirty="0">
                <a:solidFill>
                  <a:schemeClr val="tx2"/>
                </a:solidFill>
                <a:latin typeface="Courier"/>
              </a:rPr>
              <a:t> </a:t>
            </a:r>
            <a:r>
              <a:rPr lang="fr-FR" sz="2000" b="1" dirty="0" err="1">
                <a:solidFill>
                  <a:schemeClr val="tx2"/>
                </a:solidFill>
                <a:latin typeface="Courier"/>
              </a:rPr>
              <a:t>metier.MetierImpl</a:t>
            </a:r>
            <a:r>
              <a:rPr lang="fr-FR" sz="2000" b="1" dirty="0">
                <a:solidFill>
                  <a:schemeClr val="tx2"/>
                </a:solidFill>
                <a:latin typeface="Courier"/>
              </a:rPr>
              <a:t>;</a:t>
            </a:r>
          </a:p>
          <a:p>
            <a:r>
              <a:rPr lang="fr-FR" sz="2000" b="1" dirty="0">
                <a:solidFill>
                  <a:srgbClr val="7F0055"/>
                </a:solidFill>
                <a:latin typeface="Courier"/>
              </a:rPr>
              <a:t>import</a:t>
            </a:r>
            <a:r>
              <a:rPr lang="fr-FR" sz="2000" b="1" dirty="0">
                <a:solidFill>
                  <a:schemeClr val="tx2"/>
                </a:solidFill>
                <a:latin typeface="Courier"/>
              </a:rPr>
              <a:t> </a:t>
            </a:r>
            <a:r>
              <a:rPr lang="fr-FR" sz="2000" b="1" dirty="0" err="1">
                <a:solidFill>
                  <a:schemeClr val="tx2"/>
                </a:solidFill>
                <a:latin typeface="Courier"/>
              </a:rPr>
              <a:t>dao.DaoImpl</a:t>
            </a:r>
            <a:r>
              <a:rPr lang="fr-FR" sz="2000" b="1" dirty="0">
                <a:solidFill>
                  <a:schemeClr val="tx2"/>
                </a:solidFill>
                <a:latin typeface="Courier"/>
              </a:rPr>
              <a:t>;</a:t>
            </a:r>
          </a:p>
          <a:p>
            <a:r>
              <a:rPr lang="fr-FR" sz="2000" b="1" dirty="0">
                <a:solidFill>
                  <a:srgbClr val="7F0055"/>
                </a:solidFill>
                <a:latin typeface="Courier"/>
              </a:rPr>
              <a:t>public</a:t>
            </a:r>
            <a:r>
              <a:rPr lang="fr-FR" sz="2000" b="1" dirty="0">
                <a:solidFill>
                  <a:schemeClr val="tx2"/>
                </a:solidFill>
                <a:latin typeface="Courier"/>
              </a:rPr>
              <a:t> </a:t>
            </a:r>
            <a:r>
              <a:rPr lang="fr-FR" sz="2000" b="1" dirty="0">
                <a:solidFill>
                  <a:srgbClr val="7F0055"/>
                </a:solidFill>
                <a:latin typeface="Courier"/>
              </a:rPr>
              <a:t>class</a:t>
            </a:r>
            <a:r>
              <a:rPr lang="fr-FR" sz="2000" b="1" dirty="0">
                <a:solidFill>
                  <a:schemeClr val="tx2"/>
                </a:solidFill>
                <a:latin typeface="Courier"/>
              </a:rPr>
              <a:t> </a:t>
            </a:r>
            <a:r>
              <a:rPr lang="fr-FR" sz="2000" b="1" dirty="0" err="1">
                <a:solidFill>
                  <a:schemeClr val="tx2"/>
                </a:solidFill>
                <a:latin typeface="Courier"/>
              </a:rPr>
              <a:t>Presentation</a:t>
            </a:r>
            <a:r>
              <a:rPr lang="fr-FR" sz="2000" b="1" dirty="0">
                <a:solidFill>
                  <a:schemeClr val="tx2"/>
                </a:solidFill>
                <a:latin typeface="Courier"/>
              </a:rPr>
              <a:t> {</a:t>
            </a:r>
          </a:p>
          <a:p>
            <a:r>
              <a:rPr lang="en-US" sz="2000" b="1" dirty="0">
                <a:solidFill>
                  <a:srgbClr val="7F0055"/>
                </a:solidFill>
                <a:latin typeface="Courier"/>
              </a:rPr>
              <a:t>public</a:t>
            </a:r>
            <a:r>
              <a:rPr lang="en-US" sz="2000" b="1" dirty="0">
                <a:solidFill>
                  <a:schemeClr val="tx2"/>
                </a:solidFill>
                <a:latin typeface="Courier"/>
              </a:rPr>
              <a:t> static void main(String[] </a:t>
            </a:r>
            <a:r>
              <a:rPr lang="en-US" sz="2000" b="1" dirty="0" err="1">
                <a:solidFill>
                  <a:schemeClr val="tx2"/>
                </a:solidFill>
                <a:latin typeface="Courier"/>
              </a:rPr>
              <a:t>args</a:t>
            </a:r>
            <a:r>
              <a:rPr lang="en-US" sz="2000" b="1" dirty="0">
                <a:solidFill>
                  <a:schemeClr val="tx2"/>
                </a:solidFill>
                <a:latin typeface="Courier"/>
              </a:rPr>
              <a:t>) {</a:t>
            </a:r>
          </a:p>
          <a:p>
            <a:r>
              <a:rPr lang="en-US" sz="2000" b="1" dirty="0">
                <a:solidFill>
                  <a:srgbClr val="7F0055"/>
                </a:solidFill>
                <a:latin typeface="Courier"/>
              </a:rPr>
              <a:t>IDao</a:t>
            </a:r>
            <a:r>
              <a:rPr lang="en-US" sz="2000" b="1" dirty="0">
                <a:solidFill>
                  <a:schemeClr val="tx2"/>
                </a:solidFill>
                <a:latin typeface="Courier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Courier"/>
              </a:rPr>
              <a:t>dao</a:t>
            </a:r>
            <a:r>
              <a:rPr lang="en-US" sz="2000" b="1" dirty="0">
                <a:solidFill>
                  <a:schemeClr val="tx2"/>
                </a:solidFill>
                <a:latin typeface="Courier"/>
              </a:rPr>
              <a:t> =new </a:t>
            </a:r>
            <a:r>
              <a:rPr lang="en-US" sz="2000" b="1" dirty="0" err="1">
                <a:solidFill>
                  <a:schemeClr val="tx2"/>
                </a:solidFill>
                <a:latin typeface="Courier"/>
              </a:rPr>
              <a:t>DaoImpl</a:t>
            </a:r>
            <a:r>
              <a:rPr lang="en-US" sz="2000" b="1" dirty="0">
                <a:solidFill>
                  <a:schemeClr val="tx2"/>
                </a:solidFill>
                <a:latin typeface="Courier"/>
              </a:rPr>
              <a:t>();</a:t>
            </a:r>
          </a:p>
          <a:p>
            <a:r>
              <a:rPr lang="fr-FR" sz="2000" b="1" dirty="0" err="1">
                <a:solidFill>
                  <a:srgbClr val="7F0055"/>
                </a:solidFill>
                <a:latin typeface="Courier"/>
              </a:rPr>
              <a:t>MetierImpl</a:t>
            </a:r>
            <a:r>
              <a:rPr lang="fr-FR" sz="2000" b="1" dirty="0">
                <a:solidFill>
                  <a:schemeClr val="tx2"/>
                </a:solidFill>
                <a:latin typeface="Courier"/>
              </a:rPr>
              <a:t> </a:t>
            </a:r>
            <a:r>
              <a:rPr lang="fr-FR" sz="2000" b="1" dirty="0" err="1">
                <a:solidFill>
                  <a:schemeClr val="tx2"/>
                </a:solidFill>
                <a:latin typeface="Courier"/>
              </a:rPr>
              <a:t>metier</a:t>
            </a:r>
            <a:r>
              <a:rPr lang="fr-FR" sz="2000" b="1" dirty="0">
                <a:solidFill>
                  <a:schemeClr val="tx2"/>
                </a:solidFill>
                <a:latin typeface="Courier"/>
              </a:rPr>
              <a:t>=new </a:t>
            </a:r>
            <a:r>
              <a:rPr lang="fr-FR" sz="2000" b="1" dirty="0" err="1">
                <a:solidFill>
                  <a:srgbClr val="7F0055"/>
                </a:solidFill>
                <a:latin typeface="Courier"/>
              </a:rPr>
              <a:t>MetierImpl</a:t>
            </a:r>
            <a:r>
              <a:rPr lang="fr-FR" sz="2000" b="1" dirty="0">
                <a:solidFill>
                  <a:schemeClr val="tx2"/>
                </a:solidFill>
                <a:latin typeface="Courier"/>
              </a:rPr>
              <a:t>();</a:t>
            </a:r>
          </a:p>
          <a:p>
            <a:r>
              <a:rPr lang="fr-FR" sz="2000" b="1" dirty="0" err="1">
                <a:solidFill>
                  <a:schemeClr val="tx2"/>
                </a:solidFill>
                <a:latin typeface="Courier"/>
              </a:rPr>
              <a:t>metier.setDao</a:t>
            </a:r>
            <a:r>
              <a:rPr lang="fr-FR" sz="2000" b="1" dirty="0">
                <a:solidFill>
                  <a:schemeClr val="tx2"/>
                </a:solidFill>
                <a:latin typeface="Courier"/>
              </a:rPr>
              <a:t>(dao);</a:t>
            </a:r>
          </a:p>
          <a:p>
            <a:r>
              <a:rPr lang="fr-FR" sz="2000" b="1" dirty="0" err="1">
                <a:solidFill>
                  <a:schemeClr val="tx2"/>
                </a:solidFill>
                <a:latin typeface="Courier"/>
              </a:rPr>
              <a:t>System.out.println</a:t>
            </a:r>
            <a:r>
              <a:rPr lang="fr-FR" sz="2000" b="1" dirty="0">
                <a:solidFill>
                  <a:schemeClr val="tx2"/>
                </a:solidFill>
                <a:latin typeface="Courier"/>
              </a:rPr>
              <a:t>(</a:t>
            </a:r>
            <a:r>
              <a:rPr lang="fr-FR" sz="2000" b="1" dirty="0" err="1">
                <a:solidFill>
                  <a:schemeClr val="tx2"/>
                </a:solidFill>
                <a:latin typeface="Courier"/>
              </a:rPr>
              <a:t>metier.calcul</a:t>
            </a:r>
            <a:r>
              <a:rPr lang="fr-FR" sz="2000" b="1" dirty="0">
                <a:solidFill>
                  <a:schemeClr val="tx2"/>
                </a:solidFill>
                <a:latin typeface="Courier"/>
              </a:rPr>
              <a:t>());</a:t>
            </a:r>
          </a:p>
          <a:p>
            <a:r>
              <a:rPr lang="fr-FR" sz="2000" b="1" dirty="0" smtClean="0">
                <a:solidFill>
                  <a:schemeClr val="tx2"/>
                </a:solidFill>
                <a:latin typeface="Courier"/>
              </a:rPr>
              <a:t>}</a:t>
            </a:r>
          </a:p>
          <a:p>
            <a:r>
              <a:rPr lang="fr-FR" sz="2000" b="1" dirty="0" smtClean="0">
                <a:solidFill>
                  <a:schemeClr val="tx2"/>
                </a:solidFill>
                <a:latin typeface="Courier"/>
              </a:rPr>
              <a:t>}</a:t>
            </a:r>
            <a:endParaRPr lang="fr-FR" sz="2000" b="1" dirty="0">
              <a:solidFill>
                <a:srgbClr val="7F0055"/>
              </a:solidFill>
              <a:latin typeface="Couri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71600" y="1484784"/>
            <a:ext cx="65527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chemeClr val="tx2"/>
                </a:solidFill>
              </a:rPr>
              <a:t>Injection par instanciation statique :</a:t>
            </a:r>
          </a:p>
        </p:txBody>
      </p:sp>
    </p:spTree>
    <p:extLst>
      <p:ext uri="{BB962C8B-B14F-4D97-AF65-F5344CB8AC3E}">
        <p14:creationId xmlns:p14="http://schemas.microsoft.com/office/powerpoint/2010/main" val="319747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3608" y="1636755"/>
            <a:ext cx="6174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281857" y="1636755"/>
            <a:ext cx="8712508" cy="480131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700" b="1" dirty="0">
                <a:solidFill>
                  <a:srgbClr val="7F0055"/>
                </a:solidFill>
                <a:latin typeface="Courier"/>
              </a:rPr>
              <a:t>import</a:t>
            </a:r>
            <a:r>
              <a:rPr lang="fr-FR" sz="1700" b="1" dirty="0">
                <a:solidFill>
                  <a:schemeClr val="tx2"/>
                </a:solidFill>
                <a:latin typeface="Courier"/>
              </a:rPr>
              <a:t> java.io.*;import </a:t>
            </a:r>
            <a:r>
              <a:rPr lang="fr-FR" sz="1700" b="1" dirty="0" err="1">
                <a:solidFill>
                  <a:schemeClr val="tx2"/>
                </a:solidFill>
                <a:latin typeface="Courier"/>
              </a:rPr>
              <a:t>java.lang.reflect</a:t>
            </a:r>
            <a:r>
              <a:rPr lang="fr-FR" sz="1700" b="1" dirty="0">
                <a:solidFill>
                  <a:schemeClr val="tx2"/>
                </a:solidFill>
                <a:latin typeface="Courier"/>
              </a:rPr>
              <a:t>.*;</a:t>
            </a:r>
          </a:p>
          <a:p>
            <a:r>
              <a:rPr lang="fr-FR" sz="1700" b="1" dirty="0">
                <a:solidFill>
                  <a:srgbClr val="7F0055"/>
                </a:solidFill>
                <a:latin typeface="Courier"/>
              </a:rPr>
              <a:t>import</a:t>
            </a:r>
            <a:r>
              <a:rPr lang="fr-FR" sz="1700" b="1" dirty="0">
                <a:solidFill>
                  <a:schemeClr val="tx2"/>
                </a:solidFill>
                <a:latin typeface="Courier"/>
              </a:rPr>
              <a:t> </a:t>
            </a:r>
            <a:r>
              <a:rPr lang="fr-FR" sz="1700" b="1" dirty="0" err="1">
                <a:solidFill>
                  <a:schemeClr val="tx2"/>
                </a:solidFill>
                <a:latin typeface="Courier"/>
              </a:rPr>
              <a:t>java.util.Scanner</a:t>
            </a:r>
            <a:r>
              <a:rPr lang="fr-FR" sz="1700" b="1" dirty="0">
                <a:solidFill>
                  <a:schemeClr val="tx2"/>
                </a:solidFill>
                <a:latin typeface="Courier"/>
              </a:rPr>
              <a:t>; import </a:t>
            </a:r>
            <a:r>
              <a:rPr lang="fr-FR" sz="1700" b="1" dirty="0" err="1">
                <a:solidFill>
                  <a:schemeClr val="tx2"/>
                </a:solidFill>
                <a:latin typeface="Courier"/>
              </a:rPr>
              <a:t>metier.IMetier</a:t>
            </a:r>
            <a:r>
              <a:rPr lang="fr-FR" sz="1700" b="1" dirty="0">
                <a:solidFill>
                  <a:schemeClr val="tx2"/>
                </a:solidFill>
                <a:latin typeface="Courier"/>
              </a:rPr>
              <a:t>;</a:t>
            </a:r>
          </a:p>
          <a:p>
            <a:r>
              <a:rPr lang="fr-FR" sz="1700" b="1" dirty="0">
                <a:solidFill>
                  <a:srgbClr val="7F0055"/>
                </a:solidFill>
                <a:latin typeface="Courier"/>
              </a:rPr>
              <a:t>import</a:t>
            </a:r>
            <a:r>
              <a:rPr lang="fr-FR" sz="1700" b="1" dirty="0">
                <a:solidFill>
                  <a:schemeClr val="tx2"/>
                </a:solidFill>
                <a:latin typeface="Courier"/>
              </a:rPr>
              <a:t> </a:t>
            </a:r>
            <a:r>
              <a:rPr lang="fr-FR" sz="1700" b="1" dirty="0" err="1">
                <a:solidFill>
                  <a:schemeClr val="tx2"/>
                </a:solidFill>
                <a:latin typeface="Courier"/>
              </a:rPr>
              <a:t>dao.IDao</a:t>
            </a:r>
            <a:r>
              <a:rPr lang="fr-FR" sz="1700" b="1" dirty="0">
                <a:solidFill>
                  <a:schemeClr val="tx2"/>
                </a:solidFill>
                <a:latin typeface="Courier"/>
              </a:rPr>
              <a:t>;</a:t>
            </a:r>
          </a:p>
          <a:p>
            <a:r>
              <a:rPr lang="fr-FR" sz="1700" b="1" dirty="0">
                <a:solidFill>
                  <a:srgbClr val="7F0055"/>
                </a:solidFill>
                <a:latin typeface="Courier"/>
              </a:rPr>
              <a:t>public</a:t>
            </a:r>
            <a:r>
              <a:rPr lang="fr-FR" sz="1700" b="1" dirty="0">
                <a:solidFill>
                  <a:schemeClr val="tx2"/>
                </a:solidFill>
                <a:latin typeface="Courier"/>
              </a:rPr>
              <a:t> </a:t>
            </a:r>
            <a:r>
              <a:rPr lang="fr-FR" sz="1700" b="1" dirty="0">
                <a:solidFill>
                  <a:srgbClr val="7F0055"/>
                </a:solidFill>
                <a:latin typeface="Courier"/>
              </a:rPr>
              <a:t>class</a:t>
            </a:r>
            <a:r>
              <a:rPr lang="fr-FR" sz="1700" b="1" dirty="0">
                <a:solidFill>
                  <a:schemeClr val="tx2"/>
                </a:solidFill>
                <a:latin typeface="Courier"/>
              </a:rPr>
              <a:t> </a:t>
            </a:r>
            <a:r>
              <a:rPr lang="fr-FR" sz="1700" b="1" dirty="0" err="1">
                <a:solidFill>
                  <a:schemeClr val="tx2"/>
                </a:solidFill>
                <a:latin typeface="Courier"/>
              </a:rPr>
              <a:t>Presentation</a:t>
            </a:r>
            <a:r>
              <a:rPr lang="fr-FR" sz="1700" b="1" dirty="0">
                <a:solidFill>
                  <a:schemeClr val="tx2"/>
                </a:solidFill>
                <a:latin typeface="Courier"/>
              </a:rPr>
              <a:t> {</a:t>
            </a:r>
          </a:p>
          <a:p>
            <a:r>
              <a:rPr lang="en-US" sz="1700" b="1" dirty="0">
                <a:solidFill>
                  <a:srgbClr val="7F0055"/>
                </a:solidFill>
                <a:latin typeface="Courier"/>
              </a:rPr>
              <a:t>public</a:t>
            </a:r>
            <a:r>
              <a:rPr lang="en-US" sz="1700" b="1" dirty="0">
                <a:solidFill>
                  <a:schemeClr val="tx2"/>
                </a:solidFill>
                <a:latin typeface="Courier"/>
              </a:rPr>
              <a:t> </a:t>
            </a:r>
            <a:r>
              <a:rPr lang="en-US" sz="1700" b="1" dirty="0">
                <a:solidFill>
                  <a:srgbClr val="7F0055"/>
                </a:solidFill>
                <a:latin typeface="Courier"/>
              </a:rPr>
              <a:t>static</a:t>
            </a:r>
            <a:r>
              <a:rPr lang="en-US" sz="1700" b="1" dirty="0">
                <a:solidFill>
                  <a:schemeClr val="tx2"/>
                </a:solidFill>
                <a:latin typeface="Courier"/>
              </a:rPr>
              <a:t> </a:t>
            </a:r>
            <a:r>
              <a:rPr lang="en-US" sz="1700" b="1" dirty="0">
                <a:solidFill>
                  <a:srgbClr val="7F0055"/>
                </a:solidFill>
                <a:latin typeface="Courier"/>
              </a:rPr>
              <a:t>void</a:t>
            </a:r>
            <a:r>
              <a:rPr lang="en-US" sz="1700" b="1" dirty="0">
                <a:solidFill>
                  <a:schemeClr val="tx2"/>
                </a:solidFill>
                <a:latin typeface="Courier"/>
              </a:rPr>
              <a:t> main(String[] </a:t>
            </a:r>
            <a:r>
              <a:rPr lang="en-US" sz="1700" b="1" dirty="0" err="1">
                <a:solidFill>
                  <a:schemeClr val="tx2"/>
                </a:solidFill>
                <a:latin typeface="Courier"/>
              </a:rPr>
              <a:t>args</a:t>
            </a:r>
            <a:r>
              <a:rPr lang="en-US" sz="1700" b="1" dirty="0">
                <a:solidFill>
                  <a:schemeClr val="tx2"/>
                </a:solidFill>
                <a:latin typeface="Courier"/>
              </a:rPr>
              <a:t>) {</a:t>
            </a:r>
          </a:p>
          <a:p>
            <a:r>
              <a:rPr lang="en-US" sz="1700" b="1" dirty="0">
                <a:solidFill>
                  <a:schemeClr val="tx2"/>
                </a:solidFill>
                <a:latin typeface="Courier"/>
              </a:rPr>
              <a:t>t</a:t>
            </a:r>
            <a:r>
              <a:rPr lang="en-US" sz="1700" b="1" dirty="0" smtClean="0">
                <a:solidFill>
                  <a:schemeClr val="tx2"/>
                </a:solidFill>
                <a:latin typeface="Courier"/>
              </a:rPr>
              <a:t>ry</a:t>
            </a:r>
            <a:r>
              <a:rPr lang="en-US" sz="1700" b="1" dirty="0">
                <a:solidFill>
                  <a:schemeClr val="tx2"/>
                </a:solidFill>
                <a:latin typeface="Courier"/>
              </a:rPr>
              <a:t>{</a:t>
            </a:r>
          </a:p>
          <a:p>
            <a:r>
              <a:rPr lang="fr-FR" sz="1700" b="1" dirty="0">
                <a:solidFill>
                  <a:srgbClr val="7F0055"/>
                </a:solidFill>
                <a:latin typeface="Courier"/>
              </a:rPr>
              <a:t>Scanner</a:t>
            </a:r>
            <a:r>
              <a:rPr lang="fr-FR" sz="1700" b="1" dirty="0">
                <a:solidFill>
                  <a:schemeClr val="tx2"/>
                </a:solidFill>
                <a:latin typeface="Courier"/>
              </a:rPr>
              <a:t> scanner=new Scanner(new File("</a:t>
            </a:r>
            <a:r>
              <a:rPr lang="fr-FR" sz="1700" b="1" dirty="0" err="1">
                <a:solidFill>
                  <a:schemeClr val="tx2"/>
                </a:solidFill>
                <a:latin typeface="Courier"/>
              </a:rPr>
              <a:t>config.text</a:t>
            </a:r>
            <a:r>
              <a:rPr lang="fr-FR" sz="1700" b="1" dirty="0">
                <a:solidFill>
                  <a:schemeClr val="tx2"/>
                </a:solidFill>
                <a:latin typeface="Courier"/>
              </a:rPr>
              <a:t>"));</a:t>
            </a:r>
          </a:p>
          <a:p>
            <a:r>
              <a:rPr lang="fr-FR" sz="1700" b="1" dirty="0">
                <a:solidFill>
                  <a:srgbClr val="7F0055"/>
                </a:solidFill>
                <a:latin typeface="Courier"/>
              </a:rPr>
              <a:t>String</a:t>
            </a:r>
            <a:r>
              <a:rPr lang="fr-FR" sz="1700" b="1" dirty="0">
                <a:solidFill>
                  <a:schemeClr val="tx2"/>
                </a:solidFill>
                <a:latin typeface="Courier"/>
              </a:rPr>
              <a:t> </a:t>
            </a:r>
            <a:r>
              <a:rPr lang="fr-FR" sz="1700" b="1" dirty="0" err="1">
                <a:solidFill>
                  <a:schemeClr val="tx2"/>
                </a:solidFill>
                <a:latin typeface="Courier"/>
              </a:rPr>
              <a:t>daoClassname</a:t>
            </a:r>
            <a:r>
              <a:rPr lang="fr-FR" sz="1700" b="1" dirty="0">
                <a:solidFill>
                  <a:schemeClr val="tx2"/>
                </a:solidFill>
                <a:latin typeface="Courier"/>
              </a:rPr>
              <a:t>=</a:t>
            </a:r>
            <a:r>
              <a:rPr lang="fr-FR" sz="1700" b="1" dirty="0" err="1">
                <a:solidFill>
                  <a:schemeClr val="tx2"/>
                </a:solidFill>
                <a:latin typeface="Courier"/>
              </a:rPr>
              <a:t>scanner.next</a:t>
            </a:r>
            <a:r>
              <a:rPr lang="fr-FR" sz="1700" b="1" dirty="0">
                <a:solidFill>
                  <a:schemeClr val="tx2"/>
                </a:solidFill>
                <a:latin typeface="Courier"/>
              </a:rPr>
              <a:t>();</a:t>
            </a:r>
          </a:p>
          <a:p>
            <a:r>
              <a:rPr lang="fr-FR" sz="1700" b="1" dirty="0">
                <a:solidFill>
                  <a:srgbClr val="7F0055"/>
                </a:solidFill>
                <a:latin typeface="Courier"/>
              </a:rPr>
              <a:t>String</a:t>
            </a:r>
            <a:r>
              <a:rPr lang="fr-FR" sz="1700" b="1" dirty="0">
                <a:solidFill>
                  <a:schemeClr val="tx2"/>
                </a:solidFill>
                <a:latin typeface="Courier"/>
              </a:rPr>
              <a:t> </a:t>
            </a:r>
            <a:r>
              <a:rPr lang="fr-FR" sz="1700" b="1" dirty="0" err="1">
                <a:solidFill>
                  <a:schemeClr val="tx2"/>
                </a:solidFill>
                <a:latin typeface="Courier"/>
              </a:rPr>
              <a:t>metierClassName</a:t>
            </a:r>
            <a:r>
              <a:rPr lang="fr-FR" sz="1700" b="1" dirty="0">
                <a:solidFill>
                  <a:schemeClr val="tx2"/>
                </a:solidFill>
                <a:latin typeface="Courier"/>
              </a:rPr>
              <a:t>=</a:t>
            </a:r>
            <a:r>
              <a:rPr lang="fr-FR" sz="1700" b="1" dirty="0" err="1">
                <a:solidFill>
                  <a:schemeClr val="tx2"/>
                </a:solidFill>
                <a:latin typeface="Courier"/>
              </a:rPr>
              <a:t>scanner.next</a:t>
            </a:r>
            <a:r>
              <a:rPr lang="fr-FR" sz="1700" b="1" dirty="0">
                <a:solidFill>
                  <a:schemeClr val="tx2"/>
                </a:solidFill>
                <a:latin typeface="Courier"/>
              </a:rPr>
              <a:t>();</a:t>
            </a:r>
          </a:p>
          <a:p>
            <a:r>
              <a:rPr lang="fr-FR" sz="1700" b="1" dirty="0">
                <a:solidFill>
                  <a:srgbClr val="7F0055"/>
                </a:solidFill>
                <a:latin typeface="Courier"/>
              </a:rPr>
              <a:t>Class</a:t>
            </a:r>
            <a:r>
              <a:rPr lang="fr-FR" sz="1700" b="1" dirty="0">
                <a:solidFill>
                  <a:schemeClr val="tx2"/>
                </a:solidFill>
                <a:latin typeface="Courier"/>
              </a:rPr>
              <a:t> </a:t>
            </a:r>
            <a:r>
              <a:rPr lang="fr-FR" sz="1700" b="1" dirty="0" err="1">
                <a:solidFill>
                  <a:schemeClr val="tx2"/>
                </a:solidFill>
                <a:latin typeface="Courier"/>
              </a:rPr>
              <a:t>cdao</a:t>
            </a:r>
            <a:r>
              <a:rPr lang="fr-FR" sz="1700" b="1" dirty="0">
                <a:solidFill>
                  <a:schemeClr val="tx2"/>
                </a:solidFill>
                <a:latin typeface="Courier"/>
              </a:rPr>
              <a:t>=</a:t>
            </a:r>
            <a:r>
              <a:rPr lang="fr-FR" sz="1700" b="1" dirty="0" err="1">
                <a:solidFill>
                  <a:schemeClr val="tx2"/>
                </a:solidFill>
                <a:latin typeface="Courier"/>
              </a:rPr>
              <a:t>Class.forName</a:t>
            </a:r>
            <a:r>
              <a:rPr lang="fr-FR" sz="1700" b="1" dirty="0">
                <a:solidFill>
                  <a:schemeClr val="tx2"/>
                </a:solidFill>
                <a:latin typeface="Courier"/>
              </a:rPr>
              <a:t>(</a:t>
            </a:r>
            <a:r>
              <a:rPr lang="fr-FR" sz="1700" b="1" dirty="0" err="1">
                <a:solidFill>
                  <a:schemeClr val="tx2"/>
                </a:solidFill>
                <a:latin typeface="Courier"/>
              </a:rPr>
              <a:t>daoClassname</a:t>
            </a:r>
            <a:r>
              <a:rPr lang="fr-FR" sz="1700" b="1" dirty="0">
                <a:solidFill>
                  <a:schemeClr val="tx2"/>
                </a:solidFill>
                <a:latin typeface="Courier"/>
              </a:rPr>
              <a:t>);</a:t>
            </a:r>
          </a:p>
          <a:p>
            <a:r>
              <a:rPr lang="fr-FR" sz="1700" b="1" dirty="0" err="1">
                <a:solidFill>
                  <a:srgbClr val="7F0055"/>
                </a:solidFill>
                <a:latin typeface="Courier"/>
              </a:rPr>
              <a:t>IDao</a:t>
            </a:r>
            <a:r>
              <a:rPr lang="fr-FR" sz="1700" b="1" dirty="0">
                <a:solidFill>
                  <a:schemeClr val="tx2"/>
                </a:solidFill>
                <a:latin typeface="Courier"/>
              </a:rPr>
              <a:t> dao= (</a:t>
            </a:r>
            <a:r>
              <a:rPr lang="fr-FR" sz="1700" b="1" dirty="0" err="1">
                <a:solidFill>
                  <a:schemeClr val="tx2"/>
                </a:solidFill>
                <a:latin typeface="Courier"/>
              </a:rPr>
              <a:t>IDao</a:t>
            </a:r>
            <a:r>
              <a:rPr lang="fr-FR" sz="1700" b="1" dirty="0">
                <a:solidFill>
                  <a:schemeClr val="tx2"/>
                </a:solidFill>
                <a:latin typeface="Courier"/>
              </a:rPr>
              <a:t>) </a:t>
            </a:r>
            <a:r>
              <a:rPr lang="fr-FR" sz="1700" b="1" dirty="0" err="1">
                <a:solidFill>
                  <a:schemeClr val="tx2"/>
                </a:solidFill>
                <a:latin typeface="Courier"/>
              </a:rPr>
              <a:t>cdao.newInstance</a:t>
            </a:r>
            <a:r>
              <a:rPr lang="fr-FR" sz="1700" b="1" dirty="0">
                <a:solidFill>
                  <a:schemeClr val="tx2"/>
                </a:solidFill>
                <a:latin typeface="Courier"/>
              </a:rPr>
              <a:t>();</a:t>
            </a:r>
          </a:p>
          <a:p>
            <a:r>
              <a:rPr lang="fr-FR" sz="1700" b="1" dirty="0">
                <a:solidFill>
                  <a:srgbClr val="7F0055"/>
                </a:solidFill>
                <a:latin typeface="Courier"/>
              </a:rPr>
              <a:t>Class</a:t>
            </a:r>
            <a:r>
              <a:rPr lang="fr-FR" sz="1700" b="1" dirty="0">
                <a:solidFill>
                  <a:schemeClr val="tx2"/>
                </a:solidFill>
                <a:latin typeface="Courier"/>
              </a:rPr>
              <a:t> </a:t>
            </a:r>
            <a:r>
              <a:rPr lang="fr-FR" sz="1700" b="1" dirty="0" err="1">
                <a:solidFill>
                  <a:schemeClr val="tx2"/>
                </a:solidFill>
                <a:latin typeface="Courier"/>
              </a:rPr>
              <a:t>cmetier</a:t>
            </a:r>
            <a:r>
              <a:rPr lang="fr-FR" sz="1700" b="1" dirty="0">
                <a:solidFill>
                  <a:schemeClr val="tx2"/>
                </a:solidFill>
                <a:latin typeface="Courier"/>
              </a:rPr>
              <a:t>=</a:t>
            </a:r>
            <a:r>
              <a:rPr lang="fr-FR" sz="1700" b="1" dirty="0" err="1">
                <a:solidFill>
                  <a:schemeClr val="tx2"/>
                </a:solidFill>
                <a:latin typeface="Courier"/>
              </a:rPr>
              <a:t>Class.forName</a:t>
            </a:r>
            <a:r>
              <a:rPr lang="fr-FR" sz="1700" b="1" dirty="0">
                <a:solidFill>
                  <a:schemeClr val="tx2"/>
                </a:solidFill>
                <a:latin typeface="Courier"/>
              </a:rPr>
              <a:t>(</a:t>
            </a:r>
            <a:r>
              <a:rPr lang="fr-FR" sz="1700" b="1" dirty="0" err="1">
                <a:solidFill>
                  <a:schemeClr val="tx2"/>
                </a:solidFill>
                <a:latin typeface="Courier"/>
              </a:rPr>
              <a:t>metierClassName</a:t>
            </a:r>
            <a:r>
              <a:rPr lang="fr-FR" sz="1700" b="1" dirty="0">
                <a:solidFill>
                  <a:schemeClr val="tx2"/>
                </a:solidFill>
                <a:latin typeface="Courier"/>
              </a:rPr>
              <a:t>);</a:t>
            </a:r>
          </a:p>
          <a:p>
            <a:r>
              <a:rPr lang="fr-FR" sz="1700" b="1" dirty="0" err="1">
                <a:solidFill>
                  <a:srgbClr val="7F0055"/>
                </a:solidFill>
                <a:latin typeface="Courier"/>
              </a:rPr>
              <a:t>IMetier</a:t>
            </a:r>
            <a:r>
              <a:rPr lang="fr-FR" sz="1700" b="1" dirty="0">
                <a:solidFill>
                  <a:schemeClr val="tx2"/>
                </a:solidFill>
                <a:latin typeface="Courier"/>
              </a:rPr>
              <a:t> </a:t>
            </a:r>
            <a:r>
              <a:rPr lang="fr-FR" sz="1700" b="1" dirty="0" err="1">
                <a:solidFill>
                  <a:schemeClr val="tx2"/>
                </a:solidFill>
                <a:latin typeface="Courier"/>
              </a:rPr>
              <a:t>metier</a:t>
            </a:r>
            <a:r>
              <a:rPr lang="fr-FR" sz="1700" b="1" dirty="0">
                <a:solidFill>
                  <a:schemeClr val="tx2"/>
                </a:solidFill>
                <a:latin typeface="Courier"/>
              </a:rPr>
              <a:t>=(</a:t>
            </a:r>
            <a:r>
              <a:rPr lang="fr-FR" sz="1700" b="1" dirty="0" err="1">
                <a:solidFill>
                  <a:schemeClr val="tx2"/>
                </a:solidFill>
                <a:latin typeface="Courier"/>
              </a:rPr>
              <a:t>IMetier</a:t>
            </a:r>
            <a:r>
              <a:rPr lang="fr-FR" sz="1700" b="1" dirty="0">
                <a:solidFill>
                  <a:schemeClr val="tx2"/>
                </a:solidFill>
                <a:latin typeface="Courier"/>
              </a:rPr>
              <a:t>) </a:t>
            </a:r>
            <a:r>
              <a:rPr lang="fr-FR" sz="1700" b="1" dirty="0" err="1">
                <a:solidFill>
                  <a:schemeClr val="tx2"/>
                </a:solidFill>
                <a:latin typeface="Courier"/>
              </a:rPr>
              <a:t>cmetier.newInstance</a:t>
            </a:r>
            <a:r>
              <a:rPr lang="fr-FR" sz="1700" b="1" dirty="0">
                <a:solidFill>
                  <a:schemeClr val="tx2"/>
                </a:solidFill>
                <a:latin typeface="Courier"/>
              </a:rPr>
              <a:t>();</a:t>
            </a:r>
          </a:p>
          <a:p>
            <a:r>
              <a:rPr lang="fr-FR" sz="1700" b="1" dirty="0">
                <a:solidFill>
                  <a:srgbClr val="7F0055"/>
                </a:solidFill>
                <a:latin typeface="Courier"/>
              </a:rPr>
              <a:t>Method</a:t>
            </a:r>
            <a:r>
              <a:rPr lang="fr-FR" sz="1700" b="1" dirty="0">
                <a:solidFill>
                  <a:schemeClr val="tx2"/>
                </a:solidFill>
                <a:latin typeface="Courier"/>
              </a:rPr>
              <a:t> </a:t>
            </a:r>
            <a:r>
              <a:rPr lang="fr-FR" sz="1700" b="1" dirty="0" err="1">
                <a:solidFill>
                  <a:schemeClr val="tx2"/>
                </a:solidFill>
                <a:latin typeface="Courier"/>
              </a:rPr>
              <a:t>meth</a:t>
            </a:r>
            <a:r>
              <a:rPr lang="fr-FR" sz="1700" b="1" dirty="0">
                <a:solidFill>
                  <a:schemeClr val="tx2"/>
                </a:solidFill>
                <a:latin typeface="Courier"/>
              </a:rPr>
              <a:t>=</a:t>
            </a:r>
            <a:r>
              <a:rPr lang="fr-FR" sz="1700" b="1" dirty="0" err="1">
                <a:solidFill>
                  <a:schemeClr val="tx2"/>
                </a:solidFill>
                <a:latin typeface="Courier"/>
              </a:rPr>
              <a:t>cmetier.getMethod</a:t>
            </a:r>
            <a:r>
              <a:rPr lang="fr-FR" sz="1700" b="1" dirty="0">
                <a:solidFill>
                  <a:schemeClr val="tx2"/>
                </a:solidFill>
                <a:latin typeface="Courier"/>
              </a:rPr>
              <a:t>("</a:t>
            </a:r>
            <a:r>
              <a:rPr lang="fr-FR" sz="1700" b="1" dirty="0" err="1">
                <a:solidFill>
                  <a:schemeClr val="tx2"/>
                </a:solidFill>
                <a:latin typeface="Courier"/>
              </a:rPr>
              <a:t>setDao</a:t>
            </a:r>
            <a:r>
              <a:rPr lang="fr-FR" sz="1700" b="1" dirty="0">
                <a:solidFill>
                  <a:schemeClr val="tx2"/>
                </a:solidFill>
                <a:latin typeface="Courier"/>
              </a:rPr>
              <a:t>",new Class[]{</a:t>
            </a:r>
            <a:r>
              <a:rPr lang="fr-FR" sz="1700" b="1" dirty="0" err="1">
                <a:solidFill>
                  <a:schemeClr val="tx2"/>
                </a:solidFill>
                <a:latin typeface="Courier"/>
              </a:rPr>
              <a:t>IDao.class</a:t>
            </a:r>
            <a:r>
              <a:rPr lang="fr-FR" sz="1700" b="1" dirty="0">
                <a:solidFill>
                  <a:schemeClr val="tx2"/>
                </a:solidFill>
                <a:latin typeface="Courier"/>
              </a:rPr>
              <a:t>});</a:t>
            </a:r>
          </a:p>
          <a:p>
            <a:r>
              <a:rPr lang="fr-FR" sz="1700" b="1" dirty="0" err="1">
                <a:solidFill>
                  <a:schemeClr val="tx2"/>
                </a:solidFill>
                <a:latin typeface="Courier"/>
              </a:rPr>
              <a:t>meth.invoke</a:t>
            </a:r>
            <a:r>
              <a:rPr lang="fr-FR" sz="1700" b="1" dirty="0">
                <a:solidFill>
                  <a:schemeClr val="tx2"/>
                </a:solidFill>
                <a:latin typeface="Courier"/>
              </a:rPr>
              <a:t>(</a:t>
            </a:r>
            <a:r>
              <a:rPr lang="fr-FR" sz="1700" b="1" dirty="0" err="1">
                <a:solidFill>
                  <a:schemeClr val="tx2"/>
                </a:solidFill>
                <a:latin typeface="Courier"/>
              </a:rPr>
              <a:t>metier</a:t>
            </a:r>
            <a:r>
              <a:rPr lang="fr-FR" sz="1700" b="1" dirty="0">
                <a:solidFill>
                  <a:schemeClr val="tx2"/>
                </a:solidFill>
                <a:latin typeface="Courier"/>
              </a:rPr>
              <a:t>, new Object[]{dao});</a:t>
            </a:r>
          </a:p>
          <a:p>
            <a:r>
              <a:rPr lang="fr-FR" sz="1700" b="1" dirty="0" err="1">
                <a:solidFill>
                  <a:schemeClr val="tx2"/>
                </a:solidFill>
                <a:latin typeface="Courier"/>
              </a:rPr>
              <a:t>System.</a:t>
            </a:r>
            <a:r>
              <a:rPr lang="fr-FR" sz="1700" b="1" dirty="0" err="1">
                <a:solidFill>
                  <a:srgbClr val="7F0055"/>
                </a:solidFill>
                <a:latin typeface="Courier"/>
              </a:rPr>
              <a:t>out</a:t>
            </a:r>
            <a:r>
              <a:rPr lang="fr-FR" sz="1700" b="1" dirty="0" err="1">
                <a:solidFill>
                  <a:schemeClr val="tx2"/>
                </a:solidFill>
                <a:latin typeface="Courier"/>
              </a:rPr>
              <a:t>.println</a:t>
            </a:r>
            <a:r>
              <a:rPr lang="fr-FR" sz="1700" b="1" dirty="0">
                <a:solidFill>
                  <a:schemeClr val="tx2"/>
                </a:solidFill>
                <a:latin typeface="Courier"/>
              </a:rPr>
              <a:t>(</a:t>
            </a:r>
            <a:r>
              <a:rPr lang="fr-FR" sz="1700" b="1" dirty="0" err="1">
                <a:solidFill>
                  <a:schemeClr val="tx2"/>
                </a:solidFill>
                <a:latin typeface="Courier"/>
              </a:rPr>
              <a:t>metier.calcul</a:t>
            </a:r>
            <a:r>
              <a:rPr lang="fr-FR" sz="1700" b="1" dirty="0">
                <a:solidFill>
                  <a:schemeClr val="tx2"/>
                </a:solidFill>
                <a:latin typeface="Courier"/>
              </a:rPr>
              <a:t>());</a:t>
            </a:r>
          </a:p>
          <a:p>
            <a:r>
              <a:rPr lang="fr-FR" sz="1700" b="1" dirty="0">
                <a:solidFill>
                  <a:schemeClr val="tx2"/>
                </a:solidFill>
                <a:latin typeface="Courier"/>
              </a:rPr>
              <a:t>} catch (Exception e) { </a:t>
            </a:r>
            <a:r>
              <a:rPr lang="fr-FR" sz="1700" b="1" dirty="0" err="1">
                <a:solidFill>
                  <a:schemeClr val="tx2"/>
                </a:solidFill>
                <a:latin typeface="Courier"/>
              </a:rPr>
              <a:t>e.printStackTrace</a:t>
            </a:r>
            <a:r>
              <a:rPr lang="fr-FR" sz="1700" b="1" dirty="0">
                <a:solidFill>
                  <a:schemeClr val="tx2"/>
                </a:solidFill>
                <a:latin typeface="Courier"/>
              </a:rPr>
              <a:t>(); }</a:t>
            </a:r>
          </a:p>
          <a:p>
            <a:r>
              <a:rPr lang="fr-FR" sz="1700" b="1" dirty="0">
                <a:solidFill>
                  <a:schemeClr val="tx2"/>
                </a:solidFill>
                <a:latin typeface="Courier"/>
              </a:rPr>
              <a:t>}}</a:t>
            </a:r>
          </a:p>
        </p:txBody>
      </p:sp>
      <p:sp>
        <p:nvSpPr>
          <p:cNvPr id="6" name="Rectangle 5"/>
          <p:cNvSpPr/>
          <p:nvPr/>
        </p:nvSpPr>
        <p:spPr>
          <a:xfrm>
            <a:off x="1259632" y="3212976"/>
            <a:ext cx="5742384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fr-FR" sz="1600" b="1" dirty="0">
              <a:latin typeface="Consolas,Bold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1980" y="63216"/>
            <a:ext cx="67500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u="sng" dirty="0">
                <a:solidFill>
                  <a:schemeClr val="tx2"/>
                </a:solidFill>
              </a:rPr>
              <a:t>Injection par instanciation dynamique par réflexion :</a:t>
            </a:r>
          </a:p>
        </p:txBody>
      </p:sp>
      <p:sp>
        <p:nvSpPr>
          <p:cNvPr id="2" name="Rectangle 1"/>
          <p:cNvSpPr/>
          <p:nvPr/>
        </p:nvSpPr>
        <p:spPr>
          <a:xfrm>
            <a:off x="827584" y="556250"/>
            <a:ext cx="44513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Fichier </a:t>
            </a:r>
            <a:r>
              <a:rPr lang="fr-FR" dirty="0">
                <a:solidFill>
                  <a:schemeClr val="tx2"/>
                </a:solidFill>
              </a:rPr>
              <a:t>texte de configuration : config.txt</a:t>
            </a:r>
          </a:p>
          <a:p>
            <a:r>
              <a:rPr lang="fr-FR" dirty="0" err="1" smtClean="0">
                <a:solidFill>
                  <a:schemeClr val="tx2"/>
                </a:solidFill>
              </a:rPr>
              <a:t>dao.DaoImp</a:t>
            </a:r>
            <a:endParaRPr lang="fr-FR" dirty="0">
              <a:solidFill>
                <a:schemeClr val="tx2"/>
              </a:solidFill>
            </a:endParaRPr>
          </a:p>
          <a:p>
            <a:r>
              <a:rPr lang="fr-FR" dirty="0" err="1">
                <a:solidFill>
                  <a:schemeClr val="tx2"/>
                </a:solidFill>
              </a:rPr>
              <a:t>metier.MetierImpl</a:t>
            </a:r>
            <a:endParaRPr lang="fr-F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69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1475656" y="2708920"/>
            <a:ext cx="6419056" cy="7780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3200" u="sng" dirty="0" smtClean="0">
                <a:solidFill>
                  <a:srgbClr val="002060"/>
                </a:solidFill>
              </a:rPr>
              <a:t>Open </a:t>
            </a:r>
            <a:r>
              <a:rPr lang="fr-FR" sz="3200" u="sng" dirty="0" err="1" smtClean="0">
                <a:solidFill>
                  <a:srgbClr val="002060"/>
                </a:solidFill>
              </a:rPr>
              <a:t>Closed</a:t>
            </a:r>
            <a:r>
              <a:rPr lang="fr-FR" sz="3200" u="sng" dirty="0" smtClean="0">
                <a:solidFill>
                  <a:srgbClr val="002060"/>
                </a:solidFill>
              </a:rPr>
              <a:t> </a:t>
            </a:r>
            <a:r>
              <a:rPr lang="fr-FR" sz="3200" u="sng" dirty="0" err="1" smtClean="0">
                <a:solidFill>
                  <a:srgbClr val="002060"/>
                </a:solidFill>
              </a:rPr>
              <a:t>Principle</a:t>
            </a:r>
            <a:endParaRPr lang="fr-FR" sz="3200" u="sng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30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5559</TotalTime>
  <Words>2283</Words>
  <Application>Microsoft Office PowerPoint</Application>
  <PresentationFormat>Affichage à l'écran (4:3)</PresentationFormat>
  <Paragraphs>316</Paragraphs>
  <Slides>39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39</vt:i4>
      </vt:variant>
    </vt:vector>
  </HeadingPairs>
  <TitlesOfParts>
    <vt:vector size="48" baseType="lpstr">
      <vt:lpstr>Arial</vt:lpstr>
      <vt:lpstr>Calibri</vt:lpstr>
      <vt:lpstr>Consolas</vt:lpstr>
      <vt:lpstr>Consolas,Bold</vt:lpstr>
      <vt:lpstr>Courier</vt:lpstr>
      <vt:lpstr>Courier New</vt:lpstr>
      <vt:lpstr>Times New Roman</vt:lpstr>
      <vt:lpstr>Wingdings</vt:lpstr>
      <vt:lpstr>Thème Office</vt:lpstr>
      <vt:lpstr>Injection de Dépendance Inversion de Contrôle Principe Ouverture / Fermeture</vt:lpstr>
      <vt:lpstr>Présentation PowerPoint</vt:lpstr>
      <vt:lpstr>Couplage fort</vt:lpstr>
      <vt:lpstr>Couplage faible </vt:lpstr>
      <vt:lpstr>Présentation PowerPoint</vt:lpstr>
      <vt:lpstr>Injection des dépendances</vt:lpstr>
      <vt:lpstr>Injection des dépendances</vt:lpstr>
      <vt:lpstr>Présentation PowerPoint</vt:lpstr>
      <vt:lpstr>Open Closed Principle</vt:lpstr>
      <vt:lpstr>Principe d'ouverture/fermeture</vt:lpstr>
      <vt:lpstr>L'abstraction comme moyenne d'ouverture/fermeture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Injection des dépendances avec Spring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user</dc:creator>
  <cp:lastModifiedBy>Microsoft</cp:lastModifiedBy>
  <cp:revision>410</cp:revision>
  <dcterms:created xsi:type="dcterms:W3CDTF">2012-10-13T17:02:57Z</dcterms:created>
  <dcterms:modified xsi:type="dcterms:W3CDTF">2022-02-17T22:30:11Z</dcterms:modified>
</cp:coreProperties>
</file>