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7099300" cy="10234613"/>
  <p:defaultTextStyle>
    <a:defPPr>
      <a:defRPr lang="en-US"/>
    </a:defPPr>
    <a:lvl1pPr algn="l" defTabSz="4387850" rtl="0" fontAlgn="base">
      <a:spcBef>
        <a:spcPct val="0"/>
      </a:spcBef>
      <a:spcAft>
        <a:spcPct val="0"/>
      </a:spcAft>
      <a:defRPr sz="8600" kern="1200">
        <a:solidFill>
          <a:schemeClr val="tx1"/>
        </a:solidFill>
        <a:latin typeface="Arial" charset="0"/>
        <a:ea typeface="+mn-ea"/>
        <a:cs typeface="+mn-cs"/>
      </a:defRPr>
    </a:lvl1pPr>
    <a:lvl2pPr marL="2193925" indent="-1736725" algn="l" defTabSz="4387850" rtl="0" fontAlgn="base">
      <a:spcBef>
        <a:spcPct val="0"/>
      </a:spcBef>
      <a:spcAft>
        <a:spcPct val="0"/>
      </a:spcAft>
      <a:defRPr sz="8600" kern="1200">
        <a:solidFill>
          <a:schemeClr val="tx1"/>
        </a:solidFill>
        <a:latin typeface="Arial" charset="0"/>
        <a:ea typeface="+mn-ea"/>
        <a:cs typeface="+mn-cs"/>
      </a:defRPr>
    </a:lvl2pPr>
    <a:lvl3pPr marL="4387850" indent="-3473450" algn="l" defTabSz="4387850" rtl="0" fontAlgn="base">
      <a:spcBef>
        <a:spcPct val="0"/>
      </a:spcBef>
      <a:spcAft>
        <a:spcPct val="0"/>
      </a:spcAft>
      <a:defRPr sz="8600" kern="1200">
        <a:solidFill>
          <a:schemeClr val="tx1"/>
        </a:solidFill>
        <a:latin typeface="Arial" charset="0"/>
        <a:ea typeface="+mn-ea"/>
        <a:cs typeface="+mn-cs"/>
      </a:defRPr>
    </a:lvl3pPr>
    <a:lvl4pPr marL="6583363" indent="-5211763" algn="l" defTabSz="4387850" rtl="0" fontAlgn="base">
      <a:spcBef>
        <a:spcPct val="0"/>
      </a:spcBef>
      <a:spcAft>
        <a:spcPct val="0"/>
      </a:spcAft>
      <a:defRPr sz="8600" kern="1200">
        <a:solidFill>
          <a:schemeClr val="tx1"/>
        </a:solidFill>
        <a:latin typeface="Arial" charset="0"/>
        <a:ea typeface="+mn-ea"/>
        <a:cs typeface="+mn-cs"/>
      </a:defRPr>
    </a:lvl4pPr>
    <a:lvl5pPr marL="8777288" indent="-6948488" algn="l" defTabSz="4387850"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0" d="100"/>
          <a:sy n="10" d="100"/>
        </p:scale>
        <p:origin x="3206" y="528"/>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694" cy="512646"/>
          </a:xfrm>
          <a:prstGeom prst="rect">
            <a:avLst/>
          </a:prstGeom>
        </p:spPr>
        <p:txBody>
          <a:bodyPr vert="horz" lIns="91440" tIns="45720" rIns="91440" bIns="45720" rtlCol="0"/>
          <a:lstStyle>
            <a:lvl1pPr algn="l">
              <a:defRPr sz="1200">
                <a:latin typeface="Arial" charset="0"/>
              </a:defRPr>
            </a:lvl1pPr>
          </a:lstStyle>
          <a:p>
            <a:pPr>
              <a:defRPr/>
            </a:pPr>
            <a:endParaRPr lang="en-US" dirty="0"/>
          </a:p>
        </p:txBody>
      </p:sp>
      <p:sp>
        <p:nvSpPr>
          <p:cNvPr id="3" name="Date Placeholder 2"/>
          <p:cNvSpPr>
            <a:spLocks noGrp="1"/>
          </p:cNvSpPr>
          <p:nvPr>
            <p:ph type="dt" idx="1"/>
          </p:nvPr>
        </p:nvSpPr>
        <p:spPr>
          <a:xfrm>
            <a:off x="4021505" y="0"/>
            <a:ext cx="3076694" cy="512646"/>
          </a:xfrm>
          <a:prstGeom prst="rect">
            <a:avLst/>
          </a:prstGeom>
        </p:spPr>
        <p:txBody>
          <a:bodyPr vert="horz" lIns="91440" tIns="45720" rIns="91440" bIns="45720" rtlCol="0"/>
          <a:lstStyle>
            <a:lvl1pPr algn="r">
              <a:defRPr sz="1200">
                <a:latin typeface="Arial" charset="0"/>
              </a:defRPr>
            </a:lvl1pPr>
          </a:lstStyle>
          <a:p>
            <a:pPr>
              <a:defRPr/>
            </a:pPr>
            <a:fld id="{606E45F1-C92D-44CF-8AF6-4DF2F8F7F47A}" type="datetimeFigureOut">
              <a:rPr lang="en-US"/>
              <a:pPr>
                <a:defRPr/>
              </a:pPr>
              <a:t>6/18/2020</a:t>
            </a:fld>
            <a:endParaRPr lang="en-US" dirty="0"/>
          </a:p>
        </p:txBody>
      </p:sp>
      <p:sp>
        <p:nvSpPr>
          <p:cNvPr id="4" name="Slide Image Placeholder 3"/>
          <p:cNvSpPr>
            <a:spLocks noGrp="1" noRot="1" noChangeAspect="1"/>
          </p:cNvSpPr>
          <p:nvPr>
            <p:ph type="sldImg" idx="2"/>
          </p:nvPr>
        </p:nvSpPr>
        <p:spPr>
          <a:xfrm>
            <a:off x="2111375" y="766763"/>
            <a:ext cx="2878138" cy="3838575"/>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710261" y="4860983"/>
            <a:ext cx="5678779" cy="46069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721968"/>
            <a:ext cx="3076694" cy="510358"/>
          </a:xfrm>
          <a:prstGeom prst="rect">
            <a:avLst/>
          </a:prstGeom>
        </p:spPr>
        <p:txBody>
          <a:bodyPr vert="horz" lIns="91440" tIns="45720" rIns="91440" bIns="45720" rtlCol="0" anchor="b"/>
          <a:lstStyle>
            <a:lvl1pPr algn="l">
              <a:defRPr sz="1200">
                <a:latin typeface="Arial" charset="0"/>
              </a:defRPr>
            </a:lvl1pPr>
          </a:lstStyle>
          <a:p>
            <a:pPr>
              <a:defRPr/>
            </a:pPr>
            <a:endParaRPr lang="en-US" dirty="0"/>
          </a:p>
        </p:txBody>
      </p:sp>
      <p:sp>
        <p:nvSpPr>
          <p:cNvPr id="7" name="Slide Number Placeholder 6"/>
          <p:cNvSpPr>
            <a:spLocks noGrp="1"/>
          </p:cNvSpPr>
          <p:nvPr>
            <p:ph type="sldNum" sz="quarter" idx="5"/>
          </p:nvPr>
        </p:nvSpPr>
        <p:spPr>
          <a:xfrm>
            <a:off x="4021505" y="9721968"/>
            <a:ext cx="3076694" cy="510358"/>
          </a:xfrm>
          <a:prstGeom prst="rect">
            <a:avLst/>
          </a:prstGeom>
        </p:spPr>
        <p:txBody>
          <a:bodyPr vert="horz" lIns="91440" tIns="45720" rIns="91440" bIns="45720" rtlCol="0" anchor="b"/>
          <a:lstStyle>
            <a:lvl1pPr algn="r">
              <a:defRPr sz="1200">
                <a:latin typeface="Arial" charset="0"/>
              </a:defRPr>
            </a:lvl1pPr>
          </a:lstStyle>
          <a:p>
            <a:pPr>
              <a:defRPr/>
            </a:pPr>
            <a:fld id="{C3A67767-1706-480E-B4B6-4AF1188CC69B}" type="slidenum">
              <a:rPr lang="en-US"/>
              <a:pPr>
                <a:defRPr/>
              </a:pPr>
              <a:t>‹#›</a:t>
            </a:fld>
            <a:endParaRPr lang="en-US" dirty="0"/>
          </a:p>
        </p:txBody>
      </p:sp>
    </p:spTree>
    <p:extLst>
      <p:ext uri="{BB962C8B-B14F-4D97-AF65-F5344CB8AC3E}">
        <p14:creationId xmlns:p14="http://schemas.microsoft.com/office/powerpoint/2010/main" val="23243749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2111375" y="766763"/>
            <a:ext cx="2878138" cy="3838575"/>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he-IL" dirty="0"/>
          </a:p>
        </p:txBody>
      </p:sp>
      <p:sp>
        <p:nvSpPr>
          <p:cNvPr id="4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FDDA5B6-C2D5-4D23-92EA-4E8E07D1F203}" type="slidenum">
              <a:rPr lang="en-US" smtClean="0"/>
              <a:pPr/>
              <a:t>1</a:t>
            </a:fld>
            <a:endParaRPr lang="en-US" dirty="0"/>
          </a:p>
        </p:txBody>
      </p:sp>
    </p:spTree>
    <p:extLst>
      <p:ext uri="{BB962C8B-B14F-4D97-AF65-F5344CB8AC3E}">
        <p14:creationId xmlns:p14="http://schemas.microsoft.com/office/powerpoint/2010/main" val="3458986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40" cy="9408160"/>
          </a:xfrm>
        </p:spPr>
        <p:txBody>
          <a:bodyPr/>
          <a:lstStyle/>
          <a:p>
            <a:r>
              <a:rPr lang="en-US"/>
              <a:t>Click to edit Master title style</a:t>
            </a:r>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C8237F6-47E3-4616-9B4B-B55B1755F306}" type="datetimeFigureOut">
              <a:rPr lang="en-US"/>
              <a:pPr>
                <a:defRPr/>
              </a:pPr>
              <a:t>6/18/2020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33840E0-1849-4A32-ACF6-5AFFDF19D428}"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33D5BFC-6280-41CD-9A7B-FC3184B6BB9F}" type="datetimeFigureOut">
              <a:rPr lang="en-US"/>
              <a:pPr>
                <a:defRPr/>
              </a:pPr>
              <a:t>6/18/2020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C52AFBA-E1E9-4705-8627-549F7CCFB90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87"/>
            <a:ext cx="740664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5920" y="1757687"/>
            <a:ext cx="2167128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2B99CC4-9BC5-4606-BF5E-EA079BA27FC8}" type="datetimeFigureOut">
              <a:rPr lang="en-US"/>
              <a:pPr>
                <a:defRPr/>
              </a:pPr>
              <a:t>6/18/2020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A517AD8-E381-472D-8894-23B3F6CA1F06}"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CB049E5-5CCC-430E-9584-258F263FC2D3}" type="datetimeFigureOut">
              <a:rPr lang="en-US"/>
              <a:pPr>
                <a:defRPr/>
              </a:pPr>
              <a:t>6/18/2020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2578E71-B391-42DE-B34F-E39000E6DDA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2600327" y="18602967"/>
            <a:ext cx="27980640" cy="9601197"/>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37743D0-B248-4B1D-8B24-A93C99AAAAF8}" type="datetimeFigureOut">
              <a:rPr lang="en-US"/>
              <a:pPr>
                <a:defRPr/>
              </a:pPr>
              <a:t>6/18/2020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00F4119-F71A-49E9-AB31-78692B20DC36}"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5920" y="10241284"/>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733520" y="10241284"/>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69A364C-211A-47A5-B4F2-1CD2EEE59A3E}" type="datetimeFigureOut">
              <a:rPr lang="en-US"/>
              <a:pPr>
                <a:defRPr/>
              </a:pPr>
              <a:t>6/18/2020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1C01A11-AA6D-4B88-AEFB-987D74AE33A3}"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1" y="9824724"/>
            <a:ext cx="14544677"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1645921" y="13919201"/>
            <a:ext cx="14544677"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9824724"/>
            <a:ext cx="14550390"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16722092" y="13919201"/>
            <a:ext cx="14550390"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056267D-B548-4B4B-8ADB-58EF7300B1A6}" type="datetimeFigureOut">
              <a:rPr lang="en-US"/>
              <a:pPr>
                <a:defRPr/>
              </a:pPr>
              <a:t>6/18/2020</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E9D54673-D040-4AD1-AC34-E1C694617831}"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D76B354F-1F8E-40DE-B4E2-F3C0038954F6}" type="datetimeFigureOut">
              <a:rPr lang="en-US"/>
              <a:pPr>
                <a:defRPr/>
              </a:pPr>
              <a:t>6/18/2020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F13AEEA0-82CC-4F9B-832D-BB08C778702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0A3685F-DA59-4E40-A8A9-41B13B3A8414}" type="datetimeFigureOut">
              <a:rPr lang="en-US"/>
              <a:pPr>
                <a:defRPr/>
              </a:pPr>
              <a:t>6/18/2020</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4F00F8CE-03AC-4E22-A3BA-13260C8AC936}"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3" y="1747520"/>
            <a:ext cx="10829927" cy="743712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2870180" y="1747524"/>
            <a:ext cx="18402300" cy="3745992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3" y="9184644"/>
            <a:ext cx="10829927" cy="30022803"/>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C4980A9-C913-495E-A66A-7C2CFBD64340}" type="datetimeFigureOut">
              <a:rPr lang="en-US"/>
              <a:pPr>
                <a:defRPr/>
              </a:pPr>
              <a:t>6/18/2020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1C9D3FC8-8E76-4089-A06D-587BE391949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1"/>
            <a:ext cx="19751040" cy="3627123"/>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6452237" y="3921760"/>
            <a:ext cx="19751040" cy="2633472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dirty="0"/>
          </a:p>
        </p:txBody>
      </p:sp>
      <p:sp>
        <p:nvSpPr>
          <p:cNvPr id="4" name="Text Placeholder 3"/>
          <p:cNvSpPr>
            <a:spLocks noGrp="1"/>
          </p:cNvSpPr>
          <p:nvPr>
            <p:ph type="body" sz="half" idx="2"/>
          </p:nvPr>
        </p:nvSpPr>
        <p:spPr>
          <a:xfrm>
            <a:off x="6452237" y="34350964"/>
            <a:ext cx="19751040" cy="515111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E673146-233B-4382-8776-FAE1B31D8818}" type="datetimeFigureOut">
              <a:rPr lang="en-US"/>
              <a:pPr>
                <a:defRPr/>
              </a:pPr>
              <a:t>6/18/2020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8429D5-350F-4F41-AF3B-4BF3602A0CE9}"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646635" y="1756833"/>
            <a:ext cx="29625131" cy="7315200"/>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646635" y="10240433"/>
            <a:ext cx="29625131" cy="28966584"/>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6635" y="40680217"/>
            <a:ext cx="7679531" cy="2336800"/>
          </a:xfrm>
          <a:prstGeom prst="rect">
            <a:avLst/>
          </a:prstGeom>
        </p:spPr>
        <p:txBody>
          <a:bodyPr vert="horz" lIns="438912" tIns="219456" rIns="438912" bIns="219456" rtlCol="0" anchor="ctr"/>
          <a:lstStyle>
            <a:lvl1pPr algn="l" defTabSz="4389120" fontAlgn="auto">
              <a:spcBef>
                <a:spcPts val="0"/>
              </a:spcBef>
              <a:spcAft>
                <a:spcPts val="0"/>
              </a:spcAft>
              <a:defRPr sz="5800">
                <a:solidFill>
                  <a:schemeClr val="tx1">
                    <a:tint val="75000"/>
                  </a:schemeClr>
                </a:solidFill>
                <a:latin typeface="+mn-lt"/>
              </a:defRPr>
            </a:lvl1pPr>
          </a:lstStyle>
          <a:p>
            <a:pPr>
              <a:defRPr/>
            </a:pPr>
            <a:fld id="{0B86B3B1-F139-4351-8A39-41BA103C9A04}" type="datetimeFigureOut">
              <a:rPr lang="en-US"/>
              <a:pPr>
                <a:defRPr/>
              </a:pPr>
              <a:t>6/18/2020</a:t>
            </a:fld>
            <a:endParaRPr lang="en-US" dirty="0"/>
          </a:p>
        </p:txBody>
      </p:sp>
      <p:sp>
        <p:nvSpPr>
          <p:cNvPr id="5" name="Footer Placeholder 4"/>
          <p:cNvSpPr>
            <a:spLocks noGrp="1"/>
          </p:cNvSpPr>
          <p:nvPr>
            <p:ph type="ftr" sz="quarter" idx="3"/>
          </p:nvPr>
        </p:nvSpPr>
        <p:spPr>
          <a:xfrm>
            <a:off x="11247835" y="40680217"/>
            <a:ext cx="10422731" cy="2336800"/>
          </a:xfrm>
          <a:prstGeom prst="rect">
            <a:avLst/>
          </a:prstGeom>
        </p:spPr>
        <p:txBody>
          <a:bodyPr vert="horz" lIns="438912" tIns="219456" rIns="438912" bIns="219456" rtlCol="0" anchor="ctr"/>
          <a:lstStyle>
            <a:lvl1pPr algn="ctr" defTabSz="4389120" fontAlgn="auto">
              <a:spcBef>
                <a:spcPts val="0"/>
              </a:spcBef>
              <a:spcAft>
                <a:spcPts val="0"/>
              </a:spcAft>
              <a:defRPr sz="58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23592235" y="40680217"/>
            <a:ext cx="7679531" cy="2336800"/>
          </a:xfrm>
          <a:prstGeom prst="rect">
            <a:avLst/>
          </a:prstGeom>
        </p:spPr>
        <p:txBody>
          <a:bodyPr vert="horz" lIns="438912" tIns="219456" rIns="438912" bIns="219456" rtlCol="0" anchor="ctr"/>
          <a:lstStyle>
            <a:lvl1pPr algn="r" defTabSz="4389120" fontAlgn="auto">
              <a:spcBef>
                <a:spcPts val="0"/>
              </a:spcBef>
              <a:spcAft>
                <a:spcPts val="0"/>
              </a:spcAft>
              <a:defRPr sz="5800">
                <a:solidFill>
                  <a:schemeClr val="tx1">
                    <a:tint val="75000"/>
                  </a:schemeClr>
                </a:solidFill>
                <a:latin typeface="+mn-lt"/>
              </a:defRPr>
            </a:lvl1pPr>
          </a:lstStyle>
          <a:p>
            <a:pPr>
              <a:defRPr/>
            </a:pPr>
            <a:fld id="{C7A3E5FB-DB47-4135-9F4D-60BB8361AED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0" fontAlgn="base" hangingPunct="0">
        <a:spcBef>
          <a:spcPct val="0"/>
        </a:spcBef>
        <a:spcAft>
          <a:spcPct val="0"/>
        </a:spcAft>
        <a:defRPr sz="21100" kern="1200">
          <a:solidFill>
            <a:schemeClr val="tx1"/>
          </a:solidFill>
          <a:latin typeface="+mj-lt"/>
          <a:ea typeface="+mj-ea"/>
          <a:cs typeface="+mj-cs"/>
        </a:defRPr>
      </a:lvl1pPr>
      <a:lvl2pPr algn="ctr" defTabSz="4387850" rtl="0" eaLnBrk="0" fontAlgn="base" hangingPunct="0">
        <a:spcBef>
          <a:spcPct val="0"/>
        </a:spcBef>
        <a:spcAft>
          <a:spcPct val="0"/>
        </a:spcAft>
        <a:defRPr sz="21100">
          <a:solidFill>
            <a:schemeClr val="tx1"/>
          </a:solidFill>
          <a:latin typeface="Calibri" pitchFamily="34" charset="0"/>
        </a:defRPr>
      </a:lvl2pPr>
      <a:lvl3pPr algn="ctr" defTabSz="4387850" rtl="0" eaLnBrk="0" fontAlgn="base" hangingPunct="0">
        <a:spcBef>
          <a:spcPct val="0"/>
        </a:spcBef>
        <a:spcAft>
          <a:spcPct val="0"/>
        </a:spcAft>
        <a:defRPr sz="21100">
          <a:solidFill>
            <a:schemeClr val="tx1"/>
          </a:solidFill>
          <a:latin typeface="Calibri" pitchFamily="34" charset="0"/>
        </a:defRPr>
      </a:lvl3pPr>
      <a:lvl4pPr algn="ctr" defTabSz="4387850" rtl="0" eaLnBrk="0" fontAlgn="base" hangingPunct="0">
        <a:spcBef>
          <a:spcPct val="0"/>
        </a:spcBef>
        <a:spcAft>
          <a:spcPct val="0"/>
        </a:spcAft>
        <a:defRPr sz="21100">
          <a:solidFill>
            <a:schemeClr val="tx1"/>
          </a:solidFill>
          <a:latin typeface="Calibri" pitchFamily="34" charset="0"/>
        </a:defRPr>
      </a:lvl4pPr>
      <a:lvl5pPr algn="ctr" defTabSz="4387850" rtl="0" eaLnBrk="0" fontAlgn="base" hangingPunct="0">
        <a:spcBef>
          <a:spcPct val="0"/>
        </a:spcBef>
        <a:spcAft>
          <a:spcPct val="0"/>
        </a:spcAft>
        <a:defRPr sz="21100">
          <a:solidFill>
            <a:schemeClr val="tx1"/>
          </a:solidFill>
          <a:latin typeface="Calibri" pitchFamily="34" charset="0"/>
        </a:defRPr>
      </a:lvl5pPr>
      <a:lvl6pPr marL="457200" algn="ctr" defTabSz="4387850" rtl="0" fontAlgn="base">
        <a:spcBef>
          <a:spcPct val="0"/>
        </a:spcBef>
        <a:spcAft>
          <a:spcPct val="0"/>
        </a:spcAft>
        <a:defRPr sz="21100">
          <a:solidFill>
            <a:schemeClr val="tx1"/>
          </a:solidFill>
          <a:latin typeface="Calibri" pitchFamily="34" charset="0"/>
        </a:defRPr>
      </a:lvl6pPr>
      <a:lvl7pPr marL="914400" algn="ctr" defTabSz="4387850" rtl="0" fontAlgn="base">
        <a:spcBef>
          <a:spcPct val="0"/>
        </a:spcBef>
        <a:spcAft>
          <a:spcPct val="0"/>
        </a:spcAft>
        <a:defRPr sz="21100">
          <a:solidFill>
            <a:schemeClr val="tx1"/>
          </a:solidFill>
          <a:latin typeface="Calibri" pitchFamily="34" charset="0"/>
        </a:defRPr>
      </a:lvl7pPr>
      <a:lvl8pPr marL="1371600" algn="ctr" defTabSz="4387850" rtl="0" fontAlgn="base">
        <a:spcBef>
          <a:spcPct val="0"/>
        </a:spcBef>
        <a:spcAft>
          <a:spcPct val="0"/>
        </a:spcAft>
        <a:defRPr sz="21100">
          <a:solidFill>
            <a:schemeClr val="tx1"/>
          </a:solidFill>
          <a:latin typeface="Calibri" pitchFamily="34" charset="0"/>
        </a:defRPr>
      </a:lvl8pPr>
      <a:lvl9pPr marL="1828800" algn="ctr" defTabSz="4387850" rtl="0" fontAlgn="base">
        <a:spcBef>
          <a:spcPct val="0"/>
        </a:spcBef>
        <a:spcAft>
          <a:spcPct val="0"/>
        </a:spcAft>
        <a:defRPr sz="21100">
          <a:solidFill>
            <a:schemeClr val="tx1"/>
          </a:solidFill>
          <a:latin typeface="Calibri" pitchFamily="34" charset="0"/>
        </a:defRPr>
      </a:lvl9pPr>
    </p:titleStyle>
    <p:bodyStyle>
      <a:lvl1pPr marL="1644650" indent="-1644650" algn="l" defTabSz="4387850" rtl="0" eaLnBrk="0" fontAlgn="base" hangingPunct="0">
        <a:spcBef>
          <a:spcPct val="20000"/>
        </a:spcBef>
        <a:spcAft>
          <a:spcPct val="0"/>
        </a:spcAft>
        <a:buFont typeface="Arial" charset="0"/>
        <a:buChar char="•"/>
        <a:defRPr sz="15400" kern="1200">
          <a:solidFill>
            <a:schemeClr val="tx1"/>
          </a:solidFill>
          <a:latin typeface="+mn-lt"/>
          <a:ea typeface="+mn-ea"/>
          <a:cs typeface="+mn-cs"/>
        </a:defRPr>
      </a:lvl1pPr>
      <a:lvl2pPr marL="3565525" indent="-1371600" algn="l" defTabSz="4387850" rtl="0" eaLnBrk="0" fontAlgn="base" hangingPunct="0">
        <a:spcBef>
          <a:spcPct val="20000"/>
        </a:spcBef>
        <a:spcAft>
          <a:spcPct val="0"/>
        </a:spcAft>
        <a:buFont typeface="Arial" charset="0"/>
        <a:buChar char="–"/>
        <a:defRPr sz="13400" kern="1200">
          <a:solidFill>
            <a:schemeClr val="tx1"/>
          </a:solidFill>
          <a:latin typeface="+mn-lt"/>
          <a:ea typeface="+mn-ea"/>
          <a:cs typeface="+mn-cs"/>
        </a:defRPr>
      </a:lvl2pPr>
      <a:lvl3pPr marL="5486400" indent="-1096963" algn="l" defTabSz="4387850" rtl="0" eaLnBrk="0" fontAlgn="base" hangingPunct="0">
        <a:spcBef>
          <a:spcPct val="20000"/>
        </a:spcBef>
        <a:spcAft>
          <a:spcPct val="0"/>
        </a:spcAft>
        <a:buFont typeface="Arial" charset="0"/>
        <a:buChar char="•"/>
        <a:defRPr sz="11500" kern="1200">
          <a:solidFill>
            <a:schemeClr val="tx1"/>
          </a:solidFill>
          <a:latin typeface="+mn-lt"/>
          <a:ea typeface="+mn-ea"/>
          <a:cs typeface="+mn-cs"/>
        </a:defRPr>
      </a:lvl3pPr>
      <a:lvl4pPr marL="7680325" indent="-1096963" algn="l" defTabSz="4387850" rtl="0" eaLnBrk="0" fontAlgn="base" hangingPunct="0">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4387850" rtl="0" eaLnBrk="0" fontAlgn="base" hangingPunct="0">
        <a:spcBef>
          <a:spcPct val="20000"/>
        </a:spcBef>
        <a:spcAft>
          <a:spcPct val="0"/>
        </a:spcAft>
        <a:buFont typeface="Arial"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14"/>
          <p:cNvSpPr txBox="1">
            <a:spLocks noChangeArrowheads="1"/>
          </p:cNvSpPr>
          <p:nvPr/>
        </p:nvSpPr>
        <p:spPr bwMode="auto">
          <a:xfrm>
            <a:off x="1714500" y="304800"/>
            <a:ext cx="30270450" cy="7004956"/>
          </a:xfrm>
          <a:prstGeom prst="rect">
            <a:avLst/>
          </a:prstGeom>
          <a:noFill/>
          <a:ln w="12700">
            <a:noFill/>
            <a:miter lim="800000"/>
            <a:headEnd/>
            <a:tailEnd/>
          </a:ln>
        </p:spPr>
        <p:txBody>
          <a:bodyPr lIns="91421" tIns="91421" rIns="91421" bIns="91421">
            <a:spAutoFit/>
          </a:bodyPr>
          <a:lstStyle/>
          <a:p>
            <a:pPr algn="ctr"/>
            <a:r>
              <a:rPr lang="en-US" sz="8000" b="1" dirty="0"/>
              <a:t>A Deep Learning Approach to Classification of Encrypted Malicious &amp; Ransomware Files</a:t>
            </a:r>
          </a:p>
          <a:p>
            <a:pPr algn="ctr"/>
            <a:endParaRPr lang="en-US" sz="7200" b="1" dirty="0">
              <a:latin typeface="Times New Roman" charset="0"/>
              <a:cs typeface="Times New Roman" charset="0"/>
            </a:endParaRPr>
          </a:p>
          <a:p>
            <a:pPr algn="ctr"/>
            <a:r>
              <a:rPr lang="en-US" sz="6600" b="1" dirty="0" err="1">
                <a:latin typeface="Times New Roman" charset="0"/>
                <a:cs typeface="Times New Roman" charset="0"/>
              </a:rPr>
              <a:t>Lital</a:t>
            </a:r>
            <a:r>
              <a:rPr lang="en-US" sz="6600" b="1" dirty="0">
                <a:latin typeface="Times New Roman" charset="0"/>
                <a:cs typeface="Times New Roman" charset="0"/>
              </a:rPr>
              <a:t> Shemesh, </a:t>
            </a:r>
            <a:r>
              <a:rPr lang="en-US" sz="6600" b="1" dirty="0" err="1">
                <a:latin typeface="Times New Roman" charset="0"/>
                <a:cs typeface="Times New Roman" charset="0"/>
              </a:rPr>
              <a:t>Elyasaf</a:t>
            </a:r>
            <a:r>
              <a:rPr lang="en-US" sz="6600" b="1" dirty="0">
                <a:latin typeface="Times New Roman" charset="0"/>
                <a:cs typeface="Times New Roman" charset="0"/>
              </a:rPr>
              <a:t> </a:t>
            </a:r>
            <a:r>
              <a:rPr lang="en-US" sz="6600" b="1" dirty="0" err="1">
                <a:latin typeface="Times New Roman" charset="0"/>
                <a:cs typeface="Times New Roman" charset="0"/>
              </a:rPr>
              <a:t>Zider</a:t>
            </a:r>
            <a:endParaRPr lang="en-US" sz="6600" b="1" baseline="30000" dirty="0">
              <a:latin typeface="Times New Roman" charset="0"/>
              <a:cs typeface="Times New Roman" charset="0"/>
            </a:endParaRPr>
          </a:p>
          <a:p>
            <a:pPr algn="ctr"/>
            <a:r>
              <a:rPr lang="en-US" sz="6600" b="1" dirty="0">
                <a:latin typeface="Times New Roman" charset="0"/>
                <a:cs typeface="Times New Roman" charset="0"/>
              </a:rPr>
              <a:t>Supervisors</a:t>
            </a:r>
            <a:r>
              <a:rPr lang="he-IL" sz="6600" b="1" dirty="0">
                <a:latin typeface="Times New Roman" charset="0"/>
                <a:cs typeface="Times New Roman" charset="0"/>
              </a:rPr>
              <a:t> :</a:t>
            </a:r>
            <a:r>
              <a:rPr lang="en-US" sz="6600" b="1" dirty="0">
                <a:latin typeface="Times New Roman" charset="0"/>
                <a:cs typeface="Times New Roman" charset="0"/>
              </a:rPr>
              <a:t> Dr. Amit </a:t>
            </a:r>
            <a:r>
              <a:rPr lang="en-US" sz="6600" b="1" dirty="0" err="1">
                <a:latin typeface="Times New Roman" charset="0"/>
                <a:cs typeface="Times New Roman" charset="0"/>
              </a:rPr>
              <a:t>Dvir</a:t>
            </a:r>
            <a:r>
              <a:rPr lang="en-US" sz="6600" b="1" dirty="0">
                <a:latin typeface="Times New Roman" charset="0"/>
                <a:cs typeface="Times New Roman" charset="0"/>
              </a:rPr>
              <a:t>, </a:t>
            </a:r>
            <a:r>
              <a:rPr lang="en-US" sz="6600" b="1" dirty="0" err="1">
                <a:latin typeface="Times New Roman" charset="0"/>
                <a:cs typeface="Times New Roman" charset="0"/>
              </a:rPr>
              <a:t>Harel</a:t>
            </a:r>
            <a:r>
              <a:rPr lang="en-US" sz="6600" b="1" dirty="0">
                <a:latin typeface="Times New Roman" charset="0"/>
                <a:cs typeface="Times New Roman" charset="0"/>
              </a:rPr>
              <a:t> Berger </a:t>
            </a:r>
          </a:p>
          <a:p>
            <a:pPr algn="ctr">
              <a:spcBef>
                <a:spcPct val="20000"/>
              </a:spcBef>
              <a:buClr>
                <a:schemeClr val="accent1"/>
              </a:buClr>
              <a:buSzPct val="70000"/>
              <a:buFont typeface="Wingdings" pitchFamily="2" charset="2"/>
              <a:buNone/>
            </a:pPr>
            <a:r>
              <a:rPr lang="en-US" sz="6600" b="1" dirty="0">
                <a:latin typeface="Times New Roman" charset="0"/>
                <a:cs typeface="Times New Roman" charset="0"/>
              </a:rPr>
              <a:t>Dept. of Computer Science, Ariel University</a:t>
            </a:r>
          </a:p>
        </p:txBody>
      </p:sp>
      <p:sp>
        <p:nvSpPr>
          <p:cNvPr id="56" name="Rectangle 55"/>
          <p:cNvSpPr/>
          <p:nvPr/>
        </p:nvSpPr>
        <p:spPr>
          <a:xfrm>
            <a:off x="0" y="0"/>
            <a:ext cx="32918400" cy="43891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8000" b="1"/>
          </a:p>
        </p:txBody>
      </p:sp>
      <p:sp>
        <p:nvSpPr>
          <p:cNvPr id="72" name="Text Box 27"/>
          <p:cNvSpPr txBox="1">
            <a:spLocks noChangeArrowheads="1"/>
          </p:cNvSpPr>
          <p:nvPr/>
        </p:nvSpPr>
        <p:spPr bwMode="auto">
          <a:xfrm>
            <a:off x="22174200" y="7543800"/>
            <a:ext cx="9601200" cy="681360"/>
          </a:xfrm>
          <a:prstGeom prst="rect">
            <a:avLst/>
          </a:prstGeom>
          <a:solidFill>
            <a:schemeClr val="tx2"/>
          </a:solidFill>
          <a:ln w="9525">
            <a:noFill/>
            <a:miter lim="800000"/>
            <a:headEnd/>
            <a:tailEnd/>
          </a:ln>
          <a:effectLst/>
        </p:spPr>
        <p:txBody>
          <a:bodyPr lIns="65183" tIns="32585" rIns="65183" bIns="32585">
            <a:spAutoFit/>
          </a:bodyPr>
          <a:lstStyle/>
          <a:p>
            <a:pPr algn="ctr" defTabSz="652463" eaLnBrk="0" hangingPunct="0">
              <a:spcBef>
                <a:spcPct val="50000"/>
              </a:spcBef>
            </a:pPr>
            <a:r>
              <a:rPr lang="en-US" sz="4000" b="1" dirty="0">
                <a:solidFill>
                  <a:srgbClr val="FFFFFF"/>
                </a:solidFill>
                <a:latin typeface="Calibri" pitchFamily="34" charset="0"/>
              </a:rPr>
              <a:t>Suggested method </a:t>
            </a:r>
          </a:p>
        </p:txBody>
      </p:sp>
      <p:sp>
        <p:nvSpPr>
          <p:cNvPr id="75" name="Text Box 261"/>
          <p:cNvSpPr txBox="1">
            <a:spLocks noChangeArrowheads="1"/>
          </p:cNvSpPr>
          <p:nvPr/>
        </p:nvSpPr>
        <p:spPr bwMode="auto">
          <a:xfrm>
            <a:off x="914400" y="7620000"/>
            <a:ext cx="9720000" cy="681360"/>
          </a:xfrm>
          <a:prstGeom prst="rect">
            <a:avLst/>
          </a:prstGeom>
          <a:solidFill>
            <a:schemeClr val="tx2"/>
          </a:solidFill>
          <a:ln w="9525">
            <a:noFill/>
            <a:miter lim="800000"/>
            <a:headEnd/>
            <a:tailEnd/>
          </a:ln>
          <a:effectLst/>
        </p:spPr>
        <p:txBody>
          <a:bodyPr lIns="65183" tIns="32585" rIns="65183" bIns="32585">
            <a:spAutoFit/>
          </a:bodyPr>
          <a:lstStyle/>
          <a:p>
            <a:pPr algn="ctr" defTabSz="652463" eaLnBrk="0" hangingPunct="0">
              <a:spcBef>
                <a:spcPct val="50000"/>
              </a:spcBef>
            </a:pPr>
            <a:r>
              <a:rPr lang="en-US" sz="4000" b="1" dirty="0">
                <a:solidFill>
                  <a:srgbClr val="FFFFFF"/>
                </a:solidFill>
                <a:latin typeface="Calibri" pitchFamily="34" charset="0"/>
              </a:rPr>
              <a:t>Motivation</a:t>
            </a:r>
          </a:p>
        </p:txBody>
      </p:sp>
      <p:pic>
        <p:nvPicPr>
          <p:cNvPr id="39" name="Picture 38" descr="באנר"/>
          <p:cNvPicPr/>
          <p:nvPr/>
        </p:nvPicPr>
        <p:blipFill rotWithShape="1">
          <a:blip r:embed="rId3">
            <a:extLst>
              <a:ext uri="{28A0092B-C50C-407E-A947-70E740481C1C}">
                <a14:useLocalDpi xmlns:a14="http://schemas.microsoft.com/office/drawing/2010/main" val="0"/>
              </a:ext>
            </a:extLst>
          </a:blip>
          <a:srcRect l="29618"/>
          <a:stretch/>
        </p:blipFill>
        <p:spPr bwMode="auto">
          <a:xfrm>
            <a:off x="880241" y="2057400"/>
            <a:ext cx="4345963" cy="1882159"/>
          </a:xfrm>
          <a:prstGeom prst="rect">
            <a:avLst/>
          </a:prstGeom>
          <a:noFill/>
          <a:ln>
            <a:noFill/>
          </a:ln>
        </p:spPr>
      </p:pic>
      <p:sp>
        <p:nvSpPr>
          <p:cNvPr id="45" name="Text Box 370"/>
          <p:cNvSpPr txBox="1">
            <a:spLocks noChangeArrowheads="1"/>
          </p:cNvSpPr>
          <p:nvPr/>
        </p:nvSpPr>
        <p:spPr bwMode="auto">
          <a:xfrm>
            <a:off x="795600" y="8305800"/>
            <a:ext cx="9720000" cy="40552640"/>
          </a:xfrm>
          <a:prstGeom prst="rect">
            <a:avLst/>
          </a:prstGeom>
          <a:noFill/>
          <a:ln w="9525">
            <a:noFill/>
            <a:miter lim="800000"/>
            <a:headEnd/>
            <a:tailEnd/>
          </a:ln>
          <a:effectLst/>
        </p:spPr>
        <p:txBody>
          <a:bodyPr wrap="square" lIns="329184" tIns="329184" rIns="329184" bIns="329184">
            <a:spAutoFit/>
          </a:bodyPr>
          <a:lstStyle/>
          <a:p>
            <a:pPr defTabSz="3135313"/>
            <a:r>
              <a:rPr lang="en-US" sz="4800" dirty="0">
                <a:latin typeface="Calibri" pitchFamily="34" charset="0"/>
              </a:rPr>
              <a:t>Ransomware - is a type of malware from crypto-virology that threatens to publish the victim's data or perpetually block access to it unless a ransom is paid. advanced malware uses a technique called crypto-viral extortion, in which it encrypts the victim's files, making them inaccessible, and demands a ransom payment to decrypt them. Since Ransomware attacks learn and overcome defense tools, the need for refinement and defense tools is still a critical issue</a:t>
            </a:r>
            <a:r>
              <a:rPr lang="en-US" sz="4800" dirty="0">
                <a:effectLst>
                  <a:outerShdw blurRad="38100" dist="38100" dir="2700000" algn="tl">
                    <a:srgbClr val="000000">
                      <a:alpha val="43137"/>
                    </a:srgbClr>
                  </a:outerShdw>
                </a:effectLst>
                <a:latin typeface="Calibri" pitchFamily="34" charset="0"/>
              </a:rPr>
              <a:t>.</a:t>
            </a:r>
          </a:p>
          <a:p>
            <a:pPr defTabSz="3135313"/>
            <a:endParaRPr lang="en-US" sz="4800" dirty="0">
              <a:effectLst>
                <a:outerShdw blurRad="38100" dist="38100" dir="2700000" algn="tl">
                  <a:srgbClr val="000000">
                    <a:alpha val="43137"/>
                  </a:srgbClr>
                </a:outerShdw>
              </a:effectLst>
              <a:latin typeface="Calibri" pitchFamily="34" charset="0"/>
            </a:endParaRPr>
          </a:p>
          <a:p>
            <a:pPr defTabSz="3135313"/>
            <a:endParaRPr lang="en-US" sz="4800" dirty="0">
              <a:latin typeface="Calibri" pitchFamily="34" charset="0"/>
            </a:endParaRPr>
          </a:p>
          <a:p>
            <a:pPr defTabSz="3135313"/>
            <a:r>
              <a:rPr lang="en-US" sz="4800" dirty="0">
                <a:latin typeface="Calibri" pitchFamily="34" charset="0"/>
              </a:rPr>
              <a:t>1. </a:t>
            </a:r>
            <a:r>
              <a:rPr lang="en-US" sz="4800" b="1" dirty="0">
                <a:latin typeface="Calibri" pitchFamily="34" charset="0"/>
              </a:rPr>
              <a:t>Machine learning</a:t>
            </a:r>
            <a:r>
              <a:rPr lang="en-US" sz="4800" dirty="0">
                <a:latin typeface="Calibri" pitchFamily="34" charset="0"/>
              </a:rPr>
              <a:t> - involves learning the patterns in data to create a model.</a:t>
            </a:r>
          </a:p>
          <a:p>
            <a:pPr defTabSz="3135313"/>
            <a:endParaRPr lang="en-US" sz="4800" dirty="0">
              <a:latin typeface="Calibri" pitchFamily="34" charset="0"/>
            </a:endParaRPr>
          </a:p>
          <a:p>
            <a:pPr defTabSz="3135313"/>
            <a:endParaRPr lang="en-US" sz="4800" dirty="0">
              <a:latin typeface="Calibri" pitchFamily="34" charset="0"/>
            </a:endParaRPr>
          </a:p>
          <a:p>
            <a:pPr defTabSz="3135313"/>
            <a:endParaRPr lang="en-US" sz="4800" dirty="0">
              <a:latin typeface="Calibri" pitchFamily="34" charset="0"/>
            </a:endParaRPr>
          </a:p>
          <a:p>
            <a:pPr defTabSz="3135313"/>
            <a:endParaRPr lang="en-US" sz="4800" dirty="0">
              <a:latin typeface="Calibri" pitchFamily="34" charset="0"/>
            </a:endParaRPr>
          </a:p>
          <a:p>
            <a:pPr defTabSz="3135313"/>
            <a:endParaRPr lang="en-US" sz="4800" dirty="0">
              <a:latin typeface="Calibri" pitchFamily="34" charset="0"/>
            </a:endParaRPr>
          </a:p>
          <a:p>
            <a:pPr defTabSz="3135313"/>
            <a:endParaRPr lang="en-US" sz="4800" dirty="0">
              <a:latin typeface="Calibri" pitchFamily="34" charset="0"/>
            </a:endParaRPr>
          </a:p>
          <a:p>
            <a:pPr defTabSz="3135313"/>
            <a:endParaRPr lang="en-US" sz="4800" dirty="0">
              <a:latin typeface="Calibri" pitchFamily="34" charset="0"/>
            </a:endParaRPr>
          </a:p>
          <a:p>
            <a:pPr defTabSz="3135313"/>
            <a:endParaRPr lang="en-US" sz="4800" dirty="0">
              <a:latin typeface="Calibri" pitchFamily="34" charset="0"/>
            </a:endParaRPr>
          </a:p>
          <a:p>
            <a:pPr defTabSz="3135313"/>
            <a:endParaRPr lang="en-US" sz="4800" dirty="0">
              <a:latin typeface="Calibri" pitchFamily="34" charset="0"/>
            </a:endParaRPr>
          </a:p>
          <a:p>
            <a:pPr defTabSz="3135313"/>
            <a:endParaRPr lang="en-US" sz="4800" dirty="0">
              <a:latin typeface="Calibri" pitchFamily="34" charset="0"/>
            </a:endParaRPr>
          </a:p>
          <a:p>
            <a:pPr defTabSz="3135313"/>
            <a:r>
              <a:rPr lang="en-US" sz="4800" dirty="0">
                <a:latin typeface="Calibri" pitchFamily="34" charset="0"/>
              </a:rPr>
              <a:t>2. </a:t>
            </a:r>
            <a:r>
              <a:rPr lang="en-US" sz="4800" b="1" dirty="0">
                <a:latin typeface="Calibri" pitchFamily="34" charset="0"/>
              </a:rPr>
              <a:t>Honeypot</a:t>
            </a:r>
            <a:r>
              <a:rPr lang="en-US" sz="4800" dirty="0">
                <a:latin typeface="Calibri" pitchFamily="34" charset="0"/>
              </a:rPr>
              <a:t> - In general, a honey trap contains data that appears to be part of the database or system data, and which allegedly contains valuable information to attackers, but is in fact isolated, monitored and blocked by attackers. </a:t>
            </a:r>
            <a:br>
              <a:rPr lang="en-US" sz="4800" b="1" u="sng" dirty="0">
                <a:latin typeface="Calibri" pitchFamily="34" charset="0"/>
              </a:rPr>
            </a:br>
            <a:br>
              <a:rPr lang="en-US" sz="4800" b="1" u="sng" dirty="0">
                <a:latin typeface="Calibri" pitchFamily="34" charset="0"/>
              </a:rPr>
            </a:br>
            <a:br>
              <a:rPr lang="en-US" sz="4800" b="1" dirty="0">
                <a:latin typeface="Calibri" pitchFamily="34" charset="0"/>
              </a:rPr>
            </a:br>
            <a:endParaRPr lang="en-US" sz="4800" b="1" dirty="0">
              <a:latin typeface="Calibri" pitchFamily="34" charset="0"/>
            </a:endParaRPr>
          </a:p>
          <a:p>
            <a:pPr defTabSz="3135313"/>
            <a:endParaRPr lang="en-US" sz="4800" b="1" dirty="0">
              <a:latin typeface="Calibri" pitchFamily="34" charset="0"/>
            </a:endParaRPr>
          </a:p>
          <a:p>
            <a:pPr defTabSz="3135313"/>
            <a:endParaRPr lang="en-US" sz="4800" b="1" dirty="0">
              <a:latin typeface="Calibri" pitchFamily="34" charset="0"/>
            </a:endParaRPr>
          </a:p>
          <a:p>
            <a:pPr defTabSz="3135313"/>
            <a:endParaRPr lang="en-US" sz="4800" b="1" dirty="0">
              <a:latin typeface="Calibri" pitchFamily="34" charset="0"/>
            </a:endParaRPr>
          </a:p>
          <a:p>
            <a:pPr defTabSz="3135313"/>
            <a:endParaRPr lang="en-US" sz="4800" b="1" dirty="0">
              <a:latin typeface="Calibri" pitchFamily="34" charset="0"/>
            </a:endParaRPr>
          </a:p>
          <a:p>
            <a:pPr defTabSz="3135313"/>
            <a:endParaRPr lang="en-US" sz="4800" b="1" dirty="0">
              <a:latin typeface="Calibri" pitchFamily="34" charset="0"/>
            </a:endParaRPr>
          </a:p>
          <a:p>
            <a:pPr defTabSz="3135313"/>
            <a:endParaRPr lang="en-US" sz="4800" b="1" dirty="0">
              <a:latin typeface="Calibri" pitchFamily="34" charset="0"/>
            </a:endParaRPr>
          </a:p>
          <a:p>
            <a:pPr defTabSz="3135313"/>
            <a:endParaRPr lang="en-US" sz="4800" b="1" dirty="0">
              <a:latin typeface="Calibri" pitchFamily="34" charset="0"/>
            </a:endParaRPr>
          </a:p>
          <a:p>
            <a:pPr defTabSz="3135313"/>
            <a:endParaRPr lang="en-US" sz="4800" b="1" dirty="0">
              <a:latin typeface="Calibri" pitchFamily="34" charset="0"/>
            </a:endParaRPr>
          </a:p>
          <a:p>
            <a:pPr defTabSz="3135313"/>
            <a:endParaRPr lang="en-US" sz="4800" b="1" dirty="0">
              <a:latin typeface="Calibri" pitchFamily="34" charset="0"/>
            </a:endParaRPr>
          </a:p>
          <a:p>
            <a:pPr defTabSz="3135313"/>
            <a:br>
              <a:rPr lang="en-US" sz="4800" dirty="0">
                <a:latin typeface="Calibri" pitchFamily="34" charset="0"/>
              </a:rPr>
            </a:br>
            <a:endParaRPr lang="en-US" sz="4800" b="1" u="sng" dirty="0">
              <a:latin typeface="Calibri" pitchFamily="34" charset="0"/>
            </a:endParaRPr>
          </a:p>
          <a:p>
            <a:pPr defTabSz="3135313"/>
            <a:br>
              <a:rPr lang="en-US" sz="4800" dirty="0">
                <a:latin typeface="Calibri" pitchFamily="34" charset="0"/>
              </a:rPr>
            </a:br>
            <a:endParaRPr lang="en-US" sz="4800" dirty="0">
              <a:latin typeface="Calibri" pitchFamily="34" charset="0"/>
            </a:endParaRPr>
          </a:p>
        </p:txBody>
      </p:sp>
      <p:sp>
        <p:nvSpPr>
          <p:cNvPr id="50" name="Text Box 27">
            <a:extLst>
              <a:ext uri="{FF2B5EF4-FFF2-40B4-BE49-F238E27FC236}">
                <a16:creationId xmlns:a16="http://schemas.microsoft.com/office/drawing/2014/main" id="{93415FBF-218E-4F20-BA8C-BF95EFFF941A}"/>
              </a:ext>
            </a:extLst>
          </p:cNvPr>
          <p:cNvSpPr txBox="1">
            <a:spLocks noChangeArrowheads="1"/>
          </p:cNvSpPr>
          <p:nvPr/>
        </p:nvSpPr>
        <p:spPr bwMode="auto">
          <a:xfrm>
            <a:off x="815421" y="19201102"/>
            <a:ext cx="9720000" cy="681360"/>
          </a:xfrm>
          <a:prstGeom prst="rect">
            <a:avLst/>
          </a:prstGeom>
          <a:solidFill>
            <a:schemeClr val="tx2"/>
          </a:solidFill>
          <a:ln w="9525">
            <a:noFill/>
            <a:miter lim="800000"/>
            <a:headEnd/>
            <a:tailEnd/>
          </a:ln>
          <a:effectLst/>
        </p:spPr>
        <p:txBody>
          <a:bodyPr lIns="65183" tIns="32585" rIns="65183" bIns="32585">
            <a:spAutoFit/>
          </a:bodyPr>
          <a:lstStyle/>
          <a:p>
            <a:pPr algn="ctr" defTabSz="652463" eaLnBrk="0" hangingPunct="0">
              <a:spcBef>
                <a:spcPct val="50000"/>
              </a:spcBef>
            </a:pPr>
            <a:r>
              <a:rPr lang="en-US" sz="4000" b="1" dirty="0">
                <a:solidFill>
                  <a:schemeClr val="bg1"/>
                </a:solidFill>
                <a:latin typeface="Calibri" pitchFamily="34" charset="0"/>
              </a:rPr>
              <a:t>Classical Approaches</a:t>
            </a:r>
          </a:p>
        </p:txBody>
      </p:sp>
      <p:pic>
        <p:nvPicPr>
          <p:cNvPr id="1028" name="Picture 4" descr="Machine Learning in Cybersecurity | Kaspersky">
            <a:extLst>
              <a:ext uri="{FF2B5EF4-FFF2-40B4-BE49-F238E27FC236}">
                <a16:creationId xmlns:a16="http://schemas.microsoft.com/office/drawing/2014/main" id="{ACD1CA0A-E31E-44D4-ACA1-0244D06EB7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800" y="22978795"/>
            <a:ext cx="9131178" cy="514182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C312D843-4E73-4BC3-B8C6-6BC0601EBD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163" y="35393918"/>
            <a:ext cx="8645694" cy="6717286"/>
          </a:xfrm>
          <a:prstGeom prst="rect">
            <a:avLst/>
          </a:prstGeom>
          <a:noFill/>
          <a:extLst>
            <a:ext uri="{909E8E84-426E-40DD-AFC4-6F175D3DCCD1}">
              <a14:hiddenFill xmlns:a14="http://schemas.microsoft.com/office/drawing/2010/main">
                <a:solidFill>
                  <a:srgbClr val="FFFFFF"/>
                </a:solidFill>
              </a14:hiddenFill>
            </a:ext>
          </a:extLst>
        </p:spPr>
      </p:pic>
      <p:sp>
        <p:nvSpPr>
          <p:cNvPr id="67" name="Text Box 27">
            <a:extLst>
              <a:ext uri="{FF2B5EF4-FFF2-40B4-BE49-F238E27FC236}">
                <a16:creationId xmlns:a16="http://schemas.microsoft.com/office/drawing/2014/main" id="{1ECDC1AF-FF14-402A-9620-160F27E7D630}"/>
              </a:ext>
            </a:extLst>
          </p:cNvPr>
          <p:cNvSpPr txBox="1">
            <a:spLocks noChangeArrowheads="1"/>
          </p:cNvSpPr>
          <p:nvPr/>
        </p:nvSpPr>
        <p:spPr bwMode="auto">
          <a:xfrm>
            <a:off x="22418040" y="34158217"/>
            <a:ext cx="9720000" cy="681360"/>
          </a:xfrm>
          <a:prstGeom prst="rect">
            <a:avLst/>
          </a:prstGeom>
          <a:solidFill>
            <a:schemeClr val="tx2"/>
          </a:solidFill>
          <a:ln w="9525">
            <a:noFill/>
            <a:miter lim="800000"/>
            <a:headEnd/>
            <a:tailEnd/>
          </a:ln>
          <a:effectLst/>
        </p:spPr>
        <p:txBody>
          <a:bodyPr lIns="65183" tIns="32585" rIns="65183" bIns="32585">
            <a:spAutoFit/>
          </a:bodyPr>
          <a:lstStyle/>
          <a:p>
            <a:pPr algn="ctr" defTabSz="652463" eaLnBrk="0" hangingPunct="0">
              <a:spcBef>
                <a:spcPct val="50000"/>
              </a:spcBef>
            </a:pPr>
            <a:r>
              <a:rPr lang="en-US" sz="4000" b="1" dirty="0">
                <a:solidFill>
                  <a:srgbClr val="FFFFFF"/>
                </a:solidFill>
                <a:latin typeface="Calibri" pitchFamily="34" charset="0"/>
              </a:rPr>
              <a:t>Feature Engineering</a:t>
            </a:r>
          </a:p>
        </p:txBody>
      </p:sp>
      <p:sp>
        <p:nvSpPr>
          <p:cNvPr id="74" name="Text Box 399">
            <a:extLst>
              <a:ext uri="{FF2B5EF4-FFF2-40B4-BE49-F238E27FC236}">
                <a16:creationId xmlns:a16="http://schemas.microsoft.com/office/drawing/2014/main" id="{58984BAB-D695-4FCB-9930-CAB40B08BFBA}"/>
              </a:ext>
            </a:extLst>
          </p:cNvPr>
          <p:cNvSpPr txBox="1">
            <a:spLocks noChangeArrowheads="1"/>
          </p:cNvSpPr>
          <p:nvPr/>
        </p:nvSpPr>
        <p:spPr bwMode="auto">
          <a:xfrm>
            <a:off x="21943352" y="35024139"/>
            <a:ext cx="9720000" cy="5835444"/>
          </a:xfrm>
          <a:prstGeom prst="rect">
            <a:avLst/>
          </a:prstGeom>
          <a:noFill/>
          <a:ln w="9525">
            <a:noFill/>
            <a:miter lim="800000"/>
            <a:headEnd/>
            <a:tailEnd/>
          </a:ln>
          <a:effectLst/>
        </p:spPr>
        <p:txBody>
          <a:bodyPr wrap="square" lIns="329184" tIns="329184" rIns="329184" bIns="329184">
            <a:spAutoFit/>
          </a:bodyPr>
          <a:lstStyle/>
          <a:p>
            <a:pPr marL="571500" indent="-571500" defTabSz="3135313">
              <a:buFont typeface="Arial" panose="020B0604020202020204" pitchFamily="34" charset="0"/>
              <a:buChar char="•"/>
            </a:pPr>
            <a:r>
              <a:rPr lang="en-US" sz="4800" dirty="0">
                <a:latin typeface="Calibri" pitchFamily="34" charset="0"/>
              </a:rPr>
              <a:t>Check the percentage of “real” words in the file.</a:t>
            </a:r>
          </a:p>
          <a:p>
            <a:pPr marL="571500" indent="-571500" defTabSz="3135313">
              <a:buFont typeface="Arial" panose="020B0604020202020204" pitchFamily="34" charset="0"/>
              <a:buChar char="•"/>
            </a:pPr>
            <a:r>
              <a:rPr lang="en-US" sz="4800" dirty="0">
                <a:latin typeface="Calibri" pitchFamily="34" charset="0"/>
              </a:rPr>
              <a:t>Modelling the Editing-Time of the file.</a:t>
            </a:r>
          </a:p>
          <a:p>
            <a:pPr marL="571500" indent="-571500" defTabSz="3135313">
              <a:buFont typeface="Arial" panose="020B0604020202020204" pitchFamily="34" charset="0"/>
              <a:buChar char="•"/>
            </a:pPr>
            <a:r>
              <a:rPr lang="en-US" sz="4800" dirty="0">
                <a:latin typeface="Calibri" pitchFamily="34" charset="0"/>
              </a:rPr>
              <a:t>If both of the above are anomaly, we can suspect that the file is encrypted.</a:t>
            </a:r>
          </a:p>
        </p:txBody>
      </p:sp>
      <p:sp>
        <p:nvSpPr>
          <p:cNvPr id="32" name="מלבן 31">
            <a:extLst>
              <a:ext uri="{FF2B5EF4-FFF2-40B4-BE49-F238E27FC236}">
                <a16:creationId xmlns:a16="http://schemas.microsoft.com/office/drawing/2014/main" id="{F76EA7F9-3623-4887-9B95-98361F7CBC0B}"/>
              </a:ext>
            </a:extLst>
          </p:cNvPr>
          <p:cNvSpPr/>
          <p:nvPr/>
        </p:nvSpPr>
        <p:spPr>
          <a:xfrm>
            <a:off x="17118205" y="27030583"/>
            <a:ext cx="3686529" cy="1200329"/>
          </a:xfrm>
          <a:prstGeom prst="rect">
            <a:avLst/>
          </a:prstGeom>
          <a:noFill/>
        </p:spPr>
        <p:txBody>
          <a:bodyPr wrap="square" lIns="91440" tIns="45720" rIns="91440" bIns="45720">
            <a:spAutoFit/>
          </a:bodyPr>
          <a:lstStyle/>
          <a:p>
            <a:pPr algn="ctr"/>
            <a:r>
              <a:rPr lang="en-US" sz="3600" b="1" cap="none" spc="0" dirty="0">
                <a:ln w="22225">
                  <a:solidFill>
                    <a:schemeClr val="accent2"/>
                  </a:solidFill>
                  <a:prstDash val="solid"/>
                </a:ln>
                <a:solidFill>
                  <a:schemeClr val="accent2">
                    <a:lumMod val="40000"/>
                    <a:lumOff val="60000"/>
                  </a:schemeClr>
                </a:solidFill>
                <a:effectLst/>
              </a:rPr>
              <a:t>Not ransomware</a:t>
            </a:r>
            <a:endParaRPr lang="he-IL" sz="3600" b="1" cap="none" spc="0" dirty="0">
              <a:ln w="22225">
                <a:solidFill>
                  <a:schemeClr val="accent2"/>
                </a:solidFill>
                <a:prstDash val="solid"/>
              </a:ln>
              <a:solidFill>
                <a:schemeClr val="accent2">
                  <a:lumMod val="40000"/>
                  <a:lumOff val="60000"/>
                </a:schemeClr>
              </a:solidFill>
              <a:effectLst/>
            </a:endParaRPr>
          </a:p>
        </p:txBody>
      </p:sp>
      <p:sp>
        <p:nvSpPr>
          <p:cNvPr id="6" name="מלבן 5">
            <a:extLst>
              <a:ext uri="{FF2B5EF4-FFF2-40B4-BE49-F238E27FC236}">
                <a16:creationId xmlns:a16="http://schemas.microsoft.com/office/drawing/2014/main" id="{906FA578-9133-4EEB-AE3E-6EABA562BC29}"/>
              </a:ext>
            </a:extLst>
          </p:cNvPr>
          <p:cNvSpPr/>
          <p:nvPr/>
        </p:nvSpPr>
        <p:spPr>
          <a:xfrm>
            <a:off x="12072858" y="15971036"/>
            <a:ext cx="8597087" cy="17820263"/>
          </a:xfrm>
          <a:prstGeom prst="rect">
            <a:avLst/>
          </a:prstGeom>
        </p:spPr>
        <p:txBody>
          <a:bodyPr wrap="square">
            <a:spAutoFit/>
          </a:bodyPr>
          <a:lstStyle/>
          <a:p>
            <a:pPr marL="742950" indent="-742950" defTabSz="3135313">
              <a:buAutoNum type="arabicPeriod"/>
            </a:pPr>
            <a:r>
              <a:rPr lang="en-US" sz="4800" dirty="0">
                <a:latin typeface="Calibri" pitchFamily="34" charset="0"/>
              </a:rPr>
              <a:t>Ingestion of a files set to the framework set of Black-Box classifiers that decides if a file is encrypted or not, using the feature engineering process.</a:t>
            </a:r>
          </a:p>
          <a:p>
            <a:pPr marL="742950" indent="-742950" defTabSz="3135313">
              <a:buAutoNum type="arabicPeriod"/>
            </a:pPr>
            <a:endParaRPr lang="en-US" sz="4800" dirty="0">
              <a:latin typeface="Calibri" pitchFamily="34" charset="0"/>
            </a:endParaRPr>
          </a:p>
          <a:p>
            <a:pPr marL="742950" indent="-742950" defTabSz="3135313">
              <a:buAutoNum type="arabicPeriod"/>
            </a:pPr>
            <a:endParaRPr lang="en-US" sz="4800" dirty="0">
              <a:latin typeface="Calibri" pitchFamily="34" charset="0"/>
            </a:endParaRPr>
          </a:p>
          <a:p>
            <a:pPr marL="742950" indent="-742950" defTabSz="3135313">
              <a:buAutoNum type="arabicPeriod"/>
            </a:pPr>
            <a:endParaRPr lang="en-US" sz="4800" dirty="0">
              <a:latin typeface="Calibri" pitchFamily="34" charset="0"/>
            </a:endParaRPr>
          </a:p>
          <a:p>
            <a:pPr marL="742950" indent="-742950" defTabSz="3135313">
              <a:buAutoNum type="arabicPeriod"/>
            </a:pPr>
            <a:endParaRPr lang="en-US" sz="4800" dirty="0">
              <a:latin typeface="Calibri" pitchFamily="34" charset="0"/>
            </a:endParaRPr>
          </a:p>
          <a:p>
            <a:pPr marL="742950" indent="-742950" defTabSz="3135313">
              <a:buAutoNum type="arabicPeriod"/>
            </a:pPr>
            <a:endParaRPr lang="en-US" sz="4800" dirty="0">
              <a:latin typeface="Calibri" pitchFamily="34" charset="0"/>
            </a:endParaRPr>
          </a:p>
          <a:p>
            <a:pPr marL="742950" indent="-742950" defTabSz="3135313">
              <a:buAutoNum type="arabicPeriod"/>
            </a:pPr>
            <a:endParaRPr lang="en-US" sz="4800" dirty="0">
              <a:latin typeface="Calibri" pitchFamily="34" charset="0"/>
            </a:endParaRPr>
          </a:p>
          <a:p>
            <a:pPr marL="742950" indent="-742950" defTabSz="3135313">
              <a:buAutoNum type="arabicPeriod"/>
            </a:pPr>
            <a:endParaRPr lang="en-US" sz="4800" dirty="0">
              <a:latin typeface="Calibri" pitchFamily="34" charset="0"/>
            </a:endParaRPr>
          </a:p>
          <a:p>
            <a:pPr marL="742950" indent="-742950" defTabSz="3135313">
              <a:buAutoNum type="arabicPeriod"/>
            </a:pPr>
            <a:endParaRPr lang="en-US" sz="4800" dirty="0">
              <a:latin typeface="Calibri" pitchFamily="34" charset="0"/>
            </a:endParaRPr>
          </a:p>
          <a:p>
            <a:pPr marL="742950" indent="-742950" defTabSz="3135313">
              <a:buAutoNum type="arabicPeriod"/>
            </a:pPr>
            <a:endParaRPr lang="en-US" sz="4800" dirty="0">
              <a:latin typeface="Calibri" pitchFamily="34" charset="0"/>
            </a:endParaRPr>
          </a:p>
          <a:p>
            <a:pPr marL="742950" indent="-742950" defTabSz="3135313">
              <a:buAutoNum type="arabicPeriod"/>
            </a:pPr>
            <a:endParaRPr lang="en-US" sz="4800" dirty="0">
              <a:latin typeface="Calibri" pitchFamily="34" charset="0"/>
            </a:endParaRPr>
          </a:p>
          <a:p>
            <a:pPr marL="742950" indent="-742950" defTabSz="3135313">
              <a:buAutoNum type="arabicPeriod"/>
            </a:pPr>
            <a:endParaRPr lang="en-US" sz="4800" dirty="0">
              <a:latin typeface="Calibri" pitchFamily="34" charset="0"/>
            </a:endParaRPr>
          </a:p>
          <a:p>
            <a:pPr marL="742950" indent="-742950" defTabSz="3135313">
              <a:buAutoNum type="arabicPeriod"/>
            </a:pPr>
            <a:endParaRPr lang="en-US" sz="4800" dirty="0">
              <a:latin typeface="Calibri" pitchFamily="34" charset="0"/>
            </a:endParaRPr>
          </a:p>
          <a:p>
            <a:pPr marL="742950" indent="-742950" defTabSz="3135313">
              <a:buAutoNum type="arabicPeriod"/>
            </a:pPr>
            <a:endParaRPr lang="en-US" sz="4800" dirty="0">
              <a:latin typeface="Calibri" pitchFamily="34" charset="0"/>
            </a:endParaRPr>
          </a:p>
          <a:p>
            <a:pPr marL="742950" indent="-742950" defTabSz="3135313">
              <a:buAutoNum type="arabicPeriod"/>
            </a:pPr>
            <a:endParaRPr lang="en-US" sz="4800" dirty="0">
              <a:latin typeface="Calibri" pitchFamily="34" charset="0"/>
            </a:endParaRPr>
          </a:p>
          <a:p>
            <a:pPr marL="742950" indent="-742950" defTabSz="3135313">
              <a:buFontTx/>
              <a:buAutoNum type="arabicPeriod"/>
            </a:pPr>
            <a:r>
              <a:rPr lang="en-US" sz="4800" dirty="0">
                <a:latin typeface="Calibri" pitchFamily="34" charset="0"/>
              </a:rPr>
              <a:t>Compute the Confusion Matrix of </a:t>
            </a:r>
            <a:r>
              <a:rPr lang="en-US" sz="4800" dirty="0" err="1">
                <a:latin typeface="Calibri" pitchFamily="34" charset="0"/>
              </a:rPr>
              <a:t>bothclassifiers</a:t>
            </a:r>
            <a:r>
              <a:rPr lang="en-US" sz="4800" dirty="0">
                <a:latin typeface="Calibri" pitchFamily="34" charset="0"/>
              </a:rPr>
              <a:t> set to measure their quality.</a:t>
            </a:r>
          </a:p>
          <a:p>
            <a:pPr marL="742950" indent="-742950" defTabSz="3135313">
              <a:buAutoNum type="arabicPeriod"/>
            </a:pPr>
            <a:endParaRPr lang="en-US" sz="4800" dirty="0">
              <a:latin typeface="Calibri" pitchFamily="34" charset="0"/>
            </a:endParaRPr>
          </a:p>
          <a:p>
            <a:pPr marL="742950" indent="-742950" defTabSz="3135313">
              <a:buAutoNum type="arabicPeriod"/>
            </a:pPr>
            <a:endParaRPr lang="en-US" sz="4800" dirty="0">
              <a:latin typeface="Calibri" pitchFamily="34" charset="0"/>
            </a:endParaRPr>
          </a:p>
        </p:txBody>
      </p:sp>
      <p:sp>
        <p:nvSpPr>
          <p:cNvPr id="11" name="חץ: שמאלה-ימינה-למעלה 10">
            <a:extLst>
              <a:ext uri="{FF2B5EF4-FFF2-40B4-BE49-F238E27FC236}">
                <a16:creationId xmlns:a16="http://schemas.microsoft.com/office/drawing/2014/main" id="{60F2A46D-A74C-42C4-87A8-60B67E138708}"/>
              </a:ext>
            </a:extLst>
          </p:cNvPr>
          <p:cNvSpPr/>
          <p:nvPr/>
        </p:nvSpPr>
        <p:spPr>
          <a:xfrm>
            <a:off x="14762956" y="26913847"/>
            <a:ext cx="2490037" cy="1317065"/>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pic>
        <p:nvPicPr>
          <p:cNvPr id="59" name="Picture 12" descr="Deep Learning Shows Promising Growth Amid Challenges">
            <a:extLst>
              <a:ext uri="{FF2B5EF4-FFF2-40B4-BE49-F238E27FC236}">
                <a16:creationId xmlns:a16="http://schemas.microsoft.com/office/drawing/2014/main" id="{B5A79BF2-8171-44A3-AA00-976685D1B6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17238" y="19541782"/>
            <a:ext cx="7705580" cy="4807635"/>
          </a:xfrm>
          <a:prstGeom prst="rect">
            <a:avLst/>
          </a:prstGeom>
          <a:noFill/>
          <a:extLst>
            <a:ext uri="{909E8E84-426E-40DD-AFC4-6F175D3DCCD1}">
              <a14:hiddenFill xmlns:a14="http://schemas.microsoft.com/office/drawing/2010/main">
                <a:solidFill>
                  <a:srgbClr val="FFFFFF"/>
                </a:solidFill>
              </a14:hiddenFill>
            </a:ext>
          </a:extLst>
        </p:spPr>
      </p:pic>
      <p:sp>
        <p:nvSpPr>
          <p:cNvPr id="70" name="Text Box 399">
            <a:extLst>
              <a:ext uri="{FF2B5EF4-FFF2-40B4-BE49-F238E27FC236}">
                <a16:creationId xmlns:a16="http://schemas.microsoft.com/office/drawing/2014/main" id="{98685722-73CC-4841-B83B-F7288CD95121}"/>
              </a:ext>
            </a:extLst>
          </p:cNvPr>
          <p:cNvSpPr txBox="1">
            <a:spLocks noChangeArrowheads="1"/>
          </p:cNvSpPr>
          <p:nvPr/>
        </p:nvSpPr>
        <p:spPr bwMode="auto">
          <a:xfrm>
            <a:off x="22216800" y="8366230"/>
            <a:ext cx="9720000" cy="20854940"/>
          </a:xfrm>
          <a:prstGeom prst="rect">
            <a:avLst/>
          </a:prstGeom>
          <a:noFill/>
          <a:ln w="9525">
            <a:noFill/>
            <a:miter lim="800000"/>
            <a:headEnd/>
            <a:tailEnd/>
          </a:ln>
          <a:effectLst/>
        </p:spPr>
        <p:txBody>
          <a:bodyPr wrap="square" lIns="329184" tIns="329184" rIns="329184" bIns="329184">
            <a:spAutoFit/>
          </a:bodyPr>
          <a:lstStyle/>
          <a:p>
            <a:r>
              <a:rPr lang="en-US" sz="4800" dirty="0">
                <a:latin typeface="Calibri" pitchFamily="34" charset="0"/>
              </a:rPr>
              <a:t>One suggested method to detect ransomware attack  includes a two-phase classifier that first detects whether a file is encrypted or not, and then decides whether to classify it as a ransomware attach:</a:t>
            </a:r>
          </a:p>
          <a:p>
            <a:endParaRPr lang="en-US" sz="4800" dirty="0">
              <a:latin typeface="Calibri" pitchFamily="34" charset="0"/>
            </a:endParaRPr>
          </a:p>
          <a:p>
            <a:r>
              <a:rPr lang="en-US" sz="4800" dirty="0">
                <a:latin typeface="Calibri" pitchFamily="34" charset="0"/>
              </a:rPr>
              <a:t>1. The development process of a Deep Learning based approach such that given an encrypted file in a large data-base environment, our approach determines whether if it’s contains a malicious ransomware attack or not.</a:t>
            </a:r>
          </a:p>
          <a:p>
            <a:endParaRPr lang="en-US" sz="4000" dirty="0">
              <a:latin typeface="Calibri" pitchFamily="34" charset="0"/>
            </a:endParaRPr>
          </a:p>
          <a:p>
            <a:endParaRPr lang="en-US" sz="4000" dirty="0">
              <a:latin typeface="Calibri" pitchFamily="34" charset="0"/>
            </a:endParaRPr>
          </a:p>
          <a:p>
            <a:endParaRPr lang="en-US" sz="4000" dirty="0">
              <a:latin typeface="Calibri" pitchFamily="34" charset="0"/>
            </a:endParaRPr>
          </a:p>
          <a:p>
            <a:endParaRPr lang="en-US" sz="4000" dirty="0">
              <a:latin typeface="Calibri" pitchFamily="34" charset="0"/>
            </a:endParaRPr>
          </a:p>
          <a:p>
            <a:endParaRPr lang="en-US" sz="4000" dirty="0">
              <a:latin typeface="Calibri" pitchFamily="34" charset="0"/>
            </a:endParaRPr>
          </a:p>
          <a:p>
            <a:endParaRPr lang="en-US" sz="4000" dirty="0">
              <a:latin typeface="Calibri" pitchFamily="34" charset="0"/>
            </a:endParaRPr>
          </a:p>
          <a:p>
            <a:endParaRPr lang="en-US" sz="4000" dirty="0">
              <a:latin typeface="Calibri" pitchFamily="34" charset="0"/>
            </a:endParaRPr>
          </a:p>
          <a:p>
            <a:endParaRPr lang="en-US" sz="4000" dirty="0">
              <a:latin typeface="Calibri" pitchFamily="34" charset="0"/>
            </a:endParaRPr>
          </a:p>
          <a:p>
            <a:endParaRPr lang="en-US" sz="4000" dirty="0">
              <a:latin typeface="Calibri" pitchFamily="34" charset="0"/>
            </a:endParaRPr>
          </a:p>
          <a:p>
            <a:endParaRPr lang="en-US" sz="4000" dirty="0">
              <a:latin typeface="Calibri" pitchFamily="34" charset="0"/>
            </a:endParaRPr>
          </a:p>
          <a:p>
            <a:r>
              <a:rPr lang="en-US" sz="4800" dirty="0">
                <a:latin typeface="Calibri" pitchFamily="34" charset="0"/>
              </a:rPr>
              <a:t>2. An architecture of a Multi-Layer Perceptron (MLP) as well as a Fully-Connected Neural Network that supports the construction of the development process of step 1.</a:t>
            </a:r>
          </a:p>
        </p:txBody>
      </p:sp>
      <p:grpSp>
        <p:nvGrpSpPr>
          <p:cNvPr id="5" name="קבוצה 4">
            <a:extLst>
              <a:ext uri="{FF2B5EF4-FFF2-40B4-BE49-F238E27FC236}">
                <a16:creationId xmlns:a16="http://schemas.microsoft.com/office/drawing/2014/main" id="{B5BF5E05-33DF-4851-BA42-9F7469FF192F}"/>
              </a:ext>
            </a:extLst>
          </p:cNvPr>
          <p:cNvGrpSpPr/>
          <p:nvPr/>
        </p:nvGrpSpPr>
        <p:grpSpPr>
          <a:xfrm>
            <a:off x="10785680" y="20177873"/>
            <a:ext cx="8666048" cy="8033202"/>
            <a:chOff x="10624852" y="22711075"/>
            <a:chExt cx="8666048" cy="8033202"/>
          </a:xfrm>
        </p:grpSpPr>
        <p:sp>
          <p:nvSpPr>
            <p:cNvPr id="4" name="מלבן 3">
              <a:extLst>
                <a:ext uri="{FF2B5EF4-FFF2-40B4-BE49-F238E27FC236}">
                  <a16:creationId xmlns:a16="http://schemas.microsoft.com/office/drawing/2014/main" id="{1726F91B-653D-4A21-B44E-457C941353C4}"/>
                </a:ext>
              </a:extLst>
            </p:cNvPr>
            <p:cNvSpPr/>
            <p:nvPr/>
          </p:nvSpPr>
          <p:spPr>
            <a:xfrm>
              <a:off x="10624852" y="30097946"/>
              <a:ext cx="4487225" cy="646331"/>
            </a:xfrm>
            <a:prstGeom prst="rect">
              <a:avLst/>
            </a:prstGeom>
            <a:noFill/>
          </p:spPr>
          <p:txBody>
            <a:bodyPr wrap="square" lIns="91440" tIns="45720" rIns="91440" bIns="45720">
              <a:spAutoFit/>
            </a:bodyPr>
            <a:lstStyle/>
            <a:p>
              <a:pPr algn="ctr"/>
              <a:r>
                <a:rPr lang="en-US" sz="3600" b="1" dirty="0">
                  <a:ln w="22225">
                    <a:solidFill>
                      <a:schemeClr val="accent2"/>
                    </a:solidFill>
                    <a:prstDash val="solid"/>
                  </a:ln>
                  <a:solidFill>
                    <a:schemeClr val="accent2">
                      <a:lumMod val="40000"/>
                      <a:lumOff val="60000"/>
                    </a:schemeClr>
                  </a:solidFill>
                </a:rPr>
                <a:t>ransomware</a:t>
              </a:r>
              <a:endParaRPr lang="he-IL" sz="3600" b="1" cap="none" spc="0" dirty="0">
                <a:ln w="22225">
                  <a:solidFill>
                    <a:schemeClr val="accent2"/>
                  </a:solidFill>
                  <a:prstDash val="solid"/>
                </a:ln>
                <a:solidFill>
                  <a:schemeClr val="accent2">
                    <a:lumMod val="40000"/>
                    <a:lumOff val="60000"/>
                  </a:schemeClr>
                </a:solidFill>
                <a:effectLst/>
              </a:endParaRPr>
            </a:p>
          </p:txBody>
        </p:sp>
        <p:grpSp>
          <p:nvGrpSpPr>
            <p:cNvPr id="3" name="קבוצה 2">
              <a:extLst>
                <a:ext uri="{FF2B5EF4-FFF2-40B4-BE49-F238E27FC236}">
                  <a16:creationId xmlns:a16="http://schemas.microsoft.com/office/drawing/2014/main" id="{F7AE9967-0812-466B-8C89-440550D5C58C}"/>
                </a:ext>
              </a:extLst>
            </p:cNvPr>
            <p:cNvGrpSpPr/>
            <p:nvPr/>
          </p:nvGrpSpPr>
          <p:grpSpPr>
            <a:xfrm>
              <a:off x="12716435" y="22711075"/>
              <a:ext cx="6574465" cy="6236625"/>
              <a:chOff x="12811297" y="19735526"/>
              <a:chExt cx="6574465" cy="6236625"/>
            </a:xfrm>
          </p:grpSpPr>
          <p:grpSp>
            <p:nvGrpSpPr>
              <p:cNvPr id="2" name="קבוצה 1">
                <a:extLst>
                  <a:ext uri="{FF2B5EF4-FFF2-40B4-BE49-F238E27FC236}">
                    <a16:creationId xmlns:a16="http://schemas.microsoft.com/office/drawing/2014/main" id="{2F0CCE8B-E0F1-4492-892F-8C3F32636042}"/>
                  </a:ext>
                </a:extLst>
              </p:cNvPr>
              <p:cNvGrpSpPr/>
              <p:nvPr/>
            </p:nvGrpSpPr>
            <p:grpSpPr>
              <a:xfrm>
                <a:off x="13261231" y="19735526"/>
                <a:ext cx="5516471" cy="3999779"/>
                <a:chOff x="13261231" y="19735526"/>
                <a:chExt cx="5516471" cy="3999779"/>
              </a:xfrm>
            </p:grpSpPr>
            <p:sp>
              <p:nvSpPr>
                <p:cNvPr id="33" name="חץ: למטה 21">
                  <a:extLst>
                    <a:ext uri="{FF2B5EF4-FFF2-40B4-BE49-F238E27FC236}">
                      <a16:creationId xmlns:a16="http://schemas.microsoft.com/office/drawing/2014/main" id="{CDCE3854-71FF-42DF-8404-BFA9B3A9ABD3}"/>
                    </a:ext>
                  </a:extLst>
                </p:cNvPr>
                <p:cNvSpPr/>
                <p:nvPr/>
              </p:nvSpPr>
              <p:spPr>
                <a:xfrm rot="20301368">
                  <a:off x="14081420" y="22475745"/>
                  <a:ext cx="797142" cy="12513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defTabSz="4387850" rtl="0" fontAlgn="base">
                    <a:spcBef>
                      <a:spcPct val="0"/>
                    </a:spcBef>
                    <a:spcAft>
                      <a:spcPct val="0"/>
                    </a:spcAft>
                    <a:defRPr sz="8600" kern="1200">
                      <a:solidFill>
                        <a:schemeClr val="lt1"/>
                      </a:solidFill>
                      <a:latin typeface="+mn-lt"/>
                      <a:ea typeface="+mn-ea"/>
                      <a:cs typeface="+mn-cs"/>
                    </a:defRPr>
                  </a:lvl1pPr>
                  <a:lvl2pPr marL="2193925" indent="-1736725" algn="l" defTabSz="4387850" rtl="0" fontAlgn="base">
                    <a:spcBef>
                      <a:spcPct val="0"/>
                    </a:spcBef>
                    <a:spcAft>
                      <a:spcPct val="0"/>
                    </a:spcAft>
                    <a:defRPr sz="8600" kern="1200">
                      <a:solidFill>
                        <a:schemeClr val="lt1"/>
                      </a:solidFill>
                      <a:latin typeface="+mn-lt"/>
                      <a:ea typeface="+mn-ea"/>
                      <a:cs typeface="+mn-cs"/>
                    </a:defRPr>
                  </a:lvl2pPr>
                  <a:lvl3pPr marL="4387850" indent="-3473450" algn="l" defTabSz="4387850" rtl="0" fontAlgn="base">
                    <a:spcBef>
                      <a:spcPct val="0"/>
                    </a:spcBef>
                    <a:spcAft>
                      <a:spcPct val="0"/>
                    </a:spcAft>
                    <a:defRPr sz="8600" kern="1200">
                      <a:solidFill>
                        <a:schemeClr val="lt1"/>
                      </a:solidFill>
                      <a:latin typeface="+mn-lt"/>
                      <a:ea typeface="+mn-ea"/>
                      <a:cs typeface="+mn-cs"/>
                    </a:defRPr>
                  </a:lvl3pPr>
                  <a:lvl4pPr marL="6583363" indent="-5211763" algn="l" defTabSz="4387850" rtl="0" fontAlgn="base">
                    <a:spcBef>
                      <a:spcPct val="0"/>
                    </a:spcBef>
                    <a:spcAft>
                      <a:spcPct val="0"/>
                    </a:spcAft>
                    <a:defRPr sz="8600" kern="1200">
                      <a:solidFill>
                        <a:schemeClr val="lt1"/>
                      </a:solidFill>
                      <a:latin typeface="+mn-lt"/>
                      <a:ea typeface="+mn-ea"/>
                      <a:cs typeface="+mn-cs"/>
                    </a:defRPr>
                  </a:lvl4pPr>
                  <a:lvl5pPr marL="8777288" indent="-6948488" algn="l" defTabSz="4387850" rtl="0" fontAlgn="base">
                    <a:spcBef>
                      <a:spcPct val="0"/>
                    </a:spcBef>
                    <a:spcAft>
                      <a:spcPct val="0"/>
                    </a:spcAft>
                    <a:defRPr sz="8600" kern="1200">
                      <a:solidFill>
                        <a:schemeClr val="lt1"/>
                      </a:solidFill>
                      <a:latin typeface="+mn-lt"/>
                      <a:ea typeface="+mn-ea"/>
                      <a:cs typeface="+mn-cs"/>
                    </a:defRPr>
                  </a:lvl5pPr>
                  <a:lvl6pPr marL="2286000" algn="l" defTabSz="914400" rtl="0" eaLnBrk="1" latinLnBrk="0" hangingPunct="1">
                    <a:defRPr sz="8600" kern="1200">
                      <a:solidFill>
                        <a:schemeClr val="lt1"/>
                      </a:solidFill>
                      <a:latin typeface="+mn-lt"/>
                      <a:ea typeface="+mn-ea"/>
                      <a:cs typeface="+mn-cs"/>
                    </a:defRPr>
                  </a:lvl6pPr>
                  <a:lvl7pPr marL="2743200" algn="l" defTabSz="914400" rtl="0" eaLnBrk="1" latinLnBrk="0" hangingPunct="1">
                    <a:defRPr sz="8600" kern="1200">
                      <a:solidFill>
                        <a:schemeClr val="lt1"/>
                      </a:solidFill>
                      <a:latin typeface="+mn-lt"/>
                      <a:ea typeface="+mn-ea"/>
                      <a:cs typeface="+mn-cs"/>
                    </a:defRPr>
                  </a:lvl7pPr>
                  <a:lvl8pPr marL="3200400" algn="l" defTabSz="914400" rtl="0" eaLnBrk="1" latinLnBrk="0" hangingPunct="1">
                    <a:defRPr sz="8600" kern="1200">
                      <a:solidFill>
                        <a:schemeClr val="lt1"/>
                      </a:solidFill>
                      <a:latin typeface="+mn-lt"/>
                      <a:ea typeface="+mn-ea"/>
                      <a:cs typeface="+mn-cs"/>
                    </a:defRPr>
                  </a:lvl8pPr>
                  <a:lvl9pPr marL="3657600" algn="l" defTabSz="914400" rtl="0" eaLnBrk="1" latinLnBrk="0" hangingPunct="1">
                    <a:defRPr sz="8600" kern="1200">
                      <a:solidFill>
                        <a:schemeClr val="lt1"/>
                      </a:solidFill>
                      <a:latin typeface="+mn-lt"/>
                      <a:ea typeface="+mn-ea"/>
                      <a:cs typeface="+mn-cs"/>
                    </a:defRPr>
                  </a:lvl9pPr>
                </a:lstStyle>
                <a:p>
                  <a:pPr algn="ctr"/>
                  <a:endParaRPr lang="he-IL"/>
                </a:p>
              </p:txBody>
            </p:sp>
            <p:sp>
              <p:nvSpPr>
                <p:cNvPr id="37" name="חץ: למטה 21">
                  <a:extLst>
                    <a:ext uri="{FF2B5EF4-FFF2-40B4-BE49-F238E27FC236}">
                      <a16:creationId xmlns:a16="http://schemas.microsoft.com/office/drawing/2014/main" id="{53802024-AE5B-4C7A-9436-E3FAF2CF94D8}"/>
                    </a:ext>
                  </a:extLst>
                </p:cNvPr>
                <p:cNvSpPr/>
                <p:nvPr/>
              </p:nvSpPr>
              <p:spPr>
                <a:xfrm rot="1758768">
                  <a:off x="16892118" y="22484000"/>
                  <a:ext cx="797142" cy="12513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defTabSz="4387850" rtl="0" fontAlgn="base">
                    <a:spcBef>
                      <a:spcPct val="0"/>
                    </a:spcBef>
                    <a:spcAft>
                      <a:spcPct val="0"/>
                    </a:spcAft>
                    <a:defRPr sz="8600" kern="1200">
                      <a:solidFill>
                        <a:schemeClr val="lt1"/>
                      </a:solidFill>
                      <a:latin typeface="+mn-lt"/>
                      <a:ea typeface="+mn-ea"/>
                      <a:cs typeface="+mn-cs"/>
                    </a:defRPr>
                  </a:lvl1pPr>
                  <a:lvl2pPr marL="2193925" indent="-1736725" algn="l" defTabSz="4387850" rtl="0" fontAlgn="base">
                    <a:spcBef>
                      <a:spcPct val="0"/>
                    </a:spcBef>
                    <a:spcAft>
                      <a:spcPct val="0"/>
                    </a:spcAft>
                    <a:defRPr sz="8600" kern="1200">
                      <a:solidFill>
                        <a:schemeClr val="lt1"/>
                      </a:solidFill>
                      <a:latin typeface="+mn-lt"/>
                      <a:ea typeface="+mn-ea"/>
                      <a:cs typeface="+mn-cs"/>
                    </a:defRPr>
                  </a:lvl2pPr>
                  <a:lvl3pPr marL="4387850" indent="-3473450" algn="l" defTabSz="4387850" rtl="0" fontAlgn="base">
                    <a:spcBef>
                      <a:spcPct val="0"/>
                    </a:spcBef>
                    <a:spcAft>
                      <a:spcPct val="0"/>
                    </a:spcAft>
                    <a:defRPr sz="8600" kern="1200">
                      <a:solidFill>
                        <a:schemeClr val="lt1"/>
                      </a:solidFill>
                      <a:latin typeface="+mn-lt"/>
                      <a:ea typeface="+mn-ea"/>
                      <a:cs typeface="+mn-cs"/>
                    </a:defRPr>
                  </a:lvl3pPr>
                  <a:lvl4pPr marL="6583363" indent="-5211763" algn="l" defTabSz="4387850" rtl="0" fontAlgn="base">
                    <a:spcBef>
                      <a:spcPct val="0"/>
                    </a:spcBef>
                    <a:spcAft>
                      <a:spcPct val="0"/>
                    </a:spcAft>
                    <a:defRPr sz="8600" kern="1200">
                      <a:solidFill>
                        <a:schemeClr val="lt1"/>
                      </a:solidFill>
                      <a:latin typeface="+mn-lt"/>
                      <a:ea typeface="+mn-ea"/>
                      <a:cs typeface="+mn-cs"/>
                    </a:defRPr>
                  </a:lvl4pPr>
                  <a:lvl5pPr marL="8777288" indent="-6948488" algn="l" defTabSz="4387850" rtl="0" fontAlgn="base">
                    <a:spcBef>
                      <a:spcPct val="0"/>
                    </a:spcBef>
                    <a:spcAft>
                      <a:spcPct val="0"/>
                    </a:spcAft>
                    <a:defRPr sz="8600" kern="1200">
                      <a:solidFill>
                        <a:schemeClr val="lt1"/>
                      </a:solidFill>
                      <a:latin typeface="+mn-lt"/>
                      <a:ea typeface="+mn-ea"/>
                      <a:cs typeface="+mn-cs"/>
                    </a:defRPr>
                  </a:lvl5pPr>
                  <a:lvl6pPr marL="2286000" algn="l" defTabSz="914400" rtl="0" eaLnBrk="1" latinLnBrk="0" hangingPunct="1">
                    <a:defRPr sz="8600" kern="1200">
                      <a:solidFill>
                        <a:schemeClr val="lt1"/>
                      </a:solidFill>
                      <a:latin typeface="+mn-lt"/>
                      <a:ea typeface="+mn-ea"/>
                      <a:cs typeface="+mn-cs"/>
                    </a:defRPr>
                  </a:lvl6pPr>
                  <a:lvl7pPr marL="2743200" algn="l" defTabSz="914400" rtl="0" eaLnBrk="1" latinLnBrk="0" hangingPunct="1">
                    <a:defRPr sz="8600" kern="1200">
                      <a:solidFill>
                        <a:schemeClr val="lt1"/>
                      </a:solidFill>
                      <a:latin typeface="+mn-lt"/>
                      <a:ea typeface="+mn-ea"/>
                      <a:cs typeface="+mn-cs"/>
                    </a:defRPr>
                  </a:lvl7pPr>
                  <a:lvl8pPr marL="3200400" algn="l" defTabSz="914400" rtl="0" eaLnBrk="1" latinLnBrk="0" hangingPunct="1">
                    <a:defRPr sz="8600" kern="1200">
                      <a:solidFill>
                        <a:schemeClr val="lt1"/>
                      </a:solidFill>
                      <a:latin typeface="+mn-lt"/>
                      <a:ea typeface="+mn-ea"/>
                      <a:cs typeface="+mn-cs"/>
                    </a:defRPr>
                  </a:lvl8pPr>
                  <a:lvl9pPr marL="3657600" algn="l" defTabSz="914400" rtl="0" eaLnBrk="1" latinLnBrk="0" hangingPunct="1">
                    <a:defRPr sz="8600" kern="1200">
                      <a:solidFill>
                        <a:schemeClr val="lt1"/>
                      </a:solidFill>
                      <a:latin typeface="+mn-lt"/>
                      <a:ea typeface="+mn-ea"/>
                      <a:cs typeface="+mn-cs"/>
                    </a:defRPr>
                  </a:lvl9pPr>
                </a:lstStyle>
                <a:p>
                  <a:pPr algn="ctr"/>
                  <a:endParaRPr lang="he-IL"/>
                </a:p>
              </p:txBody>
            </p:sp>
            <p:sp>
              <p:nvSpPr>
                <p:cNvPr id="38" name="חץ: למטה 21">
                  <a:extLst>
                    <a:ext uri="{FF2B5EF4-FFF2-40B4-BE49-F238E27FC236}">
                      <a16:creationId xmlns:a16="http://schemas.microsoft.com/office/drawing/2014/main" id="{D38FA228-8A80-4133-9ACB-7858AC49C0ED}"/>
                    </a:ext>
                  </a:extLst>
                </p:cNvPr>
                <p:cNvSpPr/>
                <p:nvPr/>
              </p:nvSpPr>
              <p:spPr>
                <a:xfrm>
                  <a:off x="15508050" y="22373749"/>
                  <a:ext cx="797142" cy="12513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algn="l" defTabSz="4387850" rtl="0" fontAlgn="base">
                    <a:spcBef>
                      <a:spcPct val="0"/>
                    </a:spcBef>
                    <a:spcAft>
                      <a:spcPct val="0"/>
                    </a:spcAft>
                    <a:defRPr sz="8600" kern="1200">
                      <a:solidFill>
                        <a:schemeClr val="lt1"/>
                      </a:solidFill>
                      <a:latin typeface="+mn-lt"/>
                      <a:ea typeface="+mn-ea"/>
                      <a:cs typeface="+mn-cs"/>
                    </a:defRPr>
                  </a:lvl1pPr>
                  <a:lvl2pPr marL="2193925" indent="-1736725" algn="l" defTabSz="4387850" rtl="0" fontAlgn="base">
                    <a:spcBef>
                      <a:spcPct val="0"/>
                    </a:spcBef>
                    <a:spcAft>
                      <a:spcPct val="0"/>
                    </a:spcAft>
                    <a:defRPr sz="8600" kern="1200">
                      <a:solidFill>
                        <a:schemeClr val="lt1"/>
                      </a:solidFill>
                      <a:latin typeface="+mn-lt"/>
                      <a:ea typeface="+mn-ea"/>
                      <a:cs typeface="+mn-cs"/>
                    </a:defRPr>
                  </a:lvl2pPr>
                  <a:lvl3pPr marL="4387850" indent="-3473450" algn="l" defTabSz="4387850" rtl="0" fontAlgn="base">
                    <a:spcBef>
                      <a:spcPct val="0"/>
                    </a:spcBef>
                    <a:spcAft>
                      <a:spcPct val="0"/>
                    </a:spcAft>
                    <a:defRPr sz="8600" kern="1200">
                      <a:solidFill>
                        <a:schemeClr val="lt1"/>
                      </a:solidFill>
                      <a:latin typeface="+mn-lt"/>
                      <a:ea typeface="+mn-ea"/>
                      <a:cs typeface="+mn-cs"/>
                    </a:defRPr>
                  </a:lvl3pPr>
                  <a:lvl4pPr marL="6583363" indent="-5211763" algn="l" defTabSz="4387850" rtl="0" fontAlgn="base">
                    <a:spcBef>
                      <a:spcPct val="0"/>
                    </a:spcBef>
                    <a:spcAft>
                      <a:spcPct val="0"/>
                    </a:spcAft>
                    <a:defRPr sz="8600" kern="1200">
                      <a:solidFill>
                        <a:schemeClr val="lt1"/>
                      </a:solidFill>
                      <a:latin typeface="+mn-lt"/>
                      <a:ea typeface="+mn-ea"/>
                      <a:cs typeface="+mn-cs"/>
                    </a:defRPr>
                  </a:lvl4pPr>
                  <a:lvl5pPr marL="8777288" indent="-6948488" algn="l" defTabSz="4387850" rtl="0" fontAlgn="base">
                    <a:spcBef>
                      <a:spcPct val="0"/>
                    </a:spcBef>
                    <a:spcAft>
                      <a:spcPct val="0"/>
                    </a:spcAft>
                    <a:defRPr sz="8600" kern="1200">
                      <a:solidFill>
                        <a:schemeClr val="lt1"/>
                      </a:solidFill>
                      <a:latin typeface="+mn-lt"/>
                      <a:ea typeface="+mn-ea"/>
                      <a:cs typeface="+mn-cs"/>
                    </a:defRPr>
                  </a:lvl5pPr>
                  <a:lvl6pPr marL="2286000" algn="l" defTabSz="914400" rtl="0" eaLnBrk="1" latinLnBrk="0" hangingPunct="1">
                    <a:defRPr sz="8600" kern="1200">
                      <a:solidFill>
                        <a:schemeClr val="lt1"/>
                      </a:solidFill>
                      <a:latin typeface="+mn-lt"/>
                      <a:ea typeface="+mn-ea"/>
                      <a:cs typeface="+mn-cs"/>
                    </a:defRPr>
                  </a:lvl6pPr>
                  <a:lvl7pPr marL="2743200" algn="l" defTabSz="914400" rtl="0" eaLnBrk="1" latinLnBrk="0" hangingPunct="1">
                    <a:defRPr sz="8600" kern="1200">
                      <a:solidFill>
                        <a:schemeClr val="lt1"/>
                      </a:solidFill>
                      <a:latin typeface="+mn-lt"/>
                      <a:ea typeface="+mn-ea"/>
                      <a:cs typeface="+mn-cs"/>
                    </a:defRPr>
                  </a:lvl7pPr>
                  <a:lvl8pPr marL="3200400" algn="l" defTabSz="914400" rtl="0" eaLnBrk="1" latinLnBrk="0" hangingPunct="1">
                    <a:defRPr sz="8600" kern="1200">
                      <a:solidFill>
                        <a:schemeClr val="lt1"/>
                      </a:solidFill>
                      <a:latin typeface="+mn-lt"/>
                      <a:ea typeface="+mn-ea"/>
                      <a:cs typeface="+mn-cs"/>
                    </a:defRPr>
                  </a:lvl8pPr>
                  <a:lvl9pPr marL="3657600" algn="l" defTabSz="914400" rtl="0" eaLnBrk="1" latinLnBrk="0" hangingPunct="1">
                    <a:defRPr sz="8600" kern="1200">
                      <a:solidFill>
                        <a:schemeClr val="lt1"/>
                      </a:solidFill>
                      <a:latin typeface="+mn-lt"/>
                      <a:ea typeface="+mn-ea"/>
                      <a:cs typeface="+mn-cs"/>
                    </a:defRPr>
                  </a:lvl9pPr>
                </a:lstStyle>
                <a:p>
                  <a:pPr algn="ctr"/>
                  <a:endParaRPr lang="he-IL"/>
                </a:p>
              </p:txBody>
            </p:sp>
            <p:pic>
              <p:nvPicPr>
                <p:cNvPr id="7" name="תמונה 6">
                  <a:extLst>
                    <a:ext uri="{FF2B5EF4-FFF2-40B4-BE49-F238E27FC236}">
                      <a16:creationId xmlns:a16="http://schemas.microsoft.com/office/drawing/2014/main" id="{094CBBD3-484F-482C-9589-5DF167350A04}"/>
                    </a:ext>
                  </a:extLst>
                </p:cNvPr>
                <p:cNvPicPr>
                  <a:picLocks noChangeAspect="1"/>
                </p:cNvPicPr>
                <p:nvPr/>
              </p:nvPicPr>
              <p:blipFill>
                <a:blip r:embed="rId7"/>
                <a:stretch>
                  <a:fillRect/>
                </a:stretch>
              </p:blipFill>
              <p:spPr>
                <a:xfrm>
                  <a:off x="13261231" y="19759304"/>
                  <a:ext cx="1590675" cy="2181225"/>
                </a:xfrm>
                <a:prstGeom prst="rect">
                  <a:avLst/>
                </a:prstGeom>
              </p:spPr>
            </p:pic>
            <p:pic>
              <p:nvPicPr>
                <p:cNvPr id="8" name="תמונה 7">
                  <a:extLst>
                    <a:ext uri="{FF2B5EF4-FFF2-40B4-BE49-F238E27FC236}">
                      <a16:creationId xmlns:a16="http://schemas.microsoft.com/office/drawing/2014/main" id="{97A0B24B-6087-4FE7-9D75-378C1225D81A}"/>
                    </a:ext>
                  </a:extLst>
                </p:cNvPr>
                <p:cNvPicPr>
                  <a:picLocks noChangeAspect="1"/>
                </p:cNvPicPr>
                <p:nvPr/>
              </p:nvPicPr>
              <p:blipFill>
                <a:blip r:embed="rId7"/>
                <a:stretch>
                  <a:fillRect/>
                </a:stretch>
              </p:blipFill>
              <p:spPr>
                <a:xfrm>
                  <a:off x="15181419" y="19759304"/>
                  <a:ext cx="1590675" cy="2181225"/>
                </a:xfrm>
                <a:prstGeom prst="rect">
                  <a:avLst/>
                </a:prstGeom>
              </p:spPr>
            </p:pic>
            <p:pic>
              <p:nvPicPr>
                <p:cNvPr id="9" name="תמונה 8">
                  <a:extLst>
                    <a:ext uri="{FF2B5EF4-FFF2-40B4-BE49-F238E27FC236}">
                      <a16:creationId xmlns:a16="http://schemas.microsoft.com/office/drawing/2014/main" id="{62F42FBD-D9A6-4897-8A30-B3C2EC355A5C}"/>
                    </a:ext>
                  </a:extLst>
                </p:cNvPr>
                <p:cNvPicPr>
                  <a:picLocks noChangeAspect="1"/>
                </p:cNvPicPr>
                <p:nvPr/>
              </p:nvPicPr>
              <p:blipFill>
                <a:blip r:embed="rId7"/>
                <a:stretch>
                  <a:fillRect/>
                </a:stretch>
              </p:blipFill>
              <p:spPr>
                <a:xfrm>
                  <a:off x="17187027" y="19735526"/>
                  <a:ext cx="1590675" cy="2181225"/>
                </a:xfrm>
                <a:prstGeom prst="rect">
                  <a:avLst/>
                </a:prstGeom>
              </p:spPr>
            </p:pic>
          </p:grpSp>
          <p:pic>
            <p:nvPicPr>
              <p:cNvPr id="73" name="Picture 72"/>
              <p:cNvPicPr>
                <a:picLocks noChangeAspect="1"/>
              </p:cNvPicPr>
              <p:nvPr/>
            </p:nvPicPr>
            <p:blipFill>
              <a:blip r:embed="rId8"/>
              <a:stretch>
                <a:fillRect/>
              </a:stretch>
            </p:blipFill>
            <p:spPr>
              <a:xfrm>
                <a:off x="12811297" y="23870478"/>
                <a:ext cx="6574465" cy="2101673"/>
              </a:xfrm>
              <a:prstGeom prst="rect">
                <a:avLst/>
              </a:prstGeom>
            </p:spPr>
          </p:pic>
        </p:grpSp>
      </p:grpSp>
      <p:pic>
        <p:nvPicPr>
          <p:cNvPr id="76" name="תמונה 1">
            <a:extLst>
              <a:ext uri="{FF2B5EF4-FFF2-40B4-BE49-F238E27FC236}">
                <a16:creationId xmlns:a16="http://schemas.microsoft.com/office/drawing/2014/main" id="{204388D4-2D47-4F9C-A32A-F10AFF047C49}"/>
              </a:ext>
            </a:extLst>
          </p:cNvPr>
          <p:cNvPicPr>
            <a:picLocks noChangeAspect="1"/>
          </p:cNvPicPr>
          <p:nvPr/>
        </p:nvPicPr>
        <p:blipFill>
          <a:blip r:embed="rId9"/>
          <a:stretch>
            <a:fillRect/>
          </a:stretch>
        </p:blipFill>
        <p:spPr>
          <a:xfrm>
            <a:off x="12198061" y="32634464"/>
            <a:ext cx="6735353" cy="5253354"/>
          </a:xfrm>
          <a:prstGeom prst="rect">
            <a:avLst/>
          </a:prstGeom>
        </p:spPr>
      </p:pic>
      <p:sp>
        <p:nvSpPr>
          <p:cNvPr id="77" name="Text Box 27"/>
          <p:cNvSpPr txBox="1">
            <a:spLocks noChangeArrowheads="1"/>
          </p:cNvSpPr>
          <p:nvPr/>
        </p:nvSpPr>
        <p:spPr bwMode="auto">
          <a:xfrm>
            <a:off x="11658600" y="7620000"/>
            <a:ext cx="9601200" cy="681360"/>
          </a:xfrm>
          <a:prstGeom prst="rect">
            <a:avLst/>
          </a:prstGeom>
          <a:solidFill>
            <a:schemeClr val="tx2"/>
          </a:solidFill>
          <a:ln w="9525">
            <a:noFill/>
            <a:miter lim="800000"/>
            <a:headEnd/>
            <a:tailEnd/>
          </a:ln>
          <a:effectLst/>
        </p:spPr>
        <p:txBody>
          <a:bodyPr lIns="65183" tIns="32585" rIns="65183" bIns="32585">
            <a:spAutoFit/>
          </a:bodyPr>
          <a:lstStyle/>
          <a:p>
            <a:pPr algn="ctr" defTabSz="652463" eaLnBrk="0" hangingPunct="0">
              <a:spcBef>
                <a:spcPct val="50000"/>
              </a:spcBef>
            </a:pPr>
            <a:r>
              <a:rPr lang="en-US" sz="4000" b="1" dirty="0">
                <a:solidFill>
                  <a:srgbClr val="FFFFFF"/>
                </a:solidFill>
                <a:latin typeface="Calibri" pitchFamily="34" charset="0"/>
              </a:rPr>
              <a:t>Our Approach &amp; Experimental design </a:t>
            </a:r>
          </a:p>
        </p:txBody>
      </p:sp>
      <p:sp>
        <p:nvSpPr>
          <p:cNvPr id="79" name="Text Box 399">
            <a:extLst>
              <a:ext uri="{FF2B5EF4-FFF2-40B4-BE49-F238E27FC236}">
                <a16:creationId xmlns:a16="http://schemas.microsoft.com/office/drawing/2014/main" id="{98685722-73CC-4841-B83B-F7288CD95121}"/>
              </a:ext>
            </a:extLst>
          </p:cNvPr>
          <p:cNvSpPr txBox="1">
            <a:spLocks noChangeArrowheads="1"/>
          </p:cNvSpPr>
          <p:nvPr/>
        </p:nvSpPr>
        <p:spPr bwMode="auto">
          <a:xfrm>
            <a:off x="11582400" y="8305800"/>
            <a:ext cx="9720000" cy="7374326"/>
          </a:xfrm>
          <a:prstGeom prst="rect">
            <a:avLst/>
          </a:prstGeom>
          <a:noFill/>
          <a:ln w="9525">
            <a:noFill/>
            <a:miter lim="800000"/>
            <a:headEnd/>
            <a:tailEnd/>
          </a:ln>
          <a:effectLst/>
        </p:spPr>
        <p:txBody>
          <a:bodyPr wrap="square" lIns="329184" tIns="329184" rIns="329184" bIns="329184">
            <a:spAutoFit/>
          </a:bodyPr>
          <a:lstStyle/>
          <a:p>
            <a:r>
              <a:rPr lang="en-US" sz="4400" dirty="0">
                <a:latin typeface="Calibri" pitchFamily="34" charset="0"/>
              </a:rPr>
              <a:t>Our approach for the classification of ransomware attack in a big-data files system consist of generic procedure, on which is performed the construction of a multiple Machine &amp; Deep Learning based models framework for the classification task that determines whether a file is encrypted or not, we suggest the following framework:</a:t>
            </a:r>
          </a:p>
          <a:p>
            <a:endParaRPr lang="en-US" sz="4000" dirty="0">
              <a:latin typeface="Calibri" pitchFamily="34" charset="0"/>
            </a:endParaRPr>
          </a:p>
        </p:txBody>
      </p:sp>
      <p:pic>
        <p:nvPicPr>
          <p:cNvPr id="80" name="Picture 18" descr="It's Deep Learning Times: A New Frontier of Data – mc.ai">
            <a:extLst>
              <a:ext uri="{FF2B5EF4-FFF2-40B4-BE49-F238E27FC236}">
                <a16:creationId xmlns:a16="http://schemas.microsoft.com/office/drawing/2014/main" id="{95733A9A-2A83-4008-8CA9-DCDB878E6D1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48153" y="29069831"/>
            <a:ext cx="6894498" cy="50529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10661</TotalTime>
  <Words>427</Words>
  <Application>Microsoft Office PowerPoint</Application>
  <PresentationFormat>מותאם אישית</PresentationFormat>
  <Paragraphs>73</Paragraphs>
  <Slides>1</Slides>
  <Notes>1</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vt:i4>
      </vt:variant>
    </vt:vector>
  </HeadingPairs>
  <TitlesOfParts>
    <vt:vector size="6" baseType="lpstr">
      <vt:lpstr>Arial</vt:lpstr>
      <vt:lpstr>Calibri</vt:lpstr>
      <vt:lpstr>Times New Roman</vt:lpstr>
      <vt:lpstr>Wingdings</vt:lpstr>
      <vt:lpstr>Office Theme</vt:lpstr>
      <vt:lpstr>מצגת של PowerPoint‏</vt:lpstr>
    </vt:vector>
  </TitlesOfParts>
  <Company>University of Northern Colorado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gerald.overmyer</dc:creator>
  <cp:lastModifiedBy>elysaf zider</cp:lastModifiedBy>
  <cp:revision>384</cp:revision>
  <cp:lastPrinted>2012-07-12T09:29:53Z</cp:lastPrinted>
  <dcterms:created xsi:type="dcterms:W3CDTF">2010-03-05T16:28:41Z</dcterms:created>
  <dcterms:modified xsi:type="dcterms:W3CDTF">2020-06-18T11:02:10Z</dcterms:modified>
</cp:coreProperties>
</file>