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aleway" panose="020B0604020202020204" charset="0"/>
      <p:regular r:id="rId13"/>
      <p:bold r:id="rId14"/>
      <p:italic r:id="rId15"/>
      <p:boldItalic r:id="rId16"/>
    </p:embeddedFont>
    <p:embeddedFont>
      <p:font typeface="La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44" autoAdjust="0"/>
  </p:normalViewPr>
  <p:slideViewPr>
    <p:cSldViewPr snapToGrid="0">
      <p:cViewPr varScale="1">
        <p:scale>
          <a:sx n="89" d="100"/>
          <a:sy n="89" d="100"/>
        </p:scale>
        <p:origin x="8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192808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347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10809893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10809893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055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a81c45b0f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a81c45b0f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7631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10809893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10809893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672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10809893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10809893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811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10809893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10809893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497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10809893a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10809893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5247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10809893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10809893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956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85de288b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85de288b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629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85de288b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85de288b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991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4748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Lagrange Interpolating Polynomial</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b="1"/>
              <a:t>Kelompok 9 - Tomat:</a:t>
            </a:r>
            <a:endParaRPr b="1" dirty="0"/>
          </a:p>
          <a:p>
            <a:pPr marL="0" lvl="0" indent="0" algn="l" rtl="0">
              <a:spcBef>
                <a:spcPts val="0"/>
              </a:spcBef>
              <a:spcAft>
                <a:spcPts val="0"/>
              </a:spcAft>
              <a:buNone/>
            </a:pPr>
            <a:r>
              <a:rPr lang="id"/>
              <a:t>Elyaser Ben Guno (1806195135)</a:t>
            </a:r>
            <a:endParaRPr dirty="0"/>
          </a:p>
          <a:p>
            <a:pPr marL="0" lvl="0" indent="0" algn="l" rtl="0">
              <a:spcBef>
                <a:spcPts val="0"/>
              </a:spcBef>
              <a:spcAft>
                <a:spcPts val="0"/>
              </a:spcAft>
              <a:buNone/>
            </a:pPr>
            <a:r>
              <a:rPr lang="id"/>
              <a:t>Muhammad Ayyasy (1806195116)</a:t>
            </a:r>
            <a:endParaRPr dirty="0"/>
          </a:p>
        </p:txBody>
      </p:sp>
      <p:sp>
        <p:nvSpPr>
          <p:cNvPr id="88" name="Google Shape;88;p13"/>
          <p:cNvSpPr/>
          <p:nvPr/>
        </p:nvSpPr>
        <p:spPr>
          <a:xfrm>
            <a:off x="0" y="0"/>
            <a:ext cx="9144000" cy="980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9" name="Google Shape;89;p13"/>
          <p:cNvPicPr preferRelativeResize="0"/>
          <p:nvPr/>
        </p:nvPicPr>
        <p:blipFill>
          <a:blip r:embed="rId3">
            <a:alphaModFix/>
          </a:blip>
          <a:stretch>
            <a:fillRect/>
          </a:stretch>
        </p:blipFill>
        <p:spPr>
          <a:xfrm>
            <a:off x="826750" y="119900"/>
            <a:ext cx="2430751" cy="740625"/>
          </a:xfrm>
          <a:prstGeom prst="rect">
            <a:avLst/>
          </a:prstGeom>
          <a:noFill/>
          <a:ln>
            <a:noFill/>
          </a:ln>
        </p:spPr>
      </p:pic>
      <p:pic>
        <p:nvPicPr>
          <p:cNvPr id="90" name="Google Shape;90;p13"/>
          <p:cNvPicPr preferRelativeResize="0"/>
          <p:nvPr/>
        </p:nvPicPr>
        <p:blipFill>
          <a:blip r:embed="rId4">
            <a:alphaModFix/>
          </a:blip>
          <a:stretch>
            <a:fillRect/>
          </a:stretch>
        </p:blipFill>
        <p:spPr>
          <a:xfrm>
            <a:off x="4881750" y="2365050"/>
            <a:ext cx="3787599" cy="2562926"/>
          </a:xfrm>
          <a:prstGeom prst="rect">
            <a:avLst/>
          </a:prstGeom>
          <a:noFill/>
          <a:ln>
            <a:noFill/>
          </a:ln>
        </p:spPr>
      </p:pic>
      <p:sp>
        <p:nvSpPr>
          <p:cNvPr id="91" name="Google Shape;91;p13"/>
          <p:cNvSpPr txBox="1"/>
          <p:nvPr/>
        </p:nvSpPr>
        <p:spPr>
          <a:xfrm>
            <a:off x="750550" y="4221250"/>
            <a:ext cx="7338000" cy="48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solidFill>
                  <a:srgbClr val="666666"/>
                </a:solidFill>
                <a:latin typeface="Lato"/>
                <a:ea typeface="Lato"/>
                <a:cs typeface="Lato"/>
                <a:sym typeface="Lato"/>
              </a:rPr>
              <a:t>Algoritma &amp; Pemrograman 01</a:t>
            </a:r>
            <a:endParaRPr sz="1600" b="1" dirty="0">
              <a:solidFill>
                <a:srgbClr val="666666"/>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268672" y="362490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dirty="0"/>
              <a:t>Sekian Terima </a:t>
            </a:r>
            <a:r>
              <a:rPr lang="id" dirty="0" smtClean="0"/>
              <a:t/>
            </a:r>
            <a:br>
              <a:rPr lang="id" dirty="0" smtClean="0"/>
            </a:br>
            <a:r>
              <a:rPr lang="id" dirty="0" smtClean="0"/>
              <a:t>Kasih</a:t>
            </a:r>
            <a:endParaRPr dirty="0"/>
          </a:p>
        </p:txBody>
      </p:sp>
      <p:pic>
        <p:nvPicPr>
          <p:cNvPr id="2" name="Picture 1"/>
          <p:cNvPicPr>
            <a:picLocks noChangeAspect="1"/>
          </p:cNvPicPr>
          <p:nvPr/>
        </p:nvPicPr>
        <p:blipFill>
          <a:blip r:embed="rId3"/>
          <a:stretch>
            <a:fillRect/>
          </a:stretch>
        </p:blipFill>
        <p:spPr>
          <a:xfrm>
            <a:off x="173522" y="932833"/>
            <a:ext cx="3762375" cy="2352675"/>
          </a:xfrm>
          <a:prstGeom prst="rect">
            <a:avLst/>
          </a:prstGeom>
        </p:spPr>
      </p:pic>
      <p:sp>
        <p:nvSpPr>
          <p:cNvPr id="3" name="TextBox 2"/>
          <p:cNvSpPr txBox="1"/>
          <p:nvPr/>
        </p:nvSpPr>
        <p:spPr>
          <a:xfrm>
            <a:off x="129089" y="236668"/>
            <a:ext cx="3983783" cy="646331"/>
          </a:xfrm>
          <a:prstGeom prst="rect">
            <a:avLst/>
          </a:prstGeom>
          <a:noFill/>
        </p:spPr>
        <p:txBody>
          <a:bodyPr wrap="none" rtlCol="0">
            <a:spAutoFit/>
          </a:bodyPr>
          <a:lstStyle/>
          <a:p>
            <a:r>
              <a:rPr lang="en-US" sz="1200" dirty="0" err="1" smtClean="0">
                <a:solidFill>
                  <a:schemeClr val="bg1"/>
                </a:solidFill>
              </a:rPr>
              <a:t>Apabila</a:t>
            </a:r>
            <a:r>
              <a:rPr lang="en-US" sz="1200" dirty="0" smtClean="0">
                <a:solidFill>
                  <a:schemeClr val="bg1"/>
                </a:solidFill>
              </a:rPr>
              <a:t> </a:t>
            </a:r>
            <a:r>
              <a:rPr lang="en-US" sz="1200" dirty="0" err="1" smtClean="0">
                <a:solidFill>
                  <a:schemeClr val="bg1"/>
                </a:solidFill>
              </a:rPr>
              <a:t>telah</a:t>
            </a:r>
            <a:r>
              <a:rPr lang="en-US" sz="1200" dirty="0" smtClean="0">
                <a:solidFill>
                  <a:schemeClr val="bg1"/>
                </a:solidFill>
              </a:rPr>
              <a:t> </a:t>
            </a:r>
            <a:r>
              <a:rPr lang="en-US" sz="1200" dirty="0" err="1" smtClean="0">
                <a:solidFill>
                  <a:schemeClr val="bg1"/>
                </a:solidFill>
              </a:rPr>
              <a:t>ada</a:t>
            </a:r>
            <a:r>
              <a:rPr lang="en-US" sz="1200" dirty="0" smtClean="0">
                <a:solidFill>
                  <a:schemeClr val="bg1"/>
                </a:solidFill>
              </a:rPr>
              <a:t> 3 </a:t>
            </a:r>
            <a:r>
              <a:rPr lang="en-US" sz="1200" dirty="0" err="1" smtClean="0">
                <a:solidFill>
                  <a:schemeClr val="bg1"/>
                </a:solidFill>
              </a:rPr>
              <a:t>histori</a:t>
            </a:r>
            <a:r>
              <a:rPr lang="en-US" sz="1200" dirty="0" smtClean="0">
                <a:solidFill>
                  <a:schemeClr val="bg1"/>
                </a:solidFill>
              </a:rPr>
              <a:t> </a:t>
            </a:r>
            <a:r>
              <a:rPr lang="en-US" sz="1200" dirty="0" err="1" smtClean="0">
                <a:solidFill>
                  <a:schemeClr val="bg1"/>
                </a:solidFill>
              </a:rPr>
              <a:t>perhitungan</a:t>
            </a:r>
            <a:r>
              <a:rPr lang="en-US" sz="1200" dirty="0" smtClean="0">
                <a:solidFill>
                  <a:schemeClr val="bg1"/>
                </a:solidFill>
              </a:rPr>
              <a:t>, </a:t>
            </a:r>
            <a:r>
              <a:rPr lang="en-US" sz="1200" dirty="0" err="1" smtClean="0">
                <a:solidFill>
                  <a:schemeClr val="bg1"/>
                </a:solidFill>
              </a:rPr>
              <a:t>maka</a:t>
            </a:r>
            <a:r>
              <a:rPr lang="en-US" sz="1200" dirty="0" smtClean="0">
                <a:solidFill>
                  <a:schemeClr val="bg1"/>
                </a:solidFill>
              </a:rPr>
              <a:t> </a:t>
            </a:r>
            <a:r>
              <a:rPr lang="en-US" sz="1200" dirty="0" err="1" smtClean="0">
                <a:solidFill>
                  <a:schemeClr val="bg1"/>
                </a:solidFill>
              </a:rPr>
              <a:t>apabila</a:t>
            </a:r>
            <a:r>
              <a:rPr lang="en-US" sz="1200" dirty="0" smtClean="0">
                <a:solidFill>
                  <a:schemeClr val="bg1"/>
                </a:solidFill>
              </a:rPr>
              <a:t> </a:t>
            </a:r>
          </a:p>
          <a:p>
            <a:r>
              <a:rPr lang="en-US" sz="1200" dirty="0" err="1" smtClean="0">
                <a:solidFill>
                  <a:schemeClr val="bg1"/>
                </a:solidFill>
              </a:rPr>
              <a:t>melakukan</a:t>
            </a:r>
            <a:r>
              <a:rPr lang="en-US" sz="1200" dirty="0" smtClean="0">
                <a:solidFill>
                  <a:schemeClr val="bg1"/>
                </a:solidFill>
              </a:rPr>
              <a:t> </a:t>
            </a:r>
            <a:r>
              <a:rPr lang="en-US" sz="1200" dirty="0" err="1" smtClean="0">
                <a:solidFill>
                  <a:schemeClr val="bg1"/>
                </a:solidFill>
              </a:rPr>
              <a:t>perhitungan</a:t>
            </a:r>
            <a:r>
              <a:rPr lang="en-US" sz="1200" dirty="0" smtClean="0">
                <a:solidFill>
                  <a:schemeClr val="bg1"/>
                </a:solidFill>
              </a:rPr>
              <a:t> </a:t>
            </a:r>
            <a:r>
              <a:rPr lang="en-US" sz="1200" dirty="0" err="1" smtClean="0">
                <a:solidFill>
                  <a:schemeClr val="bg1"/>
                </a:solidFill>
              </a:rPr>
              <a:t>selanjutnya</a:t>
            </a:r>
            <a:r>
              <a:rPr lang="en-US" sz="1200" dirty="0" smtClean="0">
                <a:solidFill>
                  <a:schemeClr val="bg1"/>
                </a:solidFill>
              </a:rPr>
              <a:t>, </a:t>
            </a:r>
            <a:r>
              <a:rPr lang="en-US" sz="1200" dirty="0" err="1" smtClean="0">
                <a:solidFill>
                  <a:schemeClr val="bg1"/>
                </a:solidFill>
              </a:rPr>
              <a:t>histori</a:t>
            </a:r>
            <a:r>
              <a:rPr lang="en-US" sz="1200" dirty="0" smtClean="0">
                <a:solidFill>
                  <a:schemeClr val="bg1"/>
                </a:solidFill>
              </a:rPr>
              <a:t> </a:t>
            </a:r>
            <a:r>
              <a:rPr lang="en-US" sz="1200" dirty="0" err="1" smtClean="0">
                <a:solidFill>
                  <a:schemeClr val="bg1"/>
                </a:solidFill>
              </a:rPr>
              <a:t>perhitungan</a:t>
            </a:r>
            <a:r>
              <a:rPr lang="en-US" sz="1200" dirty="0" smtClean="0">
                <a:solidFill>
                  <a:schemeClr val="bg1"/>
                </a:solidFill>
              </a:rPr>
              <a:t> </a:t>
            </a:r>
          </a:p>
          <a:p>
            <a:r>
              <a:rPr lang="en-US" sz="1200" dirty="0" smtClean="0">
                <a:solidFill>
                  <a:schemeClr val="bg1"/>
                </a:solidFill>
              </a:rPr>
              <a:t>yang paling lama </a:t>
            </a:r>
            <a:r>
              <a:rPr lang="en-US" sz="1200" dirty="0" err="1" smtClean="0">
                <a:solidFill>
                  <a:schemeClr val="bg1"/>
                </a:solidFill>
              </a:rPr>
              <a:t>akan</a:t>
            </a:r>
            <a:r>
              <a:rPr lang="en-US" sz="1200" dirty="0" smtClean="0">
                <a:solidFill>
                  <a:schemeClr val="bg1"/>
                </a:solidFill>
              </a:rPr>
              <a:t> </a:t>
            </a:r>
            <a:r>
              <a:rPr lang="en-US" sz="1200" dirty="0" err="1" smtClean="0">
                <a:solidFill>
                  <a:schemeClr val="bg1"/>
                </a:solidFill>
              </a:rPr>
              <a:t>ter-</a:t>
            </a:r>
            <a:r>
              <a:rPr lang="en-US" sz="1200" i="1" dirty="0" err="1" smtClean="0">
                <a:solidFill>
                  <a:schemeClr val="bg1"/>
                </a:solidFill>
              </a:rPr>
              <a:t>dequeue</a:t>
            </a:r>
            <a:endParaRPr lang="en-US" sz="1200" dirty="0">
              <a:solidFill>
                <a:schemeClr val="bg1"/>
              </a:solidFill>
            </a:endParaRPr>
          </a:p>
        </p:txBody>
      </p:sp>
      <p:pic>
        <p:nvPicPr>
          <p:cNvPr id="4" name="Picture 3"/>
          <p:cNvPicPr>
            <a:picLocks noChangeAspect="1"/>
          </p:cNvPicPr>
          <p:nvPr/>
        </p:nvPicPr>
        <p:blipFill>
          <a:blip r:embed="rId4"/>
          <a:stretch>
            <a:fillRect/>
          </a:stretch>
        </p:blipFill>
        <p:spPr>
          <a:xfrm>
            <a:off x="4658061" y="749619"/>
            <a:ext cx="4485939" cy="5196212"/>
          </a:xfrm>
          <a:prstGeom prst="rect">
            <a:avLst/>
          </a:prstGeom>
        </p:spPr>
      </p:pic>
      <p:sp>
        <p:nvSpPr>
          <p:cNvPr id="6" name="TextBox 5"/>
          <p:cNvSpPr txBox="1"/>
          <p:nvPr/>
        </p:nvSpPr>
        <p:spPr>
          <a:xfrm>
            <a:off x="4582352" y="75298"/>
            <a:ext cx="4647426" cy="646331"/>
          </a:xfrm>
          <a:prstGeom prst="rect">
            <a:avLst/>
          </a:prstGeom>
          <a:noFill/>
        </p:spPr>
        <p:txBody>
          <a:bodyPr wrap="none" rtlCol="0">
            <a:spAutoFit/>
          </a:bodyPr>
          <a:lstStyle/>
          <a:p>
            <a:r>
              <a:rPr lang="en-US" sz="1200" dirty="0" err="1" smtClean="0">
                <a:solidFill>
                  <a:schemeClr val="bg1"/>
                </a:solidFill>
              </a:rPr>
              <a:t>Apabila</a:t>
            </a:r>
            <a:r>
              <a:rPr lang="en-US" sz="1200" dirty="0" smtClean="0">
                <a:solidFill>
                  <a:schemeClr val="bg1"/>
                </a:solidFill>
              </a:rPr>
              <a:t> user </a:t>
            </a:r>
            <a:r>
              <a:rPr lang="en-US" sz="1200" dirty="0" err="1" smtClean="0">
                <a:solidFill>
                  <a:schemeClr val="bg1"/>
                </a:solidFill>
              </a:rPr>
              <a:t>memilih</a:t>
            </a:r>
            <a:r>
              <a:rPr lang="en-US" sz="1200" dirty="0" smtClean="0">
                <a:solidFill>
                  <a:schemeClr val="bg1"/>
                </a:solidFill>
              </a:rPr>
              <a:t> </a:t>
            </a:r>
            <a:r>
              <a:rPr lang="en-US" sz="1200" dirty="0" err="1" smtClean="0">
                <a:solidFill>
                  <a:schemeClr val="bg1"/>
                </a:solidFill>
              </a:rPr>
              <a:t>pilihan</a:t>
            </a:r>
            <a:r>
              <a:rPr lang="en-US" sz="1200" dirty="0" smtClean="0">
                <a:solidFill>
                  <a:schemeClr val="bg1"/>
                </a:solidFill>
              </a:rPr>
              <a:t> 3, </a:t>
            </a:r>
            <a:r>
              <a:rPr lang="en-US" sz="1200" dirty="0" err="1" smtClean="0">
                <a:solidFill>
                  <a:schemeClr val="bg1"/>
                </a:solidFill>
              </a:rPr>
              <a:t>maka</a:t>
            </a:r>
            <a:r>
              <a:rPr lang="en-US" sz="1200" dirty="0" smtClean="0">
                <a:solidFill>
                  <a:schemeClr val="bg1"/>
                </a:solidFill>
              </a:rPr>
              <a:t> </a:t>
            </a:r>
            <a:r>
              <a:rPr lang="en-US" sz="1200" dirty="0" err="1" smtClean="0">
                <a:solidFill>
                  <a:schemeClr val="bg1"/>
                </a:solidFill>
              </a:rPr>
              <a:t>hasil</a:t>
            </a:r>
            <a:r>
              <a:rPr lang="en-US" sz="1200" dirty="0" smtClean="0">
                <a:solidFill>
                  <a:schemeClr val="bg1"/>
                </a:solidFill>
              </a:rPr>
              <a:t> </a:t>
            </a:r>
            <a:r>
              <a:rPr lang="en-US" sz="1200" dirty="0" err="1" smtClean="0">
                <a:solidFill>
                  <a:schemeClr val="bg1"/>
                </a:solidFill>
              </a:rPr>
              <a:t>dan</a:t>
            </a:r>
            <a:r>
              <a:rPr lang="en-US" sz="1200" dirty="0" smtClean="0">
                <a:solidFill>
                  <a:schemeClr val="bg1"/>
                </a:solidFill>
              </a:rPr>
              <a:t> </a:t>
            </a:r>
            <a:r>
              <a:rPr lang="en-US" sz="1200" dirty="0" err="1" smtClean="0">
                <a:solidFill>
                  <a:schemeClr val="bg1"/>
                </a:solidFill>
              </a:rPr>
              <a:t>langkah</a:t>
            </a:r>
            <a:r>
              <a:rPr lang="en-US" sz="1200" dirty="0" smtClean="0">
                <a:solidFill>
                  <a:schemeClr val="bg1"/>
                </a:solidFill>
              </a:rPr>
              <a:t> </a:t>
            </a:r>
            <a:r>
              <a:rPr lang="en-US" sz="1200" dirty="0" err="1" smtClean="0">
                <a:solidFill>
                  <a:schemeClr val="bg1"/>
                </a:solidFill>
              </a:rPr>
              <a:t>perhitung</a:t>
            </a:r>
            <a:r>
              <a:rPr lang="en-US" sz="1200" dirty="0" smtClean="0">
                <a:solidFill>
                  <a:schemeClr val="bg1"/>
                </a:solidFill>
              </a:rPr>
              <a:t>-</a:t>
            </a:r>
          </a:p>
          <a:p>
            <a:r>
              <a:rPr lang="en-US" sz="1200" dirty="0">
                <a:solidFill>
                  <a:schemeClr val="bg1"/>
                </a:solidFill>
              </a:rPr>
              <a:t>a</a:t>
            </a:r>
            <a:r>
              <a:rPr lang="en-US" sz="1200" dirty="0" smtClean="0">
                <a:solidFill>
                  <a:schemeClr val="bg1"/>
                </a:solidFill>
              </a:rPr>
              <a:t>n </a:t>
            </a:r>
            <a:r>
              <a:rPr lang="en-US" sz="1200" dirty="0" err="1" smtClean="0">
                <a:solidFill>
                  <a:schemeClr val="bg1"/>
                </a:solidFill>
              </a:rPr>
              <a:t>akan</a:t>
            </a:r>
            <a:r>
              <a:rPr lang="en-US" sz="1200" dirty="0" smtClean="0">
                <a:solidFill>
                  <a:schemeClr val="bg1"/>
                </a:solidFill>
              </a:rPr>
              <a:t> </a:t>
            </a:r>
            <a:r>
              <a:rPr lang="en-US" sz="1200" dirty="0" err="1" smtClean="0">
                <a:solidFill>
                  <a:schemeClr val="bg1"/>
                </a:solidFill>
              </a:rPr>
              <a:t>disimpan</a:t>
            </a:r>
            <a:r>
              <a:rPr lang="en-US" sz="1200" dirty="0" smtClean="0">
                <a:solidFill>
                  <a:schemeClr val="bg1"/>
                </a:solidFill>
              </a:rPr>
              <a:t> </a:t>
            </a:r>
            <a:r>
              <a:rPr lang="en-US" sz="1200" dirty="0" err="1" smtClean="0">
                <a:solidFill>
                  <a:schemeClr val="bg1"/>
                </a:solidFill>
              </a:rPr>
              <a:t>ke</a:t>
            </a:r>
            <a:r>
              <a:rPr lang="en-US" sz="1200" dirty="0" smtClean="0">
                <a:solidFill>
                  <a:schemeClr val="bg1"/>
                </a:solidFill>
              </a:rPr>
              <a:t> </a:t>
            </a:r>
            <a:r>
              <a:rPr lang="en-US" sz="1200" dirty="0" err="1" smtClean="0">
                <a:solidFill>
                  <a:schemeClr val="bg1"/>
                </a:solidFill>
              </a:rPr>
              <a:t>direktori</a:t>
            </a:r>
            <a:r>
              <a:rPr lang="en-US" sz="1200" dirty="0" smtClean="0">
                <a:solidFill>
                  <a:schemeClr val="bg1"/>
                </a:solidFill>
              </a:rPr>
              <a:t> C:\Users\Public </a:t>
            </a:r>
            <a:r>
              <a:rPr lang="en-US" sz="1200" dirty="0" err="1" smtClean="0">
                <a:solidFill>
                  <a:schemeClr val="bg1"/>
                </a:solidFill>
              </a:rPr>
              <a:t>dalam</a:t>
            </a:r>
            <a:r>
              <a:rPr lang="en-US" sz="1200" dirty="0" smtClean="0">
                <a:solidFill>
                  <a:schemeClr val="bg1"/>
                </a:solidFill>
              </a:rPr>
              <a:t> </a:t>
            </a:r>
            <a:r>
              <a:rPr lang="en-US" sz="1200" dirty="0" err="1" smtClean="0">
                <a:solidFill>
                  <a:schemeClr val="bg1"/>
                </a:solidFill>
              </a:rPr>
              <a:t>bentuk</a:t>
            </a:r>
            <a:r>
              <a:rPr lang="en-US" sz="1200" dirty="0" smtClean="0">
                <a:solidFill>
                  <a:schemeClr val="bg1"/>
                </a:solidFill>
              </a:rPr>
              <a:t> file </a:t>
            </a:r>
          </a:p>
          <a:p>
            <a:r>
              <a:rPr lang="en-US" sz="1200" dirty="0" smtClean="0">
                <a:solidFill>
                  <a:schemeClr val="bg1"/>
                </a:solidFill>
              </a:rPr>
              <a:t>“PAS-09.txt”</a:t>
            </a:r>
            <a:endParaRPr lang="en-US" sz="1200" dirty="0">
              <a:solidFill>
                <a:schemeClr val="bg1"/>
              </a:solidFill>
            </a:endParaRPr>
          </a:p>
        </p:txBody>
      </p:sp>
      <p:cxnSp>
        <p:nvCxnSpPr>
          <p:cNvPr id="15" name="Elbow Connector 14"/>
          <p:cNvCxnSpPr/>
          <p:nvPr/>
        </p:nvCxnSpPr>
        <p:spPr>
          <a:xfrm flipV="1">
            <a:off x="2420471" y="861483"/>
            <a:ext cx="2161881" cy="1870960"/>
          </a:xfrm>
          <a:prstGeom prst="bentConnector3">
            <a:avLst>
              <a:gd name="adj1" fmla="val 84335"/>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729450" y="4842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sz="3400"/>
              <a:t>Lagrange Interpolating Polynomial</a:t>
            </a:r>
            <a:endParaRPr sz="3400" dirty="0"/>
          </a:p>
        </p:txBody>
      </p:sp>
      <p:sp>
        <p:nvSpPr>
          <p:cNvPr id="97" name="Google Shape;97;p14"/>
          <p:cNvSpPr txBox="1"/>
          <p:nvPr/>
        </p:nvSpPr>
        <p:spPr>
          <a:xfrm>
            <a:off x="729450" y="1450375"/>
            <a:ext cx="7274400" cy="856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d">
                <a:solidFill>
                  <a:srgbClr val="FFFFFF"/>
                </a:solidFill>
                <a:latin typeface="Lato"/>
                <a:ea typeface="Lato"/>
                <a:cs typeface="Lato"/>
                <a:sym typeface="Lato"/>
              </a:rPr>
              <a:t>Lagrange interpolating polynomial merupakan sebuah metode analisis numerikal yang digunakan untuk interpolasi polinomial menggunakan polinom lagrange.</a:t>
            </a:r>
            <a:endParaRPr dirty="0">
              <a:solidFill>
                <a:srgbClr val="FFFFFF"/>
              </a:solidFill>
              <a:latin typeface="Lato"/>
              <a:ea typeface="Lato"/>
              <a:cs typeface="Lato"/>
              <a:sym typeface="Lato"/>
            </a:endParaRPr>
          </a:p>
          <a:p>
            <a:pPr marL="0" lvl="0" indent="0" algn="just" rtl="0">
              <a:spcBef>
                <a:spcPts val="0"/>
              </a:spcBef>
              <a:spcAft>
                <a:spcPts val="0"/>
              </a:spcAft>
              <a:buNone/>
            </a:pPr>
            <a:endParaRPr dirty="0">
              <a:solidFill>
                <a:srgbClr val="FFFFFF"/>
              </a:solidFill>
              <a:latin typeface="Lato"/>
              <a:ea typeface="Lato"/>
              <a:cs typeface="Lato"/>
              <a:sym typeface="Lato"/>
            </a:endParaRPr>
          </a:p>
          <a:p>
            <a:pPr marL="0" lvl="0" indent="0" algn="just" rtl="0">
              <a:spcBef>
                <a:spcPts val="0"/>
              </a:spcBef>
              <a:spcAft>
                <a:spcPts val="0"/>
              </a:spcAft>
              <a:buNone/>
            </a:pPr>
            <a:endParaRPr dirty="0">
              <a:solidFill>
                <a:srgbClr val="FFFFFF"/>
              </a:solidFill>
              <a:latin typeface="Lato"/>
              <a:ea typeface="Lato"/>
              <a:cs typeface="Lato"/>
              <a:sym typeface="Lato"/>
            </a:endParaRPr>
          </a:p>
        </p:txBody>
      </p:sp>
      <p:pic>
        <p:nvPicPr>
          <p:cNvPr id="98" name="Google Shape;98;p14"/>
          <p:cNvPicPr preferRelativeResize="0"/>
          <p:nvPr/>
        </p:nvPicPr>
        <p:blipFill>
          <a:blip r:embed="rId3">
            <a:alphaModFix/>
          </a:blip>
          <a:stretch>
            <a:fillRect/>
          </a:stretch>
        </p:blipFill>
        <p:spPr>
          <a:xfrm>
            <a:off x="5139125" y="2828250"/>
            <a:ext cx="2276475" cy="657225"/>
          </a:xfrm>
          <a:prstGeom prst="rect">
            <a:avLst/>
          </a:prstGeom>
          <a:noFill/>
          <a:ln>
            <a:noFill/>
          </a:ln>
        </p:spPr>
      </p:pic>
      <p:sp>
        <p:nvSpPr>
          <p:cNvPr id="99" name="Google Shape;99;p14"/>
          <p:cNvSpPr txBox="1"/>
          <p:nvPr/>
        </p:nvSpPr>
        <p:spPr>
          <a:xfrm>
            <a:off x="5367725" y="3584150"/>
            <a:ext cx="18309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
                <a:solidFill>
                  <a:srgbClr val="FFFFFF"/>
                </a:solidFill>
                <a:latin typeface="Lato"/>
                <a:ea typeface="Lato"/>
                <a:cs typeface="Lato"/>
                <a:sym typeface="Lato"/>
              </a:rPr>
              <a:t>Dimana:</a:t>
            </a:r>
            <a:endParaRPr dirty="0">
              <a:solidFill>
                <a:srgbClr val="FFFFFF"/>
              </a:solidFill>
              <a:latin typeface="Lato"/>
              <a:ea typeface="Lato"/>
              <a:cs typeface="Lato"/>
              <a:sym typeface="Lato"/>
            </a:endParaRPr>
          </a:p>
        </p:txBody>
      </p:sp>
      <p:pic>
        <p:nvPicPr>
          <p:cNvPr id="100" name="Google Shape;100;p14"/>
          <p:cNvPicPr preferRelativeResize="0"/>
          <p:nvPr/>
        </p:nvPicPr>
        <p:blipFill>
          <a:blip r:embed="rId4">
            <a:alphaModFix/>
          </a:blip>
          <a:stretch>
            <a:fillRect/>
          </a:stretch>
        </p:blipFill>
        <p:spPr>
          <a:xfrm>
            <a:off x="5139125" y="3983075"/>
            <a:ext cx="2130543" cy="856200"/>
          </a:xfrm>
          <a:prstGeom prst="rect">
            <a:avLst/>
          </a:prstGeom>
          <a:noFill/>
          <a:ln>
            <a:noFill/>
          </a:ln>
        </p:spPr>
      </p:pic>
      <p:sp>
        <p:nvSpPr>
          <p:cNvPr id="101" name="Google Shape;101;p14"/>
          <p:cNvSpPr txBox="1"/>
          <p:nvPr/>
        </p:nvSpPr>
        <p:spPr>
          <a:xfrm>
            <a:off x="729450" y="2306575"/>
            <a:ext cx="30444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a:solidFill>
                  <a:srgbClr val="FFFFFF"/>
                </a:solidFill>
                <a:latin typeface="Lato"/>
                <a:ea typeface="Lato"/>
                <a:cs typeface="Lato"/>
                <a:sym typeface="Lato"/>
              </a:rPr>
              <a:t>Misal, terdapat sebuah data sebagai berikut:</a:t>
            </a:r>
            <a:endParaRPr dirty="0">
              <a:solidFill>
                <a:srgbClr val="FFFFFF"/>
              </a:solidFill>
              <a:latin typeface="Lato"/>
              <a:ea typeface="Lato"/>
              <a:cs typeface="Lato"/>
              <a:sym typeface="Lato"/>
            </a:endParaRPr>
          </a:p>
        </p:txBody>
      </p:sp>
      <p:sp>
        <p:nvSpPr>
          <p:cNvPr id="102" name="Google Shape;102;p14"/>
          <p:cNvSpPr txBox="1"/>
          <p:nvPr/>
        </p:nvSpPr>
        <p:spPr>
          <a:xfrm>
            <a:off x="4471950" y="2213000"/>
            <a:ext cx="37914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
                <a:solidFill>
                  <a:srgbClr val="FFFFFF"/>
                </a:solidFill>
                <a:latin typeface="Lato"/>
                <a:ea typeface="Lato"/>
                <a:cs typeface="Lato"/>
                <a:sym typeface="Lato"/>
              </a:rPr>
              <a:t>Persamaan dari lagrange interpolating polynomial adalah sebagai berikut:</a:t>
            </a:r>
            <a:endParaRPr dirty="0"/>
          </a:p>
        </p:txBody>
      </p:sp>
      <p:pic>
        <p:nvPicPr>
          <p:cNvPr id="103" name="Google Shape;103;p14"/>
          <p:cNvPicPr preferRelativeResize="0"/>
          <p:nvPr/>
        </p:nvPicPr>
        <p:blipFill>
          <a:blip r:embed="rId5">
            <a:alphaModFix/>
          </a:blip>
          <a:stretch>
            <a:fillRect/>
          </a:stretch>
        </p:blipFill>
        <p:spPr>
          <a:xfrm>
            <a:off x="823875" y="2992850"/>
            <a:ext cx="2130550" cy="173471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72765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Contoh Soal</a:t>
            </a:r>
            <a:endParaRPr dirty="0"/>
          </a:p>
        </p:txBody>
      </p:sp>
      <p:sp>
        <p:nvSpPr>
          <p:cNvPr id="109" name="Google Shape;10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110" name="Google Shape;110;p15"/>
          <p:cNvPicPr preferRelativeResize="0"/>
          <p:nvPr/>
        </p:nvPicPr>
        <p:blipFill>
          <a:blip r:embed="rId3">
            <a:alphaModFix/>
          </a:blip>
          <a:stretch>
            <a:fillRect/>
          </a:stretch>
        </p:blipFill>
        <p:spPr>
          <a:xfrm>
            <a:off x="662325" y="611400"/>
            <a:ext cx="6629200" cy="2722097"/>
          </a:xfrm>
          <a:prstGeom prst="rect">
            <a:avLst/>
          </a:prstGeom>
          <a:noFill/>
          <a:ln>
            <a:noFill/>
          </a:ln>
        </p:spPr>
      </p:pic>
      <p:pic>
        <p:nvPicPr>
          <p:cNvPr id="111" name="Google Shape;111;p15"/>
          <p:cNvPicPr preferRelativeResize="0"/>
          <p:nvPr/>
        </p:nvPicPr>
        <p:blipFill>
          <a:blip r:embed="rId4">
            <a:alphaModFix/>
          </a:blip>
          <a:stretch>
            <a:fillRect/>
          </a:stretch>
        </p:blipFill>
        <p:spPr>
          <a:xfrm>
            <a:off x="653250" y="3355400"/>
            <a:ext cx="6025600" cy="1635700"/>
          </a:xfrm>
          <a:prstGeom prst="rect">
            <a:avLst/>
          </a:prstGeom>
          <a:noFill/>
          <a:ln>
            <a:noFill/>
          </a:ln>
        </p:spPr>
      </p:pic>
      <p:sp>
        <p:nvSpPr>
          <p:cNvPr id="112" name="Google Shape;112;p15"/>
          <p:cNvSpPr/>
          <p:nvPr/>
        </p:nvSpPr>
        <p:spPr>
          <a:xfrm>
            <a:off x="6620750" y="3008200"/>
            <a:ext cx="2523300" cy="213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3" name="Google Shape;113;p15"/>
          <p:cNvPicPr preferRelativeResize="0"/>
          <p:nvPr/>
        </p:nvPicPr>
        <p:blipFill>
          <a:blip r:embed="rId5">
            <a:alphaModFix/>
          </a:blip>
          <a:stretch>
            <a:fillRect/>
          </a:stretch>
        </p:blipFill>
        <p:spPr>
          <a:xfrm>
            <a:off x="6764100" y="3257300"/>
            <a:ext cx="2276475" cy="657225"/>
          </a:xfrm>
          <a:prstGeom prst="rect">
            <a:avLst/>
          </a:prstGeom>
          <a:noFill/>
          <a:ln>
            <a:noFill/>
          </a:ln>
        </p:spPr>
      </p:pic>
      <p:pic>
        <p:nvPicPr>
          <p:cNvPr id="114" name="Google Shape;114;p15"/>
          <p:cNvPicPr preferRelativeResize="0"/>
          <p:nvPr/>
        </p:nvPicPr>
        <p:blipFill>
          <a:blip r:embed="rId6">
            <a:alphaModFix/>
          </a:blip>
          <a:stretch>
            <a:fillRect/>
          </a:stretch>
        </p:blipFill>
        <p:spPr>
          <a:xfrm>
            <a:off x="6916500" y="4134900"/>
            <a:ext cx="2130543" cy="856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729450" y="330900"/>
            <a:ext cx="7021200" cy="86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
              <a:t>Adopsi ke Dalam Program C</a:t>
            </a:r>
            <a:endParaRPr dirty="0"/>
          </a:p>
        </p:txBody>
      </p:sp>
      <p:sp>
        <p:nvSpPr>
          <p:cNvPr id="120" name="Google Shape;120;p16"/>
          <p:cNvSpPr txBox="1"/>
          <p:nvPr/>
        </p:nvSpPr>
        <p:spPr>
          <a:xfrm>
            <a:off x="729450" y="1199100"/>
            <a:ext cx="7338000" cy="856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d" b="1" dirty="0">
                <a:solidFill>
                  <a:srgbClr val="FFFFFF"/>
                </a:solidFill>
                <a:latin typeface="Lato"/>
                <a:ea typeface="Lato"/>
                <a:cs typeface="Lato"/>
                <a:sym typeface="Lato"/>
              </a:rPr>
              <a:t>Latar Belakang: </a:t>
            </a:r>
            <a:endParaRPr b="1" dirty="0">
              <a:solidFill>
                <a:srgbClr val="FFFFFF"/>
              </a:solidFill>
              <a:latin typeface="Lato"/>
              <a:ea typeface="Lato"/>
              <a:cs typeface="Lato"/>
              <a:sym typeface="Lato"/>
            </a:endParaRPr>
          </a:p>
          <a:p>
            <a:pPr marL="0" lvl="0" indent="0" algn="just" rtl="0">
              <a:spcBef>
                <a:spcPts val="0"/>
              </a:spcBef>
              <a:spcAft>
                <a:spcPts val="0"/>
              </a:spcAft>
              <a:buNone/>
            </a:pPr>
            <a:r>
              <a:rPr lang="id" dirty="0">
                <a:solidFill>
                  <a:srgbClr val="FFFFFF"/>
                </a:solidFill>
                <a:latin typeface="Lato"/>
                <a:ea typeface="Lato"/>
                <a:cs typeface="Lato"/>
                <a:sym typeface="Lato"/>
              </a:rPr>
              <a:t>Pada perhitungan contoh soal yang telah dilakukan, perhitungan lagrange interpolating polynomial akan mudah dilakukan jika ordenya kecil (dengan kata lain jumlah datanya sedikit). Namun, pada orde besar (jumlah data banyak) akan menjadi sulit dan memakan waktu yang lama apabila kita menghitungnya secara manual. Maka dari itu, kami membuat program ini agar dapat memudahkan menghitung lagrange interpolating polynomial dengan berapa pun jumlah datanya.</a:t>
            </a:r>
            <a:endParaRPr dirty="0">
              <a:solidFill>
                <a:srgbClr val="FFFFFF"/>
              </a:solidFill>
              <a:latin typeface="Lato"/>
              <a:ea typeface="Lato"/>
              <a:cs typeface="Lato"/>
              <a:sym typeface="Lato"/>
            </a:endParaRPr>
          </a:p>
          <a:p>
            <a:pPr marL="0" lvl="0" indent="0" algn="just" rtl="0">
              <a:spcBef>
                <a:spcPts val="0"/>
              </a:spcBef>
              <a:spcAft>
                <a:spcPts val="0"/>
              </a:spcAft>
              <a:buNone/>
            </a:pPr>
            <a:endParaRPr dirty="0">
              <a:solidFill>
                <a:srgbClr val="FFFFFF"/>
              </a:solidFill>
              <a:latin typeface="Lato"/>
              <a:ea typeface="Lato"/>
              <a:cs typeface="Lato"/>
              <a:sym typeface="Lato"/>
            </a:endParaRPr>
          </a:p>
          <a:p>
            <a:pPr marL="0" lvl="0" indent="0" algn="just" rtl="0">
              <a:spcBef>
                <a:spcPts val="0"/>
              </a:spcBef>
              <a:spcAft>
                <a:spcPts val="0"/>
              </a:spcAft>
              <a:buNone/>
            </a:pPr>
            <a:r>
              <a:rPr lang="id" b="1" dirty="0">
                <a:solidFill>
                  <a:srgbClr val="FFFFFF"/>
                </a:solidFill>
                <a:latin typeface="Lato"/>
                <a:ea typeface="Lato"/>
                <a:cs typeface="Lato"/>
                <a:sym typeface="Lato"/>
              </a:rPr>
              <a:t>Tujuan:</a:t>
            </a:r>
            <a:endParaRPr b="1" dirty="0">
              <a:solidFill>
                <a:srgbClr val="FFFFFF"/>
              </a:solidFill>
              <a:latin typeface="Lato"/>
              <a:ea typeface="Lato"/>
              <a:cs typeface="Lato"/>
              <a:sym typeface="Lato"/>
            </a:endParaRPr>
          </a:p>
          <a:p>
            <a:pPr marL="457200" lvl="0" indent="-317500" algn="just" rtl="0">
              <a:spcBef>
                <a:spcPts val="0"/>
              </a:spcBef>
              <a:spcAft>
                <a:spcPts val="0"/>
              </a:spcAft>
              <a:buClr>
                <a:srgbClr val="FFFFFF"/>
              </a:buClr>
              <a:buSzPts val="1400"/>
              <a:buFont typeface="Lato"/>
              <a:buChar char="-"/>
            </a:pPr>
            <a:r>
              <a:rPr lang="id" dirty="0">
                <a:solidFill>
                  <a:srgbClr val="FFFFFF"/>
                </a:solidFill>
                <a:latin typeface="Lato"/>
                <a:ea typeface="Lato"/>
                <a:cs typeface="Lato"/>
                <a:sym typeface="Lato"/>
              </a:rPr>
              <a:t>Memudahkan perhitungan lagrange interpolating polynomial.</a:t>
            </a:r>
            <a:endParaRPr dirty="0">
              <a:solidFill>
                <a:srgbClr val="FFFFFF"/>
              </a:solidFill>
              <a:latin typeface="Lato"/>
              <a:ea typeface="Lato"/>
              <a:cs typeface="Lato"/>
              <a:sym typeface="Lato"/>
            </a:endParaRPr>
          </a:p>
          <a:p>
            <a:pPr marL="457200" lvl="0" indent="-317500" algn="just" rtl="0">
              <a:spcBef>
                <a:spcPts val="0"/>
              </a:spcBef>
              <a:spcAft>
                <a:spcPts val="0"/>
              </a:spcAft>
              <a:buClr>
                <a:srgbClr val="FFFFFF"/>
              </a:buClr>
              <a:buSzPts val="1400"/>
              <a:buFont typeface="Lato"/>
              <a:buChar char="-"/>
            </a:pPr>
            <a:r>
              <a:rPr lang="id" dirty="0">
                <a:solidFill>
                  <a:srgbClr val="FFFFFF"/>
                </a:solidFill>
                <a:latin typeface="Lato"/>
                <a:ea typeface="Lato"/>
                <a:cs typeface="Lato"/>
                <a:sym typeface="Lato"/>
              </a:rPr>
              <a:t>Mengimplementasikan hasil pembelajaran perkuliahan Algoritma dan Pemrograman berupa struktur data dinamis, pointer, linked list, searching, </a:t>
            </a:r>
            <a:r>
              <a:rPr lang="id" dirty="0" smtClean="0">
                <a:solidFill>
                  <a:srgbClr val="FFFFFF"/>
                </a:solidFill>
                <a:latin typeface="Lato"/>
                <a:ea typeface="Lato"/>
                <a:cs typeface="Lato"/>
                <a:sym typeface="Lato"/>
              </a:rPr>
              <a:t>sorting dan queue </a:t>
            </a:r>
            <a:r>
              <a:rPr lang="id" dirty="0">
                <a:solidFill>
                  <a:srgbClr val="FFFFFF"/>
                </a:solidFill>
                <a:latin typeface="Lato"/>
                <a:ea typeface="Lato"/>
                <a:cs typeface="Lato"/>
                <a:sym typeface="Lato"/>
              </a:rPr>
              <a:t>ke dalam suatu bentuk program proyek akhir.</a:t>
            </a:r>
            <a:endParaRPr dirty="0">
              <a:solidFill>
                <a:srgbClr val="FFFFFF"/>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27650" y="602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Alur Program</a:t>
            </a:r>
            <a:endParaRPr dirty="0"/>
          </a:p>
        </p:txBody>
      </p:sp>
      <p:sp>
        <p:nvSpPr>
          <p:cNvPr id="126" name="Google Shape;126;p17"/>
          <p:cNvSpPr/>
          <p:nvPr/>
        </p:nvSpPr>
        <p:spPr>
          <a:xfrm>
            <a:off x="1356400" y="2266123"/>
            <a:ext cx="883800" cy="883800"/>
          </a:xfrm>
          <a:prstGeom prst="ellipse">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Start</a:t>
            </a:r>
            <a:endParaRPr b="1" dirty="0"/>
          </a:p>
        </p:txBody>
      </p:sp>
      <p:sp>
        <p:nvSpPr>
          <p:cNvPr id="127" name="Google Shape;127;p17"/>
          <p:cNvSpPr/>
          <p:nvPr/>
        </p:nvSpPr>
        <p:spPr>
          <a:xfrm>
            <a:off x="3810583" y="2266123"/>
            <a:ext cx="883800" cy="883800"/>
          </a:xfrm>
          <a:prstGeom prst="ellipse">
            <a:avLst/>
          </a:prstGeom>
          <a:solidFill>
            <a:srgbClr val="EFEFE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Input</a:t>
            </a:r>
            <a:endParaRPr b="1" dirty="0"/>
          </a:p>
          <a:p>
            <a:pPr marL="0" lvl="0" indent="0" algn="ctr" rtl="0">
              <a:spcBef>
                <a:spcPts val="0"/>
              </a:spcBef>
              <a:spcAft>
                <a:spcPts val="0"/>
              </a:spcAft>
              <a:buNone/>
            </a:pPr>
            <a:r>
              <a:rPr lang="id" b="1"/>
              <a:t>Data</a:t>
            </a:r>
            <a:endParaRPr b="1" dirty="0"/>
          </a:p>
        </p:txBody>
      </p:sp>
      <p:sp>
        <p:nvSpPr>
          <p:cNvPr id="128" name="Google Shape;128;p17"/>
          <p:cNvSpPr/>
          <p:nvPr/>
        </p:nvSpPr>
        <p:spPr>
          <a:xfrm>
            <a:off x="2587724" y="1290150"/>
            <a:ext cx="883800" cy="883800"/>
          </a:xfrm>
          <a:prstGeom prst="ellipse">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1300" b="1"/>
              <a:t>Bant-uan</a:t>
            </a:r>
            <a:endParaRPr sz="1300" b="1" dirty="0"/>
          </a:p>
        </p:txBody>
      </p:sp>
      <p:cxnSp>
        <p:nvCxnSpPr>
          <p:cNvPr id="129" name="Google Shape;129;p17"/>
          <p:cNvCxnSpPr>
            <a:stCxn id="126" idx="6"/>
            <a:endCxn id="127" idx="2"/>
          </p:cNvCxnSpPr>
          <p:nvPr/>
        </p:nvCxnSpPr>
        <p:spPr>
          <a:xfrm>
            <a:off x="2240200" y="2708023"/>
            <a:ext cx="1570500" cy="0"/>
          </a:xfrm>
          <a:prstGeom prst="straightConnector1">
            <a:avLst/>
          </a:prstGeom>
          <a:noFill/>
          <a:ln w="38100" cap="flat" cmpd="sng">
            <a:solidFill>
              <a:schemeClr val="dk2"/>
            </a:solidFill>
            <a:prstDash val="solid"/>
            <a:round/>
            <a:headEnd type="none" w="med" len="med"/>
            <a:tailEnd type="triangle" w="med" len="med"/>
          </a:ln>
        </p:spPr>
      </p:cxnSp>
      <p:sp>
        <p:nvSpPr>
          <p:cNvPr id="130" name="Google Shape;130;p17"/>
          <p:cNvSpPr/>
          <p:nvPr/>
        </p:nvSpPr>
        <p:spPr>
          <a:xfrm>
            <a:off x="5722888" y="2266123"/>
            <a:ext cx="883800" cy="883800"/>
          </a:xfrm>
          <a:prstGeom prst="ellipse">
            <a:avLst/>
          </a:prstGeom>
          <a:solidFill>
            <a:srgbClr val="EFEFE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Sort</a:t>
            </a:r>
            <a:endParaRPr b="1" dirty="0"/>
          </a:p>
          <a:p>
            <a:pPr marL="0" lvl="0" indent="0" algn="ctr" rtl="0">
              <a:spcBef>
                <a:spcPts val="0"/>
              </a:spcBef>
              <a:spcAft>
                <a:spcPts val="0"/>
              </a:spcAft>
              <a:buNone/>
            </a:pPr>
            <a:r>
              <a:rPr lang="id" b="1"/>
              <a:t>Data</a:t>
            </a:r>
            <a:endParaRPr b="1" dirty="0"/>
          </a:p>
        </p:txBody>
      </p:sp>
      <p:cxnSp>
        <p:nvCxnSpPr>
          <p:cNvPr id="131" name="Google Shape;131;p17"/>
          <p:cNvCxnSpPr>
            <a:stCxn id="127" idx="6"/>
            <a:endCxn id="130" idx="2"/>
          </p:cNvCxnSpPr>
          <p:nvPr/>
        </p:nvCxnSpPr>
        <p:spPr>
          <a:xfrm>
            <a:off x="4694383" y="2708023"/>
            <a:ext cx="1028400" cy="0"/>
          </a:xfrm>
          <a:prstGeom prst="straightConnector1">
            <a:avLst/>
          </a:prstGeom>
          <a:noFill/>
          <a:ln w="38100" cap="flat" cmpd="sng">
            <a:solidFill>
              <a:schemeClr val="dk2"/>
            </a:solidFill>
            <a:prstDash val="solid"/>
            <a:round/>
            <a:headEnd type="none" w="med" len="med"/>
            <a:tailEnd type="triangle" w="med" len="med"/>
          </a:ln>
        </p:spPr>
      </p:cxnSp>
      <p:cxnSp>
        <p:nvCxnSpPr>
          <p:cNvPr id="132" name="Google Shape;132;p17"/>
          <p:cNvCxnSpPr>
            <a:stCxn id="127" idx="0"/>
            <a:endCxn id="128" idx="6"/>
          </p:cNvCxnSpPr>
          <p:nvPr/>
        </p:nvCxnSpPr>
        <p:spPr>
          <a:xfrm rot="5400000" flipH="1">
            <a:off x="3595033" y="1608673"/>
            <a:ext cx="534000" cy="780900"/>
          </a:xfrm>
          <a:prstGeom prst="curvedConnector2">
            <a:avLst/>
          </a:prstGeom>
          <a:noFill/>
          <a:ln w="38100" cap="flat" cmpd="sng">
            <a:solidFill>
              <a:schemeClr val="dk2"/>
            </a:solidFill>
            <a:prstDash val="solid"/>
            <a:round/>
            <a:headEnd type="stealth" w="med" len="med"/>
            <a:tailEnd type="none" w="med" len="med"/>
          </a:ln>
        </p:spPr>
      </p:cxnSp>
      <p:cxnSp>
        <p:nvCxnSpPr>
          <p:cNvPr id="133" name="Google Shape;133;p17"/>
          <p:cNvCxnSpPr>
            <a:stCxn id="126" idx="0"/>
            <a:endCxn id="128" idx="2"/>
          </p:cNvCxnSpPr>
          <p:nvPr/>
        </p:nvCxnSpPr>
        <p:spPr>
          <a:xfrm rot="-5400000">
            <a:off x="1925950" y="1604473"/>
            <a:ext cx="534000" cy="789300"/>
          </a:xfrm>
          <a:prstGeom prst="curvedConnector2">
            <a:avLst/>
          </a:prstGeom>
          <a:noFill/>
          <a:ln w="38100" cap="flat" cmpd="sng">
            <a:solidFill>
              <a:schemeClr val="dk2"/>
            </a:solidFill>
            <a:prstDash val="solid"/>
            <a:round/>
            <a:headEnd type="none" w="med" len="med"/>
            <a:tailEnd type="stealth" w="med" len="med"/>
          </a:ln>
        </p:spPr>
      </p:cxnSp>
      <p:sp>
        <p:nvSpPr>
          <p:cNvPr id="134" name="Google Shape;134;p17"/>
          <p:cNvSpPr txBox="1">
            <a:spLocks noGrp="1"/>
          </p:cNvSpPr>
          <p:nvPr>
            <p:ph type="body" idx="1"/>
          </p:nvPr>
        </p:nvSpPr>
        <p:spPr>
          <a:xfrm>
            <a:off x="422850" y="3877725"/>
            <a:ext cx="5544000" cy="10128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id"/>
              <a:t>Pada awal program, user akan ditawarkan apakah perlu bantuan atau lanjut program, jika user menginput </a:t>
            </a:r>
            <a:r>
              <a:rPr lang="id" b="1"/>
              <a:t>y </a:t>
            </a:r>
            <a:r>
              <a:rPr lang="id"/>
              <a:t>atau </a:t>
            </a:r>
            <a:r>
              <a:rPr lang="id" b="1"/>
              <a:t>Y, </a:t>
            </a:r>
            <a:r>
              <a:rPr lang="id"/>
              <a:t>maka program akan mencetak bantuan dan deskripsi dari program. Jika user menginput </a:t>
            </a:r>
            <a:r>
              <a:rPr lang="id" b="1"/>
              <a:t>n</a:t>
            </a:r>
            <a:r>
              <a:rPr lang="id"/>
              <a:t> atau</a:t>
            </a:r>
            <a:r>
              <a:rPr lang="id" b="1"/>
              <a:t> N</a:t>
            </a:r>
            <a:r>
              <a:rPr lang="id"/>
              <a:t> maka akan lanjut ke program utama untuk menginput data</a:t>
            </a:r>
            <a:endParaRPr dirty="0"/>
          </a:p>
        </p:txBody>
      </p:sp>
      <p:sp>
        <p:nvSpPr>
          <p:cNvPr id="135" name="Google Shape;135;p17"/>
          <p:cNvSpPr/>
          <p:nvPr/>
        </p:nvSpPr>
        <p:spPr>
          <a:xfrm>
            <a:off x="7720151" y="2266123"/>
            <a:ext cx="883800" cy="883800"/>
          </a:xfrm>
          <a:prstGeom prst="ellipse">
            <a:avLst/>
          </a:prstGeom>
          <a:solidFill>
            <a:srgbClr val="EFEFE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1200" b="1"/>
              <a:t>Cetak</a:t>
            </a:r>
            <a:endParaRPr sz="1200" b="1" dirty="0"/>
          </a:p>
          <a:p>
            <a:pPr marL="0" lvl="0" indent="0" algn="ctr" rtl="0">
              <a:spcBef>
                <a:spcPts val="0"/>
              </a:spcBef>
              <a:spcAft>
                <a:spcPts val="0"/>
              </a:spcAft>
              <a:buNone/>
            </a:pPr>
            <a:r>
              <a:rPr lang="id" sz="1200" b="1"/>
              <a:t>Data</a:t>
            </a:r>
            <a:endParaRPr sz="1200" b="1" dirty="0"/>
          </a:p>
        </p:txBody>
      </p:sp>
      <p:cxnSp>
        <p:nvCxnSpPr>
          <p:cNvPr id="136" name="Google Shape;136;p17"/>
          <p:cNvCxnSpPr>
            <a:stCxn id="130" idx="6"/>
            <a:endCxn id="135" idx="2"/>
          </p:cNvCxnSpPr>
          <p:nvPr/>
        </p:nvCxnSpPr>
        <p:spPr>
          <a:xfrm>
            <a:off x="6606688" y="2708023"/>
            <a:ext cx="1113600" cy="0"/>
          </a:xfrm>
          <a:prstGeom prst="straightConnector1">
            <a:avLst/>
          </a:prstGeom>
          <a:noFill/>
          <a:ln w="38100" cap="flat" cmpd="sng">
            <a:solidFill>
              <a:schemeClr val="dk2"/>
            </a:solidFill>
            <a:prstDash val="solid"/>
            <a:round/>
            <a:headEnd type="none" w="med" len="med"/>
            <a:tailEnd type="triangle" w="med" len="med"/>
          </a:ln>
        </p:spPr>
      </p:cxnSp>
      <p:cxnSp>
        <p:nvCxnSpPr>
          <p:cNvPr id="137" name="Google Shape;137;p17"/>
          <p:cNvCxnSpPr>
            <a:stCxn id="135" idx="6"/>
          </p:cNvCxnSpPr>
          <p:nvPr/>
        </p:nvCxnSpPr>
        <p:spPr>
          <a:xfrm>
            <a:off x="8603951" y="2708023"/>
            <a:ext cx="568500" cy="0"/>
          </a:xfrm>
          <a:prstGeom prst="straightConnector1">
            <a:avLst/>
          </a:prstGeom>
          <a:noFill/>
          <a:ln w="38100" cap="flat" cmpd="sng">
            <a:solidFill>
              <a:schemeClr val="dk2"/>
            </a:solidFill>
            <a:prstDash val="solid"/>
            <a:round/>
            <a:headEnd type="none" w="med" len="med"/>
            <a:tailEnd type="none" w="med" len="med"/>
          </a:ln>
        </p:spPr>
      </p:cxnSp>
      <p:sp>
        <p:nvSpPr>
          <p:cNvPr id="138" name="Google Shape;138;p17"/>
          <p:cNvSpPr/>
          <p:nvPr/>
        </p:nvSpPr>
        <p:spPr>
          <a:xfrm>
            <a:off x="7689549" y="1290150"/>
            <a:ext cx="883800" cy="883800"/>
          </a:xfrm>
          <a:prstGeom prst="ellipse">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1300" b="1"/>
              <a:t>Cari</a:t>
            </a:r>
            <a:endParaRPr sz="1300" b="1" dirty="0"/>
          </a:p>
          <a:p>
            <a:pPr marL="0" lvl="0" indent="0" algn="ctr" rtl="0">
              <a:spcBef>
                <a:spcPts val="0"/>
              </a:spcBef>
              <a:spcAft>
                <a:spcPts val="0"/>
              </a:spcAft>
              <a:buNone/>
            </a:pPr>
            <a:r>
              <a:rPr lang="id" sz="1300" b="1"/>
              <a:t>Ganti</a:t>
            </a:r>
            <a:endParaRPr sz="1300" b="1" dirty="0"/>
          </a:p>
        </p:txBody>
      </p:sp>
      <p:cxnSp>
        <p:nvCxnSpPr>
          <p:cNvPr id="139" name="Google Shape;139;p17"/>
          <p:cNvCxnSpPr>
            <a:stCxn id="138" idx="2"/>
            <a:endCxn id="130" idx="0"/>
          </p:cNvCxnSpPr>
          <p:nvPr/>
        </p:nvCxnSpPr>
        <p:spPr>
          <a:xfrm flipH="1">
            <a:off x="6164649" y="1732050"/>
            <a:ext cx="1524900" cy="534000"/>
          </a:xfrm>
          <a:prstGeom prst="curvedConnector2">
            <a:avLst/>
          </a:prstGeom>
          <a:noFill/>
          <a:ln w="38100" cap="flat" cmpd="sng">
            <a:solidFill>
              <a:schemeClr val="dk2"/>
            </a:solidFill>
            <a:prstDash val="solid"/>
            <a:round/>
            <a:headEnd type="none" w="med" len="med"/>
            <a:tailEnd type="stealth" w="med" len="med"/>
          </a:ln>
        </p:spPr>
      </p:cxnSp>
      <p:cxnSp>
        <p:nvCxnSpPr>
          <p:cNvPr id="140" name="Google Shape;140;p17"/>
          <p:cNvCxnSpPr>
            <a:stCxn id="138" idx="6"/>
          </p:cNvCxnSpPr>
          <p:nvPr/>
        </p:nvCxnSpPr>
        <p:spPr>
          <a:xfrm>
            <a:off x="8573349" y="1732050"/>
            <a:ext cx="585600" cy="0"/>
          </a:xfrm>
          <a:prstGeom prst="straightConnector1">
            <a:avLst/>
          </a:prstGeom>
          <a:noFill/>
          <a:ln w="38100" cap="flat" cmpd="sng">
            <a:solidFill>
              <a:schemeClr val="dk2"/>
            </a:solidFill>
            <a:prstDash val="solid"/>
            <a:round/>
            <a:headEnd type="stealth" w="med" len="med"/>
            <a:tailEnd type="none" w="med" len="med"/>
          </a:ln>
        </p:spPr>
      </p:cxnSp>
      <p:cxnSp>
        <p:nvCxnSpPr>
          <p:cNvPr id="141" name="Google Shape;141;p17"/>
          <p:cNvCxnSpPr>
            <a:stCxn id="142" idx="2"/>
            <a:endCxn id="127" idx="4"/>
          </p:cNvCxnSpPr>
          <p:nvPr/>
        </p:nvCxnSpPr>
        <p:spPr>
          <a:xfrm rot="10800000">
            <a:off x="4252483" y="3149923"/>
            <a:ext cx="4941900" cy="788100"/>
          </a:xfrm>
          <a:prstGeom prst="curvedConnector2">
            <a:avLst/>
          </a:prstGeom>
          <a:noFill/>
          <a:ln w="38100" cap="flat" cmpd="sng">
            <a:solidFill>
              <a:schemeClr val="dk2"/>
            </a:solidFill>
            <a:prstDash val="solid"/>
            <a:round/>
            <a:headEnd type="none" w="med" len="med"/>
            <a:tailEnd type="stealth" w="med" len="med"/>
          </a:ln>
        </p:spPr>
      </p:cxnSp>
      <p:cxnSp>
        <p:nvCxnSpPr>
          <p:cNvPr id="143" name="Google Shape;143;p17"/>
          <p:cNvCxnSpPr>
            <a:stCxn id="144" idx="2"/>
            <a:endCxn id="127" idx="5"/>
          </p:cNvCxnSpPr>
          <p:nvPr/>
        </p:nvCxnSpPr>
        <p:spPr>
          <a:xfrm rot="10800000">
            <a:off x="4564953" y="3020493"/>
            <a:ext cx="4629300" cy="523200"/>
          </a:xfrm>
          <a:prstGeom prst="curvedConnector2">
            <a:avLst/>
          </a:prstGeom>
          <a:noFill/>
          <a:ln w="38100" cap="flat" cmpd="sng">
            <a:solidFill>
              <a:schemeClr val="dk2"/>
            </a:solidFill>
            <a:prstDash val="solid"/>
            <a:round/>
            <a:headEnd type="none" w="med" len="med"/>
            <a:tailEnd type="stealth" w="med" len="med"/>
          </a:ln>
        </p:spPr>
      </p:cxnSp>
      <p:sp>
        <p:nvSpPr>
          <p:cNvPr id="145" name="Google Shape;145;p17"/>
          <p:cNvSpPr txBox="1"/>
          <p:nvPr/>
        </p:nvSpPr>
        <p:spPr>
          <a:xfrm>
            <a:off x="1741450" y="1526300"/>
            <a:ext cx="4296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latin typeface="Lato"/>
                <a:ea typeface="Lato"/>
                <a:cs typeface="Lato"/>
                <a:sym typeface="Lato"/>
              </a:rPr>
              <a:t>y</a:t>
            </a:r>
            <a:endParaRPr sz="1600" b="1" dirty="0">
              <a:latin typeface="Lato"/>
              <a:ea typeface="Lato"/>
              <a:cs typeface="Lato"/>
              <a:sym typeface="Lato"/>
            </a:endParaRPr>
          </a:p>
        </p:txBody>
      </p:sp>
      <p:sp>
        <p:nvSpPr>
          <p:cNvPr id="146" name="Google Shape;146;p17"/>
          <p:cNvSpPr txBox="1"/>
          <p:nvPr/>
        </p:nvSpPr>
        <p:spPr>
          <a:xfrm>
            <a:off x="8658100" y="1288350"/>
            <a:ext cx="56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latin typeface="Lato"/>
                <a:ea typeface="Lato"/>
                <a:cs typeface="Lato"/>
                <a:sym typeface="Lato"/>
              </a:rPr>
              <a:t>A2</a:t>
            </a:r>
            <a:endParaRPr sz="1600" b="1" dirty="0">
              <a:latin typeface="Lato"/>
              <a:ea typeface="Lato"/>
              <a:cs typeface="Lato"/>
              <a:sym typeface="Lato"/>
            </a:endParaRPr>
          </a:p>
        </p:txBody>
      </p:sp>
      <p:sp>
        <p:nvSpPr>
          <p:cNvPr id="147" name="Google Shape;147;p17"/>
          <p:cNvSpPr txBox="1"/>
          <p:nvPr/>
        </p:nvSpPr>
        <p:spPr>
          <a:xfrm>
            <a:off x="2645900" y="2316350"/>
            <a:ext cx="4296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latin typeface="Lato"/>
                <a:ea typeface="Lato"/>
                <a:cs typeface="Lato"/>
                <a:sym typeface="Lato"/>
              </a:rPr>
              <a:t>n</a:t>
            </a:r>
            <a:endParaRPr sz="1600" b="1" dirty="0">
              <a:latin typeface="Lato"/>
              <a:ea typeface="Lato"/>
              <a:cs typeface="Lato"/>
              <a:sym typeface="Lato"/>
            </a:endParaRPr>
          </a:p>
        </p:txBody>
      </p:sp>
      <p:sp>
        <p:nvSpPr>
          <p:cNvPr id="148" name="Google Shape;148;p17"/>
          <p:cNvSpPr txBox="1"/>
          <p:nvPr/>
        </p:nvSpPr>
        <p:spPr>
          <a:xfrm>
            <a:off x="8581900" y="3139050"/>
            <a:ext cx="56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latin typeface="Lato"/>
                <a:ea typeface="Lato"/>
                <a:cs typeface="Lato"/>
                <a:sym typeface="Lato"/>
              </a:rPr>
              <a:t>A3</a:t>
            </a:r>
            <a:endParaRPr sz="1600" b="1" dirty="0">
              <a:latin typeface="Lato"/>
              <a:ea typeface="Lato"/>
              <a:cs typeface="Lato"/>
              <a:sym typeface="Lato"/>
            </a:endParaRPr>
          </a:p>
        </p:txBody>
      </p:sp>
      <p:sp>
        <p:nvSpPr>
          <p:cNvPr id="149" name="Google Shape;149;p17"/>
          <p:cNvSpPr txBox="1"/>
          <p:nvPr/>
        </p:nvSpPr>
        <p:spPr>
          <a:xfrm>
            <a:off x="8603950" y="3555675"/>
            <a:ext cx="56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latin typeface="Lato"/>
                <a:ea typeface="Lato"/>
                <a:cs typeface="Lato"/>
                <a:sym typeface="Lato"/>
              </a:rPr>
              <a:t>B2</a:t>
            </a:r>
            <a:endParaRPr sz="1600" b="1" dirty="0">
              <a:latin typeface="Lato"/>
              <a:ea typeface="Lato"/>
              <a:cs typeface="Lato"/>
              <a:sym typeface="Lato"/>
            </a:endParaRPr>
          </a:p>
        </p:txBody>
      </p:sp>
      <p:sp>
        <p:nvSpPr>
          <p:cNvPr id="150" name="Google Shape;150;p17"/>
          <p:cNvSpPr/>
          <p:nvPr/>
        </p:nvSpPr>
        <p:spPr>
          <a:xfrm>
            <a:off x="3221375" y="596325"/>
            <a:ext cx="1989300" cy="617700"/>
          </a:xfrm>
          <a:prstGeom prst="wedgeRoundRectCallout">
            <a:avLst>
              <a:gd name="adj1" fmla="val -37500"/>
              <a:gd name="adj2" fmla="val 78711"/>
              <a:gd name="adj3" fmla="val 0"/>
            </a:avLst>
          </a:prstGeom>
          <a:solidFill>
            <a:schemeClr val="lt2"/>
          </a:solidFill>
          <a:ln w="9525" cap="flat" cmpd="sng">
            <a:solidFill>
              <a:srgbClr val="999999"/>
            </a:solidFill>
            <a:prstDash val="solid"/>
            <a:round/>
            <a:headEnd type="none" w="sm" len="sm"/>
            <a:tailEnd type="none" w="sm" len="sm"/>
          </a:ln>
          <a:effectLst>
            <a:outerShdw blurRad="85725" dist="28575" dir="120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id"/>
              <a:t>Mencetak deskripsi serta panduan peng- gunaan program</a:t>
            </a:r>
            <a:endParaRPr dirty="0"/>
          </a:p>
        </p:txBody>
      </p:sp>
      <p:sp>
        <p:nvSpPr>
          <p:cNvPr id="151" name="Google Shape;151;p17"/>
          <p:cNvSpPr/>
          <p:nvPr/>
        </p:nvSpPr>
        <p:spPr>
          <a:xfrm>
            <a:off x="4177308" y="970173"/>
            <a:ext cx="2236236" cy="1030024"/>
          </a:xfrm>
          <a:prstGeom prst="wedgeRoundRectCallout">
            <a:avLst>
              <a:gd name="adj1" fmla="val -33861"/>
              <a:gd name="adj2" fmla="val 87438"/>
              <a:gd name="adj3" fmla="val 0"/>
            </a:avLst>
          </a:prstGeom>
          <a:solidFill>
            <a:schemeClr val="lt2"/>
          </a:solidFill>
          <a:ln w="9525" cap="flat" cmpd="sng">
            <a:solidFill>
              <a:srgbClr val="999999"/>
            </a:solidFill>
            <a:prstDash val="solid"/>
            <a:round/>
            <a:headEnd type="none" w="sm" len="sm"/>
            <a:tailEnd type="none" w="sm" len="sm"/>
          </a:ln>
          <a:effectLst>
            <a:outerShdw blurRad="142875" dist="47625" dir="1740000" algn="bl" rotWithShape="0">
              <a:srgbClr val="666666">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id" dirty="0"/>
              <a:t>user menginput n (banyak data), lalu user menginput data x &amp; </a:t>
            </a:r>
            <a:r>
              <a:rPr lang="id" dirty="0" smtClean="0"/>
              <a:t>y (berupa linked list) </a:t>
            </a:r>
            <a:r>
              <a:rPr lang="id" dirty="0"/>
              <a:t>sebanyak n</a:t>
            </a:r>
            <a:endParaRPr dirty="0"/>
          </a:p>
        </p:txBody>
      </p:sp>
      <p:sp>
        <p:nvSpPr>
          <p:cNvPr id="152" name="Google Shape;152;p17"/>
          <p:cNvSpPr/>
          <p:nvPr/>
        </p:nvSpPr>
        <p:spPr>
          <a:xfrm>
            <a:off x="4829225" y="966925"/>
            <a:ext cx="1880700" cy="939900"/>
          </a:xfrm>
          <a:prstGeom prst="wedgeRoundRectCallout">
            <a:avLst>
              <a:gd name="adj1" fmla="val -1870"/>
              <a:gd name="adj2" fmla="val 107171"/>
              <a:gd name="adj3" fmla="val 0"/>
            </a:avLst>
          </a:prstGeom>
          <a:solidFill>
            <a:schemeClr val="lt2"/>
          </a:solidFill>
          <a:ln w="9525" cap="flat" cmpd="sng">
            <a:solidFill>
              <a:srgbClr val="999999"/>
            </a:solidFill>
            <a:prstDash val="solid"/>
            <a:round/>
            <a:headEnd type="none" w="sm" len="sm"/>
            <a:tailEnd type="none" w="sm" len="sm"/>
          </a:ln>
          <a:effectLst>
            <a:outerShdw blurRad="142875" dist="47625" dir="1740000" algn="bl" rotWithShape="0">
              <a:srgbClr val="666666">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id" dirty="0"/>
              <a:t>data yg diinput user akan </a:t>
            </a:r>
            <a:r>
              <a:rPr lang="id" dirty="0" smtClean="0"/>
              <a:t>di-sort (bubble sort) </a:t>
            </a:r>
            <a:r>
              <a:rPr lang="id" dirty="0"/>
              <a:t>nilai x nya, nilai y pun akan mengikuti</a:t>
            </a:r>
            <a:endParaRPr dirty="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50"/>
                                        </p:tgtEl>
                                      </p:cBhvr>
                                    </p:animEffect>
                                    <p:set>
                                      <p:cBhvr>
                                        <p:cTn id="12" dur="1" fill="hold">
                                          <p:stCondLst>
                                            <p:cond delay="1000"/>
                                          </p:stCondLst>
                                        </p:cTn>
                                        <p:tgtEl>
                                          <p:spTgt spid="15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10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151"/>
                                        </p:tgtEl>
                                      </p:cBhvr>
                                    </p:animEffect>
                                    <p:set>
                                      <p:cBhvr>
                                        <p:cTn id="22" dur="1" fill="hold">
                                          <p:stCondLst>
                                            <p:cond delay="1000"/>
                                          </p:stCondLst>
                                        </p:cTn>
                                        <p:tgtEl>
                                          <p:spTgt spid="15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gtEl>
                                        <p:attrNameLst>
                                          <p:attrName>style.visibility</p:attrName>
                                        </p:attrNameLst>
                                      </p:cBhvr>
                                      <p:to>
                                        <p:strVal val="visible"/>
                                      </p:to>
                                    </p:set>
                                    <p:animEffect transition="in" filter="fade">
                                      <p:cBhvr>
                                        <p:cTn id="27" dur="1000"/>
                                        <p:tgtEl>
                                          <p:spTgt spid="1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1000"/>
                                        <p:tgtEl>
                                          <p:spTgt spid="152"/>
                                        </p:tgtEl>
                                      </p:cBhvr>
                                    </p:animEffect>
                                    <p:set>
                                      <p:cBhvr>
                                        <p:cTn id="32" dur="1" fill="hold">
                                          <p:stCondLst>
                                            <p:cond delay="1000"/>
                                          </p:stCondLst>
                                        </p:cTn>
                                        <p:tgtEl>
                                          <p:spTgt spid="1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9" name="Curved Connector 8"/>
          <p:cNvCxnSpPr>
            <a:stCxn id="29" idx="2"/>
            <a:endCxn id="162" idx="0"/>
          </p:cNvCxnSpPr>
          <p:nvPr/>
        </p:nvCxnSpPr>
        <p:spPr>
          <a:xfrm rot="10800000" flipV="1">
            <a:off x="5304452" y="1312799"/>
            <a:ext cx="837499" cy="953323"/>
          </a:xfrm>
          <a:prstGeom prst="curvedConnector2">
            <a:avLst/>
          </a:prstGeom>
          <a:ln w="317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7" name="Google Shape;157;p18"/>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Alur Program</a:t>
            </a:r>
            <a:endParaRPr/>
          </a:p>
        </p:txBody>
      </p:sp>
      <p:sp>
        <p:nvSpPr>
          <p:cNvPr id="158" name="Google Shape;158;p18"/>
          <p:cNvSpPr txBox="1">
            <a:spLocks noGrp="1"/>
          </p:cNvSpPr>
          <p:nvPr>
            <p:ph type="body" idx="1"/>
          </p:nvPr>
        </p:nvSpPr>
        <p:spPr>
          <a:xfrm>
            <a:off x="1186650" y="3904450"/>
            <a:ext cx="3672600" cy="7761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id"/>
              <a:t>Pada edit data, terdapat beberapa pilihan:</a:t>
            </a:r>
            <a:endParaRPr/>
          </a:p>
          <a:p>
            <a:pPr marL="0" lvl="0" indent="0" algn="just" rtl="0">
              <a:lnSpc>
                <a:spcPct val="100000"/>
              </a:lnSpc>
              <a:spcBef>
                <a:spcPts val="0"/>
              </a:spcBef>
              <a:spcAft>
                <a:spcPts val="0"/>
              </a:spcAft>
              <a:buNone/>
            </a:pPr>
            <a:r>
              <a:rPr lang="id"/>
              <a:t>A1: lanjut mencari nilai y</a:t>
            </a:r>
            <a:endParaRPr/>
          </a:p>
          <a:p>
            <a:pPr marL="0" lvl="0" indent="0" algn="just" rtl="0">
              <a:lnSpc>
                <a:spcPct val="100000"/>
              </a:lnSpc>
              <a:spcBef>
                <a:spcPts val="0"/>
              </a:spcBef>
              <a:spcAft>
                <a:spcPts val="0"/>
              </a:spcAft>
              <a:buNone/>
            </a:pPr>
            <a:r>
              <a:rPr lang="id"/>
              <a:t>A2: mengedit data, mencari data yg ingin diganti lalu ganti data tsb  dengan suatu angka</a:t>
            </a:r>
            <a:endParaRPr/>
          </a:p>
          <a:p>
            <a:pPr marL="0" lvl="0" indent="0" algn="just" rtl="0">
              <a:lnSpc>
                <a:spcPct val="100000"/>
              </a:lnSpc>
              <a:spcBef>
                <a:spcPts val="0"/>
              </a:spcBef>
              <a:spcAft>
                <a:spcPts val="0"/>
              </a:spcAft>
              <a:buNone/>
            </a:pPr>
            <a:r>
              <a:rPr lang="id"/>
              <a:t>A3: menginput ulang data x dan y dari awal</a:t>
            </a:r>
            <a:endParaRPr/>
          </a:p>
        </p:txBody>
      </p:sp>
      <p:sp>
        <p:nvSpPr>
          <p:cNvPr id="159" name="Google Shape;159;p18"/>
          <p:cNvSpPr/>
          <p:nvPr/>
        </p:nvSpPr>
        <p:spPr>
          <a:xfrm>
            <a:off x="670600" y="2266123"/>
            <a:ext cx="883800" cy="883800"/>
          </a:xfrm>
          <a:prstGeom prst="ellipse">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Edit</a:t>
            </a:r>
            <a:endParaRPr b="1"/>
          </a:p>
          <a:p>
            <a:pPr marL="0" lvl="0" indent="0" algn="ctr" rtl="0">
              <a:spcBef>
                <a:spcPts val="0"/>
              </a:spcBef>
              <a:spcAft>
                <a:spcPts val="0"/>
              </a:spcAft>
              <a:buNone/>
            </a:pPr>
            <a:r>
              <a:rPr lang="id" b="1"/>
              <a:t>Data</a:t>
            </a:r>
            <a:endParaRPr b="1"/>
          </a:p>
        </p:txBody>
      </p:sp>
      <p:sp>
        <p:nvSpPr>
          <p:cNvPr id="160" name="Google Shape;160;p18"/>
          <p:cNvSpPr/>
          <p:nvPr/>
        </p:nvSpPr>
        <p:spPr>
          <a:xfrm>
            <a:off x="2819983" y="2266123"/>
            <a:ext cx="883800" cy="883800"/>
          </a:xfrm>
          <a:prstGeom prst="ellipse">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Cari y</a:t>
            </a:r>
            <a:endParaRPr b="1"/>
          </a:p>
        </p:txBody>
      </p:sp>
      <p:cxnSp>
        <p:nvCxnSpPr>
          <p:cNvPr id="161" name="Google Shape;161;p18"/>
          <p:cNvCxnSpPr>
            <a:stCxn id="159" idx="6"/>
            <a:endCxn id="160" idx="2"/>
          </p:cNvCxnSpPr>
          <p:nvPr/>
        </p:nvCxnSpPr>
        <p:spPr>
          <a:xfrm>
            <a:off x="1554400" y="2708023"/>
            <a:ext cx="1265700" cy="0"/>
          </a:xfrm>
          <a:prstGeom prst="straightConnector1">
            <a:avLst/>
          </a:prstGeom>
          <a:noFill/>
          <a:ln w="38100" cap="flat" cmpd="sng">
            <a:solidFill>
              <a:schemeClr val="dk2"/>
            </a:solidFill>
            <a:prstDash val="solid"/>
            <a:round/>
            <a:headEnd type="none" w="med" len="med"/>
            <a:tailEnd type="triangle" w="med" len="med"/>
          </a:ln>
        </p:spPr>
      </p:cxnSp>
      <p:sp>
        <p:nvSpPr>
          <p:cNvPr id="162" name="Google Shape;162;p18"/>
          <p:cNvSpPr/>
          <p:nvPr/>
        </p:nvSpPr>
        <p:spPr>
          <a:xfrm>
            <a:off x="4862551" y="2266123"/>
            <a:ext cx="883800" cy="883800"/>
          </a:xfrm>
          <a:prstGeom prst="ellipse">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1200" b="1"/>
              <a:t>Ulang</a:t>
            </a:r>
            <a:endParaRPr sz="1200" b="1"/>
          </a:p>
        </p:txBody>
      </p:sp>
      <p:cxnSp>
        <p:nvCxnSpPr>
          <p:cNvPr id="163" name="Google Shape;163;p18"/>
          <p:cNvCxnSpPr>
            <a:stCxn id="160" idx="6"/>
            <a:endCxn id="162" idx="2"/>
          </p:cNvCxnSpPr>
          <p:nvPr/>
        </p:nvCxnSpPr>
        <p:spPr>
          <a:xfrm>
            <a:off x="3703783" y="2708023"/>
            <a:ext cx="1158900" cy="0"/>
          </a:xfrm>
          <a:prstGeom prst="straightConnector1">
            <a:avLst/>
          </a:prstGeom>
          <a:noFill/>
          <a:ln w="38100" cap="flat" cmpd="sng">
            <a:solidFill>
              <a:schemeClr val="dk2"/>
            </a:solidFill>
            <a:prstDash val="solid"/>
            <a:round/>
            <a:headEnd type="none" w="med" len="med"/>
            <a:tailEnd type="triangle" w="med" len="med"/>
          </a:ln>
        </p:spPr>
      </p:cxnSp>
      <p:cxnSp>
        <p:nvCxnSpPr>
          <p:cNvPr id="164" name="Google Shape;164;p18"/>
          <p:cNvCxnSpPr>
            <a:stCxn id="159" idx="2"/>
          </p:cNvCxnSpPr>
          <p:nvPr/>
        </p:nvCxnSpPr>
        <p:spPr>
          <a:xfrm rot="10800000">
            <a:off x="-40400" y="2708023"/>
            <a:ext cx="711000" cy="0"/>
          </a:xfrm>
          <a:prstGeom prst="straightConnector1">
            <a:avLst/>
          </a:prstGeom>
          <a:noFill/>
          <a:ln w="38100" cap="flat" cmpd="sng">
            <a:solidFill>
              <a:schemeClr val="dk2"/>
            </a:solidFill>
            <a:prstDash val="solid"/>
            <a:round/>
            <a:headEnd type="stealth" w="med" len="med"/>
            <a:tailEnd type="none" w="med" len="med"/>
          </a:ln>
        </p:spPr>
      </p:cxnSp>
      <p:cxnSp>
        <p:nvCxnSpPr>
          <p:cNvPr id="165" name="Google Shape;165;p18"/>
          <p:cNvCxnSpPr>
            <a:stCxn id="159" idx="0"/>
            <a:endCxn id="166" idx="6"/>
          </p:cNvCxnSpPr>
          <p:nvPr/>
        </p:nvCxnSpPr>
        <p:spPr>
          <a:xfrm rot="5400000" flipH="1">
            <a:off x="272350" y="1425973"/>
            <a:ext cx="534000" cy="1146300"/>
          </a:xfrm>
          <a:prstGeom prst="curvedConnector2">
            <a:avLst/>
          </a:prstGeom>
          <a:noFill/>
          <a:ln w="38100" cap="flat" cmpd="sng">
            <a:solidFill>
              <a:schemeClr val="dk2"/>
            </a:solidFill>
            <a:prstDash val="solid"/>
            <a:round/>
            <a:headEnd type="none" w="med" len="med"/>
            <a:tailEnd type="none" w="med" len="med"/>
          </a:ln>
        </p:spPr>
      </p:cxnSp>
      <p:sp>
        <p:nvSpPr>
          <p:cNvPr id="167" name="Google Shape;167;p18"/>
          <p:cNvSpPr/>
          <p:nvPr/>
        </p:nvSpPr>
        <p:spPr>
          <a:xfrm>
            <a:off x="6805751" y="2266123"/>
            <a:ext cx="883800" cy="883800"/>
          </a:xfrm>
          <a:prstGeom prst="ellipse">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End</a:t>
            </a:r>
            <a:endParaRPr b="1"/>
          </a:p>
        </p:txBody>
      </p:sp>
      <p:cxnSp>
        <p:nvCxnSpPr>
          <p:cNvPr id="168" name="Google Shape;168;p18"/>
          <p:cNvCxnSpPr>
            <a:stCxn id="159" idx="4"/>
            <a:endCxn id="169" idx="6"/>
          </p:cNvCxnSpPr>
          <p:nvPr/>
        </p:nvCxnSpPr>
        <p:spPr>
          <a:xfrm rot="5400000">
            <a:off x="359350" y="2790673"/>
            <a:ext cx="393900" cy="1112400"/>
          </a:xfrm>
          <a:prstGeom prst="curvedConnector2">
            <a:avLst/>
          </a:prstGeom>
          <a:noFill/>
          <a:ln w="38100" cap="flat" cmpd="sng">
            <a:solidFill>
              <a:schemeClr val="dk2"/>
            </a:solidFill>
            <a:prstDash val="solid"/>
            <a:round/>
            <a:headEnd type="none" w="med" len="med"/>
            <a:tailEnd type="none" w="med" len="med"/>
          </a:ln>
        </p:spPr>
      </p:cxnSp>
      <p:cxnSp>
        <p:nvCxnSpPr>
          <p:cNvPr id="170" name="Google Shape;170;p18"/>
          <p:cNvCxnSpPr>
            <a:stCxn id="162" idx="4"/>
            <a:endCxn id="171" idx="6"/>
          </p:cNvCxnSpPr>
          <p:nvPr/>
        </p:nvCxnSpPr>
        <p:spPr>
          <a:xfrm rot="5400000">
            <a:off x="2258101" y="891673"/>
            <a:ext cx="788100" cy="5304600"/>
          </a:xfrm>
          <a:prstGeom prst="curvedConnector2">
            <a:avLst/>
          </a:prstGeom>
          <a:noFill/>
          <a:ln w="38100" cap="flat" cmpd="sng">
            <a:solidFill>
              <a:schemeClr val="dk2"/>
            </a:solidFill>
            <a:prstDash val="solid"/>
            <a:round/>
            <a:headEnd type="none" w="med" len="med"/>
            <a:tailEnd type="none" w="med" len="med"/>
          </a:ln>
        </p:spPr>
      </p:cxnSp>
      <p:cxnSp>
        <p:nvCxnSpPr>
          <p:cNvPr id="172" name="Google Shape;172;p18"/>
          <p:cNvCxnSpPr>
            <a:stCxn id="162" idx="6"/>
            <a:endCxn id="167" idx="2"/>
          </p:cNvCxnSpPr>
          <p:nvPr/>
        </p:nvCxnSpPr>
        <p:spPr>
          <a:xfrm>
            <a:off x="5746351" y="2708023"/>
            <a:ext cx="1059300" cy="0"/>
          </a:xfrm>
          <a:prstGeom prst="straightConnector1">
            <a:avLst/>
          </a:prstGeom>
          <a:noFill/>
          <a:ln w="38100" cap="flat" cmpd="sng">
            <a:solidFill>
              <a:schemeClr val="dk2"/>
            </a:solidFill>
            <a:prstDash val="solid"/>
            <a:round/>
            <a:headEnd type="none" w="med" len="med"/>
            <a:tailEnd type="triangle" w="med" len="med"/>
          </a:ln>
        </p:spPr>
      </p:cxnSp>
      <p:cxnSp>
        <p:nvCxnSpPr>
          <p:cNvPr id="173" name="Google Shape;173;p18"/>
          <p:cNvCxnSpPr>
            <a:stCxn id="162" idx="1"/>
            <a:endCxn id="160" idx="0"/>
          </p:cNvCxnSpPr>
          <p:nvPr/>
        </p:nvCxnSpPr>
        <p:spPr>
          <a:xfrm rot="5400000" flipH="1">
            <a:off x="4062280" y="1465852"/>
            <a:ext cx="129300" cy="1730100"/>
          </a:xfrm>
          <a:prstGeom prst="curvedConnector3">
            <a:avLst>
              <a:gd name="adj1" fmla="val 585578"/>
            </a:avLst>
          </a:prstGeom>
          <a:noFill/>
          <a:ln w="38100" cap="flat" cmpd="sng">
            <a:solidFill>
              <a:schemeClr val="dk2"/>
            </a:solidFill>
            <a:prstDash val="solid"/>
            <a:round/>
            <a:headEnd type="none" w="med" len="med"/>
            <a:tailEnd type="stealth" w="med" len="med"/>
          </a:ln>
        </p:spPr>
      </p:cxnSp>
      <p:sp>
        <p:nvSpPr>
          <p:cNvPr id="174" name="Google Shape;174;p18"/>
          <p:cNvSpPr txBox="1"/>
          <p:nvPr/>
        </p:nvSpPr>
        <p:spPr>
          <a:xfrm>
            <a:off x="1056850" y="1731525"/>
            <a:ext cx="56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latin typeface="Lato"/>
                <a:ea typeface="Lato"/>
                <a:cs typeface="Lato"/>
                <a:sym typeface="Lato"/>
              </a:rPr>
              <a:t>A2</a:t>
            </a:r>
            <a:endParaRPr sz="1600" b="1">
              <a:latin typeface="Lato"/>
              <a:ea typeface="Lato"/>
              <a:cs typeface="Lato"/>
              <a:sym typeface="Lato"/>
            </a:endParaRPr>
          </a:p>
        </p:txBody>
      </p:sp>
      <p:sp>
        <p:nvSpPr>
          <p:cNvPr id="175" name="Google Shape;175;p18"/>
          <p:cNvSpPr txBox="1"/>
          <p:nvPr/>
        </p:nvSpPr>
        <p:spPr>
          <a:xfrm>
            <a:off x="1064025" y="3139050"/>
            <a:ext cx="56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latin typeface="Lato"/>
                <a:ea typeface="Lato"/>
                <a:cs typeface="Lato"/>
                <a:sym typeface="Lato"/>
              </a:rPr>
              <a:t>A3</a:t>
            </a:r>
            <a:endParaRPr sz="1600" b="1">
              <a:latin typeface="Lato"/>
              <a:ea typeface="Lato"/>
              <a:cs typeface="Lato"/>
              <a:sym typeface="Lato"/>
            </a:endParaRPr>
          </a:p>
        </p:txBody>
      </p:sp>
      <p:sp>
        <p:nvSpPr>
          <p:cNvPr id="176" name="Google Shape;176;p18"/>
          <p:cNvSpPr txBox="1"/>
          <p:nvPr/>
        </p:nvSpPr>
        <p:spPr>
          <a:xfrm>
            <a:off x="5177850" y="3231675"/>
            <a:ext cx="56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latin typeface="Lato"/>
                <a:ea typeface="Lato"/>
                <a:cs typeface="Lato"/>
                <a:sym typeface="Lato"/>
              </a:rPr>
              <a:t>B2</a:t>
            </a:r>
            <a:endParaRPr sz="1600" b="1">
              <a:latin typeface="Lato"/>
              <a:ea typeface="Lato"/>
              <a:cs typeface="Lato"/>
              <a:sym typeface="Lato"/>
            </a:endParaRPr>
          </a:p>
        </p:txBody>
      </p:sp>
      <p:sp>
        <p:nvSpPr>
          <p:cNvPr id="177" name="Google Shape;177;p18"/>
          <p:cNvSpPr txBox="1"/>
          <p:nvPr/>
        </p:nvSpPr>
        <p:spPr>
          <a:xfrm>
            <a:off x="3833450" y="1273125"/>
            <a:ext cx="56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latin typeface="Lato"/>
                <a:ea typeface="Lato"/>
                <a:cs typeface="Lato"/>
                <a:sym typeface="Lato"/>
              </a:rPr>
              <a:t>B1</a:t>
            </a:r>
            <a:endParaRPr sz="1600" b="1">
              <a:latin typeface="Lato"/>
              <a:ea typeface="Lato"/>
              <a:cs typeface="Lato"/>
              <a:sym typeface="Lato"/>
            </a:endParaRPr>
          </a:p>
        </p:txBody>
      </p:sp>
      <p:sp>
        <p:nvSpPr>
          <p:cNvPr id="178" name="Google Shape;178;p18"/>
          <p:cNvSpPr txBox="1"/>
          <p:nvPr/>
        </p:nvSpPr>
        <p:spPr>
          <a:xfrm>
            <a:off x="6873713" y="1642766"/>
            <a:ext cx="56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dirty="0" smtClean="0">
                <a:latin typeface="Lato"/>
                <a:ea typeface="Lato"/>
                <a:cs typeface="Lato"/>
                <a:sym typeface="Lato"/>
              </a:rPr>
              <a:t>B3</a:t>
            </a:r>
            <a:endParaRPr sz="1600" b="1" dirty="0">
              <a:latin typeface="Lato"/>
              <a:ea typeface="Lato"/>
              <a:cs typeface="Lato"/>
              <a:sym typeface="Lato"/>
            </a:endParaRPr>
          </a:p>
        </p:txBody>
      </p:sp>
      <p:sp>
        <p:nvSpPr>
          <p:cNvPr id="179" name="Google Shape;179;p18"/>
          <p:cNvSpPr/>
          <p:nvPr/>
        </p:nvSpPr>
        <p:spPr>
          <a:xfrm>
            <a:off x="172149" y="169350"/>
            <a:ext cx="2066299" cy="1387025"/>
          </a:xfrm>
          <a:prstGeom prst="wedgeRoundRectCallout">
            <a:avLst>
              <a:gd name="adj1" fmla="val 8683"/>
              <a:gd name="adj2" fmla="val 73411"/>
              <a:gd name="adj3" fmla="val 0"/>
            </a:avLst>
          </a:prstGeom>
          <a:solidFill>
            <a:schemeClr val="lt2"/>
          </a:solidFill>
          <a:ln w="9525" cap="flat" cmpd="sng">
            <a:solidFill>
              <a:srgbClr val="999999"/>
            </a:solidFill>
            <a:prstDash val="solid"/>
            <a:round/>
            <a:headEnd type="none" w="sm" len="sm"/>
            <a:tailEnd type="none" w="sm" len="sm"/>
          </a:ln>
          <a:effectLst>
            <a:outerShdw blurRad="142875" dist="47625" dir="1740000" algn="bl" rotWithShape="0">
              <a:srgbClr val="666666">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id" dirty="0"/>
              <a:t>user dapat </a:t>
            </a:r>
            <a:r>
              <a:rPr lang="id" dirty="0" smtClean="0"/>
              <a:t>mencari (sequential searching) </a:t>
            </a:r>
            <a:r>
              <a:rPr lang="id" dirty="0"/>
              <a:t>suatu angka yang ada pada data untuk diganti dengan angka lain</a:t>
            </a:r>
            <a:endParaRPr dirty="0"/>
          </a:p>
        </p:txBody>
      </p:sp>
      <p:sp>
        <p:nvSpPr>
          <p:cNvPr id="180" name="Google Shape;180;p18"/>
          <p:cNvSpPr txBox="1"/>
          <p:nvPr/>
        </p:nvSpPr>
        <p:spPr>
          <a:xfrm>
            <a:off x="1813575" y="2342325"/>
            <a:ext cx="56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latin typeface="Lato"/>
                <a:ea typeface="Lato"/>
                <a:cs typeface="Lato"/>
                <a:sym typeface="Lato"/>
              </a:rPr>
              <a:t>A1</a:t>
            </a:r>
            <a:endParaRPr sz="1600" b="1">
              <a:latin typeface="Lato"/>
              <a:ea typeface="Lato"/>
              <a:cs typeface="Lato"/>
              <a:sym typeface="Lato"/>
            </a:endParaRPr>
          </a:p>
        </p:txBody>
      </p:sp>
      <p:sp>
        <p:nvSpPr>
          <p:cNvPr id="181" name="Google Shape;181;p18"/>
          <p:cNvSpPr/>
          <p:nvPr/>
        </p:nvSpPr>
        <p:spPr>
          <a:xfrm>
            <a:off x="1711800" y="3439150"/>
            <a:ext cx="1880700" cy="617700"/>
          </a:xfrm>
          <a:prstGeom prst="wedgeRoundRectCallout">
            <a:avLst>
              <a:gd name="adj1" fmla="val -61044"/>
              <a:gd name="adj2" fmla="val -52368"/>
              <a:gd name="adj3" fmla="val 0"/>
            </a:avLst>
          </a:prstGeom>
          <a:solidFill>
            <a:schemeClr val="lt2"/>
          </a:solidFill>
          <a:ln w="9525" cap="flat" cmpd="sng">
            <a:solidFill>
              <a:srgbClr val="999999"/>
            </a:solidFill>
            <a:prstDash val="solid"/>
            <a:round/>
            <a:headEnd type="none" w="sm" len="sm"/>
            <a:tailEnd type="none" w="sm" len="sm"/>
          </a:ln>
          <a:effectLst>
            <a:outerShdw blurRad="142875" dist="47625" dir="1740000" algn="bl" rotWithShape="0">
              <a:srgbClr val="666666">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id"/>
              <a:t>user menginput ulang data x dan y dari awal</a:t>
            </a:r>
            <a:endParaRPr/>
          </a:p>
        </p:txBody>
      </p:sp>
      <p:sp>
        <p:nvSpPr>
          <p:cNvPr id="182" name="Google Shape;182;p18"/>
          <p:cNvSpPr/>
          <p:nvPr/>
        </p:nvSpPr>
        <p:spPr>
          <a:xfrm>
            <a:off x="3561450" y="169350"/>
            <a:ext cx="2021100" cy="922500"/>
          </a:xfrm>
          <a:prstGeom prst="wedgeRoundRectCallout">
            <a:avLst>
              <a:gd name="adj1" fmla="val -23552"/>
              <a:gd name="adj2" fmla="val 74309"/>
              <a:gd name="adj3" fmla="val 0"/>
            </a:avLst>
          </a:prstGeom>
          <a:solidFill>
            <a:schemeClr val="lt2"/>
          </a:solidFill>
          <a:ln w="9525" cap="flat" cmpd="sng">
            <a:solidFill>
              <a:srgbClr val="999999"/>
            </a:solidFill>
            <a:prstDash val="solid"/>
            <a:round/>
            <a:headEnd type="none" w="sm" len="sm"/>
            <a:tailEnd type="none" w="sm" len="sm"/>
          </a:ln>
          <a:effectLst>
            <a:outerShdw blurRad="142875" dist="47625" dir="1740000" algn="bl" rotWithShape="0">
              <a:srgbClr val="666666">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id"/>
              <a:t>user mencari nilai y untuk titik x lain pada kumpulan data yang sama</a:t>
            </a:r>
            <a:endParaRPr/>
          </a:p>
        </p:txBody>
      </p:sp>
      <p:sp>
        <p:nvSpPr>
          <p:cNvPr id="183" name="Google Shape;183;p18"/>
          <p:cNvSpPr txBox="1">
            <a:spLocks noGrp="1"/>
          </p:cNvSpPr>
          <p:nvPr>
            <p:ph type="body" idx="1"/>
          </p:nvPr>
        </p:nvSpPr>
        <p:spPr>
          <a:xfrm>
            <a:off x="5228250" y="3904450"/>
            <a:ext cx="3672600" cy="7761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id" dirty="0"/>
              <a:t>Pada ulang, terdapat beberapa pilihan:</a:t>
            </a:r>
            <a:endParaRPr dirty="0"/>
          </a:p>
          <a:p>
            <a:pPr marL="0" lvl="0" indent="0" algn="just" rtl="0">
              <a:lnSpc>
                <a:spcPct val="100000"/>
              </a:lnSpc>
              <a:spcBef>
                <a:spcPts val="0"/>
              </a:spcBef>
              <a:spcAft>
                <a:spcPts val="0"/>
              </a:spcAft>
              <a:buNone/>
            </a:pPr>
            <a:r>
              <a:rPr lang="id" dirty="0"/>
              <a:t>B1: mencari nilai y pada titik x lain</a:t>
            </a:r>
            <a:endParaRPr dirty="0"/>
          </a:p>
          <a:p>
            <a:pPr marL="0" lvl="0" indent="0" algn="just" rtl="0">
              <a:lnSpc>
                <a:spcPct val="100000"/>
              </a:lnSpc>
              <a:spcBef>
                <a:spcPts val="0"/>
              </a:spcBef>
              <a:spcAft>
                <a:spcPts val="0"/>
              </a:spcAft>
              <a:buNone/>
            </a:pPr>
            <a:r>
              <a:rPr lang="id" dirty="0"/>
              <a:t>B2: mengulang program dengan data baru</a:t>
            </a:r>
            <a:endParaRPr dirty="0"/>
          </a:p>
          <a:p>
            <a:pPr marL="0" lvl="0" indent="0" algn="just" rtl="0">
              <a:lnSpc>
                <a:spcPct val="100000"/>
              </a:lnSpc>
              <a:spcBef>
                <a:spcPts val="0"/>
              </a:spcBef>
              <a:spcAft>
                <a:spcPts val="0"/>
              </a:spcAft>
              <a:buNone/>
            </a:pPr>
            <a:r>
              <a:rPr lang="id" dirty="0" smtClean="0"/>
              <a:t>B3: menyimpan hasil perhitungan ke file txt</a:t>
            </a:r>
          </a:p>
          <a:p>
            <a:pPr marL="0" lvl="0" indent="0" algn="just" rtl="0">
              <a:lnSpc>
                <a:spcPct val="100000"/>
              </a:lnSpc>
              <a:spcBef>
                <a:spcPts val="0"/>
              </a:spcBef>
              <a:spcAft>
                <a:spcPts val="0"/>
              </a:spcAft>
              <a:buNone/>
            </a:pPr>
            <a:r>
              <a:rPr lang="id" dirty="0" smtClean="0"/>
              <a:t>B4: </a:t>
            </a:r>
            <a:r>
              <a:rPr lang="id" dirty="0"/>
              <a:t>menyudahi program</a:t>
            </a:r>
            <a:endParaRPr dirty="0"/>
          </a:p>
        </p:txBody>
      </p:sp>
      <p:sp>
        <p:nvSpPr>
          <p:cNvPr id="184" name="Google Shape;184;p18"/>
          <p:cNvSpPr/>
          <p:nvPr/>
        </p:nvSpPr>
        <p:spPr>
          <a:xfrm>
            <a:off x="5822275" y="3286750"/>
            <a:ext cx="1792200" cy="922500"/>
          </a:xfrm>
          <a:prstGeom prst="wedgeRoundRectCallout">
            <a:avLst>
              <a:gd name="adj1" fmla="val -63146"/>
              <a:gd name="adj2" fmla="val -27786"/>
              <a:gd name="adj3" fmla="val 0"/>
            </a:avLst>
          </a:prstGeom>
          <a:solidFill>
            <a:schemeClr val="lt2"/>
          </a:solidFill>
          <a:ln w="9525" cap="flat" cmpd="sng">
            <a:solidFill>
              <a:srgbClr val="999999"/>
            </a:solidFill>
            <a:prstDash val="solid"/>
            <a:round/>
            <a:headEnd type="none" w="sm" len="sm"/>
            <a:tailEnd type="none" w="sm" len="sm"/>
          </a:ln>
          <a:effectLst>
            <a:outerShdw blurRad="142875" dist="47625" dir="1740000" algn="bl" rotWithShape="0">
              <a:srgbClr val="666666">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id"/>
              <a:t>user menjalankan ulang program dengan kumpulan data yang berbeda</a:t>
            </a:r>
            <a:endParaRPr/>
          </a:p>
        </p:txBody>
      </p:sp>
      <p:sp>
        <p:nvSpPr>
          <p:cNvPr id="185" name="Google Shape;185;p18"/>
          <p:cNvSpPr/>
          <p:nvPr/>
        </p:nvSpPr>
        <p:spPr>
          <a:xfrm>
            <a:off x="2388700" y="556650"/>
            <a:ext cx="3603000" cy="1444200"/>
          </a:xfrm>
          <a:prstGeom prst="wedgeRoundRectCallout">
            <a:avLst>
              <a:gd name="adj1" fmla="val -27587"/>
              <a:gd name="adj2" fmla="val 71398"/>
              <a:gd name="adj3" fmla="val 0"/>
            </a:avLst>
          </a:prstGeom>
          <a:solidFill>
            <a:schemeClr val="lt2"/>
          </a:solidFill>
          <a:ln w="9525" cap="flat" cmpd="sng">
            <a:solidFill>
              <a:srgbClr val="999999"/>
            </a:solidFill>
            <a:prstDash val="solid"/>
            <a:round/>
            <a:headEnd type="none" w="sm" len="sm"/>
            <a:tailEnd type="none" w="sm" len="sm"/>
          </a:ln>
          <a:effectLst>
            <a:outerShdw blurRad="142875" dist="47625" dir="1740000" algn="bl" rotWithShape="0">
              <a:srgbClr val="666666">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id" dirty="0"/>
              <a:t>fungsi dimana perhitungan lagrange terletak, user menginput nilai x untuk mencari nilai y pada titik tsb. program akan menampilkan hasil dan langkah perhitungan, beserta memori dari perhitungan sebelumnya (jika ada</a:t>
            </a:r>
            <a:r>
              <a:rPr lang="id" dirty="0" smtClean="0"/>
              <a:t>) secara queue</a:t>
            </a:r>
            <a:endParaRPr dirty="0"/>
          </a:p>
        </p:txBody>
      </p:sp>
      <p:sp>
        <p:nvSpPr>
          <p:cNvPr id="29" name="Google Shape;162;p18"/>
          <p:cNvSpPr/>
          <p:nvPr/>
        </p:nvSpPr>
        <p:spPr>
          <a:xfrm>
            <a:off x="6141950" y="870900"/>
            <a:ext cx="883800" cy="883800"/>
          </a:xfrm>
          <a:prstGeom prst="ellipse">
            <a:avLst/>
          </a:prstGeom>
          <a:solidFill>
            <a:schemeClr val="lt2"/>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sz="1200" b="1" dirty="0" smtClean="0"/>
              <a:t>Save</a:t>
            </a:r>
            <a:endParaRPr sz="1200" b="1" dirty="0"/>
          </a:p>
        </p:txBody>
      </p:sp>
      <p:cxnSp>
        <p:nvCxnSpPr>
          <p:cNvPr id="6" name="Curved Connector 5"/>
          <p:cNvCxnSpPr>
            <a:stCxn id="162" idx="7"/>
            <a:endCxn id="29" idx="5"/>
          </p:cNvCxnSpPr>
          <p:nvPr/>
        </p:nvCxnSpPr>
        <p:spPr>
          <a:xfrm rot="5400000" flipH="1" flipV="1">
            <a:off x="5890860" y="1351331"/>
            <a:ext cx="731520" cy="1279399"/>
          </a:xfrm>
          <a:prstGeom prst="curvedConnector3">
            <a:avLst>
              <a:gd name="adj1" fmla="val 21971"/>
            </a:avLst>
          </a:prstGeom>
          <a:ln w="317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6" name="Google Shape;178;p18"/>
          <p:cNvSpPr txBox="1"/>
          <p:nvPr/>
        </p:nvSpPr>
        <p:spPr>
          <a:xfrm>
            <a:off x="6001534" y="2660091"/>
            <a:ext cx="5685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dirty="0" smtClean="0">
                <a:latin typeface="Lato"/>
                <a:ea typeface="Lato"/>
                <a:cs typeface="Lato"/>
                <a:sym typeface="Lato"/>
              </a:rPr>
              <a:t>B4</a:t>
            </a:r>
            <a:endParaRPr sz="1600" b="1" dirty="0">
              <a:latin typeface="Lato"/>
              <a:ea typeface="Lato"/>
              <a:cs typeface="Lato"/>
              <a:sym typeface="Lato"/>
            </a:endParaRPr>
          </a:p>
        </p:txBody>
      </p:sp>
      <p:sp>
        <p:nvSpPr>
          <p:cNvPr id="39" name="Google Shape;182;p18"/>
          <p:cNvSpPr/>
          <p:nvPr/>
        </p:nvSpPr>
        <p:spPr>
          <a:xfrm>
            <a:off x="6732900" y="122053"/>
            <a:ext cx="2021100" cy="922500"/>
          </a:xfrm>
          <a:prstGeom prst="wedgeRoundRectCallout">
            <a:avLst>
              <a:gd name="adj1" fmla="val -36119"/>
              <a:gd name="adj2" fmla="val 72932"/>
              <a:gd name="adj3" fmla="val 0"/>
            </a:avLst>
          </a:prstGeom>
          <a:solidFill>
            <a:schemeClr val="lt2"/>
          </a:solidFill>
          <a:ln w="9525" cap="flat" cmpd="sng">
            <a:solidFill>
              <a:srgbClr val="999999"/>
            </a:solidFill>
            <a:prstDash val="solid"/>
            <a:round/>
            <a:headEnd type="none" w="sm" len="sm"/>
            <a:tailEnd type="none" w="sm" len="sm"/>
          </a:ln>
          <a:effectLst>
            <a:outerShdw blurRad="142875" dist="47625" dir="1740000" algn="bl" rotWithShape="0">
              <a:srgbClr val="666666">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dirty="0"/>
              <a:t>u</a:t>
            </a:r>
            <a:r>
              <a:rPr lang="id" dirty="0" smtClean="0"/>
              <a:t>ntuk menyimpan hasil dan langkah perhitungan ke dalam file txt</a:t>
            </a:r>
            <a:endParaRPr dirty="0"/>
          </a:p>
        </p:txBody>
      </p:sp>
    </p:spTree>
  </p:cSld>
  <p:clrMapOvr>
    <a:masterClrMapping/>
  </p:clrMapOvr>
  <mc:AlternateContent xmlns:mc="http://schemas.openxmlformats.org/markup-compatibility/2006" xmlns:p14="http://schemas.microsoft.com/office/powerpoint/2010/main">
    <mc:Choice Requires="p14">
      <p:transition spd="slow" p14:dur="24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179"/>
                                        </p:tgtEl>
                                      </p:cBhvr>
                                    </p:animEffect>
                                    <p:set>
                                      <p:cBhvr>
                                        <p:cTn id="12" dur="1" fill="hold">
                                          <p:stCondLst>
                                            <p:cond delay="1000"/>
                                          </p:stCondLst>
                                        </p:cTn>
                                        <p:tgtEl>
                                          <p:spTgt spid="17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1"/>
                                        </p:tgtEl>
                                        <p:attrNameLst>
                                          <p:attrName>style.visibility</p:attrName>
                                        </p:attrNameLst>
                                      </p:cBhvr>
                                      <p:to>
                                        <p:strVal val="visible"/>
                                      </p:to>
                                    </p:set>
                                    <p:animEffect transition="in" filter="fade">
                                      <p:cBhvr>
                                        <p:cTn id="17" dur="1000"/>
                                        <p:tgtEl>
                                          <p:spTgt spid="1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181"/>
                                        </p:tgtEl>
                                      </p:cBhvr>
                                    </p:animEffect>
                                    <p:set>
                                      <p:cBhvr>
                                        <p:cTn id="22" dur="1" fill="hold">
                                          <p:stCondLst>
                                            <p:cond delay="1000"/>
                                          </p:stCondLst>
                                        </p:cTn>
                                        <p:tgtEl>
                                          <p:spTgt spid="18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animEffect transition="in" filter="fade">
                                      <p:cBhvr>
                                        <p:cTn id="27" dur="1000"/>
                                        <p:tgtEl>
                                          <p:spTgt spid="18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1000"/>
                                        <p:tgtEl>
                                          <p:spTgt spid="185"/>
                                        </p:tgtEl>
                                      </p:cBhvr>
                                    </p:animEffect>
                                    <p:set>
                                      <p:cBhvr>
                                        <p:cTn id="32" dur="1" fill="hold">
                                          <p:stCondLst>
                                            <p:cond delay="1000"/>
                                          </p:stCondLst>
                                        </p:cTn>
                                        <p:tgtEl>
                                          <p:spTgt spid="18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2"/>
                                        </p:tgtEl>
                                        <p:attrNameLst>
                                          <p:attrName>style.visibility</p:attrName>
                                        </p:attrNameLst>
                                      </p:cBhvr>
                                      <p:to>
                                        <p:strVal val="visible"/>
                                      </p:to>
                                    </p:set>
                                    <p:animEffect transition="in" filter="fade">
                                      <p:cBhvr>
                                        <p:cTn id="37" dur="1200"/>
                                        <p:tgtEl>
                                          <p:spTgt spid="18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1000"/>
                                        <p:tgtEl>
                                          <p:spTgt spid="182"/>
                                        </p:tgtEl>
                                      </p:cBhvr>
                                    </p:animEffect>
                                    <p:set>
                                      <p:cBhvr>
                                        <p:cTn id="42" dur="1" fill="hold">
                                          <p:stCondLst>
                                            <p:cond delay="1000"/>
                                          </p:stCondLst>
                                        </p:cTn>
                                        <p:tgtEl>
                                          <p:spTgt spid="18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gtEl>
                                        <p:attrNameLst>
                                          <p:attrName>style.visibility</p:attrName>
                                        </p:attrNameLst>
                                      </p:cBhvr>
                                      <p:to>
                                        <p:strVal val="visible"/>
                                      </p:to>
                                    </p:set>
                                    <p:animEffect transition="in" filter="fade">
                                      <p:cBhvr>
                                        <p:cTn id="47" dur="1000"/>
                                        <p:tgtEl>
                                          <p:spTgt spid="1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1000"/>
                                        <p:tgtEl>
                                          <p:spTgt spid="184"/>
                                        </p:tgtEl>
                                      </p:cBhvr>
                                    </p:animEffect>
                                    <p:set>
                                      <p:cBhvr>
                                        <p:cTn id="52" dur="1" fill="hold">
                                          <p:stCondLst>
                                            <p:cond delay="1000"/>
                                          </p:stCondLst>
                                        </p:cTn>
                                        <p:tgtEl>
                                          <p:spTgt spid="18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9"/>
          <p:cNvSpPr txBox="1">
            <a:spLocks noGrp="1"/>
          </p:cNvSpPr>
          <p:nvPr>
            <p:ph type="title"/>
          </p:nvPr>
        </p:nvSpPr>
        <p:spPr>
          <a:xfrm>
            <a:off x="729450" y="407100"/>
            <a:ext cx="7314900" cy="65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
              <a:t>Panduan Penggunaan Program:</a:t>
            </a:r>
            <a:endParaRPr/>
          </a:p>
        </p:txBody>
      </p:sp>
      <p:sp>
        <p:nvSpPr>
          <p:cNvPr id="192" name="Google Shape;192;p19"/>
          <p:cNvSpPr txBox="1"/>
          <p:nvPr/>
        </p:nvSpPr>
        <p:spPr>
          <a:xfrm>
            <a:off x="720525" y="1037850"/>
            <a:ext cx="7338000" cy="8562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rgbClr val="F3F3F3"/>
              </a:buClr>
              <a:buSzPts val="1600"/>
              <a:buFont typeface="Lato"/>
              <a:buAutoNum type="arabicPeriod"/>
            </a:pPr>
            <a:r>
              <a:rPr lang="id" sz="1600" dirty="0">
                <a:solidFill>
                  <a:srgbClr val="F3F3F3"/>
                </a:solidFill>
                <a:latin typeface="Lato"/>
                <a:ea typeface="Lato"/>
                <a:cs typeface="Lato"/>
                <a:sym typeface="Lato"/>
              </a:rPr>
              <a:t>user menginput jumlah data (x,y)</a:t>
            </a:r>
            <a:endParaRPr sz="1600" dirty="0">
              <a:solidFill>
                <a:srgbClr val="F3F3F3"/>
              </a:solidFill>
              <a:latin typeface="Lato"/>
              <a:ea typeface="Lato"/>
              <a:cs typeface="Lato"/>
              <a:sym typeface="Lato"/>
            </a:endParaRPr>
          </a:p>
          <a:p>
            <a:pPr marL="457200" lvl="0" indent="-330200" algn="just" rtl="0">
              <a:spcBef>
                <a:spcPts val="0"/>
              </a:spcBef>
              <a:spcAft>
                <a:spcPts val="0"/>
              </a:spcAft>
              <a:buClr>
                <a:srgbClr val="F3F3F3"/>
              </a:buClr>
              <a:buSzPts val="1600"/>
              <a:buFont typeface="Lato"/>
              <a:buAutoNum type="arabicPeriod"/>
            </a:pPr>
            <a:r>
              <a:rPr lang="id" sz="1600" dirty="0">
                <a:solidFill>
                  <a:srgbClr val="F3F3F3"/>
                </a:solidFill>
                <a:latin typeface="Lato"/>
                <a:ea typeface="Lato"/>
                <a:cs typeface="Lato"/>
                <a:sym typeface="Lato"/>
              </a:rPr>
              <a:t>user menginput nilai x dan y sebanyak jumlah data </a:t>
            </a:r>
            <a:r>
              <a:rPr lang="id" sz="1600" dirty="0" smtClean="0">
                <a:solidFill>
                  <a:srgbClr val="F3F3F3"/>
                </a:solidFill>
                <a:latin typeface="Lato"/>
                <a:ea typeface="Lato"/>
                <a:cs typeface="Lato"/>
                <a:sym typeface="Lato"/>
              </a:rPr>
              <a:t>tersebut </a:t>
            </a:r>
            <a:endParaRPr sz="1600" dirty="0">
              <a:solidFill>
                <a:srgbClr val="F3F3F3"/>
              </a:solidFill>
              <a:latin typeface="Lato"/>
              <a:ea typeface="Lato"/>
              <a:cs typeface="Lato"/>
              <a:sym typeface="Lato"/>
            </a:endParaRPr>
          </a:p>
          <a:p>
            <a:pPr marL="457200" lvl="0" indent="-330200" algn="just" rtl="0">
              <a:spcBef>
                <a:spcPts val="0"/>
              </a:spcBef>
              <a:spcAft>
                <a:spcPts val="0"/>
              </a:spcAft>
              <a:buClr>
                <a:srgbClr val="F3F3F3"/>
              </a:buClr>
              <a:buSzPts val="1600"/>
              <a:buFont typeface="Lato"/>
              <a:buAutoNum type="arabicPeriod"/>
            </a:pPr>
            <a:r>
              <a:rPr lang="id" sz="1600" dirty="0">
                <a:solidFill>
                  <a:srgbClr val="F3F3F3"/>
                </a:solidFill>
                <a:latin typeface="Lato"/>
                <a:ea typeface="Lato"/>
                <a:cs typeface="Lato"/>
                <a:sym typeface="Lato"/>
              </a:rPr>
              <a:t>user dapat mengedit data </a:t>
            </a:r>
            <a:r>
              <a:rPr lang="id" sz="1600" dirty="0" smtClean="0">
                <a:solidFill>
                  <a:srgbClr val="F3F3F3"/>
                </a:solidFill>
                <a:latin typeface="Lato"/>
                <a:ea typeface="Lato"/>
                <a:cs typeface="Lato"/>
                <a:sym typeface="Lato"/>
              </a:rPr>
              <a:t>tersebut, </a:t>
            </a:r>
            <a:r>
              <a:rPr lang="id" sz="1600" dirty="0">
                <a:solidFill>
                  <a:srgbClr val="F3F3F3"/>
                </a:solidFill>
                <a:latin typeface="Lato"/>
                <a:ea typeface="Lato"/>
                <a:cs typeface="Lato"/>
                <a:sym typeface="Lato"/>
              </a:rPr>
              <a:t>apakah ada data yg ingin diganti, atau user ingin mengganti keseluruhan data </a:t>
            </a:r>
            <a:r>
              <a:rPr lang="id" sz="1600" dirty="0" smtClean="0">
                <a:solidFill>
                  <a:srgbClr val="F3F3F3"/>
                </a:solidFill>
                <a:latin typeface="Lato"/>
                <a:ea typeface="Lato"/>
                <a:cs typeface="Lato"/>
                <a:sym typeface="Lato"/>
              </a:rPr>
              <a:t>tersebut</a:t>
            </a:r>
            <a:endParaRPr sz="1600" dirty="0">
              <a:solidFill>
                <a:srgbClr val="F3F3F3"/>
              </a:solidFill>
              <a:latin typeface="Lato"/>
              <a:ea typeface="Lato"/>
              <a:cs typeface="Lato"/>
              <a:sym typeface="Lato"/>
            </a:endParaRPr>
          </a:p>
          <a:p>
            <a:pPr marL="457200" lvl="0" indent="-330200" algn="just" rtl="0">
              <a:spcBef>
                <a:spcPts val="0"/>
              </a:spcBef>
              <a:spcAft>
                <a:spcPts val="0"/>
              </a:spcAft>
              <a:buClr>
                <a:srgbClr val="F3F3F3"/>
              </a:buClr>
              <a:buSzPts val="1600"/>
              <a:buFont typeface="Lato"/>
              <a:buAutoNum type="arabicPeriod"/>
            </a:pPr>
            <a:r>
              <a:rPr lang="id" sz="1600" dirty="0">
                <a:solidFill>
                  <a:srgbClr val="F3F3F3"/>
                </a:solidFill>
                <a:latin typeface="Lato"/>
                <a:ea typeface="Lato"/>
                <a:cs typeface="Lato"/>
                <a:sym typeface="Lato"/>
              </a:rPr>
              <a:t>jika data yg diinput sudah fix, maka selanjutnya user dapat lanjut ke perhitungan</a:t>
            </a:r>
            <a:endParaRPr sz="1600" dirty="0">
              <a:solidFill>
                <a:srgbClr val="F3F3F3"/>
              </a:solidFill>
              <a:latin typeface="Lato"/>
              <a:ea typeface="Lato"/>
              <a:cs typeface="Lato"/>
              <a:sym typeface="Lato"/>
            </a:endParaRPr>
          </a:p>
          <a:p>
            <a:pPr marL="457200" lvl="0" indent="-330200" algn="just" rtl="0">
              <a:spcBef>
                <a:spcPts val="0"/>
              </a:spcBef>
              <a:spcAft>
                <a:spcPts val="0"/>
              </a:spcAft>
              <a:buClr>
                <a:srgbClr val="F3F3F3"/>
              </a:buClr>
              <a:buSzPts val="1600"/>
              <a:buFont typeface="Lato"/>
              <a:buAutoNum type="arabicPeriod"/>
            </a:pPr>
            <a:r>
              <a:rPr lang="id" sz="1600" dirty="0">
                <a:solidFill>
                  <a:srgbClr val="F3F3F3"/>
                </a:solidFill>
                <a:latin typeface="Lato"/>
                <a:ea typeface="Lato"/>
                <a:cs typeface="Lato"/>
                <a:sym typeface="Lato"/>
              </a:rPr>
              <a:t>user menginput nilai x untuk mencari nilai y pada titik x </a:t>
            </a:r>
            <a:r>
              <a:rPr lang="id" sz="1600" dirty="0" smtClean="0">
                <a:solidFill>
                  <a:srgbClr val="F3F3F3"/>
                </a:solidFill>
                <a:latin typeface="Lato"/>
                <a:ea typeface="Lato"/>
                <a:cs typeface="Lato"/>
                <a:sym typeface="Lato"/>
              </a:rPr>
              <a:t>tersebut</a:t>
            </a:r>
            <a:endParaRPr sz="1600" dirty="0">
              <a:solidFill>
                <a:srgbClr val="F3F3F3"/>
              </a:solidFill>
              <a:latin typeface="Lato"/>
              <a:ea typeface="Lato"/>
              <a:cs typeface="Lato"/>
              <a:sym typeface="Lato"/>
            </a:endParaRPr>
          </a:p>
          <a:p>
            <a:pPr marL="457200" lvl="0" indent="-330200" algn="just" rtl="0">
              <a:spcBef>
                <a:spcPts val="0"/>
              </a:spcBef>
              <a:spcAft>
                <a:spcPts val="0"/>
              </a:spcAft>
              <a:buClr>
                <a:srgbClr val="F3F3F3"/>
              </a:buClr>
              <a:buSzPts val="1600"/>
              <a:buFont typeface="Lato"/>
              <a:buAutoNum type="arabicPeriod"/>
            </a:pPr>
            <a:r>
              <a:rPr lang="id" sz="1600" dirty="0">
                <a:solidFill>
                  <a:srgbClr val="F3F3F3"/>
                </a:solidFill>
                <a:latin typeface="Lato"/>
                <a:ea typeface="Lato"/>
                <a:cs typeface="Lato"/>
                <a:sym typeface="Lato"/>
              </a:rPr>
              <a:t>program akan melakukan perhitungan &amp; mencetak hasil (nilai y </a:t>
            </a:r>
            <a:r>
              <a:rPr lang="id" sz="1600" dirty="0" smtClean="0">
                <a:solidFill>
                  <a:srgbClr val="F3F3F3"/>
                </a:solidFill>
                <a:latin typeface="Lato"/>
                <a:ea typeface="Lato"/>
                <a:cs typeface="Lato"/>
                <a:sym typeface="Lato"/>
              </a:rPr>
              <a:t>pada </a:t>
            </a:r>
            <a:r>
              <a:rPr lang="id" sz="1600" dirty="0">
                <a:solidFill>
                  <a:srgbClr val="F3F3F3"/>
                </a:solidFill>
                <a:latin typeface="Lato"/>
                <a:ea typeface="Lato"/>
                <a:cs typeface="Lato"/>
                <a:sym typeface="Lato"/>
              </a:rPr>
              <a:t>titik x </a:t>
            </a:r>
            <a:r>
              <a:rPr lang="id" sz="1600" dirty="0" smtClean="0">
                <a:solidFill>
                  <a:srgbClr val="F3F3F3"/>
                </a:solidFill>
                <a:latin typeface="Lato"/>
                <a:ea typeface="Lato"/>
                <a:cs typeface="Lato"/>
                <a:sym typeface="Lato"/>
              </a:rPr>
              <a:t>yang </a:t>
            </a:r>
            <a:r>
              <a:rPr lang="id" sz="1600" dirty="0">
                <a:solidFill>
                  <a:srgbClr val="F3F3F3"/>
                </a:solidFill>
                <a:latin typeface="Lato"/>
                <a:ea typeface="Lato"/>
                <a:cs typeface="Lato"/>
                <a:sym typeface="Lato"/>
              </a:rPr>
              <a:t>diinginkan user)</a:t>
            </a:r>
            <a:endParaRPr sz="1600" dirty="0">
              <a:solidFill>
                <a:srgbClr val="F3F3F3"/>
              </a:solidFill>
              <a:latin typeface="Lato"/>
              <a:ea typeface="Lato"/>
              <a:cs typeface="Lato"/>
              <a:sym typeface="Lato"/>
            </a:endParaRPr>
          </a:p>
          <a:p>
            <a:pPr marL="457200" lvl="0" indent="-330200" algn="just" rtl="0">
              <a:spcBef>
                <a:spcPts val="0"/>
              </a:spcBef>
              <a:spcAft>
                <a:spcPts val="0"/>
              </a:spcAft>
              <a:buClr>
                <a:srgbClr val="F3F3F3"/>
              </a:buClr>
              <a:buSzPts val="1600"/>
              <a:buFont typeface="Lato"/>
              <a:buAutoNum type="arabicPeriod"/>
            </a:pPr>
            <a:r>
              <a:rPr lang="id" sz="1600" dirty="0">
                <a:solidFill>
                  <a:srgbClr val="F3F3F3"/>
                </a:solidFill>
                <a:latin typeface="Lato"/>
                <a:ea typeface="Lato"/>
                <a:cs typeface="Lato"/>
                <a:sym typeface="Lato"/>
              </a:rPr>
              <a:t>setelah perhitungan selesai dilakukan, user dapat memilih apakah user ingin mengulang program untuk nilai x yang lain, mengulang program </a:t>
            </a:r>
            <a:r>
              <a:rPr lang="id" sz="1600" dirty="0" smtClean="0">
                <a:solidFill>
                  <a:srgbClr val="F3F3F3"/>
                </a:solidFill>
                <a:latin typeface="Lato"/>
                <a:ea typeface="Lato"/>
                <a:cs typeface="Lato"/>
                <a:sym typeface="Lato"/>
              </a:rPr>
              <a:t>untuk </a:t>
            </a:r>
            <a:r>
              <a:rPr lang="id" sz="1600" dirty="0">
                <a:solidFill>
                  <a:srgbClr val="F3F3F3"/>
                </a:solidFill>
                <a:latin typeface="Lato"/>
                <a:ea typeface="Lato"/>
                <a:cs typeface="Lato"/>
                <a:sym typeface="Lato"/>
              </a:rPr>
              <a:t>data </a:t>
            </a:r>
            <a:r>
              <a:rPr lang="id" sz="1600" dirty="0" smtClean="0">
                <a:solidFill>
                  <a:srgbClr val="F3F3F3"/>
                </a:solidFill>
                <a:latin typeface="Lato"/>
                <a:ea typeface="Lato"/>
                <a:cs typeface="Lato"/>
                <a:sym typeface="Lato"/>
              </a:rPr>
              <a:t>yang </a:t>
            </a:r>
            <a:r>
              <a:rPr lang="id" sz="1600" dirty="0">
                <a:solidFill>
                  <a:srgbClr val="F3F3F3"/>
                </a:solidFill>
                <a:latin typeface="Lato"/>
                <a:ea typeface="Lato"/>
                <a:cs typeface="Lato"/>
                <a:sym typeface="Lato"/>
              </a:rPr>
              <a:t>lain, </a:t>
            </a:r>
            <a:r>
              <a:rPr lang="id" sz="1600" dirty="0" smtClean="0">
                <a:solidFill>
                  <a:srgbClr val="F3F3F3"/>
                </a:solidFill>
                <a:latin typeface="Lato"/>
                <a:ea typeface="Lato"/>
                <a:cs typeface="Lato"/>
                <a:sym typeface="Lato"/>
              </a:rPr>
              <a:t>menyimpan hasil perhitungan, atau </a:t>
            </a:r>
            <a:r>
              <a:rPr lang="id" sz="1600" dirty="0">
                <a:solidFill>
                  <a:srgbClr val="F3F3F3"/>
                </a:solidFill>
                <a:latin typeface="Lato"/>
                <a:ea typeface="Lato"/>
                <a:cs typeface="Lato"/>
                <a:sym typeface="Lato"/>
              </a:rPr>
              <a:t>menyudahi program</a:t>
            </a:r>
            <a:endParaRPr sz="1600" dirty="0">
              <a:solidFill>
                <a:srgbClr val="F3F3F3"/>
              </a:solidFill>
              <a:latin typeface="Lato"/>
              <a:ea typeface="Lato"/>
              <a:cs typeface="Lato"/>
              <a:sym typeface="Lato"/>
            </a:endParaRPr>
          </a:p>
          <a:p>
            <a:pPr marL="0" lvl="0" indent="0" algn="just" rtl="0">
              <a:spcBef>
                <a:spcPts val="0"/>
              </a:spcBef>
              <a:spcAft>
                <a:spcPts val="0"/>
              </a:spcAft>
              <a:buNone/>
            </a:pPr>
            <a:endParaRPr sz="1600" dirty="0">
              <a:solidFill>
                <a:srgbClr val="F3F3F3"/>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292800" y="533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Realisasi Program</a:t>
            </a:r>
            <a:endParaRPr dirty="0"/>
          </a:p>
        </p:txBody>
      </p:sp>
      <p:sp>
        <p:nvSpPr>
          <p:cNvPr id="198" name="Google Shape;198;p20"/>
          <p:cNvSpPr txBox="1">
            <a:spLocks noGrp="1"/>
          </p:cNvSpPr>
          <p:nvPr>
            <p:ph type="body" idx="1"/>
          </p:nvPr>
        </p:nvSpPr>
        <p:spPr>
          <a:xfrm>
            <a:off x="232275" y="1568550"/>
            <a:ext cx="2935800" cy="22611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id"/>
              <a:t>Berikut ini merupakan salah satu screenshot program untuk meng- hitung lagrange interpolating po- lynomial seperti pada contoh soal.</a:t>
            </a:r>
            <a:endParaRPr dirty="0"/>
          </a:p>
        </p:txBody>
      </p:sp>
      <p:pic>
        <p:nvPicPr>
          <p:cNvPr id="199" name="Google Shape;199;p20"/>
          <p:cNvPicPr preferRelativeResize="0"/>
          <p:nvPr/>
        </p:nvPicPr>
        <p:blipFill>
          <a:blip r:embed="rId3">
            <a:alphaModFix/>
          </a:blip>
          <a:stretch>
            <a:fillRect/>
          </a:stretch>
        </p:blipFill>
        <p:spPr>
          <a:xfrm>
            <a:off x="3396800" y="494000"/>
            <a:ext cx="5758950" cy="4649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05" name="Google Shape;205;p21"/>
          <p:cNvPicPr preferRelativeResize="0"/>
          <p:nvPr/>
        </p:nvPicPr>
        <p:blipFill>
          <a:blip r:embed="rId3">
            <a:alphaModFix/>
          </a:blip>
          <a:stretch>
            <a:fillRect/>
          </a:stretch>
        </p:blipFill>
        <p:spPr>
          <a:xfrm>
            <a:off x="381000" y="495425"/>
            <a:ext cx="8795158" cy="4648075"/>
          </a:xfrm>
          <a:prstGeom prst="rect">
            <a:avLst/>
          </a:prstGeom>
          <a:noFill/>
          <a:ln>
            <a:noFill/>
          </a:ln>
        </p:spPr>
      </p:pic>
      <p:sp>
        <p:nvSpPr>
          <p:cNvPr id="206" name="Google Shape;206;p21"/>
          <p:cNvSpPr txBox="1">
            <a:spLocks noGrp="1"/>
          </p:cNvSpPr>
          <p:nvPr>
            <p:ph type="title"/>
          </p:nvPr>
        </p:nvSpPr>
        <p:spPr>
          <a:xfrm>
            <a:off x="29280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Realisasi Program</a:t>
            </a:r>
            <a:endParaRPr dirty="0"/>
          </a:p>
        </p:txBody>
      </p:sp>
      <p:cxnSp>
        <p:nvCxnSpPr>
          <p:cNvPr id="207" name="Google Shape;207;p21"/>
          <p:cNvCxnSpPr/>
          <p:nvPr/>
        </p:nvCxnSpPr>
        <p:spPr>
          <a:xfrm>
            <a:off x="3276800" y="4758425"/>
            <a:ext cx="577500" cy="0"/>
          </a:xfrm>
          <a:prstGeom prst="straightConnector1">
            <a:avLst/>
          </a:prstGeom>
          <a:noFill/>
          <a:ln w="38100" cap="flat" cmpd="sng">
            <a:solidFill>
              <a:srgbClr val="FF0000"/>
            </a:solidFill>
            <a:prstDash val="solid"/>
            <a:round/>
            <a:headEnd type="none" w="med" len="med"/>
            <a:tailEnd type="none" w="med" len="med"/>
          </a:ln>
        </p:spPr>
      </p:cxnSp>
      <p:cxnSp>
        <p:nvCxnSpPr>
          <p:cNvPr id="208" name="Google Shape;208;p21"/>
          <p:cNvCxnSpPr/>
          <p:nvPr/>
        </p:nvCxnSpPr>
        <p:spPr>
          <a:xfrm>
            <a:off x="7404000" y="5031675"/>
            <a:ext cx="577500" cy="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667</Words>
  <Application>Microsoft Office PowerPoint</Application>
  <PresentationFormat>On-screen Show (16:9)</PresentationFormat>
  <Paragraphs>85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Raleway</vt:lpstr>
      <vt:lpstr>Arial</vt:lpstr>
      <vt:lpstr>Lato</vt:lpstr>
      <vt:lpstr>Streamline</vt:lpstr>
      <vt:lpstr>Lagrange Interpolating Polynomial</vt:lpstr>
      <vt:lpstr>Lagrange Interpolating Polynomial</vt:lpstr>
      <vt:lpstr>Contoh Soal</vt:lpstr>
      <vt:lpstr>Adopsi ke Dalam Program C</vt:lpstr>
      <vt:lpstr>Alur Program</vt:lpstr>
      <vt:lpstr>Alur Program</vt:lpstr>
      <vt:lpstr>Panduan Penggunaan Program:</vt:lpstr>
      <vt:lpstr>Realisasi Program</vt:lpstr>
      <vt:lpstr>Realisasi Program</vt:lpstr>
      <vt:lpstr>Sekian 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Lagrange Interpolating Polynomial</dc:title>
  <cp:lastModifiedBy>Windows User</cp:lastModifiedBy>
  <cp:revision>7</cp:revision>
  <dcterms:modified xsi:type="dcterms:W3CDTF">2022-04-21T03:48:42Z</dcterms:modified>
</cp:coreProperties>
</file>