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66" r:id="rId5"/>
    <p:sldId id="265" r:id="rId6"/>
    <p:sldId id="259" r:id="rId7"/>
    <p:sldId id="262" r:id="rId8"/>
    <p:sldId id="260" r:id="rId9"/>
    <p:sldId id="268" r:id="rId10"/>
    <p:sldId id="267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143" autoAdjust="0"/>
  </p:normalViewPr>
  <p:slideViewPr>
    <p:cSldViewPr snapToGrid="0">
      <p:cViewPr varScale="1">
        <p:scale>
          <a:sx n="96" d="100"/>
          <a:sy n="96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5C71-0782-4584-A170-FCA8C18C8B02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77443-AA1D-43E1-973D-07045CF1E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r>
              <a:rPr lang="en-US" baseline="0" dirty="0" smtClean="0"/>
              <a:t>-</a:t>
            </a:r>
            <a:r>
              <a:rPr lang="en-US" baseline="0" dirty="0" smtClean="0"/>
              <a:t>-  </a:t>
            </a:r>
            <a:r>
              <a:rPr lang="en-US" baseline="0" dirty="0" smtClean="0"/>
              <a:t>TAs – mostly PhD and MA students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OPHD</a:t>
            </a:r>
            <a:r>
              <a:rPr lang="en-US" baseline="0" dirty="0" smtClean="0"/>
              <a:t> and what we do</a:t>
            </a:r>
          </a:p>
          <a:p>
            <a:r>
              <a:rPr lang="en-US" baseline="0" dirty="0" smtClean="0"/>
              <a:t>--policies around discrimination, sexual harassment and sexual violence </a:t>
            </a:r>
          </a:p>
          <a:p>
            <a:r>
              <a:rPr lang="en-US" baseline="0" dirty="0" smtClean="0"/>
              <a:t>--your role in responding to these situations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7443-AA1D-43E1-973D-07045CF1EB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We don’t decide the discipline – 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What is Title IX?  </a:t>
            </a:r>
            <a:r>
              <a:rPr lang="en-US" altLang="en-US" dirty="0" smtClean="0"/>
              <a:t>- 1972 – part of education amendment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Anti-gender discrimination law in any education program or activity receiving Federal financial assistance.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2011 "Dear Colleague" letter,  - take immediate and effective steps to end sexual harassment and sexual violence”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Requires </a:t>
            </a:r>
            <a:r>
              <a:rPr lang="en-US" altLang="en-US" b="1" dirty="0" smtClean="0"/>
              <a:t>Identification of Responsible Employees</a:t>
            </a:r>
          </a:p>
          <a:p>
            <a:endParaRPr lang="en-US" altLang="en-US" dirty="0" smtClean="0"/>
          </a:p>
          <a:p>
            <a:r>
              <a:rPr lang="en-US" b="1" dirty="0" smtClean="0"/>
              <a:t>OUR OFFICE ENSURES</a:t>
            </a:r>
            <a:r>
              <a:rPr lang="en-US" b="1" baseline="0" dirty="0" smtClean="0"/>
              <a:t> UCSD IS FOLLOWING SEVERAL LAWS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7443-AA1D-43E1-973D-07045CF1EB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frequent type of case OPHD receives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7443-AA1D-43E1-973D-07045CF1EB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2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not require intent </a:t>
            </a:r>
          </a:p>
          <a:p>
            <a:endParaRPr lang="en-US" dirty="0" smtClean="0"/>
          </a:p>
          <a:p>
            <a:r>
              <a:rPr lang="en-US" dirty="0" smtClean="0"/>
              <a:t>Generally, verbal</a:t>
            </a:r>
            <a:r>
              <a:rPr lang="en-US" baseline="0" dirty="0" smtClean="0"/>
              <a:t> communication is less severe, physical contact is considered more severe.  BUT depends on the facts in the case, very case specific analysis.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considerations – </a:t>
            </a:r>
          </a:p>
          <a:p>
            <a:pPr marL="171176" indent="-171176">
              <a:buFontTx/>
              <a:buChar char="-"/>
            </a:pPr>
            <a:r>
              <a:rPr lang="en-US" baseline="0" dirty="0" smtClean="0"/>
              <a:t>How it </a:t>
            </a:r>
            <a:r>
              <a:rPr lang="en-US" b="1" baseline="0" dirty="0" smtClean="0"/>
              <a:t>effects </a:t>
            </a:r>
            <a:r>
              <a:rPr lang="en-US" b="1" baseline="0" dirty="0" smtClean="0"/>
              <a:t>the other person</a:t>
            </a:r>
            <a:r>
              <a:rPr lang="en-US" baseline="0" dirty="0" smtClean="0"/>
              <a:t>, </a:t>
            </a:r>
            <a:r>
              <a:rPr lang="en-US" baseline="0" dirty="0" smtClean="0"/>
              <a:t>the impact? </a:t>
            </a:r>
          </a:p>
          <a:p>
            <a:pPr marL="171176" indent="-171176">
              <a:buFontTx/>
              <a:buChar char="-"/>
            </a:pPr>
            <a:r>
              <a:rPr lang="en-US" baseline="0" dirty="0" smtClean="0"/>
              <a:t>When would a </a:t>
            </a:r>
            <a:r>
              <a:rPr lang="en-US" b="1" baseline="0" dirty="0" smtClean="0"/>
              <a:t>reasonable person </a:t>
            </a:r>
            <a:r>
              <a:rPr lang="en-US" baseline="0" dirty="0" smtClean="0"/>
              <a:t>say that it is impacting work environment?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7443-AA1D-43E1-973D-07045CF1EB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“in the course of employment” --  be mindful of</a:t>
            </a:r>
            <a:r>
              <a:rPr lang="en-US" baseline="0" dirty="0" smtClean="0"/>
              <a:t> the hat you are wearing if/when you receive information, consult with supervisor if unsure whether to report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What to say – need to make a report to OPHD, someone will be contacting you from that office, how would you like to be contacted?  Up to you whether you want </a:t>
            </a:r>
            <a:r>
              <a:rPr lang="en-US" baseline="0" smtClean="0"/>
              <a:t>to respond, etc.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say – with care, compassion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Resources to provide – confidential and non-confidential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7443-AA1D-43E1-973D-07045CF1EB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2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3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195681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9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3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024B-39F7-46E3-A0AA-965E245BA94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6D00-4019-41A1-A4D1-C85642884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5058" y="871451"/>
            <a:ext cx="9887989" cy="1780108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>
            <a:lvl1pPr algn="ctr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FFFFFF"/>
                </a:solidFill>
                <a:latin typeface="calibri" charset="0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bg1"/>
                </a:solidFill>
              </a:rPr>
              <a:t>Preventing Discrimination &amp; Harassment at UC San Diego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63285" y="3018906"/>
            <a:ext cx="10324409" cy="3448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040">
                    <a:lumMod val="60000"/>
                    <a:lumOff val="40000"/>
                  </a:srgbClr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Office for the Prevention of Harassment &amp; Discrimination - OPHD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201 University Center (Corner of Gilman and Myers)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858.534.8298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ophd@ucsd.edu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04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Reportbias.ucsd.edu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Helen Kaiser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Complaint Resolution Officer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6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929" y="1035530"/>
            <a:ext cx="11431019" cy="726769"/>
          </a:xfrm>
        </p:spPr>
        <p:txBody>
          <a:bodyPr/>
          <a:lstStyle/>
          <a:p>
            <a:r>
              <a:rPr lang="en-US" b="0" cap="none" dirty="0" smtClean="0">
                <a:solidFill>
                  <a:srgbClr val="FFC000"/>
                </a:solidFill>
              </a:rPr>
              <a:t>Romance in the Workplace</a:t>
            </a:r>
            <a:endParaRPr lang="en-US" b="0" cap="none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929" y="2294502"/>
            <a:ext cx="6697515" cy="3674448"/>
          </a:xfrm>
        </p:spPr>
        <p:txBody>
          <a:bodyPr/>
          <a:lstStyle/>
          <a:p>
            <a:pPr marL="274320" lvl="0" indent="-274320" algn="l">
              <a:lnSpc>
                <a:spcPct val="10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bg1"/>
                </a:solidFill>
                <a:latin typeface="Candara"/>
              </a:rPr>
              <a:t>Consensual relationships where there is a power differential between the parties pose potential and real conflicts of interest. </a:t>
            </a:r>
          </a:p>
          <a:p>
            <a:pPr marL="274320" lvl="0" indent="-274320" algn="l">
              <a:lnSpc>
                <a:spcPct val="10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bg1"/>
                </a:solidFill>
                <a:latin typeface="Candara"/>
              </a:rPr>
              <a:t>If you have the ability to grade, evaluate, advance, promote, recommend, advise, or otherwise influence the employment or academic status of the other individual then </a:t>
            </a:r>
            <a:r>
              <a:rPr lang="en-US" sz="2400" b="1" dirty="0">
                <a:solidFill>
                  <a:schemeClr val="bg1"/>
                </a:solidFill>
                <a:latin typeface="Candara"/>
              </a:rPr>
              <a:t>you cannot be in a relationship</a:t>
            </a:r>
            <a:r>
              <a:rPr lang="en-US" sz="2400" dirty="0">
                <a:solidFill>
                  <a:schemeClr val="bg1"/>
                </a:solidFill>
                <a:latin typeface="Candara"/>
              </a:rPr>
              <a:t>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don draper secret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33" y="2649096"/>
            <a:ext cx="3926001" cy="261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03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596" y="837092"/>
            <a:ext cx="11310851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Contact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 OPHD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17" y="3055649"/>
            <a:ext cx="3353091" cy="25422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2575" y="2249228"/>
            <a:ext cx="6096000" cy="41919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sz="2400" b="1" dirty="0">
                <a:solidFill>
                  <a:schemeClr val="bg1"/>
                </a:solidFill>
                <a:latin typeface="Candara"/>
              </a:rPr>
              <a:t>Office for the Prevention of Harassment &amp; Discrimination</a:t>
            </a:r>
          </a:p>
          <a:p>
            <a:pPr lvl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latin typeface="Candara"/>
              </a:rPr>
              <a:t>201 University Center </a:t>
            </a:r>
          </a:p>
          <a:p>
            <a:pPr lvl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sz="2400" dirty="0">
                <a:solidFill>
                  <a:schemeClr val="bg1"/>
                </a:solidFill>
                <a:latin typeface="Candara"/>
              </a:rPr>
              <a:t>(Corner of </a:t>
            </a:r>
            <a:r>
              <a:rPr lang="en-US" sz="2400" b="1" dirty="0">
                <a:solidFill>
                  <a:schemeClr val="bg1"/>
                </a:solidFill>
                <a:latin typeface="Candara"/>
              </a:rPr>
              <a:t>Gilman</a:t>
            </a:r>
            <a:r>
              <a:rPr lang="en-US" sz="2400" dirty="0">
                <a:solidFill>
                  <a:schemeClr val="bg1"/>
                </a:solidFill>
                <a:latin typeface="Candara"/>
              </a:rPr>
              <a:t> and </a:t>
            </a:r>
            <a:r>
              <a:rPr lang="en-US" sz="2400" b="1" dirty="0">
                <a:solidFill>
                  <a:schemeClr val="bg1"/>
                </a:solidFill>
                <a:latin typeface="Candara"/>
              </a:rPr>
              <a:t>Myers</a:t>
            </a:r>
            <a:r>
              <a:rPr lang="en-US" sz="2400" dirty="0">
                <a:solidFill>
                  <a:schemeClr val="bg1"/>
                </a:solidFill>
                <a:latin typeface="Candara"/>
              </a:rPr>
              <a:t>)</a:t>
            </a:r>
          </a:p>
          <a:p>
            <a:pPr lvl="0">
              <a:spcBef>
                <a:spcPct val="20000"/>
              </a:spcBef>
              <a:buClr>
                <a:srgbClr val="31B6FD"/>
              </a:buClr>
              <a:buSzPct val="100000"/>
            </a:pPr>
            <a:endParaRPr lang="en-US" dirty="0">
              <a:solidFill>
                <a:schemeClr val="bg1"/>
              </a:solidFill>
              <a:latin typeface="Candara"/>
            </a:endParaRPr>
          </a:p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bg1"/>
                </a:solidFill>
                <a:latin typeface="Candara"/>
              </a:rPr>
              <a:t>858.534.8298</a:t>
            </a:r>
          </a:p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b="1" dirty="0">
                <a:solidFill>
                  <a:schemeClr val="bg1"/>
                </a:solidFill>
                <a:latin typeface="Candara"/>
              </a:rPr>
              <a:t>ophd@ucsd.edu</a:t>
            </a:r>
          </a:p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400" dirty="0">
                <a:solidFill>
                  <a:schemeClr val="bg1"/>
                </a:solidFill>
                <a:latin typeface="Candara"/>
              </a:rPr>
              <a:t>ophd.ucsd.edu</a:t>
            </a:r>
          </a:p>
          <a:p>
            <a:pPr lvl="0"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sz="4400" b="1" dirty="0">
                <a:solidFill>
                  <a:srgbClr val="FFC000"/>
                </a:solidFill>
                <a:latin typeface="Candara"/>
              </a:rPr>
              <a:t>Reportbias.ucsd.edu</a:t>
            </a:r>
          </a:p>
        </p:txBody>
      </p:sp>
    </p:spTree>
    <p:extLst>
      <p:ext uri="{BB962C8B-B14F-4D97-AF65-F5344CB8AC3E}">
        <p14:creationId xmlns:p14="http://schemas.microsoft.com/office/powerpoint/2010/main" val="285812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654233" y="371579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Report Bias Online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4033"/>
            <a:ext cx="64221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"/>
              </a:rPr>
              <a:t>Reports can be made online </a:t>
            </a:r>
            <a:r>
              <a:rPr lang="en-US" sz="2400">
                <a:solidFill>
                  <a:schemeClr val="bg1"/>
                </a:solidFill>
                <a:latin typeface="Candara"/>
              </a:rPr>
              <a:t>at </a:t>
            </a:r>
            <a:r>
              <a:rPr lang="en-US" sz="2400" b="1" smtClean="0">
                <a:solidFill>
                  <a:srgbClr val="00B0F0"/>
                </a:solidFill>
                <a:latin typeface="Candara"/>
              </a:rPr>
              <a:t>Reportbias.ucsd.edu</a:t>
            </a:r>
            <a:r>
              <a:rPr lang="en-US" sz="2400" b="1" dirty="0">
                <a:solidFill>
                  <a:srgbClr val="00B0F0"/>
                </a:solidFill>
                <a:latin typeface="Candara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Candara"/>
            </a:endParaRPr>
          </a:p>
          <a:p>
            <a:r>
              <a:rPr lang="en-US" sz="2400" dirty="0">
                <a:solidFill>
                  <a:schemeClr val="bg1"/>
                </a:solidFill>
                <a:latin typeface="Candara"/>
              </a:rPr>
              <a:t>Make reports anonymously or identify parties; make us aware of what’s going on (</a:t>
            </a:r>
            <a:r>
              <a:rPr lang="en-US" sz="2400" dirty="0">
                <a:solidFill>
                  <a:srgbClr val="00B0F0"/>
                </a:solidFill>
                <a:latin typeface="Candara"/>
              </a:rPr>
              <a:t>Note: Responsible </a:t>
            </a:r>
            <a:r>
              <a:rPr lang="en-US" sz="2400" dirty="0" smtClean="0">
                <a:solidFill>
                  <a:srgbClr val="00B0F0"/>
                </a:solidFill>
                <a:latin typeface="Candara"/>
              </a:rPr>
              <a:t>Employees </a:t>
            </a:r>
            <a:r>
              <a:rPr lang="en-US" sz="2400" dirty="0">
                <a:solidFill>
                  <a:srgbClr val="00B0F0"/>
                </a:solidFill>
                <a:latin typeface="Candara"/>
              </a:rPr>
              <a:t>cannot report anonymously</a:t>
            </a:r>
            <a:r>
              <a:rPr lang="en-US" sz="2400" dirty="0">
                <a:solidFill>
                  <a:schemeClr val="bg1"/>
                </a:solidFill>
                <a:latin typeface="Candara"/>
              </a:rPr>
              <a:t>).</a:t>
            </a:r>
          </a:p>
          <a:p>
            <a:endParaRPr lang="en-US" sz="2400" dirty="0">
              <a:solidFill>
                <a:schemeClr val="bg1"/>
              </a:solidFill>
              <a:latin typeface="Candara"/>
            </a:endParaRPr>
          </a:p>
          <a:p>
            <a:r>
              <a:rPr lang="en-US" sz="2400" dirty="0">
                <a:solidFill>
                  <a:schemeClr val="bg1"/>
                </a:solidFill>
                <a:latin typeface="Candara"/>
              </a:rPr>
              <a:t>Confidentiality will be respected to the fullest extent possible. Note: </a:t>
            </a:r>
            <a:r>
              <a:rPr lang="en-US" sz="2400" dirty="0">
                <a:solidFill>
                  <a:srgbClr val="00B0F0"/>
                </a:solidFill>
                <a:latin typeface="Candara"/>
              </a:rPr>
              <a:t>certain reports may require revealing facts or identity, such as cases of violence or where safety of the community could be at risk.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60" y="1824033"/>
            <a:ext cx="4267570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0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654233" y="371579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pic>
        <p:nvPicPr>
          <p:cNvPr id="7" name="Picture 2" descr="Image result for questions? 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2400" b="6553"/>
          <a:stretch/>
        </p:blipFill>
        <p:spPr bwMode="auto">
          <a:xfrm>
            <a:off x="3525079" y="1762540"/>
            <a:ext cx="4260574" cy="426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1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654233" y="67083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OPHD – What We Do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65019" y="2172391"/>
            <a:ext cx="11139054" cy="4427913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Serve the entire UC San Diego  community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Neutral and impartial factfinders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Oversee non-discrimination policies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Serve as Title IX Office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Provide education &amp; training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Resolve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informal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complaints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Investigate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formal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complaints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Respond to Report Bias online complaints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1B6FD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What happens if I file a complaint?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An OPHD investigator will reach out to the Complainant (or Reporting Party)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OPHD will provide options and resources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OPHD helps find solutions and may help with interim relief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997" y="5217529"/>
            <a:ext cx="1432684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43840" y="803840"/>
            <a:ext cx="11709862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University of California Nondiscrimination Policies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92974" y="2090929"/>
            <a:ext cx="6622473" cy="4392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UC Nondiscrimination Policy</a:t>
            </a:r>
          </a:p>
          <a:p>
            <a:pPr marL="55372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Prohibits harassment and discrimination based on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protected categories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such as age, ancestry, citizenship, disability, gender, gender identity, medical condition, national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origin, pregnancy, race, religion, sex, sexual orientation, and veteran status.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32512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UC Policy on Sexual Violence and Sexual Harassment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Prohibits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sexual harassment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sexual assault, domestic violence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dating violence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stalking.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81" y="2667727"/>
            <a:ext cx="3697653" cy="29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3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43840" y="803840"/>
            <a:ext cx="11709862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Protected Categories in California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5797" y="1847398"/>
            <a:ext cx="3857105" cy="501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Age 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Ancestry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Citizenship 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Color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Disability (mental or physical) 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Gender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Gender Expression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Gender Identity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Genetic Information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Marital status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Medical condition 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Military and veteran status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National origin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Pregnancy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Race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Religion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Sex</a:t>
            </a:r>
          </a:p>
          <a:p>
            <a:pPr marL="274320" lvl="0" indent="-27432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1700" dirty="0">
                <a:solidFill>
                  <a:schemeClr val="bg1"/>
                </a:solidFill>
                <a:latin typeface="Candara"/>
              </a:rPr>
              <a:t>Sexual orientation</a:t>
            </a:r>
          </a:p>
          <a:p>
            <a:pPr lvl="0">
              <a:lnSpc>
                <a:spcPct val="8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endParaRPr lang="en-US" altLang="en-US" sz="1700" dirty="0">
              <a:solidFill>
                <a:srgbClr val="073E87"/>
              </a:solidFill>
              <a:latin typeface="Canda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306" y="205656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87731" y="631680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Sexual Harassment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852353" y="1985356"/>
            <a:ext cx="7964978" cy="401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There are two types of Sexual Harassment that violate the law and UC Policy: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Quid Pro Quo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--“this for that” (i.e. sexual favors)</a:t>
            </a: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Hostile Environment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– (unwelcome conduct of a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sexual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nature that is so severe or pervasive that it interferes with the educational or work environment of a reasonable person in the complainant’s position)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62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1516636" y="807341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Questionable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 Conduct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ndara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98269" y="2156321"/>
            <a:ext cx="11493731" cy="422785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What kinds of behavior might constitute sexual harassment?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Sexual jokes, banter, comments, advances,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personal stories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Sexually explicit or suggestive notes, emails, or other communication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Physical behavior such as touching, kissing, blocking someone’s way, gestures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Photos of sexual/graphic  nature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lang="en-US" b="1" dirty="0">
              <a:solidFill>
                <a:srgbClr val="00B0F0"/>
              </a:solidFill>
              <a:latin typeface="Canda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-- Does not require intent to harass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-- Does not require sexual desire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-- Certain types of harassment could be considered stalking under University policy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US" noProof="0" dirty="0" smtClean="0">
                <a:solidFill>
                  <a:schemeClr val="bg1"/>
                </a:solidFill>
                <a:latin typeface="Candara"/>
              </a:rPr>
              <a:t>-- “Severe and </a:t>
            </a:r>
            <a:r>
              <a:rPr lang="en-US" dirty="0" smtClean="0">
                <a:solidFill>
                  <a:schemeClr val="bg1"/>
                </a:solidFill>
                <a:latin typeface="Candara"/>
              </a:rPr>
              <a:t>per</a:t>
            </a:r>
            <a:r>
              <a:rPr lang="en-US" noProof="0" dirty="0" err="1" smtClean="0">
                <a:solidFill>
                  <a:schemeClr val="bg1"/>
                </a:solidFill>
                <a:latin typeface="Candara"/>
              </a:rPr>
              <a:t>vasive</a:t>
            </a:r>
            <a:r>
              <a:rPr lang="en-US" noProof="0" dirty="0" smtClean="0">
                <a:solidFill>
                  <a:schemeClr val="bg1"/>
                </a:solidFill>
                <a:latin typeface="Candara"/>
              </a:rPr>
              <a:t>” sets up a sliding scale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 for conduct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2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310342" y="338140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FF"/>
                </a:solidFill>
                <a:latin typeface="Candara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Sexual Violence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09600" y="2429660"/>
            <a:ext cx="4377103" cy="328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Types of Prohibited Conduct:</a:t>
            </a: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Sexual Assault</a:t>
            </a: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Dating/Domestic violence</a:t>
            </a: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Stalking</a:t>
            </a: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Invasion of Privacy </a:t>
            </a:r>
          </a:p>
          <a:p>
            <a:pPr marL="627063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Candar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9896" y="1590677"/>
            <a:ext cx="664730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sz="2200" b="1" dirty="0">
                <a:solidFill>
                  <a:srgbClr val="00B0F0"/>
                </a:solidFill>
                <a:latin typeface="Candara"/>
              </a:rPr>
              <a:t>CONSENT</a:t>
            </a: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200" dirty="0">
                <a:solidFill>
                  <a:schemeClr val="bg1"/>
                </a:solidFill>
                <a:latin typeface="Candara"/>
              </a:rPr>
              <a:t>Consent</a:t>
            </a:r>
            <a:r>
              <a:rPr lang="en-US" sz="2200" b="1" dirty="0">
                <a:solidFill>
                  <a:schemeClr val="bg1"/>
                </a:solidFill>
                <a:latin typeface="Candara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ndara"/>
              </a:rPr>
              <a:t>is </a:t>
            </a:r>
            <a:r>
              <a:rPr lang="en-US" sz="2200" b="1" i="1" dirty="0">
                <a:solidFill>
                  <a:srgbClr val="00B0F0"/>
                </a:solidFill>
                <a:latin typeface="Candara"/>
              </a:rPr>
              <a:t>informed</a:t>
            </a:r>
            <a:r>
              <a:rPr lang="en-US" sz="2200" dirty="0">
                <a:solidFill>
                  <a:schemeClr val="bg1"/>
                </a:solidFill>
                <a:latin typeface="Candara"/>
              </a:rPr>
              <a:t>. Affirmative, unambiguous, and conscious decision</a:t>
            </a: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200" dirty="0">
                <a:solidFill>
                  <a:schemeClr val="bg1"/>
                </a:solidFill>
                <a:latin typeface="Candara"/>
              </a:rPr>
              <a:t>Consent is </a:t>
            </a:r>
            <a:r>
              <a:rPr lang="en-US" sz="2200" b="1" i="1" dirty="0">
                <a:solidFill>
                  <a:srgbClr val="00B0F0"/>
                </a:solidFill>
                <a:latin typeface="Candara"/>
              </a:rPr>
              <a:t>voluntary</a:t>
            </a:r>
            <a:r>
              <a:rPr lang="en-US" sz="2200" i="1" dirty="0">
                <a:solidFill>
                  <a:schemeClr val="bg1"/>
                </a:solidFill>
                <a:latin typeface="Candara"/>
              </a:rPr>
              <a:t>. </a:t>
            </a:r>
            <a:r>
              <a:rPr lang="en-US" sz="2200" dirty="0">
                <a:solidFill>
                  <a:schemeClr val="bg1"/>
                </a:solidFill>
                <a:latin typeface="Candara"/>
              </a:rPr>
              <a:t>Given without coercion, force, threats, or intimidation.</a:t>
            </a: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200" dirty="0">
                <a:solidFill>
                  <a:schemeClr val="bg1"/>
                </a:solidFill>
                <a:latin typeface="Candara"/>
              </a:rPr>
              <a:t>Consent is </a:t>
            </a:r>
            <a:r>
              <a:rPr lang="en-US" sz="2200" b="1" i="1" dirty="0">
                <a:solidFill>
                  <a:srgbClr val="00B0F0"/>
                </a:solidFill>
                <a:latin typeface="Candara"/>
              </a:rPr>
              <a:t>revocable</a:t>
            </a:r>
            <a:r>
              <a:rPr lang="en-US" sz="2200" dirty="0">
                <a:solidFill>
                  <a:schemeClr val="bg1"/>
                </a:solidFill>
                <a:latin typeface="Candara"/>
              </a:rPr>
              <a:t>. Must be ongoing through sexual activity and for each encounter</a:t>
            </a: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200" dirty="0">
                <a:solidFill>
                  <a:schemeClr val="bg1"/>
                </a:solidFill>
                <a:latin typeface="Candara"/>
              </a:rPr>
              <a:t>Silence does not equal consent</a:t>
            </a:r>
          </a:p>
          <a:p>
            <a:pPr marL="27432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r>
              <a:rPr lang="en-US" sz="2200" dirty="0">
                <a:solidFill>
                  <a:schemeClr val="bg1"/>
                </a:solidFill>
                <a:latin typeface="Candara"/>
              </a:rPr>
              <a:t>Consent cannot be given when a person is </a:t>
            </a:r>
            <a:r>
              <a:rPr lang="en-US" sz="2200" i="1" dirty="0">
                <a:solidFill>
                  <a:srgbClr val="00B0F0"/>
                </a:solidFill>
                <a:latin typeface="Candara"/>
              </a:rPr>
              <a:t>incapacitated</a:t>
            </a:r>
            <a:r>
              <a:rPr lang="en-US" sz="2200" i="1" dirty="0">
                <a:solidFill>
                  <a:schemeClr val="bg1"/>
                </a:solidFill>
                <a:latin typeface="Candara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ndara"/>
              </a:rPr>
              <a:t>(asleep, unconscious, or otherwise not able to understand what is happening, for example due to drugs or alcohol). </a:t>
            </a:r>
          </a:p>
        </p:txBody>
      </p:sp>
    </p:spTree>
    <p:extLst>
      <p:ext uri="{BB962C8B-B14F-4D97-AF65-F5344CB8AC3E}">
        <p14:creationId xmlns:p14="http://schemas.microsoft.com/office/powerpoint/2010/main" val="79702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71104" y="537833"/>
            <a:ext cx="9218815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What is a “Responsible </a:t>
            </a:r>
            <a:r>
              <a:rPr lang="en-US" noProof="0" dirty="0" smtClean="0">
                <a:solidFill>
                  <a:srgbClr val="FFC000"/>
                </a:solidFill>
                <a:latin typeface="Candara"/>
              </a:rPr>
              <a:t>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ndara"/>
                <a:ea typeface="+mj-ea"/>
                <a:cs typeface="+mj-cs"/>
              </a:rPr>
              <a:t>mployee”?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0" y="1967232"/>
            <a:ext cx="2915533" cy="354029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607721" y="1790561"/>
            <a:ext cx="7697587" cy="4241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Any University employee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/>
                <a:ea typeface="+mn-ea"/>
                <a:cs typeface="+mn-cs"/>
              </a:rPr>
              <a:t>who is not a “confidential resource” and who receives, in the course of employment, information that a student (undergraduate, graduate, professional student) has suffered sexual violence, sexual harassment or other prohibited behavior shall promptly notify the Title IX Officer or designee.</a:t>
            </a:r>
          </a:p>
        </p:txBody>
      </p:sp>
    </p:spTree>
    <p:extLst>
      <p:ext uri="{BB962C8B-B14F-4D97-AF65-F5344CB8AC3E}">
        <p14:creationId xmlns:p14="http://schemas.microsoft.com/office/powerpoint/2010/main" val="37202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929" y="869275"/>
            <a:ext cx="11431019" cy="942900"/>
          </a:xfrm>
        </p:spPr>
        <p:txBody>
          <a:bodyPr/>
          <a:lstStyle/>
          <a:p>
            <a:r>
              <a:rPr lang="en-US" b="0" cap="none" dirty="0">
                <a:solidFill>
                  <a:srgbClr val="FFC000"/>
                </a:solidFill>
                <a:latin typeface="Candara"/>
              </a:rPr>
              <a:t>Confidential Resources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929" y="2194559"/>
            <a:ext cx="11431019" cy="3990110"/>
          </a:xfrm>
        </p:spPr>
        <p:txBody>
          <a:bodyPr/>
          <a:lstStyle/>
          <a:p>
            <a:pPr marL="247650" lvl="0" indent="-247650" algn="l">
              <a:lnSpc>
                <a:spcPct val="80000"/>
              </a:lnSpc>
              <a:spcBef>
                <a:spcPct val="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altLang="en-US" sz="4400" dirty="0">
                <a:solidFill>
                  <a:schemeClr val="bg1"/>
                </a:solidFill>
                <a:latin typeface="Candara"/>
              </a:rPr>
              <a:t>Faculty Staff Assistance Program </a:t>
            </a:r>
            <a:endParaRPr lang="en-US" sz="4400" dirty="0">
              <a:solidFill>
                <a:schemeClr val="bg1"/>
              </a:solidFill>
              <a:latin typeface="Candara"/>
            </a:endParaRPr>
          </a:p>
          <a:p>
            <a:pPr marL="247650" lvl="0" indent="-247650" algn="l">
              <a:lnSpc>
                <a:spcPct val="80000"/>
              </a:lnSpc>
              <a:spcBef>
                <a:spcPct val="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4400" dirty="0">
                <a:solidFill>
                  <a:schemeClr val="bg1"/>
                </a:solidFill>
                <a:latin typeface="Candara"/>
              </a:rPr>
              <a:t>Office of the </a:t>
            </a:r>
            <a:r>
              <a:rPr lang="en-US" sz="4400" dirty="0" err="1" smtClean="0">
                <a:solidFill>
                  <a:schemeClr val="bg1"/>
                </a:solidFill>
                <a:latin typeface="Candara"/>
              </a:rPr>
              <a:t>Ombuds</a:t>
            </a:r>
            <a:endParaRPr lang="en-US" sz="4400" dirty="0">
              <a:solidFill>
                <a:schemeClr val="bg1"/>
              </a:solidFill>
              <a:latin typeface="Candara"/>
            </a:endParaRPr>
          </a:p>
          <a:p>
            <a:pPr marL="247650" lvl="0" indent="-247650" algn="l">
              <a:lnSpc>
                <a:spcPct val="80000"/>
              </a:lnSpc>
              <a:spcBef>
                <a:spcPct val="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4400" dirty="0">
                <a:solidFill>
                  <a:schemeClr val="bg1"/>
                </a:solidFill>
                <a:latin typeface="Candara"/>
              </a:rPr>
              <a:t>CARE at </a:t>
            </a:r>
            <a:r>
              <a:rPr lang="en-US" sz="4400" dirty="0" smtClean="0">
                <a:solidFill>
                  <a:schemeClr val="bg1"/>
                </a:solidFill>
                <a:latin typeface="Candara"/>
              </a:rPr>
              <a:t>SARC</a:t>
            </a:r>
            <a:endParaRPr lang="en-US" sz="4400" dirty="0">
              <a:solidFill>
                <a:schemeClr val="bg1"/>
              </a:solidFill>
              <a:latin typeface="Candara"/>
            </a:endParaRPr>
          </a:p>
          <a:p>
            <a:pPr marL="247650" lvl="0" indent="-247650" algn="l">
              <a:lnSpc>
                <a:spcPct val="80000"/>
              </a:lnSpc>
              <a:spcBef>
                <a:spcPct val="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4400" dirty="0">
                <a:solidFill>
                  <a:schemeClr val="bg1"/>
                </a:solidFill>
                <a:latin typeface="Candara"/>
              </a:rPr>
              <a:t>Student Legal Services</a:t>
            </a:r>
          </a:p>
          <a:p>
            <a:pPr marL="247650" lvl="0" indent="-247650" algn="l">
              <a:lnSpc>
                <a:spcPct val="80000"/>
              </a:lnSpc>
              <a:spcBef>
                <a:spcPct val="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4400" dirty="0">
                <a:solidFill>
                  <a:schemeClr val="bg1"/>
                </a:solidFill>
                <a:latin typeface="Candara"/>
              </a:rPr>
              <a:t>Counseling &amp; Psychological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8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966</Words>
  <Application>Microsoft Office PowerPoint</Application>
  <PresentationFormat>Widescreen</PresentationFormat>
  <Paragraphs>143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</vt:lpstr>
      <vt:lpstr>Calibri Light</vt:lpstr>
      <vt:lpstr>Candara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Confidential Resources</vt:lpstr>
      <vt:lpstr>Romance in the Workplace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Budelsky, Michael</dc:creator>
  <cp:lastModifiedBy>Helen Kaiser</cp:lastModifiedBy>
  <cp:revision>23</cp:revision>
  <dcterms:created xsi:type="dcterms:W3CDTF">2017-11-07T22:09:19Z</dcterms:created>
  <dcterms:modified xsi:type="dcterms:W3CDTF">2018-11-08T18:58:51Z</dcterms:modified>
</cp:coreProperties>
</file>