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5"/>
  </p:notesMasterIdLst>
  <p:handoutMasterIdLst>
    <p:handoutMasterId r:id="rId26"/>
  </p:handoutMasterIdLst>
  <p:sldIdLst>
    <p:sldId id="263" r:id="rId2"/>
    <p:sldId id="265" r:id="rId3"/>
    <p:sldId id="344" r:id="rId4"/>
    <p:sldId id="337" r:id="rId5"/>
    <p:sldId id="342" r:id="rId6"/>
    <p:sldId id="360" r:id="rId7"/>
    <p:sldId id="338" r:id="rId8"/>
    <p:sldId id="362" r:id="rId9"/>
    <p:sldId id="361" r:id="rId10"/>
    <p:sldId id="363" r:id="rId11"/>
    <p:sldId id="366" r:id="rId12"/>
    <p:sldId id="364" r:id="rId13"/>
    <p:sldId id="340" r:id="rId14"/>
    <p:sldId id="365" r:id="rId15"/>
    <p:sldId id="368" r:id="rId16"/>
    <p:sldId id="369" r:id="rId17"/>
    <p:sldId id="370" r:id="rId18"/>
    <p:sldId id="372" r:id="rId19"/>
    <p:sldId id="371" r:id="rId20"/>
    <p:sldId id="373" r:id="rId21"/>
    <p:sldId id="374" r:id="rId22"/>
    <p:sldId id="376" r:id="rId23"/>
    <p:sldId id="355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Handwriting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6600"/>
    <a:srgbClr val="008000"/>
    <a:srgbClr val="99CCFF"/>
    <a:srgbClr val="CC3300"/>
    <a:srgbClr val="FFFF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5" autoAdjust="0"/>
    <p:restoredTop sz="79968" autoAdjust="0"/>
  </p:normalViewPr>
  <p:slideViewPr>
    <p:cSldViewPr>
      <p:cViewPr>
        <p:scale>
          <a:sx n="70" d="100"/>
          <a:sy n="70" d="100"/>
        </p:scale>
        <p:origin x="-244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.xml"/><Relationship Id="rId20" Type="http://schemas.openxmlformats.org/officeDocument/2006/relationships/slide" Target="slides/slide20.xml"/><Relationship Id="rId21" Type="http://schemas.openxmlformats.org/officeDocument/2006/relationships/slide" Target="slides/slide21.xml"/><Relationship Id="rId22" Type="http://schemas.openxmlformats.org/officeDocument/2006/relationships/slide" Target="slides/slide22.xml"/><Relationship Id="rId23" Type="http://schemas.openxmlformats.org/officeDocument/2006/relationships/slide" Target="slides/slide23.xml"/><Relationship Id="rId10" Type="http://schemas.openxmlformats.org/officeDocument/2006/relationships/slide" Target="slides/slide10.xml"/><Relationship Id="rId11" Type="http://schemas.openxmlformats.org/officeDocument/2006/relationships/slide" Target="slides/slide11.xml"/><Relationship Id="rId12" Type="http://schemas.openxmlformats.org/officeDocument/2006/relationships/slide" Target="slides/slide12.xml"/><Relationship Id="rId13" Type="http://schemas.openxmlformats.org/officeDocument/2006/relationships/slide" Target="slides/slide13.xml"/><Relationship Id="rId14" Type="http://schemas.openxmlformats.org/officeDocument/2006/relationships/slide" Target="slides/slide14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19.xml"/><Relationship Id="rId1" Type="http://schemas.openxmlformats.org/officeDocument/2006/relationships/slide" Target="slides/slide1.xml"/><Relationship Id="rId2" Type="http://schemas.openxmlformats.org/officeDocument/2006/relationships/slide" Target="slides/slide2.xml"/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6" Type="http://schemas.openxmlformats.org/officeDocument/2006/relationships/slide" Target="slides/slide6.xml"/><Relationship Id="rId7" Type="http://schemas.openxmlformats.org/officeDocument/2006/relationships/slide" Target="slides/slide7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906A6E-62E8-455C-A056-74B38D164F6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2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62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1229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CD86F2C-1D0C-465F-88BC-57717C17E45B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2417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8676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8677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B6A39D-CFEE-460E-A743-9BF629B4AB0D}" type="slidenum">
              <a:rPr lang="es-ES" smtClean="0"/>
              <a:pPr/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  <p:sp>
        <p:nvSpPr>
          <p:cNvPr id="29700" name="3 Marcador de encabezado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s-ES" smtClean="0"/>
              <a:t>NEG</a:t>
            </a:r>
          </a:p>
        </p:txBody>
      </p:sp>
      <p:sp>
        <p:nvSpPr>
          <p:cNvPr id="29701" name="4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0A3EE-87D2-42AB-8E15-F365613D7D51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63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E1B3C-C7CA-436D-8A5C-BF732923A4E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EEAD0-23B3-4E6E-998D-3C86B127AC6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6894C-21DC-43A5-8515-AFC89387E36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ítulo, gráfic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gráfico"/>
          <p:cNvSpPr>
            <a:spLocks noGrp="1"/>
          </p:cNvSpPr>
          <p:nvPr>
            <p:ph type="ch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3B584-6CA0-4662-8F51-EC98205185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BA69BF-24C0-4D39-AACF-B5545569A85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EE85-2591-4589-BFAC-6F1BEF0DA2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F7C33-FA9C-43AB-8334-519D8E86C52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2B14E-88E3-4D65-A392-2080B739DE4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E7121-765D-4F65-98B4-08BD4B078EC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2A23A-910A-465E-94D5-83BDCA557D4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FDE75-2551-484F-8A80-F1688924AA6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01D32-842E-48E2-A92C-C67536C2E1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55299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5300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AR"/>
            </a:p>
          </p:txBody>
        </p:sp>
      </p:grpSp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55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F867D45-B8B9-4586-A96F-C36F39FF9D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xmlns:p14="http://schemas.microsoft.com/office/powerpoint/2010/main"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0238" y="349250"/>
            <a:ext cx="7772400" cy="143192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Instituto de Tecnología  O.R.T</a:t>
            </a:r>
            <a:endParaRPr lang="es-ES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08013" y="2151063"/>
            <a:ext cx="7877175" cy="3967162"/>
          </a:xfrm>
        </p:spPr>
        <p:txBody>
          <a:bodyPr/>
          <a:lstStyle/>
          <a:p>
            <a:pPr eaLnBrk="1" hangingPunct="1">
              <a:defRPr/>
            </a:pPr>
            <a:r>
              <a:rPr lang="es-MX" sz="6000" b="1" dirty="0">
                <a:latin typeface="+mj-lt"/>
              </a:rPr>
              <a:t>Calidad de Software</a:t>
            </a:r>
          </a:p>
          <a:p>
            <a:pPr eaLnBrk="1" hangingPunct="1">
              <a:defRPr/>
            </a:pPr>
            <a:endParaRPr lang="es-MX" sz="2000" dirty="0"/>
          </a:p>
          <a:p>
            <a:pPr eaLnBrk="1" hangingPunct="1">
              <a:defRPr/>
            </a:pPr>
            <a:r>
              <a:rPr lang="es-MX" sz="4800" b="1" dirty="0" smtClean="0">
                <a:latin typeface="+mj-lt"/>
              </a:rPr>
              <a:t>Métricas</a:t>
            </a:r>
          </a:p>
          <a:p>
            <a:pPr eaLnBrk="1" hangingPunct="1">
              <a:defRPr/>
            </a:pP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Gabriela </a:t>
            </a:r>
            <a:r>
              <a:rPr lang="es-MX" sz="2400" b="1" dirty="0" err="1" smtClean="0">
                <a:latin typeface="+mj-lt"/>
              </a:rPr>
              <a:t>Fallaice</a:t>
            </a:r>
            <a:endParaRPr lang="es-MX" sz="2400" b="1" dirty="0" smtClean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Natalia Davidovich</a:t>
            </a:r>
            <a:endParaRPr lang="es-MX" sz="2400" b="1" dirty="0">
              <a:latin typeface="+mj-lt"/>
            </a:endParaRPr>
          </a:p>
          <a:p>
            <a:pPr algn="r" eaLnBrk="1" hangingPunct="1">
              <a:defRPr/>
            </a:pPr>
            <a:r>
              <a:rPr lang="es-MX" sz="2400" b="1" dirty="0" smtClean="0">
                <a:latin typeface="+mj-lt"/>
              </a:rPr>
              <a:t>Fernando </a:t>
            </a:r>
            <a:r>
              <a:rPr lang="es-MX" sz="2400" b="1" dirty="0" err="1" smtClean="0">
                <a:latin typeface="+mj-lt"/>
              </a:rPr>
              <a:t>Waisman</a:t>
            </a:r>
            <a:endParaRPr lang="es-MX" sz="2400" b="1" dirty="0" smtClean="0">
              <a:latin typeface="+mj-lt"/>
            </a:endParaRP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3771900" y="2886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s-AR"/>
          </a:p>
        </p:txBody>
      </p:sp>
      <p:pic>
        <p:nvPicPr>
          <p:cNvPr id="3078" name="Picture 7" descr="ORT mundial 2001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171575" y="5135563"/>
            <a:ext cx="16002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INDICADOR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Interpretación de una métrica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indicadores representan aquella parte de la realidad que ha sido considerada más relevante por quien los ha diseñado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Los indicadores como representación de la realidad son utilizados en función del interés del observador.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Un indicador óptimo será aquel que dote de la información necesaria para la toma de decisiones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Estado de avance del proyecto</a:t>
            </a:r>
            <a:endParaRPr lang="es-AR" sz="1800" dirty="0">
              <a:latin typeface="+mj-lt"/>
            </a:endParaRP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Adelantado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tiempo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Retrasado</a:t>
            </a: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MEDIDAS, MÉTRICAS e INDICADORE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medida captura una característica individual.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medición permite capturar dicha característica.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La métrica permite relacionar y comparar  mediciones.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Tipos de métricas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Métricas conocidas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Buenas Prácticas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14340" name="5 Conector recto"/>
          <p:cNvCxnSpPr>
            <a:cxnSpLocks noChangeShapeType="1"/>
          </p:cNvCxnSpPr>
          <p:nvPr/>
        </p:nvCxnSpPr>
        <p:spPr bwMode="auto">
          <a:xfrm>
            <a:off x="1143000" y="3213100"/>
            <a:ext cx="5286375" cy="1588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 xmlns:p14="http://schemas.microsoft.com/office/powerpoint/2010/main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AR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571625"/>
            <a:ext cx="683895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PROCESO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medición del proceso implica las mediciones de las actividades relacionadas con el software siendo algunos de sus atributos típicos: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Esfuerzo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Costo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Defectos encontrados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Métricas sobre los errores detectados antes de la entrega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Defectos detectados e informados por los usuarios finales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Productos de trabajo entregados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esfuerzo humano y tiempo consumido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Ajuste con la planificación, etc.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PROYECTO</a:t>
            </a:r>
            <a:endParaRPr lang="es-ES" dirty="0"/>
          </a:p>
          <a:p>
            <a:pPr>
              <a:defRPr/>
            </a:pPr>
            <a:endParaRPr lang="es-ES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Los indicadores de proyecto permiten: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Evaluar el estado del proyecto en curso.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Realizar un seguimiento de los riesgos potenciales.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Detectar las áreas de problemas antes de que se conviertan en “críticas”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Ajustar el flujo y las tareas de trabajo.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Evaluar la habilidad del equipo del proyecto en controlar la calidad de los productos de trabajo de la ingeniería del software.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PRODUCTO</a:t>
            </a:r>
            <a:endParaRPr lang="es-ES" dirty="0"/>
          </a:p>
          <a:p>
            <a:pPr>
              <a:defRPr/>
            </a:pPr>
            <a:endParaRPr lang="es-ES" dirty="0"/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Hay varias razones para medir un producto: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indicar la calidad del producto.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evaluar la productividad de la gente que desarrolla el producto.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 evaluar los beneficios en términos de productividad y de calidad, derivados del uso de nuevos métodos y herramientas de la ingeniería de software.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establecer una línea de base para la estimación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Para ayudar a justificar el uso de nuevas herramientas o de formación adicional.</a:t>
            </a:r>
            <a:endParaRPr lang="es-ES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ES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Existe otra forma de distinguir los tipos de métricas en:</a:t>
            </a: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 Directas: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En el proceso de ingeniería se encuentran el costo, y el esfuerzo aplicado, las líneas de código producidas, velocidad de ejecución, el tamaño de memoria y los defectos observados en un determinado periodo de tiempo.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Medidas Indirectas.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Se encuentran medidas como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Funcionalidad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Calidad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Complejidad,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Eficiencia, 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Fiabilidad,</a:t>
            </a: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Facilidad de mantenimiento</a:t>
            </a: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048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285875"/>
            <a:ext cx="69437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71625"/>
            <a:ext cx="69056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 smtClean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Tipos de Métricas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2105025"/>
            <a:ext cx="69151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Tipos de métricas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Métricas conocidas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Buenas Prácticas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23556" name="5 Conector recto"/>
          <p:cNvCxnSpPr>
            <a:cxnSpLocks noChangeShapeType="1"/>
          </p:cNvCxnSpPr>
          <p:nvPr/>
        </p:nvCxnSpPr>
        <p:spPr bwMode="auto">
          <a:xfrm>
            <a:off x="1143000" y="3786188"/>
            <a:ext cx="5286375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 xmlns:p14="http://schemas.microsoft.com/office/powerpoint/2010/main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Métricas conocidas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</a:t>
            </a:r>
            <a:r>
              <a:rPr lang="es-AR" sz="1800" dirty="0">
                <a:latin typeface="+mj-lt"/>
              </a:rPr>
              <a:t>de punto de </a:t>
            </a:r>
            <a:r>
              <a:rPr lang="es-AR" sz="1800" dirty="0" smtClean="0">
                <a:latin typeface="+mj-lt"/>
              </a:rPr>
              <a:t>función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de puntos de casos de uso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 smtClean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 smtClean="0">
                <a:latin typeface="+mj-lt"/>
              </a:rPr>
              <a:t>Métricas de errores por líneas de código (Eficacia en la eliminación de defectos).</a:t>
            </a:r>
            <a:endParaRPr lang="es-ES" dirty="0"/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Proceso de SQA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85800" y="1428750"/>
            <a:ext cx="7886728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2171700" lvl="4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AR" sz="2400" dirty="0">
              <a:latin typeface="Times New Roman" pitchFamily="18" charset="0"/>
            </a:endParaRPr>
          </a:p>
          <a:p>
            <a:pPr marL="2628900" lvl="5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r>
              <a:rPr lang="es-AR" sz="2400" dirty="0">
                <a:latin typeface="Times New Roman" pitchFamily="18" charset="0"/>
              </a:rPr>
              <a:t>¿PREGUNTAS?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 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5125" name="5 Conector recto"/>
          <p:cNvCxnSpPr>
            <a:cxnSpLocks noChangeShapeType="1"/>
          </p:cNvCxnSpPr>
          <p:nvPr/>
        </p:nvCxnSpPr>
        <p:spPr bwMode="auto">
          <a:xfrm>
            <a:off x="1143000" y="2000250"/>
            <a:ext cx="1428750" cy="1588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78867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MX" sz="1800" dirty="0">
              <a:latin typeface="+mj-lt"/>
            </a:endParaRPr>
          </a:p>
          <a:p>
            <a:pPr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“No se puede predecir lo que no se puede medir”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AR" sz="1800" dirty="0">
                <a:latin typeface="+mj-lt"/>
              </a:rPr>
              <a:t>						Norman </a:t>
            </a:r>
            <a:r>
              <a:rPr lang="es-AR" sz="1800" dirty="0" err="1">
                <a:latin typeface="+mj-lt"/>
              </a:rPr>
              <a:t>Fenton</a:t>
            </a:r>
            <a:endParaRPr lang="es-AR" sz="1800" dirty="0">
              <a:latin typeface="+mj-lt"/>
            </a:endParaRPr>
          </a:p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</a:t>
            </a:r>
            <a:r>
              <a:rPr lang="es-ES" sz="1800" dirty="0">
                <a:latin typeface="+mj-lt"/>
              </a:rPr>
              <a:t>as métricas son un buen medio para entender, monitorizar, controlar, predecir y probar el desarrollo software y los proyectos de mantenimiento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 general, la medición persigue tres objetivos fundamentales (</a:t>
            </a:r>
            <a:r>
              <a:rPr lang="es-ES" sz="1800" dirty="0" err="1">
                <a:latin typeface="+mj-lt"/>
              </a:rPr>
              <a:t>Fenton</a:t>
            </a:r>
            <a:r>
              <a:rPr lang="es-ES" sz="1800" dirty="0">
                <a:latin typeface="+mj-lt"/>
              </a:rPr>
              <a:t> y </a:t>
            </a:r>
            <a:r>
              <a:rPr lang="es-ES" sz="1800" dirty="0" err="1">
                <a:latin typeface="+mj-lt"/>
              </a:rPr>
              <a:t>Pfleeger</a:t>
            </a:r>
            <a:r>
              <a:rPr lang="es-ES" sz="1800" dirty="0">
                <a:latin typeface="+mj-lt"/>
              </a:rPr>
              <a:t>, 1997):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Entender qué ocurre durante el desarrollo y el mantenimiento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Controlar qué es lo que ocurre en nuestros proyectos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Mejorar nuestros procesos y nuestros productos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1257300" lvl="2" indent="-342900" algn="r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_tradnl" sz="1800" dirty="0" err="1">
                <a:latin typeface="+mj-lt"/>
              </a:rPr>
              <a:t>Schulmeyer</a:t>
            </a:r>
            <a:r>
              <a:rPr lang="es-ES_tradnl" sz="1800" dirty="0">
                <a:latin typeface="+mj-lt"/>
              </a:rPr>
              <a:t>, G. </a:t>
            </a:r>
            <a:endParaRPr lang="es-MX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Introducción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4287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Medir:</a:t>
            </a:r>
            <a:r>
              <a:rPr lang="es-ES" sz="1800" dirty="0"/>
              <a:t> </a:t>
            </a:r>
            <a:r>
              <a:rPr lang="es-ES" sz="1800" dirty="0">
                <a:latin typeface="+mj-lt"/>
              </a:rPr>
              <a:t>asignar números o símbolos a los atributos de entidades del mundo de 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s-ES" sz="1800" dirty="0">
                <a:latin typeface="+mj-lt"/>
              </a:rPr>
              <a:t>acuerdo a un conjunto de reglas definidas claramente.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La medida de software permite cuantificar calendarios de trabajo, esfuerzo de </a:t>
            </a:r>
            <a:r>
              <a:rPr lang="es-AR" sz="1800" dirty="0">
                <a:latin typeface="+mj-lt"/>
              </a:rPr>
              <a:t> </a:t>
            </a:r>
            <a:r>
              <a:rPr lang="es-ES" sz="1800" dirty="0">
                <a:latin typeface="+mj-lt"/>
              </a:rPr>
              <a:t>desarrollo, el tamaño del producto, el estado del proyecto y el desempeño de la calidad.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¿</a:t>
            </a:r>
            <a:r>
              <a:rPr lang="es-ES_tradnl" sz="1800" dirty="0">
                <a:latin typeface="+mj-lt"/>
              </a:rPr>
              <a:t>Por qué el software debe ser medido?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ES_tradnl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Los proyectos de software no cumplen con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los tiempos previstos y exceden los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presupuestos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Desarrolladores deben medir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constantemente el desempeño para mejorar las estimaciones futuras.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_tradnl" sz="1800" dirty="0">
                <a:latin typeface="+mj-lt"/>
              </a:rPr>
              <a:t>Las métricas ayudan a controlar los </a:t>
            </a:r>
            <a:r>
              <a:rPr lang="es-AR" sz="1800" dirty="0">
                <a:latin typeface="+mj-lt"/>
              </a:rPr>
              <a:t> </a:t>
            </a:r>
            <a:r>
              <a:rPr lang="es-ES_tradnl" sz="1800" dirty="0">
                <a:latin typeface="+mj-lt"/>
              </a:rPr>
              <a:t>proyectos de software de una mejor manera y aprender más acerca de cómo funcionan las organizaciones y procesos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403225"/>
            <a:ext cx="7772400" cy="701675"/>
          </a:xfrm>
          <a:solidFill>
            <a:schemeClr val="accent2"/>
          </a:solidFill>
        </p:spPr>
        <p:txBody>
          <a:bodyPr/>
          <a:lstStyle/>
          <a:p>
            <a:pPr eaLnBrk="1" hangingPunct="1"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Agenda</a:t>
            </a:r>
            <a:endParaRPr lang="es-ES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643063"/>
            <a:ext cx="8458200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b="1" dirty="0">
                <a:latin typeface="+mj-lt"/>
              </a:rPr>
              <a:t>Introducción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>
                <a:latin typeface="+mj-lt"/>
              </a:rPr>
              <a:t>Definiciones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MX" sz="2400" dirty="0">
              <a:latin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v"/>
              <a:defRPr/>
            </a:pPr>
            <a:endParaRPr lang="es-MX" sz="1000" dirty="0">
              <a:latin typeface="Times New Roman" pitchFamily="18" charset="0"/>
            </a:endParaRPr>
          </a:p>
        </p:txBody>
      </p:sp>
      <p:cxnSp>
        <p:nvCxnSpPr>
          <p:cNvPr id="8197" name="5 Conector recto"/>
          <p:cNvCxnSpPr>
            <a:cxnSpLocks noChangeShapeType="1"/>
          </p:cNvCxnSpPr>
          <p:nvPr/>
        </p:nvCxnSpPr>
        <p:spPr bwMode="auto">
          <a:xfrm>
            <a:off x="1143000" y="2570163"/>
            <a:ext cx="5286375" cy="1587"/>
          </a:xfrm>
          <a:prstGeom prst="lin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</p:cxnSp>
    </p:spTree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ATRIBUTO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Definición. Una propiedad mensurable, física o abstracta, que comparten todas las entidades de una categoría de entidad.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sólo puede pertenecer a una categoría de entidad.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medición se realiza sobre los atributos de una entidad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tiene definida cero, una o varias métricas.</a:t>
            </a: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 atributo está relacionado con uno o más conceptos medibles.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atributo “tamaño de código </a:t>
            </a:r>
            <a:r>
              <a:rPr lang="es-ES" sz="1800" dirty="0" err="1">
                <a:latin typeface="+mj-lt"/>
              </a:rPr>
              <a:t>fuente”,de</a:t>
            </a:r>
            <a:r>
              <a:rPr lang="es-ES" sz="1800" dirty="0">
                <a:latin typeface="+mj-lt"/>
              </a:rPr>
              <a:t> “programas en C” que es diferente del atributo de “programa en Ada”.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1390650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AR" sz="1800" dirty="0">
                <a:latin typeface="+mj-lt"/>
              </a:rPr>
              <a:t>MEDIDA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</a:t>
            </a:r>
            <a:r>
              <a:rPr lang="es-AR" sz="1800" dirty="0">
                <a:latin typeface="+mj-lt"/>
              </a:rPr>
              <a:t>Valor asignado a un atributo de una entidad </a:t>
            </a:r>
            <a:r>
              <a:rPr lang="es-AR" sz="1800" dirty="0" err="1">
                <a:latin typeface="+mj-lt"/>
              </a:rPr>
              <a:t>mediate</a:t>
            </a:r>
            <a:r>
              <a:rPr lang="es-AR" sz="1800" dirty="0">
                <a:latin typeface="+mj-lt"/>
              </a:rPr>
              <a:t> una medición</a:t>
            </a:r>
            <a:r>
              <a:rPr lang="es-ES" sz="1800" dirty="0">
                <a:latin typeface="+mj-lt"/>
              </a:rPr>
              <a:t>.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Relaciones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medida es el resultado de una medición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 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35.000 líneas de código, 200 páginas, 50 clases.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5 meses desde el comienzo al fin del proyecto.</a:t>
            </a:r>
            <a:endParaRPr lang="es-AR" sz="1800" dirty="0">
              <a:latin typeface="+mj-lt"/>
            </a:endParaRPr>
          </a:p>
          <a:p>
            <a:pPr marL="1714500" lvl="3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0,5 fallos por cada 1.000 líneas de código.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neg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142875"/>
            <a:ext cx="7772400" cy="1071563"/>
          </a:xfrm>
          <a:solidFill>
            <a:schemeClr val="accent2"/>
          </a:solidFill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s-MX" sz="4000" b="1" i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Definiciones</a:t>
            </a:r>
            <a:endParaRPr lang="es-MX" sz="40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9939" y="1196752"/>
            <a:ext cx="84582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METRICA</a:t>
            </a:r>
            <a:endParaRPr lang="es-AR" sz="18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Definición: </a:t>
            </a:r>
            <a:r>
              <a:rPr lang="es-AR" sz="1800" dirty="0">
                <a:latin typeface="+mj-lt"/>
              </a:rPr>
              <a:t>Medida cuantitativa del grado en que un sistema, componente o proceso posee un atributo dado. Incluye método de medición</a:t>
            </a:r>
            <a:r>
              <a:rPr lang="es-AR" sz="1800" dirty="0" smtClean="0">
                <a:latin typeface="+mj-lt"/>
              </a:rPr>
              <a:t>. [IEEE]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MX" sz="1800" dirty="0" smtClean="0">
                <a:latin typeface="+mj-lt"/>
              </a:rPr>
              <a:t>Una métrica de software relaciona de alguna manera las medidas individuales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Relaciones: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métrica está definida para uno o más atributos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Dos métricas pueden relacionarse mediante una función de transformación.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El tipo de dicha función de transformación va a depender del tipo de escala de ambas métricas. 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Una métrica puede expresarse en una unidad (sólo para métricas cuya escala sea de tipo intervalo o ratio)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Ejemplos</a:t>
            </a:r>
            <a:endParaRPr lang="es-AR" sz="1800" dirty="0">
              <a:latin typeface="+mj-lt"/>
            </a:endParaRP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r>
              <a:rPr lang="es-ES" sz="1800" dirty="0">
                <a:latin typeface="+mj-lt"/>
              </a:rPr>
              <a:t>“líneas de código” para el “tamaño” de un “módulo en C”  o de un “programa en Ada”.</a:t>
            </a: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AR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Arial" pitchFamily="34" charset="0"/>
              <a:buChar char="►"/>
              <a:defRPr/>
            </a:pPr>
            <a:endParaRPr lang="es-SV" sz="1800" dirty="0">
              <a:latin typeface="+mj-lt"/>
            </a:endParaRPr>
          </a:p>
        </p:txBody>
      </p:sp>
    </p:spTree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Vuelo sin motor">
  <a:themeElements>
    <a:clrScheme name="Vuelo sin motor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Vuelo sin motor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Handwriting" pitchFamily="66" charset="0"/>
          </a:defRPr>
        </a:defPPr>
      </a:lstStyle>
    </a:lnDef>
  </a:objectDefaults>
  <a:extraClrSchemeLst>
    <a:extraClrScheme>
      <a:clrScheme name="Vuelo sin motor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uelo sin motor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uelo sin motor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presentaciones\Vuelo sin motor.pot</Template>
  <TotalTime>5475</TotalTime>
  <Words>897</Words>
  <Application>Microsoft Macintosh PowerPoint</Application>
  <PresentationFormat>On-screen Show (4:3)</PresentationFormat>
  <Paragraphs>235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Vuelo sin motor</vt:lpstr>
      <vt:lpstr>Instituto de Tecnología  O.R.T</vt:lpstr>
      <vt:lpstr>Agenda</vt:lpstr>
      <vt:lpstr>Agenda</vt:lpstr>
      <vt:lpstr>Introducción</vt:lpstr>
      <vt:lpstr>Introducción</vt:lpstr>
      <vt:lpstr>Agenda</vt:lpstr>
      <vt:lpstr>Definiciones</vt:lpstr>
      <vt:lpstr>Definiciones</vt:lpstr>
      <vt:lpstr>Definiciones</vt:lpstr>
      <vt:lpstr>Definiciones</vt:lpstr>
      <vt:lpstr>Definiciones</vt:lpstr>
      <vt:lpstr>Agenda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Tipos de Métricas</vt:lpstr>
      <vt:lpstr>Agenda</vt:lpstr>
      <vt:lpstr>Métricas conocidas</vt:lpstr>
      <vt:lpstr>Proceso de SQA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nestor gaiotti</dc:creator>
  <cp:lastModifiedBy>Fernando Waisman</cp:lastModifiedBy>
  <cp:revision>249</cp:revision>
  <dcterms:created xsi:type="dcterms:W3CDTF">2001-05-25T22:32:26Z</dcterms:created>
  <dcterms:modified xsi:type="dcterms:W3CDTF">2011-11-11T14:44:23Z</dcterms:modified>
</cp:coreProperties>
</file>