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63" r:id="rId2"/>
    <p:sldId id="337" r:id="rId3"/>
    <p:sldId id="361" r:id="rId4"/>
    <p:sldId id="366" r:id="rId5"/>
    <p:sldId id="363" r:id="rId6"/>
    <p:sldId id="364" r:id="rId7"/>
    <p:sldId id="367" r:id="rId8"/>
    <p:sldId id="368" r:id="rId9"/>
    <p:sldId id="384" r:id="rId10"/>
    <p:sldId id="338" r:id="rId11"/>
    <p:sldId id="372" r:id="rId12"/>
    <p:sldId id="373" r:id="rId13"/>
    <p:sldId id="374" r:id="rId14"/>
    <p:sldId id="375" r:id="rId15"/>
    <p:sldId id="381" r:id="rId16"/>
    <p:sldId id="377" r:id="rId17"/>
    <p:sldId id="382" r:id="rId18"/>
    <p:sldId id="379" r:id="rId19"/>
    <p:sldId id="383" r:id="rId20"/>
    <p:sldId id="355" r:id="rId21"/>
    <p:sldId id="365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00"/>
    <a:srgbClr val="008000"/>
    <a:srgbClr val="99CCFF"/>
    <a:srgbClr val="CC3300"/>
    <a:srgbClr val="FFFF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93959" autoAdjust="0"/>
  </p:normalViewPr>
  <p:slideViewPr>
    <p:cSldViewPr>
      <p:cViewPr>
        <p:scale>
          <a:sx n="80" d="100"/>
          <a:sy n="80" d="100"/>
        </p:scale>
        <p:origin x="-20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2F21DA-527E-4FF0-BF1A-AD08251732A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349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D88E235-7084-4E4A-9D20-484FD583EE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0350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mtClean="0"/>
          </a:p>
        </p:txBody>
      </p:sp>
      <p:sp>
        <p:nvSpPr>
          <p:cNvPr id="3482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482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F8C97C88-5316-4EB7-8897-F010C950DF63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17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584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58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A329E84A-5CE3-4402-9C39-F29B5884F092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20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686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686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DD95062E-D618-4A41-9893-EBBEBB2CEEDE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21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662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662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E79DAC34-0454-4617-96E2-9FF56B51BDF3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765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765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C79D4806-0968-499B-A820-80CAF18B6FD5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3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8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8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0A4CC995-D68D-4187-88F0-E84355A62D41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4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</a:pPr>
            <a:endParaRPr lang="es-AR" smtClean="0"/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2970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970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BC8F5AA6-A686-4C01-BF57-9A9E8D74FE8D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5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072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072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34CEF526-ED7E-43D6-BE0E-313D9188F0F9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6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174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174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663608B9-2920-45D0-90FA-682C77B2E09F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7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277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277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B09E42E1-8407-4190-8DFD-938388C76B71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8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mtClean="0"/>
          </a:p>
        </p:txBody>
      </p:sp>
      <p:sp>
        <p:nvSpPr>
          <p:cNvPr id="3379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379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FAC780AF-E9AE-4166-BEEE-D2C5F8724048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16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A981-4A02-4778-87EB-41889B6A4D1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84984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023C3-5AD7-4648-B860-2F233E72ECD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42919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1B5A-CB44-436C-A61D-2FA4C5B9143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9281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65A-32F5-4EC9-A043-24E60221AD9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73054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9D8B1-7D30-4268-ABE2-C1028A27D92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739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56EA5-5DD8-4294-A38A-914DA2553B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78226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3A0C-F656-40BA-9175-5DC11714A3E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53451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3109E-4190-4C55-9BC4-D32DD4651D9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63546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2D587-73B3-410B-98A5-7298870D71B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29773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5956-0064-4460-BAA4-EA5C715C46E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61770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9C76-5FBD-4F35-879F-8FD4FED6E19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2892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376AE-98E0-467C-A956-667DC9636A2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5221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530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740EAD3-19FE-4B45-8857-54E1F4A30B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 xmlns:p14="http://schemas.microsoft.com/office/powerpoint/2010/main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3771900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s-AR"/>
          </a:p>
        </p:txBody>
      </p:sp>
      <p:pic>
        <p:nvPicPr>
          <p:cNvPr id="3075" name="Picture 7" descr="ORT mundial 2001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135563"/>
            <a:ext cx="1600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349250"/>
            <a:ext cx="7772400" cy="143192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Instituto de Tecnología  O.R.T</a:t>
            </a:r>
            <a:endParaRPr lang="es-ES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013" y="2151063"/>
            <a:ext cx="7877175" cy="4206875"/>
          </a:xfrm>
        </p:spPr>
        <p:txBody>
          <a:bodyPr/>
          <a:lstStyle/>
          <a:p>
            <a:pPr eaLnBrk="1" hangingPunct="1">
              <a:defRPr/>
            </a:pPr>
            <a:r>
              <a:rPr lang="es-MX" sz="6000" b="1" dirty="0">
                <a:latin typeface="+mj-lt"/>
              </a:rPr>
              <a:t>Calidad de Software</a:t>
            </a:r>
          </a:p>
          <a:p>
            <a:pPr eaLnBrk="1" hangingPunct="1">
              <a:defRPr/>
            </a:pPr>
            <a:endParaRPr lang="es-MX" sz="2000" dirty="0"/>
          </a:p>
          <a:p>
            <a:pPr eaLnBrk="1" hangingPunct="1">
              <a:defRPr/>
            </a:pPr>
            <a:r>
              <a:rPr lang="es-MX" sz="4800" b="1" dirty="0" smtClean="0">
                <a:latin typeface="+mj-lt"/>
              </a:rPr>
              <a:t>Revisiones Técnicas</a:t>
            </a:r>
          </a:p>
          <a:p>
            <a:pPr eaLnBrk="1" hangingPunct="1">
              <a:defRPr/>
            </a:pPr>
            <a:endParaRPr lang="es-MX" sz="2400" b="1" dirty="0" smtClean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Fernando </a:t>
            </a:r>
            <a:r>
              <a:rPr lang="es-MX" sz="2400" b="1" dirty="0" err="1" smtClean="0">
                <a:latin typeface="+mj-lt"/>
              </a:rPr>
              <a:t>Waisman</a:t>
            </a:r>
            <a:endParaRPr lang="es-MX" sz="2400" b="1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El proceso de RTF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El proceso está compuesto por cuatro etapas:</a:t>
            </a:r>
            <a:endParaRPr lang="es-SV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Planificación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Identificación de productos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Identificación de tipos de revisiones a realizar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Preparación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Selección de revisores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Distribución del material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Capacitación necesaria sobre el proceso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Ejecución y seguimiento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Reunión de revisión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Seguimientos de los incidentes identificados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Control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Controlar la correcta aplicación del proceso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Asegurar la recolección de mediciones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Planificación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 hace al inicio del proyecto o etapa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Es responsabilidad conjunta del líder del proyecto y el responsable de SQA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 define qué productos serán revisados  y los métodos que se utilizarán para las distintas revisiones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 deben revisar los productos con mayor criticidad o complejidad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El tipo de revisión a realizar depende principalmente del tipo de producto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Planificación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Roles intervinientes en una revisión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Inspección Formal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Autor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Moderador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Revisores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 err="1">
                <a:latin typeface="+mj-lt"/>
              </a:rPr>
              <a:t>Walktrhough</a:t>
            </a:r>
            <a:endParaRPr lang="es-SV" sz="1800" dirty="0">
              <a:latin typeface="+mj-lt"/>
            </a:endParaRP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Autor / Presentador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Moderador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Revisores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Preparación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Confirmación de la revisión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Confirmar con el autor que el producto está listo para revisión </a:t>
            </a:r>
          </a:p>
          <a:p>
            <a:pPr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La revisión no puede hacerse si el autor no considera que el producto está listo.</a:t>
            </a:r>
          </a:p>
          <a:p>
            <a:pPr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“Listo” no quiere decir que no tiene errores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Confirmar participantes de la revisión 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Confirmar fecha a todos los que participarán de la revisión 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Preparación de la revisión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6604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Autor: Prepara y distribuye el  material para la revisión	</a:t>
            </a:r>
          </a:p>
          <a:p>
            <a:pPr marL="6604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Responsable QA: Colabora en la preparación de la revisión</a:t>
            </a:r>
          </a:p>
          <a:p>
            <a:pPr marL="6604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Revisores: Revisan materiales antes de la reunión de revisión (si aplica)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1000125" y="1354138"/>
            <a:ext cx="234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dirty="0">
                <a:latin typeface="+mj-lt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>
                <a:latin typeface="+mj-lt"/>
              </a:rPr>
              <a:t>Inspección formal </a:t>
            </a:r>
            <a:endParaRPr lang="en-GB" sz="1800" b="1" dirty="0">
              <a:latin typeface="+mj-lt"/>
            </a:endParaRPr>
          </a:p>
        </p:txBody>
      </p:sp>
      <p:sp>
        <p:nvSpPr>
          <p:cNvPr id="10" name="Rectangle 1039"/>
          <p:cNvSpPr>
            <a:spLocks noChangeArrowheads="1"/>
          </p:cNvSpPr>
          <p:nvPr/>
        </p:nvSpPr>
        <p:spPr bwMode="auto">
          <a:xfrm>
            <a:off x="1058863" y="2500313"/>
            <a:ext cx="3513137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Más estructurado y formal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Objetivos: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Detectar defectos y desviaciones de estándares o especificaciones.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No se discuten soluciones concretas. </a:t>
            </a:r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203200" indent="-203200">
              <a:buFont typeface="Marlett" pitchFamily="2" charset="2"/>
              <a:buChar char="8"/>
              <a:defRPr/>
            </a:pPr>
            <a:endParaRPr lang="es-AR" dirty="0"/>
          </a:p>
        </p:txBody>
      </p:sp>
      <p:sp>
        <p:nvSpPr>
          <p:cNvPr id="11" name="Rectangle 1040"/>
          <p:cNvSpPr>
            <a:spLocks noChangeArrowheads="1"/>
          </p:cNvSpPr>
          <p:nvPr/>
        </p:nvSpPr>
        <p:spPr bwMode="auto">
          <a:xfrm>
            <a:off x="5181600" y="2500313"/>
            <a:ext cx="346233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Más informal</a:t>
            </a:r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Objetivos: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Encontrar defectos, omisiones y contradicciones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Proponer mejoras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Considerar alternativas para los problemas detectados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Capacitación de los participantes e intercambio de ideas</a:t>
            </a:r>
          </a:p>
        </p:txBody>
      </p:sp>
      <p:sp>
        <p:nvSpPr>
          <p:cNvPr id="12" name="Text Box 1041"/>
          <p:cNvSpPr txBox="1">
            <a:spLocks noChangeArrowheads="1"/>
          </p:cNvSpPr>
          <p:nvPr/>
        </p:nvSpPr>
        <p:spPr bwMode="auto">
          <a:xfrm>
            <a:off x="5072063" y="1643063"/>
            <a:ext cx="44211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 err="1">
                <a:latin typeface="+mj-lt"/>
              </a:rPr>
              <a:t>Walkthrough</a:t>
            </a:r>
            <a:endParaRPr lang="en-GB" sz="18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1000125" y="1354138"/>
            <a:ext cx="234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dirty="0">
                <a:latin typeface="+mj-lt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>
                <a:latin typeface="+mj-lt"/>
              </a:rPr>
              <a:t>Inspección formal </a:t>
            </a:r>
            <a:endParaRPr lang="en-GB" sz="1800" b="1" dirty="0">
              <a:latin typeface="+mj-lt"/>
            </a:endParaRPr>
          </a:p>
        </p:txBody>
      </p:sp>
      <p:sp>
        <p:nvSpPr>
          <p:cNvPr id="10" name="Rectangle 1039"/>
          <p:cNvSpPr>
            <a:spLocks noChangeArrowheads="1"/>
          </p:cNvSpPr>
          <p:nvPr/>
        </p:nvSpPr>
        <p:spPr bwMode="auto">
          <a:xfrm>
            <a:off x="1058863" y="2500313"/>
            <a:ext cx="351313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Varios miembros (3 a 5), incluido un moderador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Preparación formal obligatoria por parte de los revisores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Las corrección de defectos o mejoras detectadas es obligatoria para el autor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Es necesario hacer un seguimiento formal de la ejecución y los resultados de las mismas</a:t>
            </a:r>
            <a:endParaRPr lang="es-AR" dirty="0"/>
          </a:p>
        </p:txBody>
      </p:sp>
      <p:sp>
        <p:nvSpPr>
          <p:cNvPr id="11" name="Rectangle 1040"/>
          <p:cNvSpPr>
            <a:spLocks noChangeArrowheads="1"/>
          </p:cNvSpPr>
          <p:nvPr/>
        </p:nvSpPr>
        <p:spPr bwMode="auto">
          <a:xfrm>
            <a:off x="5181600" y="2500313"/>
            <a:ext cx="3462338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Llevada a cabo por el autor del producto y uno o más revisores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No exige una preparación previa extensiva por los revisores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Consiste en una exposición/ descripción del producto por el autor a los revisores, que dan </a:t>
            </a:r>
            <a:r>
              <a:rPr lang="es-ES" sz="1800" dirty="0" err="1">
                <a:latin typeface="+mj-lt"/>
              </a:rPr>
              <a:t>feedback</a:t>
            </a:r>
            <a:r>
              <a:rPr lang="es-ES" sz="1800" dirty="0">
                <a:latin typeface="+mj-lt"/>
              </a:rPr>
              <a:t> al respecto</a:t>
            </a:r>
          </a:p>
        </p:txBody>
      </p:sp>
      <p:sp>
        <p:nvSpPr>
          <p:cNvPr id="12" name="Text Box 1041"/>
          <p:cNvSpPr txBox="1">
            <a:spLocks noChangeArrowheads="1"/>
          </p:cNvSpPr>
          <p:nvPr/>
        </p:nvSpPr>
        <p:spPr bwMode="auto">
          <a:xfrm>
            <a:off x="5072063" y="1643063"/>
            <a:ext cx="44211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 err="1">
                <a:latin typeface="+mj-lt"/>
              </a:rPr>
              <a:t>Walkthrough</a:t>
            </a:r>
            <a:endParaRPr lang="en-GB" sz="18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Clasificación de incidentes según criticidad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clasificación se refiere al impacto, no a la dificultad para corregir el incidente identificado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 de clasificación</a:t>
            </a:r>
          </a:p>
          <a:p>
            <a:pPr marL="12573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Crítico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Código: cualquier aspecto del sistema no consistente con las especificaciones del sistema o que provocaría una falla en el mismo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Documentación: error que hace que la solución sea inconsistente con los objetivos o requerimientos del cliente</a:t>
            </a:r>
            <a:endParaRPr lang="es-ES" sz="1800" dirty="0">
              <a:latin typeface="+mj-lt"/>
            </a:endParaRPr>
          </a:p>
          <a:p>
            <a:pPr marL="12573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Moderado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Defecto o error que si no se arregla no generará retrasos en el proyecto ni errores o problemas de funcionamiento del sistema</a:t>
            </a:r>
            <a:endParaRPr lang="es-ES" sz="1800" dirty="0">
              <a:latin typeface="+mj-lt"/>
            </a:endParaRPr>
          </a:p>
          <a:p>
            <a:pPr marL="12573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Cosmético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Errores de </a:t>
            </a:r>
            <a:r>
              <a:rPr lang="es-SV" sz="1800" dirty="0" err="1">
                <a:latin typeface="+mj-lt"/>
              </a:rPr>
              <a:t>tipeo</a:t>
            </a:r>
            <a:r>
              <a:rPr lang="es-SV" sz="1800" dirty="0">
                <a:latin typeface="+mj-lt"/>
              </a:rPr>
              <a:t>, formato, gramática, etc., que no afectan el contenido del documento</a:t>
            </a: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Documentación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resultados de las RTF deben quedar documentados con el objetivo de: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Permitir realizar un seguimiento sobre los incidentes identificados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Proveer de input a la etapa de control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Control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6208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El proceso de RTF puede dar lugar a distintas métricas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Ejemplos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Cantidad de revisiones por mes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Cantidad de incidentes identificados por revisión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Defectos identificados con mayor frecuencia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Conclusiones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6208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Incorporar RTF en el proceso de desarrollo es útil para: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Mejorar la calidad de los productos que se desarrollan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Identificar problemas en forma temprana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Capacitar recursos y mejorar el trabajo en equipo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Es importante seguir el proceso y respetar los roles para lograr buenos resultados</a:t>
            </a:r>
            <a:endParaRPr lang="es-AR" sz="1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Revisiones Técnicas Formales (RTF)</a:t>
            </a:r>
          </a:p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También conocidas como Revisiones por Pares o Peer </a:t>
            </a:r>
            <a:r>
              <a:rPr lang="es-SV" sz="1800" dirty="0" err="1">
                <a:latin typeface="+mj-lt"/>
              </a:rPr>
              <a:t>Reviews</a:t>
            </a:r>
            <a:endParaRPr lang="es-SV" sz="1800" dirty="0">
              <a:latin typeface="+mj-lt"/>
            </a:endParaRPr>
          </a:p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Son revisiones metódicas y estructuradas</a:t>
            </a: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Tienen por objetivo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Identificar y eliminar defectos en los productos desarrollados, en forma temprana y eficiente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Encontrar sugerencias de mejora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Aplican a diferentes tipos de productos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Código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Documentación Funcional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Documentación Técnica</a:t>
            </a:r>
            <a:endParaRPr lang="es-ES_tradnl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Revisiones Tecnicas Formales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2400" dirty="0">
                <a:latin typeface="+mj-lt"/>
              </a:rPr>
              <a:t>¿Preguntas?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Revisiones Tecnicas Formales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2400" dirty="0">
                <a:latin typeface="+mj-lt"/>
              </a:rPr>
              <a:t>Muchas Gracias!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1526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¿Por qué son importantes incorporar </a:t>
            </a:r>
            <a:r>
              <a:rPr lang="es-AR" sz="1800" dirty="0" err="1">
                <a:latin typeface="+mj-lt"/>
              </a:rPr>
              <a:t>RTFs</a:t>
            </a:r>
            <a:r>
              <a:rPr lang="es-AR" sz="1800" dirty="0">
                <a:latin typeface="+mj-lt"/>
              </a:rPr>
              <a:t> en el proceso de desarrollo?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Las revisiones purifican actividades de ingeniería de software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RTF es un medio efectivo para descubrir errores y mejorar la calidad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El Software </a:t>
            </a:r>
            <a:r>
              <a:rPr lang="es-AR" sz="1800" dirty="0" err="1">
                <a:latin typeface="+mj-lt"/>
              </a:rPr>
              <a:t>Engineering</a:t>
            </a:r>
            <a:r>
              <a:rPr lang="es-AR" sz="1800" dirty="0">
                <a:latin typeface="+mj-lt"/>
              </a:rPr>
              <a:t> </a:t>
            </a:r>
            <a:r>
              <a:rPr lang="es-AR" sz="1800" dirty="0" err="1">
                <a:latin typeface="+mj-lt"/>
              </a:rPr>
              <a:t>Institute</a:t>
            </a:r>
            <a:r>
              <a:rPr lang="es-AR" sz="1800" dirty="0">
                <a:latin typeface="+mj-lt"/>
              </a:rPr>
              <a:t> (SEI) señala a las RTF como una de las prácticas industriales esenciales para la gestión del proceso software</a:t>
            </a: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1526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Objetivos de las RTF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Descubrir errores en la funcionalidad, la lógica o la implementación de cualquier artefacto interviniente en el proceso de desarrollo de software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Verificar que los artefactos satisfacen los requerimientos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Garantizar que los artefactos se han desarrollado de acuerdo a los estándares predefinidos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Obtener uniformidad en los artefactos elaborados</a:t>
            </a: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 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Beneficios de las RTF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Directos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Detección temprana y eficiente de defectos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Disminución de los tiempos de testing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 en la calidad de los productos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Aumento de la productividad</a:t>
            </a: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Indirectos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Entrenamiento para los participantes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 en la comunicación y el trabajo en equipo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 en la calidad de estándares y métodos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Aumento de la visibilidad sobre los procesos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Incremento del soporte y la continuidad en el trabajo diario</a:t>
            </a:r>
            <a:endParaRPr lang="es-ES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¿Qué productos se pueden revisar en una RTF?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Durante los procesos del desarrollo de Software, se producen y utilizan distintos artefactos que pueden ser revisados en una RTF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 típicos: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Análisis: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Definición de requerimientos, consistencia y corrección de la especificación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Diseño: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Revisión de la arquitectura o del diseño detallado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Codificación: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Traducción correcta del diseño al código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Errores  de </a:t>
            </a:r>
            <a:r>
              <a:rPr lang="es-AR" sz="1800" dirty="0" err="1">
                <a:latin typeface="+mj-lt"/>
              </a:rPr>
              <a:t>tipeo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Cumplimiento de estándares de codificación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Prueba: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Validación de la estrategia de pruebas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Revisión de los casos de prueba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Observaciones Importantes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Es necesario evaluar la relación costo/beneficio de realizar RTF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err="1">
                <a:latin typeface="+mj-lt"/>
              </a:rPr>
              <a:t>Fagan</a:t>
            </a:r>
            <a:r>
              <a:rPr lang="es-AR" sz="1800" dirty="0">
                <a:latin typeface="+mj-lt"/>
              </a:rPr>
              <a:t> (1976):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“Los resultados de las inspecciones no deben, bajo ninguna circunstancia, ser usados para la evaluación de los programadores”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“Los resultados de las inspecciones son para el uso y el beneficio de los programadores”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revisión debe estar enfocada en los defectos del producto, no en el autor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debe ser muy cuidadoso al iniciar un proceso de RTF para que esto quede claro a todos los que participan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Tipos de RTF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Inspecciones: 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El producto es revisado por un grupo de pares que reportan los incidentes identificados</a:t>
            </a:r>
            <a:endParaRPr lang="es-SV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Más formal y estructurada. Requiere mayor preparación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Implica “leer” el componente durante una reunión de revisión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Usada para documentación</a:t>
            </a: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 err="1">
                <a:latin typeface="+mj-lt"/>
              </a:rPr>
              <a:t>Walkthrough</a:t>
            </a:r>
            <a:r>
              <a:rPr lang="es-ES" sz="1800" dirty="0">
                <a:latin typeface="+mj-lt"/>
              </a:rPr>
              <a:t> 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Presentación de un producto hecha por su autor a un grupo de revisores</a:t>
            </a:r>
            <a:endParaRPr lang="es-SV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Más informal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Presentación de un producto por su autor a un grupo de revisores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Usada para revisión de modelos gráficos o código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Directrices de una RTF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6208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Revisar al producto, no al autor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Una RTF involucra personas y egos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Si se lleva a cabo de manera inadecuada, la RTF puede tomar un aura Inquisitorial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errores se deben señalar con gentileza, el tono de la junta debe ser relajado y contractivo.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finalidad no debe ser avergonzar o menospreciar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Establecer una agenda y respetarla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Mantener el rumbo y seguir el programa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No vacilar en llamar la atención de la gente cuando se empiece a divagar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Limitar el debate y la impugnación (tal vez no haya un acuerdo universal para sobre su resolución)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Enunciar áreas de problemas, pero no se debe intentar resolver los que se hayan señalado. No es una sesión para resolver problemas. </a:t>
            </a:r>
            <a:endParaRPr lang="es-MX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73245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Vuelo sin motor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lnDef>
  </a:objectDefaults>
  <a:extraClrSchemeLst>
    <a:extraClrScheme>
      <a:clrScheme name="Vuelo sin motor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6891</TotalTime>
  <Words>1233</Words>
  <Application>Microsoft Macintosh PowerPoint</Application>
  <PresentationFormat>On-screen Show (4:3)</PresentationFormat>
  <Paragraphs>292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Vuelo sin motor</vt:lpstr>
      <vt:lpstr>Instituto de Tecnología  O.R.T</vt:lpstr>
      <vt:lpstr>Introducción</vt:lpstr>
      <vt:lpstr>Introducción</vt:lpstr>
      <vt:lpstr>Introducción</vt:lpstr>
      <vt:lpstr>Introducción </vt:lpstr>
      <vt:lpstr>Introducción</vt:lpstr>
      <vt:lpstr>Introducción</vt:lpstr>
      <vt:lpstr>Introducción</vt:lpstr>
      <vt:lpstr>Directrices de una RTF</vt:lpstr>
      <vt:lpstr>El proceso de RTF</vt:lpstr>
      <vt:lpstr>Planificación</vt:lpstr>
      <vt:lpstr>Planificación</vt:lpstr>
      <vt:lpstr>Preparación</vt:lpstr>
      <vt:lpstr>Ejecución y Seguimiento</vt:lpstr>
      <vt:lpstr>Ejecución y Seguimiento</vt:lpstr>
      <vt:lpstr>Ejecución y Seguimiento</vt:lpstr>
      <vt:lpstr>Ejecución y Seguimiento</vt:lpstr>
      <vt:lpstr>Control</vt:lpstr>
      <vt:lpstr>Conclusiones</vt:lpstr>
      <vt:lpstr>Revisiones Tecnicas Formales</vt:lpstr>
      <vt:lpstr>Revisiones Tecnicas Formales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gaiotti</dc:creator>
  <cp:lastModifiedBy>Fernando Waisman</cp:lastModifiedBy>
  <cp:revision>337</cp:revision>
  <dcterms:created xsi:type="dcterms:W3CDTF">2001-05-25T22:32:26Z</dcterms:created>
  <dcterms:modified xsi:type="dcterms:W3CDTF">2012-10-05T03:18:02Z</dcterms:modified>
</cp:coreProperties>
</file>