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Dancing Script"/>
      <p:regular r:id="rId35"/>
      <p:bold r:id="rId36"/>
    </p:embeddedFont>
    <p:embeddedFont>
      <p:font typeface="Gentium Bas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entiumBasic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ancingScrip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GentiumBasic-regular.fntdata"/><Relationship Id="rId14" Type="http://schemas.openxmlformats.org/officeDocument/2006/relationships/slide" Target="slides/slide8.xml"/><Relationship Id="rId36" Type="http://schemas.openxmlformats.org/officeDocument/2006/relationships/font" Target="fonts/DancingScript-bold.fntdata"/><Relationship Id="rId17" Type="http://schemas.openxmlformats.org/officeDocument/2006/relationships/slide" Target="slides/slide11.xml"/><Relationship Id="rId39" Type="http://schemas.openxmlformats.org/officeDocument/2006/relationships/font" Target="fonts/GentiumBasic-italic.fntdata"/><Relationship Id="rId16" Type="http://schemas.openxmlformats.org/officeDocument/2006/relationships/slide" Target="slides/slide10.xml"/><Relationship Id="rId38" Type="http://schemas.openxmlformats.org/officeDocument/2006/relationships/font" Target="fonts/GentiumBasic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f738d3af7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12f738d3af7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f738d3af7_0_2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195" name="Google Shape;195;g12f738d3af7_0_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f738d3af7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2f738d3af7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f738d3af7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2f738d3af7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250" name="Google Shape;250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obre</a:t>
            </a:r>
            <a:endParaRPr/>
          </a:p>
        </p:txBody>
      </p:sp>
      <p:sp>
        <p:nvSpPr>
          <p:cNvPr id="115" name="Google Shape;115;p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116" name="Google Shape;116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258" name="Google Shape;258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266" name="Google Shape;266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315" name="Google Shape;315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738d3af7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f738d3af7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738d3af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12f738d3af7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f738d3af7_0_1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148" name="Google Shape;148;g12f738d3af7_0_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738d3af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f738d3af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–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6" name="Google Shape;86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–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Font typeface="Times New Roman"/>
              <a:buChar char="–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Font typeface="Times New Roman"/>
              <a:buChar char="–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gráfico y texto" type="chartAndTx">
  <p:cSld name="CHART_AND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2" type="chart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Font typeface="Times New Roman"/>
              <a:buChar char="–"/>
              <a:defRPr sz="2800"/>
            </a:lvl2pPr>
            <a:lvl3pPr indent="-320039" lvl="2" marL="1371600" algn="l">
              <a:spcBef>
                <a:spcPts val="480"/>
              </a:spcBef>
              <a:spcAft>
                <a:spcPts val="0"/>
              </a:spcAft>
              <a:buSzPts val="144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1" name="Google Shape;11;p1"/>
            <p:cNvSpPr/>
            <p:nvPr/>
          </p:nvSpPr>
          <p:spPr>
            <a:xfrm>
              <a:off x="2061" y="1707"/>
              <a:ext cx="3699" cy="2613"/>
            </a:xfrm>
            <a:custGeom>
              <a:rect b="b" l="l" r="r" t="t"/>
              <a:pathLst>
                <a:path extrusionOk="0" h="2613" w="3699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F5E76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652" y="978"/>
              <a:ext cx="4237" cy="3342"/>
            </a:xfrm>
            <a:custGeom>
              <a:rect b="b" l="l" r="r" t="t"/>
              <a:pathLst>
                <a:path extrusionOk="0" fill="none" h="21231" w="2160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extrusionOk="0" h="21231" w="2160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cap="rnd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1587"/>
            <a:ext cx="9132887" cy="6845300"/>
            <a:chOff x="0" y="1"/>
            <a:chExt cx="5753" cy="4312"/>
          </a:xfrm>
        </p:grpSpPr>
        <p:sp>
          <p:nvSpPr>
            <p:cNvPr id="26" name="Google Shape;26;p3"/>
            <p:cNvSpPr/>
            <p:nvPr/>
          </p:nvSpPr>
          <p:spPr>
            <a:xfrm>
              <a:off x="3394" y="999"/>
              <a:ext cx="2359" cy="3314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2F5E76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1"/>
              <a:ext cx="5298" cy="4312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rnd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630237" y="349250"/>
            <a:ext cx="7772400" cy="1431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1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Instituto de Tecnología  O.R.T</a:t>
            </a:r>
            <a:endParaRPr/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608012" y="2151062"/>
            <a:ext cx="7877175" cy="396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800"/>
              <a:buNone/>
            </a:pPr>
            <a:r>
              <a:rPr b="1" i="0" lang="en-US" sz="6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Calidad de Software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840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Lic. Fernando Waisman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771900" y="2886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descr="ORT mundial 2001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5135562"/>
            <a:ext cx="16002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785812" y="1295400"/>
            <a:ext cx="771525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estructural o de “caja blanca o de cristal”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1" i="1" sz="4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estructural o de “caja blanca o de cristal”</a:t>
            </a:r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747712" y="403225"/>
            <a:ext cx="7772400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Testing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714375" y="3286125"/>
            <a:ext cx="3781425" cy="30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fastexp (x,y: int):int;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pre: y &gt;=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post: devuelve x a la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:int :=1;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y </a:t>
            </a: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odd(y)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z :=z*x;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y :=y-1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endif;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:= x*x; y :=y/2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endwhile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return(z)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071937" y="5643562"/>
            <a:ext cx="4572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ntium Basic"/>
              <a:buNone/>
            </a:pPr>
            <a:r>
              <a:rPr b="1" i="0" lang="en-US" sz="2000" u="none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potencia de 2?”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ntium Basic"/>
              <a:buNone/>
            </a:pPr>
            <a:r>
              <a:rPr b="1" i="0" lang="en-US" sz="2000" u="none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“¿Qué pasa si</a:t>
            </a:r>
            <a:r>
              <a:rPr b="1" i="1" lang="en-US" sz="2000" u="none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y </a:t>
            </a:r>
            <a:r>
              <a:rPr b="1" i="0" lang="en-US" sz="2000" u="none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= 2</a:t>
            </a:r>
            <a:r>
              <a:rPr b="1" baseline="30000" i="0" lang="en-US" sz="2000" u="none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Gentium Basic"/>
                <a:ea typeface="Gentium Basic"/>
                <a:cs typeface="Gentium Basic"/>
                <a:sym typeface="Gentium Basic"/>
              </a:rPr>
              <a:t> -1?”</a:t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>
            <a:off x="6929437" y="2643187"/>
            <a:ext cx="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80" name="Google Shape;180;p24"/>
          <p:cNvSpPr txBox="1"/>
          <p:nvPr/>
        </p:nvSpPr>
        <p:spPr>
          <a:xfrm>
            <a:off x="6143625" y="3714750"/>
            <a:ext cx="1663700" cy="9779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6715125" y="3929062"/>
            <a:ext cx="368300" cy="292100"/>
          </a:xfrm>
          <a:prstGeom prst="diamond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7096125" y="4310062"/>
            <a:ext cx="368300" cy="215900"/>
          </a:xfrm>
          <a:prstGeom prst="parallelogram">
            <a:avLst>
              <a:gd fmla="val 3599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397625" y="4310062"/>
            <a:ext cx="368300" cy="215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>
            <a:off x="7089775" y="4075112"/>
            <a:ext cx="22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7318375" y="4075112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/>
          <p:nvPr/>
        </p:nvCxnSpPr>
        <p:spPr>
          <a:xfrm rot="10800000">
            <a:off x="6480175" y="4075112"/>
            <a:ext cx="228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6480175" y="4075112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8" name="Google Shape;188;p24"/>
          <p:cNvSpPr txBox="1"/>
          <p:nvPr/>
        </p:nvSpPr>
        <p:spPr>
          <a:xfrm>
            <a:off x="7358062" y="5214937"/>
            <a:ext cx="346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baseline="3000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endParaRPr/>
          </a:p>
        </p:txBody>
      </p:sp>
      <p:cxnSp>
        <p:nvCxnSpPr>
          <p:cNvPr id="189" name="Google Shape;189;p24"/>
          <p:cNvCxnSpPr/>
          <p:nvPr/>
        </p:nvCxnSpPr>
        <p:spPr>
          <a:xfrm>
            <a:off x="7000875" y="4714875"/>
            <a:ext cx="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0" name="Google Shape;190;p24"/>
          <p:cNvSpPr txBox="1"/>
          <p:nvPr/>
        </p:nvSpPr>
        <p:spPr>
          <a:xfrm>
            <a:off x="7072312" y="2928937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687387" y="1817687"/>
            <a:ext cx="8532900" cy="4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de Stress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Verificar que el sistema funcione aceptablemente cuando se presentan condiciones específicas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Enfocadas en la aceptabilidad de las funciones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Incluyen:</a:t>
            </a:r>
            <a:endParaRPr/>
          </a:p>
          <a:p>
            <a:pPr indent="-3429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memoria</a:t>
            </a:r>
            <a:endParaRPr/>
          </a:p>
          <a:p>
            <a:pPr indent="-3429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espacio en disco</a:t>
            </a:r>
            <a:endParaRPr/>
          </a:p>
          <a:p>
            <a:pPr indent="-3429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del sistema </a:t>
            </a:r>
            <a:endParaRPr/>
          </a:p>
          <a:p>
            <a:pPr indent="-3429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Bloqueos de la base de datos</a:t>
            </a:r>
            <a:endParaRPr/>
          </a:p>
          <a:p>
            <a:pPr indent="-3429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Ancho de banda de la red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Derivadas de:</a:t>
            </a:r>
            <a:endParaRPr/>
          </a:p>
          <a:p>
            <a:pPr indent="-3429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Especificaciones suplementarias</a:t>
            </a:r>
            <a:endParaRPr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Testing (Prueba de Stress)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Testing (Prueba de Volumen)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609600" y="1741487"/>
            <a:ext cx="8532900" cy="4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de volumen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Verificar que el software soporte gran cantidad de datos</a:t>
            </a:r>
            <a:endParaRPr/>
          </a:p>
          <a:p>
            <a:pPr indent="-3429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Enfocadas en las transacciones con el DBMS y en las funciones</a:t>
            </a:r>
            <a:endParaRPr/>
          </a:p>
          <a:p>
            <a:pPr indent="-3429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Incluyen:</a:t>
            </a:r>
            <a:endParaRPr/>
          </a:p>
          <a:p>
            <a:pPr indent="-3429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 cantidad de datos en la DB</a:t>
            </a:r>
            <a:endParaRPr/>
          </a:p>
          <a:p>
            <a:pPr indent="-3429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 cantidad de datos en una sola transacción</a:t>
            </a:r>
            <a:endParaRPr/>
          </a:p>
          <a:p>
            <a:pPr indent="-3429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Derivadas de:</a:t>
            </a:r>
            <a:endParaRPr/>
          </a:p>
          <a:p>
            <a:pPr indent="-3429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Especificaciones suplementarias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de Regresión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609600" y="1741487"/>
            <a:ext cx="8532900" cy="4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para verificar que, luego de un cambio, la funcionalidad original que no debía cambiar no ha sido alterada involuntariamente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Necesito condiciones y datos de test “reusables”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419600"/>
            <a:ext cx="2241551" cy="1857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27"/>
          <p:cNvGrpSpPr/>
          <p:nvPr/>
        </p:nvGrpSpPr>
        <p:grpSpPr>
          <a:xfrm>
            <a:off x="2819400" y="3810000"/>
            <a:ext cx="5088699" cy="998538"/>
            <a:chOff x="2095" y="2338"/>
            <a:chExt cx="3000" cy="629"/>
          </a:xfrm>
        </p:grpSpPr>
        <p:sp>
          <p:nvSpPr>
            <p:cNvPr id="213" name="Google Shape;213;p27"/>
            <p:cNvSpPr/>
            <p:nvPr/>
          </p:nvSpPr>
          <p:spPr>
            <a:xfrm>
              <a:off x="2095" y="2338"/>
              <a:ext cx="3000" cy="600"/>
            </a:xfrm>
            <a:prstGeom prst="wedgeRoundRectCallout">
              <a:avLst>
                <a:gd fmla="val 1799" name="adj1"/>
                <a:gd fmla="val 25200" name="adj2"/>
                <a:gd fmla="val 0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25" y="2367"/>
              <a:ext cx="27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Por cambiar un par de líneas no va a pasar nada...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7"/>
          <p:cNvSpPr txBox="1"/>
          <p:nvPr/>
        </p:nvSpPr>
        <p:spPr>
          <a:xfrm>
            <a:off x="4857750" y="5357812"/>
            <a:ext cx="30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Famosas últimas palabras...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785812" y="1295400"/>
            <a:ext cx="7715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actividad de testing se divide en niveles, de acuerdo al momento en que se lleva a cabo y el nivel de detalle de la prueba: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Unidades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Integración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Sistema (o Sub-Sistema)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Aceptación del Usuario (Alfa y Beta)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747712" y="403225"/>
            <a:ext cx="7772400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/>
              <a:t>Niveles</a:t>
            </a: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Testing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/>
              <a:t>Niveles</a:t>
            </a: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Testing (Prueba unitaria y de integración)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0" y="2000250"/>
            <a:ext cx="8839200" cy="26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 unitaria</a:t>
            </a:r>
            <a:endParaRPr/>
          </a:p>
          <a:p>
            <a:pPr indent="-85725" lvl="2" marL="9144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primera etapa de la prueba, está enfocada a los componentes más pequeños del Software que se puedan probar (módulos/programas), ejecutada por los desarrolladores.</a:t>
            </a:r>
            <a:endParaRPr/>
          </a:p>
          <a:p>
            <a:pPr indent="-62865" lvl="1" marL="4572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 de integración</a:t>
            </a:r>
            <a:endParaRPr/>
          </a:p>
          <a:p>
            <a:pPr indent="-85725" lvl="2" marL="9144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etapa de la prueba orientada a asegurar que las  unidades del software operan correctamente cuando se combinan en la aplicación, ejecutada por el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integrador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/>
              <a:t>Niveles</a:t>
            </a: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Testing (Prueba de sistema y de aceptación)</a:t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285750" y="2500312"/>
            <a:ext cx="8532900" cy="2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 de sistema</a:t>
            </a:r>
            <a:endParaRPr/>
          </a:p>
          <a:p>
            <a:pPr indent="-85725" lvl="2" marL="9144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prueba realizada cuando una aplicación esta funcionando como un todo  (Prueba de la construcción Final), ejecutada por el probador del sistema</a:t>
            </a:r>
            <a:r>
              <a:rPr lang="en-US" sz="1800"/>
              <a:t> (Tester)</a:t>
            </a:r>
            <a:endParaRPr/>
          </a:p>
          <a:p>
            <a:pPr indent="-62865" lvl="1" marL="4572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99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 de Aceptación</a:t>
            </a:r>
            <a:endParaRPr/>
          </a:p>
          <a:p>
            <a:pPr indent="-85725" lvl="2" marL="914400" marR="0" rtl="0" algn="l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prueba realizada por el usuario para determinar si la aplicación se ajusta a sus necesidades y puede ser instalada.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/>
              <a:t>Niveles</a:t>
            </a: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Testing (Pruebas Alfa y Beta)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609600" y="1741487"/>
            <a:ext cx="8532812" cy="473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Alfa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realiza el usuario final en el ambiente del desarrollador</a:t>
            </a:r>
            <a:endParaRPr/>
          </a:p>
          <a:p>
            <a:pPr indent="-3429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desarrollador toma nota del comportamiento del usuario/sistema</a:t>
            </a:r>
            <a:endParaRPr/>
          </a:p>
          <a:p>
            <a:pPr indent="-3429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desarrolla en un ambiente controlado (por la gente de desarrollo)</a:t>
            </a:r>
            <a:endParaRPr/>
          </a:p>
          <a:p>
            <a:pPr indent="-2286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Beta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realiza el usuario final en su propio ambiente </a:t>
            </a:r>
            <a:r>
              <a:rPr lang="en-US" sz="1800">
                <a:solidFill>
                  <a:schemeClr val="dk1"/>
                </a:solidFill>
              </a:rPr>
              <a:t>(Ambiente productivo)zzz</a:t>
            </a:r>
            <a:endParaRPr/>
          </a:p>
          <a:p>
            <a:pPr indent="-3429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desarrollador, por lo general, no esta cuando se realiza la prueba</a:t>
            </a:r>
            <a:endParaRPr/>
          </a:p>
          <a:p>
            <a:pPr indent="-34290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final le da feed back al desarrollador sobre las pruebas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290075" y="214300"/>
            <a:ext cx="8722500" cy="16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Técnicas para Definir Test Funcional (Particion de </a:t>
            </a:r>
            <a:r>
              <a:rPr b="1" i="1" lang="en-US" sz="4000"/>
              <a:t>equivalencia)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685800" y="1143000"/>
            <a:ext cx="845820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hacemos?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Seleccionamos subconjuntos de los datos de entrada posibles, esperando que cubran un conjunto extenso de otros casos de test posibles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test de un valor representativo de cada clase es equivalente al test de cualquier otro valor</a:t>
            </a:r>
            <a:endParaRPr/>
          </a:p>
          <a:p>
            <a:pPr indent="-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Llamamos a cada subconjunto “Clase de Equivalencia”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Estos tests son llamados “Tests por Partición de Equivalencia” o “Tests basados en subdominios”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47712" y="403225"/>
            <a:ext cx="7772400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Datos modelo de un caso de prueba</a:t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685800" y="1143000"/>
            <a:ext cx="78867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del caso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establece un identificador para el caso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 Condición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Condición necesaria que se tiene que dar antes de ejecutar el caso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es lo que queremos probar, ejemplo: Dar de alta una empresa valida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Pasos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deben describir todos los pasos necesarios para poder llevar a cabo el caso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debe especificar el lote de prueba, en el caso que hayan datos se deberá especificar que datos se instanciaron al momento de realizar la prueba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 Esperado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la consecuencia de la ejecución del caso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47712" y="403225"/>
            <a:ext cx="7772400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85800" y="1143000"/>
            <a:ext cx="78867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calidad en software tiene muchos aspectos a tener en cuenta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testing y las revisiones son técnicas para ayudarnos a generar confianza en que nuestros productos de software hacen correctamente lo que deben hacer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decir </a:t>
            </a:r>
            <a:r>
              <a:rPr lang="en-US" sz="1800">
                <a:solidFill>
                  <a:schemeClr val="dk1"/>
                </a:solidFill>
              </a:rPr>
              <a:t>controlan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calidad de nuestros sistemas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Validación </a:t>
            </a:r>
            <a:r>
              <a:rPr lang="en-US" sz="1800">
                <a:solidFill>
                  <a:schemeClr val="dk1"/>
                </a:solidFill>
              </a:rPr>
              <a:t>(Testing)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¿Estamos haciendo el producto correcto?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Basada en el uso de modelos (Prototipos, CU)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Verificación (Proceso</a:t>
            </a:r>
            <a:r>
              <a:rPr lang="en-US" sz="1800">
                <a:solidFill>
                  <a:schemeClr val="dk1"/>
                </a:solidFill>
              </a:rPr>
              <a:t> = QA)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¿Estamos haciendo el producto correctamente? 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747712" y="403225"/>
            <a:ext cx="7772400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Registro de errores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685800" y="2500312"/>
            <a:ext cx="8458200" cy="235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Los errores encontrados deben ser 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formalmente </a:t>
            </a: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registrados para poder hacer su 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seguimiento.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Los tests que manifestaron fallas deben repetirse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Debe hacerse testing de regresión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747712" y="403225"/>
            <a:ext cx="7896225" cy="1096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metodología de prueba debe contener:</a:t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685800" y="2500312"/>
            <a:ext cx="8458200" cy="235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 de requerimientos de Prueba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Planeamiento de la prueba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Ejecución de la prueba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Clasificación de los errores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Mediciones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Seguimiento de los errores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 del proceso de pruebas</a:t>
            </a:r>
            <a:endParaRPr/>
          </a:p>
          <a:p>
            <a:pPr indent="-22098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285750" y="2143125"/>
            <a:ext cx="8686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define: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Plan de pruebas que debe contener: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alcance del proceso de pruebas,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ambiente en el que se realizarán las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pruebas. Definicion de ambiente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tipos de pruebas que se realizarán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Criterios de inicio y finalización de las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pruebas 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Herramientas a utilizare</a:t>
            </a:r>
            <a:endParaRPr sz="1800"/>
          </a:p>
        </p:txBody>
      </p:sp>
      <p:sp>
        <p:nvSpPr>
          <p:cNvPr id="275" name="Google Shape;275;p36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Planificación del proceso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Elaboración de casos de prueba</a:t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1127125" y="17938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533400" y="1676400"/>
            <a:ext cx="73961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buen caso de prueba, es aquel que satisface, al menos los siguientes criterios:</a:t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1219200" y="3255962"/>
            <a:ext cx="76200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Alta probabilidad de “cazar” un defecto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redundante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mejor de su especie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es ni demasiado simple ni demasiado complejo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/>
        </p:nvSpPr>
        <p:spPr>
          <a:xfrm>
            <a:off x="838200" y="1219200"/>
            <a:ext cx="7848600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ncing Script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ancing Script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etapa en donde se detectan las diferencias entre lo que se esperaba obtener en la ejecución de las pruebas y lo que se ha obtenido, esta diferencia, son “los defectos”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Ejecución de pruebas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457200" y="1357312"/>
            <a:ext cx="86106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 análisis de los resultados de las pruebas puede concluirse que: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necesario re-ejecutar casos de prueba, previa corrección de los defectos detectados durante las pruebas de software (pruebas de regresión)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necesario elaborar casos de prueba adicionales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bien que las pruebas han concluido en forma exitosa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Elaboración de informe final de pruebas </a:t>
            </a:r>
            <a:endParaRPr/>
          </a:p>
        </p:txBody>
      </p:sp>
      <p:sp>
        <p:nvSpPr>
          <p:cNvPr id="296" name="Google Shape;296;p3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de resultados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455612" y="1014412"/>
            <a:ext cx="8229600" cy="561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Todas las técnicas que nombramos se usan diariamente en empresas que construyen software.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Algunas fueron definidas hace 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casi</a:t>
            </a: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años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⮚"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 libro “El Arte de Probar </a:t>
            </a:r>
            <a:b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Software” es de 1975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Noto Sans Symbols"/>
              <a:buChar char="⮚"/>
            </a:pP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 testing es una disciplina </a:t>
            </a:r>
            <a:b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más madura de lo que </a:t>
            </a:r>
            <a:b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muchos piensan</a:t>
            </a:r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862" y="3716337"/>
            <a:ext cx="1770062" cy="24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flipH="1" rot="10800000">
            <a:off x="5486400" y="4038600"/>
            <a:ext cx="3124200" cy="1752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5562600" y="3962400"/>
            <a:ext cx="3048000" cy="17526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5" name="Google Shape;305;p40"/>
          <p:cNvSpPr txBox="1"/>
          <p:nvPr/>
        </p:nvSpPr>
        <p:spPr>
          <a:xfrm>
            <a:off x="747712" y="403225"/>
            <a:ext cx="7772400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¿Esto es pura teoría?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/>
        </p:nvSpPr>
        <p:spPr>
          <a:xfrm>
            <a:off x="685800" y="1428750"/>
            <a:ext cx="84582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1" sz="1800" u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1" sz="1800" u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1" sz="1800" u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1" sz="18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1" sz="18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1" sz="18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1" sz="18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“No es realista desarrollar software y no testearlo”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			William Perry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747712" y="403225"/>
            <a:ext cx="7772400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685800" y="1428736"/>
            <a:ext cx="84582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6" marL="3086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Dancing Script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2643187"/>
            <a:ext cx="4900612" cy="350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5800" y="142875"/>
            <a:ext cx="7772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Testing, algunas definiciones...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90500" y="1168400"/>
            <a:ext cx="845820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establecer confianza en que un programa o sistema hace lo que debe hacer. (Hetzel, 1973)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ejecución de un programa o sistema con el objetivo de encontrar errores. (Myers, 1979)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actividad dirigida a evaluar un atributo o capacidad de un programa o sistema, y determinar que cumple los resultados requeridos (Hetzel, 1983)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Medida de la calidad del software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Calidad significa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cumplir los requerimientos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calidad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es intangible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proposito del Testing 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hacer visible la calidad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(evidenciado los defectos del software antes de su puesta en producción)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85800" y="1890712"/>
            <a:ext cx="84582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actividad de diseñar test puede y debe comenzar casi en simultaneo con la primer versión de requerimientos estables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encontrar dudas en los requerimientos y problemas de definición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Encontrar errores en la etapa de definición ahorra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dinero y tiempo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“El acto de diseñar tests es uno de los mecanismos conocidos más efectivos para prevenir errores…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proceso mental que debe desarrollarse para crear tests útiles puede descubrir y eliminar problemas en todas las etapas del desarrollo”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Boris Beizer. Software Testing Techniques, 2nd Ed.</a:t>
            </a:r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714375" y="214312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¿Cuándo comenzar?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685800" y="1890712"/>
            <a:ext cx="84582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Decidir cuando terminar el testing no es trivial!!!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Algunos Criterios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corrieron todos los tests planeados sin detectarse ningún error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de cubrimiento de ciertas técnicas elegidas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Fault-rate más bajo que un cierto valor especificado (# de errores por unidad de tiempo de testing) + Niveles de severidad para los errores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encontró un número predeterminado de errores (% del número total de errores estimado)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acabo el tiempo!!</a:t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714375" y="214312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¿Cuándo terminar?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47712" y="403225"/>
            <a:ext cx="7772400" cy="7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Testing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85812" y="1295400"/>
            <a:ext cx="7715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Dinamico / Estatico</a:t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Caja blanca / Caja Negra</a:t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Positivo / Negativo (Valido / Invalido)</a:t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Funcional / No Funcional</a:t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Regresion</a:t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Prueba de humo (Smoke Test)</a:t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47712" y="403225"/>
            <a:ext cx="7772400" cy="7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</a:t>
            </a:r>
            <a:r>
              <a:rPr b="1" i="1" lang="en-US" sz="3600"/>
              <a:t>Testing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85800" y="1428750"/>
            <a:ext cx="7815300" cy="4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ancing Script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Dinámic</a:t>
            </a:r>
            <a:r>
              <a:rPr lang="en-US" sz="2000">
                <a:solidFill>
                  <a:schemeClr val="dk1"/>
                </a:solidFill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Ejecutar y observar el comportamiento de un producto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Estimulo -&gt;    Proceso   -&gt; Respuesta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Estátic</a:t>
            </a:r>
            <a:r>
              <a:rPr lang="en-US" sz="2000">
                <a:solidFill>
                  <a:schemeClr val="dk1"/>
                </a:solidFill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Analizar una representación estática del sistema para descubrir problemas (Revisiones de un producto)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47712" y="142875"/>
            <a:ext cx="7772400" cy="1071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 “Limpio” vs. “Sucio”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85800" y="1390650"/>
            <a:ext cx="84582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Limpio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Intenta mostrar que el producto satisface sus requerimientos, también llamado “testing positivo”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Sucio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es romper el sistema, llamado “testing negativo”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inmaduro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limpio:sucio = 5:1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maduro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limpio:sucio = 1:5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aumentar la cantidad de tests sucios (Beizer)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Test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Caja Blanca</a:t>
            </a:r>
            <a:endParaRPr/>
          </a:p>
          <a:p>
            <a:pPr indent="-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Caja Negra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785812" y="1295400"/>
            <a:ext cx="7715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funcional o de “caja negra”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t/>
            </a:r>
            <a:endParaRPr b="1" i="1" sz="4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llamado testing producido por los datos, o testing producido por la entrada/salida</a:t>
            </a:r>
            <a:endParaRPr/>
          </a:p>
          <a:p>
            <a:pPr indent="-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desentendemos completamente de la estructura interna del programa, pero no de su especificación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47712" y="403225"/>
            <a:ext cx="7772400" cy="70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Testing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937" y="4429125"/>
            <a:ext cx="163829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6858000" y="4143375"/>
            <a:ext cx="3144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7215187" y="4714875"/>
            <a:ext cx="1663800" cy="9780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8072437" y="40005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8072437" y="57150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69" name="Google Shape;169;p23"/>
          <p:cNvSpPr txBox="1"/>
          <p:nvPr/>
        </p:nvSpPr>
        <p:spPr>
          <a:xfrm>
            <a:off x="8215312" y="4071937"/>
            <a:ext cx="433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x,y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8286750" y="5857875"/>
            <a:ext cx="3462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0" baseline="30000" i="0" lang="en-US" sz="20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