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embeddedFontLst>
    <p:embeddedFont>
      <p:font typeface="Corsiva"/>
      <p:regular r:id="rId30"/>
      <p:bold r:id="rId31"/>
      <p:italic r:id="rId32"/>
      <p:boldItalic r:id="rId33"/>
    </p:embeddedFont>
    <p:embeddedFont>
      <p:font typeface="Architects Daughter"/>
      <p:regular r:id="rId34"/>
    </p:embeddedFont>
    <p:embeddedFont>
      <p:font typeface="Arial Black"/>
      <p:regular r:id="rId35"/>
    </p:embeddedFont>
    <p:embeddedFont>
      <p:font typeface="Dancing Script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rsiva-bold.fntdata"/><Relationship Id="rId30" Type="http://schemas.openxmlformats.org/officeDocument/2006/relationships/font" Target="fonts/Corsiva-regular.fntdata"/><Relationship Id="rId11" Type="http://schemas.openxmlformats.org/officeDocument/2006/relationships/slide" Target="slides/slide6.xml"/><Relationship Id="rId33" Type="http://schemas.openxmlformats.org/officeDocument/2006/relationships/font" Target="fonts/Corsiva-boldItalic.fntdata"/><Relationship Id="rId10" Type="http://schemas.openxmlformats.org/officeDocument/2006/relationships/slide" Target="slides/slide5.xml"/><Relationship Id="rId32" Type="http://schemas.openxmlformats.org/officeDocument/2006/relationships/font" Target="fonts/Corsiva-italic.fntdata"/><Relationship Id="rId13" Type="http://schemas.openxmlformats.org/officeDocument/2006/relationships/slide" Target="slides/slide8.xml"/><Relationship Id="rId35" Type="http://schemas.openxmlformats.org/officeDocument/2006/relationships/font" Target="fonts/ArialBlack-regular.fntdata"/><Relationship Id="rId12" Type="http://schemas.openxmlformats.org/officeDocument/2006/relationships/slide" Target="slides/slide7.xml"/><Relationship Id="rId34" Type="http://schemas.openxmlformats.org/officeDocument/2006/relationships/font" Target="fonts/ArchitectsDaughter-regular.fntdata"/><Relationship Id="rId15" Type="http://schemas.openxmlformats.org/officeDocument/2006/relationships/slide" Target="slides/slide10.xml"/><Relationship Id="rId37" Type="http://schemas.openxmlformats.org/officeDocument/2006/relationships/font" Target="fonts/DancingScript-bold.fntdata"/><Relationship Id="rId14" Type="http://schemas.openxmlformats.org/officeDocument/2006/relationships/slide" Target="slides/slide9.xml"/><Relationship Id="rId36" Type="http://schemas.openxmlformats.org/officeDocument/2006/relationships/font" Target="fonts/DancingScript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NEG</a:t>
            </a:r>
            <a:endParaRPr/>
          </a:p>
        </p:txBody>
      </p:sp>
      <p:sp>
        <p:nvSpPr>
          <p:cNvPr id="103" name="Google Shape;103;p1:notes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97aefdc7f_0_3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197aefdc7f_0_3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NEG</a:t>
            </a:r>
            <a:endParaRPr/>
          </a:p>
        </p:txBody>
      </p:sp>
      <p:sp>
        <p:nvSpPr>
          <p:cNvPr id="241" name="Google Shape;241;p13:notes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97aefdc7f_0_8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s-MX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2" name="Google Shape;112;g1197aefdc7f_0_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g1197aefdc7f_0_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9" name="Google Shape;269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No me gusta del todo la definición, ver de encontrar algo mas practico</a:t>
            </a:r>
            <a:endParaRPr/>
          </a:p>
        </p:txBody>
      </p:sp>
      <p:sp>
        <p:nvSpPr>
          <p:cNvPr id="270" name="Google Shape;270;p17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NEG</a:t>
            </a:r>
            <a:endParaRPr/>
          </a:p>
        </p:txBody>
      </p:sp>
      <p:sp>
        <p:nvSpPr>
          <p:cNvPr id="271" name="Google Shape;271;p1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86" name="Google Shape;28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/>
              <a:t>Producto:</a:t>
            </a:r>
            <a:r>
              <a:rPr lang="es-MX"/>
              <a:t>  ¿qué atributos de calidad debe tener el producto?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s-MX"/>
              <a:t>Proceso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s-MX"/>
              <a:t>Un proceso  no definido no puede ser controlado (o medido)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s-MX"/>
              <a:t>Un proceso no controlado no puede ser mejorado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s-MX"/>
              <a:t>Intentar mejorar un proceso inestable puede producir mas inestabilidad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NEG</a:t>
            </a:r>
            <a:endParaRPr/>
          </a:p>
        </p:txBody>
      </p:sp>
      <p:sp>
        <p:nvSpPr>
          <p:cNvPr id="301" name="Google Shape;301;p20:notes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8" name="Google Shape;308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2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NEG</a:t>
            </a:r>
            <a:endParaRPr/>
          </a:p>
        </p:txBody>
      </p:sp>
      <p:sp>
        <p:nvSpPr>
          <p:cNvPr id="310" name="Google Shape;310;p2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97aefdc7f_0_1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3" name="Google Shape;123;g1197aefdc7f_0_1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Concepto incorporado a la ISO 9001:2000</a:t>
            </a:r>
            <a:endParaRPr/>
          </a:p>
        </p:txBody>
      </p:sp>
      <p:sp>
        <p:nvSpPr>
          <p:cNvPr id="124" name="Google Shape;124;g1197aefdc7f_0_179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NEG</a:t>
            </a:r>
            <a:endParaRPr/>
          </a:p>
        </p:txBody>
      </p:sp>
      <p:sp>
        <p:nvSpPr>
          <p:cNvPr id="125" name="Google Shape;125;g1197aefdc7f_0_17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97aefdc7f_0_3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197aefdc7f_0_3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97aefdc7f_0_3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197aefdc7f_0_3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97aefdc7f_0_2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197aefdc7f_0_2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NEG</a:t>
            </a:r>
            <a:endParaRPr/>
          </a:p>
        </p:txBody>
      </p:sp>
      <p:sp>
        <p:nvSpPr>
          <p:cNvPr id="176" name="Google Shape;176;p3:notes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/>
              <a:t>IEEE 🡺</a:t>
            </a:r>
            <a:r>
              <a:rPr lang="es-MX"/>
              <a:t>Institute of Electrical and Electronic Engineers – fuente de estandares de software</a:t>
            </a:r>
            <a:endParaRPr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NEG</a:t>
            </a:r>
            <a:endParaRPr/>
          </a:p>
        </p:txBody>
      </p:sp>
      <p:sp>
        <p:nvSpPr>
          <p:cNvPr id="183" name="Google Shape;183;p4:notes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MX" sz="2400">
                <a:latin typeface="Arial"/>
                <a:ea typeface="Arial"/>
                <a:cs typeface="Arial"/>
                <a:sym typeface="Arial"/>
              </a:rPr>
              <a:t>“Concordancia del software producido con los requerimientos explícitamente establecidos, con los estándaresd e desarrollo prefijados y con los requerimientos implícitos no establecidos formalmente, que desea el usuario”</a:t>
            </a:r>
            <a:r>
              <a:rPr lang="es-MX" sz="2400">
                <a:latin typeface="Arial"/>
                <a:ea typeface="Arial"/>
                <a:cs typeface="Arial"/>
                <a:sym typeface="Arial"/>
              </a:rPr>
              <a:t> (Pressman, 1998)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20" name="Google Shape;20;p2"/>
            <p:cNvSpPr/>
            <p:nvPr/>
          </p:nvSpPr>
          <p:spPr>
            <a:xfrm>
              <a:off x="2061" y="1707"/>
              <a:ext cx="3699" cy="2613"/>
            </a:xfrm>
            <a:custGeom>
              <a:rect b="b" l="l" r="r" t="t"/>
              <a:pathLst>
                <a:path extrusionOk="0" h="2613" w="3699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>
              <a:gsLst>
                <a:gs pos="0">
                  <a:srgbClr val="478FB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652" y="978"/>
              <a:ext cx="4237" cy="3342"/>
            </a:xfrm>
            <a:custGeom>
              <a:rect b="b" l="l" r="r" t="t"/>
              <a:pathLst>
                <a:path extrusionOk="0" fill="none" h="21231" w="2160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extrusionOk="0" h="21231" w="2160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cap="rnd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endParaRPr>
            </a:p>
          </p:txBody>
        </p: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1293813" y="762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685800" y="3429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56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62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spcBef>
                <a:spcPts val="640"/>
              </a:spcBef>
              <a:spcAft>
                <a:spcPts val="0"/>
              </a:spcAft>
              <a:buSzPts val="2560"/>
              <a:buChar char="●"/>
              <a:defRPr sz="3200"/>
            </a:lvl1pPr>
            <a:lvl2pPr indent="-388619" lvl="1" marL="914400" algn="l">
              <a:spcBef>
                <a:spcPts val="560"/>
              </a:spcBef>
              <a:spcAft>
                <a:spcPts val="0"/>
              </a:spcAft>
              <a:buSzPts val="2520"/>
              <a:buFont typeface="Times New Roman"/>
              <a:buChar char="–"/>
              <a:defRPr sz="2800"/>
            </a:lvl2pPr>
            <a:lvl3pPr indent="-320039" lvl="2" marL="1371600" algn="l">
              <a:spcBef>
                <a:spcPts val="480"/>
              </a:spcBef>
              <a:spcAft>
                <a:spcPts val="0"/>
              </a:spcAft>
              <a:buSzPts val="1440"/>
              <a:buChar char="●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9pPr>
          </a:lstStyle>
          <a:p/>
        </p:txBody>
      </p:sp>
      <p:sp>
        <p:nvSpPr>
          <p:cNvPr id="78" name="Google Shape;78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8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8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–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–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–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gráfico y texto" type="chartAndTx">
  <p:cSld name="CHART_AND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/>
          <p:nvPr>
            <p:ph idx="2" type="chart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31469" lvl="1" marL="914400" algn="l">
              <a:spcBef>
                <a:spcPts val="360"/>
              </a:spcBef>
              <a:spcAft>
                <a:spcPts val="0"/>
              </a:spcAft>
              <a:buSzPts val="1620"/>
              <a:buChar char="–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/>
        </p:nvSpPr>
        <p:spPr>
          <a:xfrm>
            <a:off x="714375" y="6572250"/>
            <a:ext cx="7786688" cy="21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>
                <a:solidFill>
                  <a:srgbClr val="000049"/>
                </a:solidFill>
                <a:latin typeface="Arial"/>
                <a:ea typeface="Arial"/>
                <a:cs typeface="Arial"/>
                <a:sym typeface="Arial"/>
              </a:rPr>
              <a:t>Lic. Gabriela Faillace</a:t>
            </a:r>
            <a:endParaRPr sz="900">
              <a:solidFill>
                <a:srgbClr val="00004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1116013" y="542925"/>
            <a:ext cx="7581900" cy="941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1138238" y="1600200"/>
            <a:ext cx="753745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Char char="•"/>
              <a:defRPr b="1" sz="2400">
                <a:solidFill>
                  <a:srgbClr val="04316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6576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Trebuchet MS"/>
              <a:buChar char="•"/>
              <a:defRPr b="1" sz="2400">
                <a:solidFill>
                  <a:srgbClr val="04316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  <a:defRPr b="1" sz="2400">
                <a:solidFill>
                  <a:srgbClr val="04316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810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Char char="•"/>
              <a:defRPr b="1" sz="2400">
                <a:solidFill>
                  <a:srgbClr val="04316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810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Char char="•"/>
              <a:defRPr b="1" sz="2400">
                <a:solidFill>
                  <a:srgbClr val="04316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62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1pPr>
            <a:lvl2pPr indent="-365760" lvl="1" marL="914400" algn="l">
              <a:spcBef>
                <a:spcPts val="480"/>
              </a:spcBef>
              <a:spcAft>
                <a:spcPts val="0"/>
              </a:spcAft>
              <a:buSzPts val="2160"/>
              <a:buFont typeface="Times New Roman"/>
              <a:buChar char="–"/>
              <a:defRPr sz="2400"/>
            </a:lvl2pPr>
            <a:lvl3pPr indent="-304800" lvl="2" marL="1371600" algn="l">
              <a:spcBef>
                <a:spcPts val="400"/>
              </a:spcBef>
              <a:spcAft>
                <a:spcPts val="0"/>
              </a:spcAft>
              <a:buSzPts val="1200"/>
              <a:buChar char="●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9pPr>
          </a:lstStyle>
          <a:p/>
        </p:txBody>
      </p:sp>
      <p:sp>
        <p:nvSpPr>
          <p:cNvPr id="58" name="Google Shape;58;p8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1pPr>
            <a:lvl2pPr indent="-365760" lvl="1" marL="914400" algn="l">
              <a:spcBef>
                <a:spcPts val="480"/>
              </a:spcBef>
              <a:spcAft>
                <a:spcPts val="0"/>
              </a:spcAft>
              <a:buSzPts val="2160"/>
              <a:buFont typeface="Times New Roman"/>
              <a:buChar char="–"/>
              <a:defRPr sz="2400"/>
            </a:lvl2pPr>
            <a:lvl3pPr indent="-304800" lvl="2" marL="1371600" algn="l">
              <a:spcBef>
                <a:spcPts val="400"/>
              </a:spcBef>
              <a:spcAft>
                <a:spcPts val="0"/>
              </a:spcAft>
              <a:buSzPts val="1200"/>
              <a:buChar char="●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08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Font typeface="Times New Roman"/>
              <a:buChar char="–"/>
              <a:defRPr sz="2000"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9pPr>
          </a:lstStyle>
          <a:p/>
        </p:txBody>
      </p:sp>
      <p:sp>
        <p:nvSpPr>
          <p:cNvPr id="66" name="Google Shape;66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08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7" name="Google Shape;67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Font typeface="Times New Roman"/>
              <a:buChar char="–"/>
              <a:defRPr sz="2000"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1" name="Google Shape;11;p1"/>
            <p:cNvSpPr/>
            <p:nvPr/>
          </p:nvSpPr>
          <p:spPr>
            <a:xfrm>
              <a:off x="3394" y="999"/>
              <a:ext cx="2359" cy="3314"/>
            </a:xfrm>
            <a:custGeom>
              <a:rect b="b" l="l" r="r" t="t"/>
              <a:pathLst>
                <a:path extrusionOk="0" h="3314" w="2359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>
              <a:gsLst>
                <a:gs pos="0">
                  <a:srgbClr val="478FB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0" y="1"/>
              <a:ext cx="5298" cy="4312"/>
            </a:xfrm>
            <a:custGeom>
              <a:rect b="b" l="l" r="r" t="t"/>
              <a:pathLst>
                <a:path extrusionOk="0" fill="none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extrusionOk="0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cap="rnd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endParaRPr>
            </a:p>
          </p:txBody>
        </p: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861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Fwaisman@gmail.com" TargetMode="External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ctrTitle"/>
          </p:nvPr>
        </p:nvSpPr>
        <p:spPr>
          <a:xfrm>
            <a:off x="630238" y="349250"/>
            <a:ext cx="7772400" cy="1431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MX"/>
              <a:t>Instituto de Tecnología  O.R.T</a:t>
            </a:r>
            <a:endParaRPr b="1" i="1"/>
          </a:p>
        </p:txBody>
      </p:sp>
      <p:sp>
        <p:nvSpPr>
          <p:cNvPr id="107" name="Google Shape;107;p15"/>
          <p:cNvSpPr txBox="1"/>
          <p:nvPr>
            <p:ph idx="1" type="subTitle"/>
          </p:nvPr>
        </p:nvSpPr>
        <p:spPr>
          <a:xfrm>
            <a:off x="608013" y="2151063"/>
            <a:ext cx="7877175" cy="3967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s-MX" sz="6000">
                <a:latin typeface="Arial"/>
                <a:ea typeface="Arial"/>
                <a:cs typeface="Arial"/>
                <a:sym typeface="Arial"/>
              </a:rPr>
              <a:t>Calidad y Calidad de Software</a:t>
            </a:r>
            <a:endParaRPr b="1" sz="4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960"/>
              </a:spcBef>
              <a:spcAft>
                <a:spcPts val="0"/>
              </a:spcAft>
              <a:buSzPts val="3840"/>
              <a:buNone/>
            </a:pPr>
            <a:r>
              <a:t/>
            </a:r>
            <a:endParaRPr b="1" sz="4800"/>
          </a:p>
          <a:p>
            <a:pPr indent="0" lvl="0" marL="0" rtl="0" algn="r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b="1" lang="es-MX" sz="2400">
                <a:latin typeface="Arial"/>
                <a:ea typeface="Arial"/>
                <a:cs typeface="Arial"/>
                <a:sym typeface="Arial"/>
              </a:rPr>
              <a:t>Fernando Waisman</a:t>
            </a:r>
            <a:endParaRPr/>
          </a:p>
          <a:p>
            <a:pPr indent="0" lvl="0" marL="0" rtl="0" algn="r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b="1" lang="es-MX" sz="2400" u="sng">
                <a:latin typeface="Arial"/>
                <a:ea typeface="Arial"/>
                <a:cs typeface="Arial"/>
                <a:sym typeface="Arial"/>
                <a:hlinkClick r:id="rId3"/>
              </a:rPr>
              <a:t>Fwaisman@gmail.com</a:t>
            </a:r>
            <a:r>
              <a:rPr b="1" lang="es-MX" sz="2400">
                <a:latin typeface="Arial"/>
                <a:ea typeface="Arial"/>
                <a:cs typeface="Arial"/>
                <a:sym typeface="Arial"/>
              </a:rPr>
              <a:t> </a:t>
            </a:r>
            <a:endParaRPr b="1" sz="6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3771900" y="28860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pic>
        <p:nvPicPr>
          <p:cNvPr descr="ORT mundial 2001" id="109" name="Google Shape;10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1575" y="5135563"/>
            <a:ext cx="16002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/>
          <p:nvPr/>
        </p:nvSpPr>
        <p:spPr>
          <a:xfrm>
            <a:off x="685800" y="1814513"/>
            <a:ext cx="7981950" cy="496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</a:pPr>
            <a:r>
              <a:rPr lang="es-MX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Originados por: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❖"/>
            </a:pPr>
            <a:r>
              <a:rPr lang="es-MX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Problema en la definición de requerimientos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❖"/>
            </a:pPr>
            <a:r>
              <a:rPr lang="es-MX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Problemas de presión</a:t>
            </a:r>
            <a:endParaRPr/>
          </a:p>
          <a:p>
            <a:pPr indent="-200660" lvl="0" marL="342900" marR="0" rtl="0" algn="l">
              <a:lnSpc>
                <a:spcPct val="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❖"/>
            </a:pPr>
            <a:r>
              <a:rPr lang="es-MX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Problemas para identificar la cadena de valor del negocio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❖"/>
            </a:pPr>
            <a:r>
              <a:rPr lang="es-MX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Problema de coordinación y comunicación en la medición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❖"/>
            </a:pPr>
            <a:r>
              <a:rPr lang="es-MX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Falencia de métodos y técnicas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❖"/>
            </a:pPr>
            <a:r>
              <a:rPr lang="es-MX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Falta de integración a nivel de herramientas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MX" sz="4000"/>
              <a:t>Problemas asociados a la falta Calidad</a:t>
            </a:r>
            <a:endParaRPr b="1" i="1"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MX" sz="4000"/>
              <a:t>Problemas asociados a la  falta de Calidad</a:t>
            </a:r>
            <a:endParaRPr b="1" i="1" sz="4000"/>
          </a:p>
        </p:txBody>
      </p:sp>
      <p:sp>
        <p:nvSpPr>
          <p:cNvPr id="205" name="Google Shape;205;p25"/>
          <p:cNvSpPr/>
          <p:nvPr/>
        </p:nvSpPr>
        <p:spPr>
          <a:xfrm>
            <a:off x="685800" y="1890713"/>
            <a:ext cx="7981950" cy="4586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</a:pPr>
            <a:r>
              <a:rPr lang="es-MX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Consecuencia: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❖"/>
            </a:pPr>
            <a:r>
              <a:rPr lang="es-MX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Imposibilidad de predecir la calidad del producto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❖"/>
            </a:pPr>
            <a:r>
              <a:rPr lang="es-MX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Imposibilidad de determinar los costos de producción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❖"/>
            </a:pPr>
            <a:r>
              <a:rPr lang="es-MX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Organización reactiva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❖"/>
            </a:pPr>
            <a:r>
              <a:rPr lang="es-MX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entender ni exitos ni fracasos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❖"/>
            </a:pPr>
            <a:r>
              <a:rPr lang="es-MX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Imposibilidad de coordinar actividades técnicas con el gerenciamiento de proyecto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idx="4294967295" type="body"/>
          </p:nvPr>
        </p:nvSpPr>
        <p:spPr>
          <a:xfrm>
            <a:off x="571500" y="2000250"/>
            <a:ext cx="77787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60"/>
              <a:buFont typeface="Noto Sans Symbols"/>
              <a:buChar char="●"/>
            </a:pPr>
            <a:r>
              <a:rPr b="0" i="0" lang="es-MX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principal consecuencia de los problemas asociados con los requerimientos es el rehacer algo que está hecho.</a:t>
            </a:r>
            <a:endParaRPr/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560"/>
              <a:buFont typeface="Noto Sans Symbols"/>
              <a:buChar char="●"/>
            </a:pPr>
            <a:r>
              <a:rPr b="0" i="0" lang="es-MX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retrabajo consume de 30% a 50% del costo de desarrollo total y los errores por requerimientos representan del 70% al 85% de este retrabajo.</a:t>
            </a:r>
            <a:endParaRPr/>
          </a:p>
          <a:p>
            <a:pPr indent="-12573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573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Times New Roman"/>
              <a:buNone/>
            </a:pPr>
            <a:r>
              <a:rPr b="0" i="0" lang="es-MX" sz="2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25 % al 40 % del costo del proyecto.</a:t>
            </a:r>
            <a:endParaRPr/>
          </a:p>
        </p:txBody>
      </p:sp>
      <p:sp>
        <p:nvSpPr>
          <p:cNvPr id="211" name="Google Shape;211;p26"/>
          <p:cNvSpPr txBox="1"/>
          <p:nvPr>
            <p:ph type="title"/>
          </p:nvPr>
        </p:nvSpPr>
        <p:spPr>
          <a:xfrm>
            <a:off x="685800" y="228600"/>
            <a:ext cx="8368500" cy="11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MX" sz="4000"/>
              <a:t>Como se evidencia el problema?</a:t>
            </a:r>
            <a:endParaRPr b="1" i="1" sz="4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MX" sz="4000"/>
              <a:t>¿Que Hacer ?</a:t>
            </a:r>
            <a:endParaRPr b="1" i="1" sz="4000"/>
          </a:p>
        </p:txBody>
      </p:sp>
      <p:sp>
        <p:nvSpPr>
          <p:cNvPr id="217" name="Google Shape;217;p27"/>
          <p:cNvSpPr txBox="1"/>
          <p:nvPr/>
        </p:nvSpPr>
        <p:spPr>
          <a:xfrm>
            <a:off x="497251" y="2419350"/>
            <a:ext cx="2997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800">
                <a:solidFill>
                  <a:srgbClr val="333300"/>
                </a:solidFill>
                <a:latin typeface="Arial Black"/>
                <a:ea typeface="Arial Black"/>
                <a:cs typeface="Arial Black"/>
                <a:sym typeface="Arial Black"/>
              </a:rPr>
              <a:t>Artesanía</a:t>
            </a:r>
            <a:endParaRPr/>
          </a:p>
        </p:txBody>
      </p:sp>
      <p:sp>
        <p:nvSpPr>
          <p:cNvPr id="218" name="Google Shape;218;p27"/>
          <p:cNvSpPr txBox="1"/>
          <p:nvPr/>
        </p:nvSpPr>
        <p:spPr>
          <a:xfrm>
            <a:off x="5846763" y="2416175"/>
            <a:ext cx="2840037" cy="6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800">
                <a:solidFill>
                  <a:srgbClr val="333300"/>
                </a:solidFill>
                <a:latin typeface="Arial Black"/>
                <a:ea typeface="Arial Black"/>
                <a:cs typeface="Arial Black"/>
                <a:sym typeface="Arial Black"/>
              </a:rPr>
              <a:t>Ingeniería</a:t>
            </a:r>
            <a:endParaRPr/>
          </a:p>
        </p:txBody>
      </p:sp>
      <p:sp>
        <p:nvSpPr>
          <p:cNvPr id="219" name="Google Shape;219;p27"/>
          <p:cNvSpPr/>
          <p:nvPr/>
        </p:nvSpPr>
        <p:spPr>
          <a:xfrm>
            <a:off x="3725863" y="2266950"/>
            <a:ext cx="1752600" cy="857250"/>
          </a:xfrm>
          <a:prstGeom prst="rightArrow">
            <a:avLst>
              <a:gd fmla="val 50000" name="adj1"/>
              <a:gd fmla="val 51111" name="adj2"/>
            </a:avLst>
          </a:prstGeom>
          <a:solidFill>
            <a:srgbClr val="9933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990600" y="4306888"/>
            <a:ext cx="715645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Cambio cultural de todos los involucrados!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/>
          <p:nvPr/>
        </p:nvSpPr>
        <p:spPr>
          <a:xfrm>
            <a:off x="533400" y="1600200"/>
            <a:ext cx="8458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●"/>
            </a:pPr>
            <a:r>
              <a:rPr lang="es-MX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industria del software no ha acabado de salir de la fase artesanal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●"/>
            </a:pPr>
            <a:r>
              <a:rPr lang="es-MX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Padecemos de “prisa patológica”, que es consecuencia directa de: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–"/>
            </a:pPr>
            <a:r>
              <a:rPr b="0" i="0" lang="es-MX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Desorganización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–"/>
            </a:pPr>
            <a:r>
              <a:rPr b="0" i="0" lang="es-MX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Falta de planificación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●"/>
            </a:pPr>
            <a:r>
              <a:rPr lang="es-MX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Alta dependencia de los “héroes”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●"/>
            </a:pPr>
            <a:r>
              <a:rPr lang="es-MX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Dedicamos nuestros esfuerzos de hoy a arreglar lo que se hizo mal ayer</a:t>
            </a:r>
            <a:endParaRPr/>
          </a:p>
          <a:p>
            <a:pPr indent="-342900" lvl="1" marL="8001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●"/>
            </a:pPr>
            <a:r>
              <a:rPr b="1" i="0" lang="es-MX" sz="2800" u="none" cap="none" strike="noStrike">
                <a:solidFill>
                  <a:schemeClr val="dk1"/>
                </a:solidFill>
              </a:rPr>
              <a:t>Nunca hay tiempo de hacer las cosas bien, pero siempre para arreglarlas!!!!</a:t>
            </a:r>
            <a:endParaRPr b="1"/>
          </a:p>
          <a:p>
            <a:pPr indent="-200659" lvl="1" marL="8001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28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MX" sz="4000"/>
              <a:t>Situación Actual</a:t>
            </a:r>
            <a:endParaRPr b="1" i="1"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/>
          <p:nvPr/>
        </p:nvSpPr>
        <p:spPr>
          <a:xfrm>
            <a:off x="533400" y="1295400"/>
            <a:ext cx="74295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None/>
            </a:pPr>
            <a:r>
              <a:rPr b="0" i="0" lang="es-MX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1" lang="es-MX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"La calidad de un producto de software está determinada, en muy buena medida, por la calidad del proceso usado para desarrollarlo y mantenerlo" </a:t>
            </a:r>
            <a:endParaRPr/>
          </a:p>
        </p:txBody>
      </p:sp>
      <p:sp>
        <p:nvSpPr>
          <p:cNvPr id="232" name="Google Shape;232;p29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MX" sz="4000"/>
              <a:t>Calidad en la </a:t>
            </a:r>
            <a:br>
              <a:rPr b="1" i="1" lang="es-MX" sz="4000"/>
            </a:br>
            <a:r>
              <a:rPr b="1" i="1" lang="es-MX" sz="4000"/>
              <a:t>Ingeniería del Software</a:t>
            </a:r>
            <a:endParaRPr b="1" i="1" sz="4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458788" y="990600"/>
            <a:ext cx="7772400" cy="2690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60"/>
              <a:buFont typeface="Noto Sans Symbols"/>
              <a:buChar char="❖"/>
            </a:pPr>
            <a:r>
              <a:rPr lang="es-MX">
                <a:latin typeface="Arial"/>
                <a:ea typeface="Arial"/>
                <a:cs typeface="Arial"/>
                <a:sym typeface="Arial"/>
              </a:rPr>
              <a:t>Las mejoras a los procesos deben ser ejecutadas para ayudar a los negocios, no para satisfacer intereses particulares de los ingenieros.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560"/>
              <a:buFont typeface="Noto Sans Symbols"/>
              <a:buNone/>
            </a:pPr>
            <a:r>
              <a:rPr lang="es-MX"/>
              <a:t>      </a:t>
            </a:r>
            <a:endParaRPr/>
          </a:p>
        </p:txBody>
      </p:sp>
      <p:sp>
        <p:nvSpPr>
          <p:cNvPr id="238" name="Google Shape;238;p30"/>
          <p:cNvSpPr txBox="1"/>
          <p:nvPr/>
        </p:nvSpPr>
        <p:spPr>
          <a:xfrm>
            <a:off x="2933700" y="3911600"/>
            <a:ext cx="52578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i="1" lang="es-MX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“Nosotros solo confiamos en Dios, 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i="1" lang="es-MX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todo lo demás traigan datos”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i="1" lang="es-MX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1" lang="es-MX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W.Edwards Deming</a:t>
            </a:r>
            <a:endParaRPr b="1" i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/>
        </p:nvSpPr>
        <p:spPr>
          <a:xfrm>
            <a:off x="914400" y="1981200"/>
            <a:ext cx="7391400" cy="4647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s-MX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“El proceso de software se define como un marco de trabajo para las tareas que se requieren en la construcción de software de alta calidad”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Roger Pressman.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s-MX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b="1" lang="es-MX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r>
              <a:rPr lang="es-MX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 un conjunto de actividades o eventos que se realizan o suceden (alternativa o simultáneamente) con un fin determinado. Este término tiene significados diferentes según la rama de la ciencia o la técnica en que se utilice.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MX" sz="4000"/>
              <a:t>¿Que es un proceso de software?</a:t>
            </a:r>
            <a:endParaRPr b="1" i="1" sz="4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/>
          <p:nvPr/>
        </p:nvSpPr>
        <p:spPr>
          <a:xfrm>
            <a:off x="533400" y="1714500"/>
            <a:ext cx="33528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None/>
            </a:pPr>
            <a:r>
              <a:rPr lang="es-MX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Improvisa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None/>
            </a:pPr>
            <a:r>
              <a:rPr lang="es-MX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Actúa en respuesta a las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None/>
            </a:pPr>
            <a:r>
              <a:rPr lang="es-MX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crisis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None/>
            </a:pPr>
            <a:r>
              <a:rPr lang="es-MX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 en forma idealista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None/>
            </a:pPr>
            <a:r>
              <a:rPr lang="es-MX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calidad del producto no es definida sobre una base objetiva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None/>
            </a:pPr>
            <a:r>
              <a:rPr lang="es-MX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se puede predecir la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None/>
            </a:pPr>
            <a:r>
              <a:rPr lang="es-MX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calidad del producto </a:t>
            </a:r>
            <a:endParaRPr/>
          </a:p>
        </p:txBody>
      </p:sp>
      <p:sp>
        <p:nvSpPr>
          <p:cNvPr id="251" name="Google Shape;251;p32"/>
          <p:cNvSpPr/>
          <p:nvPr/>
        </p:nvSpPr>
        <p:spPr>
          <a:xfrm>
            <a:off x="4648200" y="1714500"/>
            <a:ext cx="4267200" cy="49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None/>
            </a:pPr>
            <a:r>
              <a:rPr lang="es-MX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None/>
            </a:pPr>
            <a:r>
              <a:rPr lang="es-MX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Previene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None/>
            </a:pPr>
            <a:r>
              <a:rPr lang="es-MX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 basándose en experiencias anteriores, reales y cuantificadas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None/>
            </a:pPr>
            <a:r>
              <a:rPr lang="es-MX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Existen objetivos cuantificables para medir la calidad del producto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None/>
            </a:pPr>
            <a:r>
              <a:rPr lang="es-MX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Asegura la calidad del producto basada en el control de calidad de los procesos – mejora continua</a:t>
            </a:r>
            <a:endParaRPr/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None/>
            </a:pPr>
            <a:r>
              <a:rPr lang="es-MX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52" name="Google Shape;252;p32"/>
          <p:cNvGrpSpPr/>
          <p:nvPr/>
        </p:nvGrpSpPr>
        <p:grpSpPr>
          <a:xfrm>
            <a:off x="4038600" y="1905000"/>
            <a:ext cx="533400" cy="3886200"/>
            <a:chOff x="2544" y="1200"/>
            <a:chExt cx="336" cy="2448"/>
          </a:xfrm>
        </p:grpSpPr>
        <p:sp>
          <p:nvSpPr>
            <p:cNvPr id="253" name="Google Shape;253;p32"/>
            <p:cNvSpPr/>
            <p:nvPr/>
          </p:nvSpPr>
          <p:spPr>
            <a:xfrm>
              <a:off x="2544" y="3600"/>
              <a:ext cx="336" cy="48"/>
            </a:xfrm>
            <a:prstGeom prst="rightArrow">
              <a:avLst>
                <a:gd fmla="val 50000" name="adj1"/>
                <a:gd fmla="val 175000" name="adj2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endParaRPr>
            </a:p>
          </p:txBody>
        </p:sp>
        <p:sp>
          <p:nvSpPr>
            <p:cNvPr id="254" name="Google Shape;254;p32"/>
            <p:cNvSpPr/>
            <p:nvPr/>
          </p:nvSpPr>
          <p:spPr>
            <a:xfrm>
              <a:off x="2544" y="1200"/>
              <a:ext cx="336" cy="48"/>
            </a:xfrm>
            <a:prstGeom prst="rightArrow">
              <a:avLst>
                <a:gd fmla="val 50000" name="adj1"/>
                <a:gd fmla="val 175000" name="adj2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endParaRPr>
            </a:p>
          </p:txBody>
        </p:sp>
        <p:sp>
          <p:nvSpPr>
            <p:cNvPr id="255" name="Google Shape;255;p32"/>
            <p:cNvSpPr/>
            <p:nvPr/>
          </p:nvSpPr>
          <p:spPr>
            <a:xfrm>
              <a:off x="2544" y="1632"/>
              <a:ext cx="336" cy="48"/>
            </a:xfrm>
            <a:prstGeom prst="rightArrow">
              <a:avLst>
                <a:gd fmla="val 50000" name="adj1"/>
                <a:gd fmla="val 175000" name="adj2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endParaRPr>
            </a:p>
          </p:txBody>
        </p:sp>
        <p:sp>
          <p:nvSpPr>
            <p:cNvPr id="256" name="Google Shape;256;p32"/>
            <p:cNvSpPr/>
            <p:nvPr/>
          </p:nvSpPr>
          <p:spPr>
            <a:xfrm>
              <a:off x="2544" y="2160"/>
              <a:ext cx="336" cy="48"/>
            </a:xfrm>
            <a:prstGeom prst="rightArrow">
              <a:avLst>
                <a:gd fmla="val 50000" name="adj1"/>
                <a:gd fmla="val 175000" name="adj2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endParaRPr>
            </a:p>
          </p:txBody>
        </p:sp>
        <p:sp>
          <p:nvSpPr>
            <p:cNvPr id="257" name="Google Shape;257;p32"/>
            <p:cNvSpPr/>
            <p:nvPr/>
          </p:nvSpPr>
          <p:spPr>
            <a:xfrm>
              <a:off x="2544" y="2832"/>
              <a:ext cx="336" cy="48"/>
            </a:xfrm>
            <a:prstGeom prst="rightArrow">
              <a:avLst>
                <a:gd fmla="val 50000" name="adj1"/>
                <a:gd fmla="val 175000" name="adj2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endParaRPr>
            </a:p>
          </p:txBody>
        </p:sp>
      </p:grpSp>
      <p:sp>
        <p:nvSpPr>
          <p:cNvPr id="258" name="Google Shape;258;p32"/>
          <p:cNvSpPr txBox="1"/>
          <p:nvPr/>
        </p:nvSpPr>
        <p:spPr>
          <a:xfrm>
            <a:off x="4572000" y="1004888"/>
            <a:ext cx="3251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Organización madura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32"/>
          <p:cNvSpPr txBox="1"/>
          <p:nvPr/>
        </p:nvSpPr>
        <p:spPr>
          <a:xfrm>
            <a:off x="434975" y="1004888"/>
            <a:ext cx="35274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Organización inmadura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32"/>
          <p:cNvSpPr txBox="1"/>
          <p:nvPr/>
        </p:nvSpPr>
        <p:spPr>
          <a:xfrm>
            <a:off x="714348" y="0"/>
            <a:ext cx="7929618" cy="10001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MX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¿cuál es nuestra organización?</a:t>
            </a:r>
            <a:endParaRPr b="1" i="1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/>
          <p:nvPr/>
        </p:nvSpPr>
        <p:spPr>
          <a:xfrm>
            <a:off x="1187450" y="2205038"/>
            <a:ext cx="685800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“Es el conjunto de actividades sistemáticas que proveen capacidad al proceso de software para producir un producto adecuado para el uso.” 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571472" y="285728"/>
            <a:ext cx="7772400" cy="11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MX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Aseguramiento de la Calidad (QA)</a:t>
            </a:r>
            <a:endParaRPr b="1" i="1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4286250" y="1214437"/>
            <a:ext cx="4572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i="1" lang="es-MX" sz="1800" u="none">
                <a:solidFill>
                  <a:schemeClr val="dk1"/>
                </a:solidFill>
              </a:rPr>
              <a:t>«Calidad es desarrollar, diseñar,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i="1" lang="es-MX" sz="1800" u="none">
                <a:solidFill>
                  <a:schemeClr val="dk1"/>
                </a:solidFill>
              </a:rPr>
              <a:t>manufacturar y mantener un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Trebuchet MS"/>
              <a:buNone/>
            </a:pPr>
            <a:r>
              <a:rPr i="1" lang="es-MX" sz="1800" u="none">
                <a:solidFill>
                  <a:srgbClr val="003366"/>
                </a:solidFill>
              </a:rPr>
              <a:t>producto que sea el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Trebuchet MS"/>
              <a:buNone/>
            </a:pPr>
            <a:r>
              <a:rPr i="1" lang="es-MX" sz="1800" u="none">
                <a:solidFill>
                  <a:srgbClr val="003366"/>
                </a:solidFill>
              </a:rPr>
              <a:t>más económico, útil y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Trebuchet MS"/>
              <a:buNone/>
            </a:pPr>
            <a:r>
              <a:rPr i="1" lang="es-MX" sz="1800" u="none">
                <a:solidFill>
                  <a:srgbClr val="003366"/>
                </a:solidFill>
              </a:rPr>
              <a:t>satisfactorio para el consumidor</a:t>
            </a:r>
            <a:r>
              <a:rPr i="1" lang="es-MX" sz="1800" u="none">
                <a:solidFill>
                  <a:schemeClr val="dk1"/>
                </a:solidFill>
              </a:rPr>
              <a:t>»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ncing Script"/>
              <a:buNone/>
            </a:pPr>
            <a:r>
              <a:t/>
            </a:r>
            <a:endParaRPr i="1" sz="1800" u="none">
              <a:solidFill>
                <a:schemeClr val="dk1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i="1" lang="es-MX" sz="1800" u="none">
                <a:solidFill>
                  <a:schemeClr val="dk1"/>
                </a:solidFill>
              </a:rPr>
              <a:t>Kaoru Ishikawa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785812" y="1500187"/>
            <a:ext cx="345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i="1" lang="es-MX" sz="1800" u="none">
                <a:solidFill>
                  <a:schemeClr val="dk1"/>
                </a:solidFill>
              </a:rPr>
              <a:t>«Calidad es satisfacer los </a:t>
            </a:r>
            <a:r>
              <a:rPr i="1" lang="es-MX" sz="1800" u="none">
                <a:solidFill>
                  <a:srgbClr val="003366"/>
                </a:solidFill>
              </a:rPr>
              <a:t>requerimientos del cliente</a:t>
            </a:r>
            <a:r>
              <a:rPr i="1" lang="es-MX" sz="1800" u="none">
                <a:solidFill>
                  <a:schemeClr val="dk1"/>
                </a:solidFill>
              </a:rPr>
              <a:t>»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i="1" lang="es-MX" sz="1800" u="none">
                <a:solidFill>
                  <a:schemeClr val="dk1"/>
                </a:solidFill>
              </a:rPr>
              <a:t>Joseph Juran</a:t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4357687" y="3071812"/>
            <a:ext cx="28797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i="1" lang="es-MX" sz="1800" u="none">
                <a:solidFill>
                  <a:schemeClr val="dk1"/>
                </a:solidFill>
              </a:rPr>
              <a:t>«Cumplimiento de los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Trebuchet MS"/>
              <a:buNone/>
            </a:pPr>
            <a:r>
              <a:rPr i="1" lang="es-MX" sz="1800" u="none">
                <a:solidFill>
                  <a:srgbClr val="003366"/>
                </a:solidFill>
              </a:rPr>
              <a:t>requerimientos y las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Trebuchet MS"/>
              <a:buNone/>
            </a:pPr>
            <a:r>
              <a:rPr i="1" lang="es-MX" sz="1800" u="none">
                <a:solidFill>
                  <a:srgbClr val="003366"/>
                </a:solidFill>
              </a:rPr>
              <a:t>especificaciones</a:t>
            </a:r>
            <a:r>
              <a:rPr i="1" lang="es-MX" sz="1800" u="none">
                <a:solidFill>
                  <a:schemeClr val="dk1"/>
                </a:solidFill>
              </a:rPr>
              <a:t> de un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i="1" lang="es-MX" sz="1800" u="none">
                <a:solidFill>
                  <a:schemeClr val="dk1"/>
                </a:solidFill>
              </a:rPr>
              <a:t>producto o servicio»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ncing Script"/>
              <a:buNone/>
            </a:pPr>
            <a:r>
              <a:t/>
            </a:r>
            <a:endParaRPr i="1" sz="1800" u="non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i="1" lang="es-MX" sz="1800" u="none">
                <a:solidFill>
                  <a:schemeClr val="dk1"/>
                </a:solidFill>
              </a:rPr>
              <a:t>Phillip Crosby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5072062" y="4929187"/>
            <a:ext cx="3600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i="1" lang="es-MX" sz="1800" u="none">
                <a:solidFill>
                  <a:schemeClr val="dk1"/>
                </a:solidFill>
              </a:rPr>
              <a:t>«Calidad es el alto grado 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Trebuchet MS"/>
              <a:buNone/>
            </a:pPr>
            <a:r>
              <a:rPr i="1" lang="es-MX" sz="1800" u="none">
                <a:solidFill>
                  <a:srgbClr val="003366"/>
                </a:solidFill>
              </a:rPr>
              <a:t>uniformidad en la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Trebuchet MS"/>
              <a:buNone/>
            </a:pPr>
            <a:r>
              <a:rPr i="1" lang="es-MX" sz="1800" u="none">
                <a:solidFill>
                  <a:srgbClr val="003366"/>
                </a:solidFill>
              </a:rPr>
              <a:t>producción</a:t>
            </a:r>
            <a:r>
              <a:rPr i="1" lang="es-MX" sz="1800" u="none">
                <a:solidFill>
                  <a:schemeClr val="dk1"/>
                </a:solidFill>
              </a:rPr>
              <a:t>»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ncing Script"/>
              <a:buNone/>
            </a:pPr>
            <a:r>
              <a:t/>
            </a:r>
            <a:endParaRPr i="1" sz="1800" u="non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i="1" lang="es-MX" sz="1800" u="none">
                <a:solidFill>
                  <a:schemeClr val="dk1"/>
                </a:solidFill>
              </a:rPr>
              <a:t>Edward Demming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785812" y="3000375"/>
            <a:ext cx="36006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i="1" lang="es-MX" sz="1800" u="none">
                <a:solidFill>
                  <a:schemeClr val="dk1"/>
                </a:solidFill>
              </a:rPr>
              <a:t>«</a:t>
            </a:r>
            <a:r>
              <a:rPr i="1" lang="es-MX" sz="1800" u="none">
                <a:solidFill>
                  <a:srgbClr val="003366"/>
                </a:solidFill>
              </a:rPr>
              <a:t>Calidad total es un modo 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Trebuchet MS"/>
              <a:buNone/>
            </a:pPr>
            <a:r>
              <a:rPr i="1" lang="es-MX" sz="1800" u="none">
                <a:solidFill>
                  <a:srgbClr val="003366"/>
                </a:solidFill>
              </a:rPr>
              <a:t>vida corporativa</a:t>
            </a:r>
            <a:r>
              <a:rPr i="1" lang="es-MX" sz="1800" u="none">
                <a:solidFill>
                  <a:schemeClr val="dk1"/>
                </a:solidFill>
              </a:rPr>
              <a:t>, un modo 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i="1" lang="es-MX" sz="1800" u="none">
                <a:solidFill>
                  <a:schemeClr val="dk1"/>
                </a:solidFill>
              </a:rPr>
              <a:t>administrar una organización.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i="1" lang="es-MX" sz="1800" u="none">
                <a:solidFill>
                  <a:schemeClr val="dk1"/>
                </a:solidFill>
              </a:rPr>
              <a:t>Control de calidad total es un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i="1" lang="es-MX" sz="1800" u="none">
                <a:solidFill>
                  <a:schemeClr val="dk1"/>
                </a:solidFill>
              </a:rPr>
              <a:t>concepto que abarca a toda la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i="1" lang="es-MX" sz="1800" u="none">
                <a:solidFill>
                  <a:schemeClr val="dk1"/>
                </a:solidFill>
              </a:rPr>
              <a:t>organización e involucra la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Trebuchet MS"/>
              <a:buNone/>
            </a:pPr>
            <a:r>
              <a:rPr i="1" lang="es-MX" sz="1800" u="none">
                <a:solidFill>
                  <a:srgbClr val="003366"/>
                </a:solidFill>
              </a:rPr>
              <a:t>puesta en práctica de actividades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Trebuchet MS"/>
              <a:buNone/>
            </a:pPr>
            <a:r>
              <a:rPr i="1" lang="es-MX" sz="1800" u="none">
                <a:solidFill>
                  <a:srgbClr val="003366"/>
                </a:solidFill>
              </a:rPr>
              <a:t>orientadas hacia el cliente</a:t>
            </a:r>
            <a:r>
              <a:rPr i="1" lang="es-MX" sz="1800" u="none">
                <a:solidFill>
                  <a:schemeClr val="dk1"/>
                </a:solidFill>
              </a:rPr>
              <a:t>»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ncing Script"/>
              <a:buNone/>
            </a:pPr>
            <a:r>
              <a:t/>
            </a:r>
            <a:endParaRPr i="1" sz="1800" u="non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i="1" lang="es-MX" sz="1800" u="none">
                <a:solidFill>
                  <a:schemeClr val="dk1"/>
                </a:solidFill>
              </a:rPr>
              <a:t>Armand V. Feigenbaum</a:t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785800" y="139050"/>
            <a:ext cx="7772400" cy="92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MX" sz="4000" u="none" cap="none" strike="noStrike">
                <a:solidFill>
                  <a:schemeClr val="dk2"/>
                </a:solidFill>
              </a:rPr>
              <a:t>¿Qué </a:t>
            </a:r>
            <a:r>
              <a:rPr b="1" i="1" lang="es-MX" sz="4000">
                <a:solidFill>
                  <a:schemeClr val="dk2"/>
                </a:solidFill>
              </a:rPr>
              <a:t>se entiende por Calidad</a:t>
            </a:r>
            <a:r>
              <a:rPr b="1" i="1" lang="es-MX" sz="4000" u="none" cap="none" strike="noStrike">
                <a:solidFill>
                  <a:schemeClr val="dk2"/>
                </a:solidFill>
              </a:rPr>
              <a:t>?</a:t>
            </a:r>
            <a:endParaRPr b="1" i="1" sz="400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/>
          <p:nvPr/>
        </p:nvSpPr>
        <p:spPr>
          <a:xfrm>
            <a:off x="1219200" y="2209800"/>
            <a:ext cx="670560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“Es la evaluación independiente de la capacidad del proceso de software para producir un producto de software usable.” 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4"/>
          <p:cNvSpPr txBox="1"/>
          <p:nvPr/>
        </p:nvSpPr>
        <p:spPr>
          <a:xfrm>
            <a:off x="642910" y="142852"/>
            <a:ext cx="7772400" cy="11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MX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Control de calidad  (QC)</a:t>
            </a:r>
            <a:endParaRPr b="1" i="1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idx="1" type="body"/>
          </p:nvPr>
        </p:nvSpPr>
        <p:spPr>
          <a:xfrm>
            <a:off x="4648200" y="2209800"/>
            <a:ext cx="3810000" cy="464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b="1" lang="es-MX" sz="2400">
                <a:latin typeface="Arial"/>
                <a:ea typeface="Arial"/>
                <a:cs typeface="Arial"/>
                <a:sym typeface="Arial"/>
              </a:rPr>
              <a:t>Objetivo:</a:t>
            </a:r>
            <a:r>
              <a:rPr lang="es-MX" sz="2400">
                <a:latin typeface="Arial"/>
                <a:ea typeface="Arial"/>
                <a:cs typeface="Arial"/>
                <a:sym typeface="Arial"/>
              </a:rPr>
              <a:t> Asegurar la adherencia a los procesos, estándares y planes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b="1" lang="es-MX" sz="2400">
                <a:latin typeface="Arial"/>
                <a:ea typeface="Arial"/>
                <a:cs typeface="Arial"/>
                <a:sym typeface="Arial"/>
              </a:rPr>
              <a:t>Foco</a:t>
            </a:r>
            <a:r>
              <a:rPr lang="es-MX" sz="2400">
                <a:latin typeface="Arial"/>
                <a:ea typeface="Arial"/>
                <a:cs typeface="Arial"/>
                <a:sym typeface="Arial"/>
              </a:rPr>
              <a:t>: Procesos del </a:t>
            </a:r>
            <a:r>
              <a:rPr b="1" i="1" lang="es-MX" sz="2400">
                <a:latin typeface="Arial"/>
                <a:ea typeface="Arial"/>
                <a:cs typeface="Arial"/>
                <a:sym typeface="Arial"/>
              </a:rPr>
              <a:t>proyecto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</a:pPr>
            <a:r>
              <a:rPr b="1" lang="es-MX" sz="2400">
                <a:latin typeface="Arial"/>
                <a:ea typeface="Arial"/>
                <a:cs typeface="Arial"/>
                <a:sym typeface="Arial"/>
              </a:rPr>
              <a:t>Actividades</a:t>
            </a:r>
            <a:r>
              <a:rPr lang="es-MX" sz="24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i="1" lang="es-MX" sz="2400">
                <a:latin typeface="Arial"/>
                <a:ea typeface="Arial"/>
                <a:cs typeface="Arial"/>
                <a:sym typeface="Arial"/>
              </a:rPr>
              <a:t>Guía y monitoreo de los procesos</a:t>
            </a:r>
            <a:r>
              <a:rPr lang="es-MX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s-MX" sz="2400">
                <a:latin typeface="Arial"/>
                <a:ea typeface="Arial"/>
                <a:cs typeface="Arial"/>
                <a:sym typeface="Arial"/>
              </a:rPr>
              <a:t>utilizados</a:t>
            </a:r>
            <a:r>
              <a:rPr lang="es-MX" sz="2400">
                <a:latin typeface="Arial"/>
                <a:ea typeface="Arial"/>
                <a:cs typeface="Arial"/>
                <a:sym typeface="Arial"/>
              </a:rPr>
              <a:t> y control de que los testeos se llevan a cabo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5"/>
          <p:cNvSpPr/>
          <p:nvPr/>
        </p:nvSpPr>
        <p:spPr>
          <a:xfrm>
            <a:off x="685800" y="2209800"/>
            <a:ext cx="3810000" cy="464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●"/>
            </a:pPr>
            <a:r>
              <a:rPr b="1" lang="es-MX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Objetivo: </a:t>
            </a:r>
            <a:r>
              <a:rPr lang="es-MX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Detectar problemas en los productos de trabajo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●"/>
            </a:pPr>
            <a:r>
              <a:rPr b="1" lang="es-MX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Foco: </a:t>
            </a:r>
            <a:r>
              <a:rPr lang="es-MX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Contenido del producto</a:t>
            </a:r>
            <a:endParaRPr/>
          </a:p>
          <a:p>
            <a: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●"/>
            </a:pPr>
            <a:r>
              <a:rPr b="1" lang="es-MX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Actividades: </a:t>
            </a:r>
            <a:r>
              <a:rPr lang="es-MX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Revisiones de productos de trabajo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5"/>
          <p:cNvSpPr/>
          <p:nvPr/>
        </p:nvSpPr>
        <p:spPr>
          <a:xfrm>
            <a:off x="1873250" y="1524000"/>
            <a:ext cx="836613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QC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2" name="Google Shape;282;p35"/>
          <p:cNvSpPr/>
          <p:nvPr/>
        </p:nvSpPr>
        <p:spPr>
          <a:xfrm>
            <a:off x="5835650" y="1524000"/>
            <a:ext cx="833438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QA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3" name="Google Shape;283;p35"/>
          <p:cNvSpPr txBox="1"/>
          <p:nvPr/>
        </p:nvSpPr>
        <p:spPr>
          <a:xfrm>
            <a:off x="600075" y="268288"/>
            <a:ext cx="7772400" cy="11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MX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Control de calidad  (QC)  vs. Aseguramiento de la Calidad (QA)</a:t>
            </a:r>
            <a:endParaRPr b="1" i="1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9" name="Google Shape;289;p36"/>
          <p:cNvCxnSpPr/>
          <p:nvPr/>
        </p:nvCxnSpPr>
        <p:spPr>
          <a:xfrm flipH="1">
            <a:off x="1790700" y="1949450"/>
            <a:ext cx="2660650" cy="44291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6"/>
          <p:cNvCxnSpPr/>
          <p:nvPr/>
        </p:nvCxnSpPr>
        <p:spPr>
          <a:xfrm>
            <a:off x="4330700" y="1963738"/>
            <a:ext cx="2860675" cy="5730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36"/>
          <p:cNvSpPr/>
          <p:nvPr/>
        </p:nvSpPr>
        <p:spPr>
          <a:xfrm>
            <a:off x="6183313" y="2752725"/>
            <a:ext cx="18097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854075" y="3108325"/>
            <a:ext cx="3200400" cy="314483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s-MX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Funcionalidad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s-MX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Fiabilidad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s-MX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Usabilidad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s-MX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Eficiencia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s-MX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Mantenibilidad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s-MX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Portabilidad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6"/>
          <p:cNvSpPr/>
          <p:nvPr/>
        </p:nvSpPr>
        <p:spPr>
          <a:xfrm>
            <a:off x="5605463" y="3003550"/>
            <a:ext cx="2819400" cy="33004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s-MX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Definido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s-MX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Documentado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s-MX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Soportado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s-MX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Conocido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s-MX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Practicado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s-MX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Medido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s-MX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Mejorable</a:t>
            </a:r>
            <a:endParaRPr/>
          </a:p>
        </p:txBody>
      </p:sp>
      <p:sp>
        <p:nvSpPr>
          <p:cNvPr id="294" name="Google Shape;294;p36"/>
          <p:cNvSpPr txBox="1"/>
          <p:nvPr/>
        </p:nvSpPr>
        <p:spPr>
          <a:xfrm>
            <a:off x="428596" y="220850"/>
            <a:ext cx="828680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4864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6"/>
          <p:cNvSpPr/>
          <p:nvPr/>
        </p:nvSpPr>
        <p:spPr>
          <a:xfrm>
            <a:off x="3457575" y="1519238"/>
            <a:ext cx="2014538" cy="4683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Calidad</a:t>
            </a:r>
            <a:endParaRPr b="1"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6" name="Google Shape;296;p36"/>
          <p:cNvSpPr/>
          <p:nvPr/>
        </p:nvSpPr>
        <p:spPr>
          <a:xfrm>
            <a:off x="1223963" y="2427288"/>
            <a:ext cx="2016125" cy="64452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s-MX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Producto</a:t>
            </a:r>
            <a:endParaRPr/>
          </a:p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s-MX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(ISO 9126)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7" name="Google Shape;297;p36"/>
          <p:cNvSpPr/>
          <p:nvPr/>
        </p:nvSpPr>
        <p:spPr>
          <a:xfrm>
            <a:off x="5689600" y="2427288"/>
            <a:ext cx="2740052" cy="64452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s-MX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Proceso</a:t>
            </a:r>
            <a:endParaRPr/>
          </a:p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s-MX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(CMMI, ISO 9001, etc.)</a:t>
            </a:r>
            <a:endParaRPr/>
          </a:p>
        </p:txBody>
      </p:sp>
      <p:sp>
        <p:nvSpPr>
          <p:cNvPr id="298" name="Google Shape;298;p36"/>
          <p:cNvSpPr txBox="1"/>
          <p:nvPr>
            <p:ph type="title"/>
          </p:nvPr>
        </p:nvSpPr>
        <p:spPr>
          <a:xfrm>
            <a:off x="571472" y="214290"/>
            <a:ext cx="7772400" cy="11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54864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MX"/>
              <a:t>Atributos de Calidad de Productos y Procesos</a:t>
            </a:r>
            <a:endParaRPr b="1"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7"/>
          <p:cNvSpPr txBox="1"/>
          <p:nvPr/>
        </p:nvSpPr>
        <p:spPr>
          <a:xfrm>
            <a:off x="914400" y="1981200"/>
            <a:ext cx="7391400" cy="5386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s-MX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uno tenga estándares y procesos no garantiza que mi gente los conozca.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s-MX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 estoy atrasado agrego mas gente al proyecto y listo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s-MX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Puedo contratar a una empresa tercera para relajarme y dejar a ellos que lo construyan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s-MX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 tengo un enunciado general ya es suficiente para desarrollar software.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s-MX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Mientras el software no este funcionando no puedo evaluar su calidad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s-MX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ingeniería de Software obliga a escribir documentación que tornara mas lentos mis procesos.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3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MX" sz="4000"/>
              <a:t>Mitos que atentan contra la calidad</a:t>
            </a:r>
            <a:endParaRPr b="1" i="1" sz="4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"/>
          <p:cNvSpPr txBox="1"/>
          <p:nvPr>
            <p:ph type="title"/>
          </p:nvPr>
        </p:nvSpPr>
        <p:spPr>
          <a:xfrm>
            <a:off x="747713" y="403225"/>
            <a:ext cx="7772400" cy="701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MX" sz="4000"/>
              <a:t>Preguntas</a:t>
            </a:r>
            <a:endParaRPr b="1" i="1" sz="4000"/>
          </a:p>
        </p:txBody>
      </p:sp>
      <p:sp>
        <p:nvSpPr>
          <p:cNvPr id="313" name="Google Shape;313;p38"/>
          <p:cNvSpPr/>
          <p:nvPr/>
        </p:nvSpPr>
        <p:spPr>
          <a:xfrm>
            <a:off x="685800" y="1428736"/>
            <a:ext cx="8458200" cy="496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6" marL="3086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98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4" name="Google Shape;31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0" y="2643188"/>
            <a:ext cx="4900613" cy="3500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600075" y="268288"/>
            <a:ext cx="7772400" cy="11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MX"/>
              <a:t>Ciclo de Deming</a:t>
            </a:r>
            <a:endParaRPr b="1" i="1"/>
          </a:p>
        </p:txBody>
      </p:sp>
      <p:sp>
        <p:nvSpPr>
          <p:cNvPr id="128" name="Google Shape;128;p17"/>
          <p:cNvSpPr/>
          <p:nvPr/>
        </p:nvSpPr>
        <p:spPr>
          <a:xfrm>
            <a:off x="6858000" y="1752600"/>
            <a:ext cx="2209800" cy="15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1" lang="es-MX" sz="2400">
                <a:solidFill>
                  <a:srgbClr val="0033CC"/>
                </a:solidFill>
                <a:latin typeface="Corsiva"/>
                <a:ea typeface="Corsiva"/>
                <a:cs typeface="Corsiva"/>
                <a:sym typeface="Corsiva"/>
              </a:rPr>
              <a:t>¿Qué hacer?</a:t>
            </a:r>
            <a:endParaRPr/>
          </a:p>
          <a:p>
            <a:pPr indent="0" lvl="0" marL="0" marR="0" rtl="0" algn="l">
              <a:lnSpc>
                <a:spcPct val="6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1" lang="es-MX" sz="2400">
                <a:solidFill>
                  <a:srgbClr val="0033CC"/>
                </a:solidFill>
                <a:latin typeface="Corsiva"/>
                <a:ea typeface="Corsiva"/>
                <a:cs typeface="Corsiva"/>
                <a:sym typeface="Corsiva"/>
              </a:rPr>
              <a:t>¿Cómo hacerlo?</a:t>
            </a:r>
            <a:endParaRPr/>
          </a:p>
          <a:p>
            <a:pPr indent="0" lvl="0" marL="0" marR="0" rtl="0" algn="l">
              <a:lnSpc>
                <a:spcPct val="6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1" lang="es-MX" sz="2400">
                <a:solidFill>
                  <a:srgbClr val="0033CC"/>
                </a:solidFill>
                <a:latin typeface="Corsiva"/>
                <a:ea typeface="Corsiva"/>
                <a:cs typeface="Corsiva"/>
                <a:sym typeface="Corsiva"/>
              </a:rPr>
              <a:t>¿Con qué?</a:t>
            </a:r>
            <a:endParaRPr/>
          </a:p>
          <a:p>
            <a:pPr indent="0" lvl="0" marL="0" marR="0" rtl="0" algn="l">
              <a:lnSpc>
                <a:spcPct val="6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1" lang="es-MX" sz="2400">
                <a:solidFill>
                  <a:srgbClr val="0033CC"/>
                </a:solidFill>
                <a:latin typeface="Corsiva"/>
                <a:ea typeface="Corsiva"/>
                <a:cs typeface="Corsiva"/>
                <a:sym typeface="Corsiva"/>
              </a:rPr>
              <a:t>¿Cómo lo mido?</a:t>
            </a:r>
            <a:endParaRPr b="1" sz="2400">
              <a:solidFill>
                <a:srgbClr val="0033CC"/>
              </a:solidFill>
              <a:latin typeface="Corsiva"/>
              <a:ea typeface="Corsiva"/>
              <a:cs typeface="Corsiva"/>
              <a:sym typeface="Corsiva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6705600" y="5127625"/>
            <a:ext cx="24384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5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1" lang="es-MX" sz="2400">
                <a:solidFill>
                  <a:srgbClr val="0033CC"/>
                </a:solidFill>
                <a:latin typeface="Corsiva"/>
                <a:ea typeface="Corsiva"/>
                <a:cs typeface="Corsiva"/>
                <a:sym typeface="Corsiva"/>
              </a:rPr>
              <a:t>¡Manos a la obra!</a:t>
            </a:r>
            <a:endParaRPr/>
          </a:p>
          <a:p>
            <a:pPr indent="0" lvl="0" marL="0" marR="0" rtl="0" algn="l">
              <a:lnSpc>
                <a:spcPct val="5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1" lang="es-MX" sz="2400">
                <a:solidFill>
                  <a:srgbClr val="0033CC"/>
                </a:solidFill>
                <a:latin typeface="Corsiva"/>
                <a:ea typeface="Corsiva"/>
                <a:cs typeface="Corsiva"/>
                <a:sym typeface="Corsiva"/>
              </a:rPr>
              <a:t>Hacer lo planificado</a:t>
            </a:r>
            <a:endParaRPr b="1" sz="2400">
              <a:solidFill>
                <a:srgbClr val="0033CC"/>
              </a:solidFill>
              <a:latin typeface="Corsiva"/>
              <a:ea typeface="Corsiva"/>
              <a:cs typeface="Corsiva"/>
              <a:sym typeface="Corsiva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403225" y="4897438"/>
            <a:ext cx="2232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1" lang="es-MX" sz="2400">
                <a:solidFill>
                  <a:srgbClr val="0033CC"/>
                </a:solidFill>
                <a:latin typeface="Corsiva"/>
                <a:ea typeface="Corsiva"/>
                <a:cs typeface="Corsiva"/>
                <a:sym typeface="Corsiva"/>
              </a:rPr>
              <a:t>¿Qué salió</a:t>
            </a:r>
            <a:r>
              <a:rPr b="1" lang="es-MX" sz="2400">
                <a:solidFill>
                  <a:srgbClr val="0033CC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</a:t>
            </a:r>
            <a:r>
              <a:rPr b="1" lang="es-MX" sz="2400">
                <a:solidFill>
                  <a:srgbClr val="0033CC"/>
                </a:solidFill>
                <a:latin typeface="Corsiva"/>
                <a:ea typeface="Corsiva"/>
                <a:cs typeface="Corsiva"/>
                <a:sym typeface="Corsiva"/>
              </a:rPr>
              <a:t>bien?</a:t>
            </a:r>
            <a:endParaRPr/>
          </a:p>
          <a:p>
            <a:pPr indent="0" lvl="0" marL="0" marR="0" rtl="0" algn="l">
              <a:lnSpc>
                <a:spcPct val="6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1" lang="es-MX" sz="2400">
                <a:solidFill>
                  <a:srgbClr val="0033CC"/>
                </a:solidFill>
                <a:latin typeface="Corsiva"/>
                <a:ea typeface="Corsiva"/>
                <a:cs typeface="Corsiva"/>
                <a:sym typeface="Corsiva"/>
              </a:rPr>
              <a:t>¿Qué salió mal?</a:t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457200" y="1676400"/>
            <a:ext cx="26670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1" lang="es-MX" sz="2400">
                <a:solidFill>
                  <a:srgbClr val="0033CC"/>
                </a:solidFill>
                <a:latin typeface="Corsiva"/>
                <a:ea typeface="Corsiva"/>
                <a:cs typeface="Corsiva"/>
                <a:sym typeface="Corsiva"/>
              </a:rPr>
              <a:t>¡Corregir!</a:t>
            </a:r>
            <a:endParaRPr/>
          </a:p>
          <a:p>
            <a:pPr indent="0" lvl="0" marL="0" marR="0" rtl="0" algn="l">
              <a:lnSpc>
                <a:spcPct val="6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1" lang="es-MX" sz="2400">
                <a:solidFill>
                  <a:srgbClr val="0033CC"/>
                </a:solidFill>
                <a:latin typeface="Corsiva"/>
                <a:ea typeface="Corsiva"/>
                <a:cs typeface="Corsiva"/>
                <a:sym typeface="Corsiva"/>
              </a:rPr>
              <a:t>¿Qué puedo hacer para evitarlo la próxima vez?</a:t>
            </a:r>
            <a:endParaRPr/>
          </a:p>
          <a:p>
            <a:pPr indent="0" lvl="0" marL="0" marR="0" rtl="0" algn="l">
              <a:lnSpc>
                <a:spcPct val="6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1" lang="es-MX" sz="2400">
                <a:solidFill>
                  <a:srgbClr val="0033CC"/>
                </a:solidFill>
                <a:latin typeface="Corsiva"/>
                <a:ea typeface="Corsiva"/>
                <a:cs typeface="Corsiva"/>
                <a:sym typeface="Corsiva"/>
              </a:rPr>
              <a:t>¿Qué puedo mejorar?</a:t>
            </a:r>
            <a:endParaRPr/>
          </a:p>
        </p:txBody>
      </p:sp>
      <p:grpSp>
        <p:nvGrpSpPr>
          <p:cNvPr id="132" name="Google Shape;132;p17"/>
          <p:cNvGrpSpPr/>
          <p:nvPr/>
        </p:nvGrpSpPr>
        <p:grpSpPr>
          <a:xfrm>
            <a:off x="2863850" y="1827213"/>
            <a:ext cx="4294188" cy="4308474"/>
            <a:chOff x="1804" y="1151"/>
            <a:chExt cx="2705" cy="2714"/>
          </a:xfrm>
        </p:grpSpPr>
        <p:sp>
          <p:nvSpPr>
            <p:cNvPr id="133" name="Google Shape;133;p17"/>
            <p:cNvSpPr/>
            <p:nvPr/>
          </p:nvSpPr>
          <p:spPr>
            <a:xfrm>
              <a:off x="1804" y="1151"/>
              <a:ext cx="2700" cy="2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endParaRPr>
            </a:p>
          </p:txBody>
        </p:sp>
        <p:cxnSp>
          <p:nvCxnSpPr>
            <p:cNvPr id="134" name="Google Shape;134;p17"/>
            <p:cNvCxnSpPr/>
            <p:nvPr/>
          </p:nvCxnSpPr>
          <p:spPr>
            <a:xfrm>
              <a:off x="3120" y="1165"/>
              <a:ext cx="0" cy="2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1809" y="2451"/>
              <a:ext cx="2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6" name="Google Shape;136;p17"/>
            <p:cNvSpPr txBox="1"/>
            <p:nvPr/>
          </p:nvSpPr>
          <p:spPr>
            <a:xfrm>
              <a:off x="2265" y="1731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Actuar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" name="Google Shape;137;p17"/>
            <p:cNvSpPr txBox="1"/>
            <p:nvPr/>
          </p:nvSpPr>
          <p:spPr>
            <a:xfrm>
              <a:off x="2079" y="2792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Verificar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" name="Google Shape;138;p17"/>
            <p:cNvSpPr txBox="1"/>
            <p:nvPr/>
          </p:nvSpPr>
          <p:spPr>
            <a:xfrm>
              <a:off x="3298" y="2792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Hacer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 rot="-5400000">
              <a:off x="1828" y="2257"/>
              <a:ext cx="900" cy="300"/>
            </a:xfrm>
            <a:prstGeom prst="curvedDownArrow">
              <a:avLst>
                <a:gd fmla="val 87849" name="adj1"/>
                <a:gd fmla="val 175699" name="adj2"/>
                <a:gd fmla="val 33333" name="adj3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 rot="10800000">
              <a:off x="2638" y="3087"/>
              <a:ext cx="900" cy="300"/>
            </a:xfrm>
            <a:prstGeom prst="curvedDownArrow">
              <a:avLst>
                <a:gd fmla="val 87380" name="adj1"/>
                <a:gd fmla="val 174759" name="adj2"/>
                <a:gd fmla="val 33333" name="adj3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 rot="5400000">
              <a:off x="3521" y="2364"/>
              <a:ext cx="900" cy="300"/>
            </a:xfrm>
            <a:prstGeom prst="curvedDownArrow">
              <a:avLst>
                <a:gd fmla="val 61429" name="adj1"/>
                <a:gd fmla="val 122857" name="adj2"/>
                <a:gd fmla="val 33333" name="adj3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2735" y="1420"/>
              <a:ext cx="900" cy="300"/>
            </a:xfrm>
            <a:prstGeom prst="curvedDownArrow">
              <a:avLst>
                <a:gd fmla="val 81294" name="adj1"/>
                <a:gd fmla="val 162587" name="adj2"/>
                <a:gd fmla="val 33333" name="adj3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endParaRPr>
            </a:p>
          </p:txBody>
        </p:sp>
        <p:sp>
          <p:nvSpPr>
            <p:cNvPr id="143" name="Google Shape;143;p17"/>
            <p:cNvSpPr txBox="1"/>
            <p:nvPr/>
          </p:nvSpPr>
          <p:spPr>
            <a:xfrm>
              <a:off x="3187" y="1721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Planificar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44" name="Google Shape;144;p17"/>
          <p:cNvGrpSpPr/>
          <p:nvPr/>
        </p:nvGrpSpPr>
        <p:grpSpPr>
          <a:xfrm>
            <a:off x="4306021" y="3185246"/>
            <a:ext cx="1370150" cy="1592400"/>
            <a:chOff x="-904" y="1698"/>
            <a:chExt cx="1551" cy="1500"/>
          </a:xfrm>
        </p:grpSpPr>
        <p:sp>
          <p:nvSpPr>
            <p:cNvPr id="145" name="Google Shape;145;p17"/>
            <p:cNvSpPr/>
            <p:nvPr/>
          </p:nvSpPr>
          <p:spPr>
            <a:xfrm>
              <a:off x="-904" y="1719"/>
              <a:ext cx="1500" cy="1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endParaRPr>
            </a:p>
          </p:txBody>
        </p:sp>
        <p:cxnSp>
          <p:nvCxnSpPr>
            <p:cNvPr id="146" name="Google Shape;146;p17"/>
            <p:cNvCxnSpPr/>
            <p:nvPr/>
          </p:nvCxnSpPr>
          <p:spPr>
            <a:xfrm>
              <a:off x="-207" y="1698"/>
              <a:ext cx="0" cy="1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7" name="Google Shape;147;p17"/>
            <p:cNvCxnSpPr/>
            <p:nvPr/>
          </p:nvCxnSpPr>
          <p:spPr>
            <a:xfrm>
              <a:off x="-894" y="2386"/>
              <a:ext cx="1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8" name="Google Shape;148;p17"/>
            <p:cNvSpPr txBox="1"/>
            <p:nvPr/>
          </p:nvSpPr>
          <p:spPr>
            <a:xfrm>
              <a:off x="-779" y="1974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Actuar</a:t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9" name="Google Shape;149;p17"/>
            <p:cNvSpPr txBox="1"/>
            <p:nvPr/>
          </p:nvSpPr>
          <p:spPr>
            <a:xfrm>
              <a:off x="-253" y="1970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Planificar</a:t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-862" y="2544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Verificar</a:t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1" name="Google Shape;151;p17"/>
            <p:cNvSpPr txBox="1"/>
            <p:nvPr/>
          </p:nvSpPr>
          <p:spPr>
            <a:xfrm>
              <a:off x="-105" y="2560"/>
              <a:ext cx="6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Hacer</a:t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 rot="-5400000">
              <a:off x="-873" y="2443"/>
              <a:ext cx="300" cy="0"/>
            </a:xfrm>
            <a:prstGeom prst="curvedDownArrow">
              <a:avLst>
                <a:gd fmla="val 84646" name="adj1"/>
                <a:gd fmla="val 169293" name="adj2"/>
                <a:gd fmla="val 33333" name="adj3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 rot="10800000">
              <a:off x="-309" y="2879"/>
              <a:ext cx="300" cy="0"/>
            </a:xfrm>
            <a:prstGeom prst="curvedDownArrow">
              <a:avLst>
                <a:gd fmla="val 91158" name="adj1"/>
                <a:gd fmla="val 182316" name="adj2"/>
                <a:gd fmla="val 33333" name="adj3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-388" y="1863"/>
              <a:ext cx="600" cy="0"/>
            </a:xfrm>
            <a:prstGeom prst="curvedDownArrow">
              <a:avLst>
                <a:gd fmla="val 104494" name="adj1"/>
                <a:gd fmla="val 208989" name="adj2"/>
                <a:gd fmla="val 33333" name="adj3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 rot="5400000">
              <a:off x="166" y="2311"/>
              <a:ext cx="300" cy="0"/>
            </a:xfrm>
            <a:prstGeom prst="curvedDownArrow">
              <a:avLst>
                <a:gd fmla="val 85510" name="adj1"/>
                <a:gd fmla="val 171020" name="adj2"/>
                <a:gd fmla="val 33333" name="adj3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/>
          <p:nvPr/>
        </p:nvSpPr>
        <p:spPr>
          <a:xfrm>
            <a:off x="762000" y="304800"/>
            <a:ext cx="7772400" cy="121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MX" sz="4000">
                <a:solidFill>
                  <a:schemeClr val="dk2"/>
                </a:solidFill>
              </a:rPr>
              <a:t>Caracteristicas de la Calidad</a:t>
            </a:r>
            <a:endParaRPr b="1" i="1" sz="4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685800" y="2057400"/>
            <a:ext cx="7924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s-MX" sz="3200">
                <a:solidFill>
                  <a:schemeClr val="dk1"/>
                </a:solidFill>
              </a:rPr>
              <a:t>Quien la evalúa?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ancing Script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s-MX" sz="3200">
                <a:solidFill>
                  <a:schemeClr val="dk1"/>
                </a:solidFill>
              </a:rPr>
              <a:t>Objetiva o subjetiva?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ancing Script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s-MX" sz="3200">
                <a:solidFill>
                  <a:schemeClr val="dk1"/>
                </a:solidFill>
              </a:rPr>
              <a:t>Se puede medir?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/>
          <p:nvPr/>
        </p:nvSpPr>
        <p:spPr>
          <a:xfrm>
            <a:off x="762000" y="304800"/>
            <a:ext cx="7772400" cy="121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MX" sz="4000">
                <a:solidFill>
                  <a:schemeClr val="dk2"/>
                </a:solidFill>
              </a:rPr>
              <a:t>Costos de la NO Calidad</a:t>
            </a:r>
            <a:endParaRPr b="1" i="1" sz="4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685800" y="2057400"/>
            <a:ext cx="79248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s-MX" sz="3200">
                <a:solidFill>
                  <a:schemeClr val="dk1"/>
                </a:solidFill>
              </a:rPr>
              <a:t>Retrabajo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ancing Script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s-MX" sz="3200">
                <a:solidFill>
                  <a:schemeClr val="dk1"/>
                </a:solidFill>
              </a:rPr>
              <a:t>Duplicidad de tareas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ancing Script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s-MX" sz="3200">
                <a:solidFill>
                  <a:schemeClr val="dk1"/>
                </a:solidFill>
              </a:rPr>
              <a:t>Corrección de errores</a:t>
            </a:r>
            <a:endParaRPr sz="3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203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MX" sz="3200">
                <a:solidFill>
                  <a:schemeClr val="dk1"/>
                </a:solidFill>
              </a:rPr>
              <a:t>Cualquier actividad que no agrega valor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/>
          <p:nvPr/>
        </p:nvSpPr>
        <p:spPr>
          <a:xfrm>
            <a:off x="762000" y="304800"/>
            <a:ext cx="7772400" cy="121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MX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¿Qué es calidad en software?</a:t>
            </a:r>
            <a:endParaRPr b="1" i="1" sz="4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685800" y="2057400"/>
            <a:ext cx="79248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s-MX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software que permite llevar adelante correctamente la operatoria de “un negocio” en el mundo real...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ancing Script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s-MX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software que permite acompañar la evolución del negocio...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ancing Script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s-MX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Pero……. ¿Qué es el Software?</a:t>
            </a:r>
            <a:endParaRPr/>
          </a:p>
          <a:p>
            <a:pPr indent="-2032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s-MX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Datos, programas y documentos…….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/>
        </p:nvSpPr>
        <p:spPr>
          <a:xfrm>
            <a:off x="914400" y="2438400"/>
            <a:ext cx="7391400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“La calidad del software es el grado con el que un sistema, componente o proceso cumple con los requerimientos especificados y las necesidades o  expectativas del cliente o usuario”. 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(IEEE, Std. 610-1990).</a:t>
            </a:r>
            <a:endParaRPr/>
          </a:p>
        </p:txBody>
      </p:sp>
      <p:sp>
        <p:nvSpPr>
          <p:cNvPr id="180" name="Google Shape;180;p21"/>
          <p:cNvSpPr/>
          <p:nvPr/>
        </p:nvSpPr>
        <p:spPr>
          <a:xfrm>
            <a:off x="762000" y="304800"/>
            <a:ext cx="7772400" cy="121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MX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¿Qué es calidad en software?</a:t>
            </a:r>
            <a:endParaRPr b="1" i="1" sz="4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/>
        </p:nvSpPr>
        <p:spPr>
          <a:xfrm>
            <a:off x="914400" y="1981200"/>
            <a:ext cx="7391400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“Concordancia del software producido con los requisitos funcionales explícitamente establecidos, con los estándares de desarrollo explícitamente documentados, y con las características implícitas que se espera de todo software desarrollado profesionalmente”. 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(Roger S. Pressman).</a:t>
            </a:r>
            <a:endParaRPr/>
          </a:p>
        </p:txBody>
      </p:sp>
      <p:sp>
        <p:nvSpPr>
          <p:cNvPr id="187" name="Google Shape;187;p22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MX" sz="4000"/>
              <a:t>Calidad del Software</a:t>
            </a:r>
            <a:endParaRPr b="1" i="1"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MX" sz="4000"/>
              <a:t>Calidad del Software</a:t>
            </a:r>
            <a:endParaRPr b="1" i="1" sz="4000"/>
          </a:p>
        </p:txBody>
      </p:sp>
      <p:sp>
        <p:nvSpPr>
          <p:cNvPr id="193" name="Google Shape;193;p23"/>
          <p:cNvSpPr/>
          <p:nvPr/>
        </p:nvSpPr>
        <p:spPr>
          <a:xfrm>
            <a:off x="685800" y="1814513"/>
            <a:ext cx="7981950" cy="496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❖"/>
            </a:pPr>
            <a:r>
              <a:rPr lang="es-MX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falta de </a:t>
            </a:r>
            <a:r>
              <a:rPr b="1" lang="es-MX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concordancia</a:t>
            </a:r>
            <a:r>
              <a:rPr lang="es-MX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 los </a:t>
            </a:r>
            <a:r>
              <a:rPr b="1" lang="es-MX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requisitos</a:t>
            </a:r>
            <a:r>
              <a:rPr lang="es-MX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 una falta de calidad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⮚"/>
            </a:pPr>
            <a:r>
              <a:rPr b="0" i="0" lang="es-MX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requisitos son la base de las mediciones</a:t>
            </a:r>
            <a:endParaRPr/>
          </a:p>
          <a:p>
            <a:pPr indent="-292100" lvl="0" marL="3429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❖"/>
            </a:pPr>
            <a:r>
              <a:rPr lang="es-MX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</a:t>
            </a:r>
            <a:r>
              <a:rPr b="1" lang="es-MX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estándares</a:t>
            </a:r>
            <a:r>
              <a:rPr lang="es-MX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especificos definen un conjunto de </a:t>
            </a:r>
            <a:r>
              <a:rPr b="1" lang="es-MX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criterios de desarrollo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⮚"/>
            </a:pPr>
            <a:r>
              <a:rPr b="0" i="0" lang="es-MX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Guian la forma en que se aplica la ing. de software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0660" lvl="0" marL="342900" marR="0" rtl="0" algn="l">
              <a:lnSpc>
                <a:spcPct val="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❖"/>
            </a:pPr>
            <a:r>
              <a:rPr lang="es-MX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</a:t>
            </a:r>
            <a:r>
              <a:rPr b="1" lang="es-MX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caracteristicas implícitas</a:t>
            </a:r>
            <a:r>
              <a:rPr lang="es-MX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son tan importante como las explicitas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⮚"/>
            </a:pPr>
            <a:r>
              <a:rPr b="0" i="0" lang="es-MX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el software no cumple con los requisitos implícitos, la calidad del software queda en entre dichos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uelo sin motor">
  <a:themeElements>
    <a:clrScheme name="Vuelo sin motor 2">
      <a:dk1>
        <a:srgbClr val="000000"/>
      </a:dk1>
      <a:lt1>
        <a:srgbClr val="FFFFFF"/>
      </a:lt1>
      <a:dk2>
        <a:srgbClr val="000000"/>
      </a:dk2>
      <a:lt2>
        <a:srgbClr val="CCECFF"/>
      </a:lt2>
      <a:accent1>
        <a:srgbClr val="6699FF"/>
      </a:accent1>
      <a:accent2>
        <a:srgbClr val="66CCFF"/>
      </a:accent2>
      <a:accent3>
        <a:srgbClr val="FFFFFF"/>
      </a:accent3>
      <a:accent4>
        <a:srgbClr val="000000"/>
      </a:accent4>
      <a:accent5>
        <a:srgbClr val="B8CAFF"/>
      </a:accent5>
      <a:accent6>
        <a:srgbClr val="5CB9E7"/>
      </a:accent6>
      <a:hlink>
        <a:srgbClr val="CC99FF"/>
      </a:hlink>
      <a:folHlink>
        <a:srgbClr val="00CC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