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90" r:id="rId3"/>
    <p:sldId id="285" r:id="rId4"/>
    <p:sldId id="286" r:id="rId5"/>
    <p:sldId id="291" r:id="rId6"/>
    <p:sldId id="292" r:id="rId7"/>
    <p:sldId id="288" r:id="rId8"/>
    <p:sldId id="28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50"/>
  </p:normalViewPr>
  <p:slideViewPr>
    <p:cSldViewPr snapToGrid="0" snapToObjects="1">
      <p:cViewPr>
        <p:scale>
          <a:sx n="78" d="100"/>
          <a:sy n="78" d="100"/>
        </p:scale>
        <p:origin x="86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473C3-4978-E842-B796-DAF5D822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22508E-D909-6540-8681-BCE164793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6D7915-98F9-7744-902F-1044AAC5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225-C8D2-D546-B981-67C4A4FEF72B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F3377-0551-AD4C-949E-E19CD50E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2C97B7-D14A-7245-AA77-63EA9960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A05B-4225-1C4A-9F65-1B5F8667B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53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C32AA-0CD3-064B-8D36-147A0AFB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A104C2-9E30-A340-A390-AEFFB96BA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D8152F-9E31-FD47-BBFB-8A50924F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225-C8D2-D546-B981-67C4A4FEF72B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924BC-1532-464D-A78B-65BCA290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97BCE-32D5-604E-964E-63276D0D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A05B-4225-1C4A-9F65-1B5F8667B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21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7A123E-BDAE-9742-85D0-91B634B67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FFF2A9-FD44-9840-AC58-60CA895D5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B21318-ABE5-FA48-B60C-CE3678BF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225-C8D2-D546-B981-67C4A4FEF72B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F52FE-CE96-8F48-B43E-1F9BF076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2A95F9-23CD-E143-941D-4C8D13C1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A05B-4225-1C4A-9F65-1B5F8667B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9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AB8FF-E2C5-9A40-8E3B-EA586E54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DFE8EE-4BDD-A145-9D1A-F428D792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5660B3-C83E-0F4B-BBBD-E53B105C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225-C8D2-D546-B981-67C4A4FEF72B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555F9-B859-084F-9AF9-7B94A1A1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3F5E11-E074-0B47-8D7C-F9FCE417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A05B-4225-1C4A-9F65-1B5F8667B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63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974A4-7C9D-534A-B394-1F4EB725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B3F378-F4C2-8443-996B-728CB2738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6C9592-D108-7242-A86B-53E2CC18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225-C8D2-D546-B981-67C4A4FEF72B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06AC03-D733-9B45-B49A-4F0DA4CE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E85CA-C2C7-144F-88F2-28CF2B80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A05B-4225-1C4A-9F65-1B5F8667B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20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455F-F878-2141-B83F-19AEE997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333268-6CAC-A545-B365-518094C3A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3E7519-22E5-F64A-AA3A-5683AA8A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2EC345-A2AD-DF46-AAFF-613AEEB1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225-C8D2-D546-B981-67C4A4FEF72B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416E9-AC76-9C43-A7C3-036E50E1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120E1F-4F66-F348-ADC7-284BB3E8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A05B-4225-1C4A-9F65-1B5F8667B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5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7F8C0-0372-0A45-9237-E94BBE98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B9C9E5-975A-0247-B1A0-4AD2905A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5DD596-7FB6-8942-8896-5AD38714E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2383FB-9471-9442-A364-AB37EDB7F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D052FB-1FAC-1D40-87EB-99EE163BF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860C74-E6E8-7D44-B787-96FF7ECA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225-C8D2-D546-B981-67C4A4FEF72B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62DE63-92C4-044A-83E1-92AEC1C7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E43233-1151-A24F-8D4D-62441460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A05B-4225-1C4A-9F65-1B5F8667B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2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71A93-C631-1E4A-AC8C-3131F49B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3BDAA7-C042-694E-8698-C16890A7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225-C8D2-D546-B981-67C4A4FEF72B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FF6F5F-6E25-8E4D-888C-1B7DA10F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EBB7E2-7831-0548-A270-51F28C05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A05B-4225-1C4A-9F65-1B5F8667B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1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A741D2-4402-C94F-9F7B-24842C54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225-C8D2-D546-B981-67C4A4FEF72B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0849FD-E3A6-7D47-92C2-C95833A2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F4EBD0-19AE-B049-8807-D55920C0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A05B-4225-1C4A-9F65-1B5F8667B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0ADBE-2B60-644F-98B3-4DDDED9C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B3970-CCF7-8342-8C89-22DFCC005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E75D10-B056-F74A-8250-33C94A67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1E77D-0AF6-DC43-A1EA-8A2A8176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225-C8D2-D546-B981-67C4A4FEF72B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1AF7A-4689-BA4B-866D-61AF2C54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562165-1AD6-7942-93C5-C9555B7D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A05B-4225-1C4A-9F65-1B5F8667B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33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407C2-10A6-744D-B1A8-99393AF9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07262-8B0F-9E46-8747-738A16839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D53DC2-46D1-7148-8390-FBA6EF12B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9A576-A738-8E48-9E1C-029A409A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225-C8D2-D546-B981-67C4A4FEF72B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04077F-20B1-9145-9937-A43D6185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B3D3E8-4D19-6143-AC91-400FDB88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A05B-4225-1C4A-9F65-1B5F8667B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A9AAB5-3964-F04C-B92D-7E461446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827EB3-5369-0348-A2EC-541D4DBF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88D4A-1EEF-1344-955E-38EC6C3F7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1225-C8D2-D546-B981-67C4A4FEF72B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D8C451-0CE3-614E-B834-E6772CD73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F2ECF-22CC-0F43-9A1B-552346EBD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AA05B-4225-1C4A-9F65-1B5F8667B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68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5716" y="136427"/>
            <a:ext cx="8296066" cy="6463996"/>
          </a:xfrm>
          <a:prstGeom prst="roundRect">
            <a:avLst>
              <a:gd name="adj" fmla="val 636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accent6">
                  <a:lumMod val="50000"/>
                </a:schemeClr>
              </a:solidFill>
              <a:latin typeface=".Helvetica Neue Interface" panose="020B0604020202020204" pitchFamily="34" charset="0"/>
              <a:ea typeface=".Helvetica Neue Interface" panose="020B060402020202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8795143" y="1514535"/>
            <a:ext cx="3172737" cy="4119784"/>
          </a:xfrm>
          <a:prstGeom prst="roundRect">
            <a:avLst>
              <a:gd name="adj" fmla="val 105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2000" dirty="0">
              <a:solidFill>
                <a:schemeClr val="accent5">
                  <a:lumMod val="50000"/>
                </a:schemeClr>
              </a:solidFill>
              <a:latin typeface=".Helvetica Neue Interface" panose="020B0604020202020204" pitchFamily="34" charset="0"/>
              <a:ea typeface=".Helvetica Neue Interface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521" y="90496"/>
            <a:ext cx="3254188" cy="336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Fonctions du robot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70418" y="1223681"/>
            <a:ext cx="2622179" cy="336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Environnement du robot</a:t>
            </a:r>
          </a:p>
        </p:txBody>
      </p:sp>
      <p:sp>
        <p:nvSpPr>
          <p:cNvPr id="15" name="Rectangle à coins arrondis 14">
            <a:extLst>
              <a:ext uri="{FF2B5EF4-FFF2-40B4-BE49-F238E27FC236}">
                <a16:creationId xmlns:a16="http://schemas.microsoft.com/office/drawing/2014/main" id="{8D712EF8-AC8E-3848-AD46-591707D25DB8}"/>
              </a:ext>
            </a:extLst>
          </p:cNvPr>
          <p:cNvSpPr/>
          <p:nvPr/>
        </p:nvSpPr>
        <p:spPr>
          <a:xfrm>
            <a:off x="1200979" y="3261139"/>
            <a:ext cx="1546167" cy="3881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Parcours vers destination</a:t>
            </a:r>
            <a:endParaRPr lang="fr-FR" sz="1400" dirty="0"/>
          </a:p>
        </p:txBody>
      </p:sp>
      <p:sp>
        <p:nvSpPr>
          <p:cNvPr id="17" name="Rectangle à coins arrondis 16">
            <a:extLst>
              <a:ext uri="{FF2B5EF4-FFF2-40B4-BE49-F238E27FC236}">
                <a16:creationId xmlns:a16="http://schemas.microsoft.com/office/drawing/2014/main" id="{F8E2396F-8E43-BF40-ADC9-E9BF36CB2976}"/>
              </a:ext>
            </a:extLst>
          </p:cNvPr>
          <p:cNvSpPr/>
          <p:nvPr/>
        </p:nvSpPr>
        <p:spPr>
          <a:xfrm>
            <a:off x="5982095" y="4826414"/>
            <a:ext cx="1991650" cy="2903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Dépassement</a:t>
            </a:r>
            <a:endParaRPr lang="fr-FR" sz="1400" dirty="0"/>
          </a:p>
        </p:txBody>
      </p:sp>
      <p:sp>
        <p:nvSpPr>
          <p:cNvPr id="19" name="Rectangle à coins arrondis 18">
            <a:extLst>
              <a:ext uri="{FF2B5EF4-FFF2-40B4-BE49-F238E27FC236}">
                <a16:creationId xmlns:a16="http://schemas.microsoft.com/office/drawing/2014/main" id="{9EE100DC-D73C-784E-B230-5D333A46B0A7}"/>
              </a:ext>
            </a:extLst>
          </p:cNvPr>
          <p:cNvSpPr/>
          <p:nvPr/>
        </p:nvSpPr>
        <p:spPr>
          <a:xfrm>
            <a:off x="1200979" y="2767840"/>
            <a:ext cx="1546167" cy="3881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Choisir destination</a:t>
            </a:r>
            <a:endParaRPr lang="fr-FR" sz="1400" dirty="0"/>
          </a:p>
        </p:txBody>
      </p:sp>
      <p:sp>
        <p:nvSpPr>
          <p:cNvPr id="21" name="Rectangle à coins arrondis 20">
            <a:extLst>
              <a:ext uri="{FF2B5EF4-FFF2-40B4-BE49-F238E27FC236}">
                <a16:creationId xmlns:a16="http://schemas.microsoft.com/office/drawing/2014/main" id="{1FB929CA-17F8-C74B-9E59-6DA4B8E7D707}"/>
              </a:ext>
            </a:extLst>
          </p:cNvPr>
          <p:cNvSpPr/>
          <p:nvPr/>
        </p:nvSpPr>
        <p:spPr>
          <a:xfrm>
            <a:off x="5696407" y="2858591"/>
            <a:ext cx="1920837" cy="4015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Envoyer ordre guidage</a:t>
            </a:r>
            <a:endParaRPr lang="fr-FR" sz="1400" dirty="0"/>
          </a:p>
        </p:txBody>
      </p:sp>
      <p:sp>
        <p:nvSpPr>
          <p:cNvPr id="22" name="Rectangle à coins arrondis 21">
            <a:extLst>
              <a:ext uri="{FF2B5EF4-FFF2-40B4-BE49-F238E27FC236}">
                <a16:creationId xmlns:a16="http://schemas.microsoft.com/office/drawing/2014/main" id="{8020D6F8-2404-8449-BA9C-57E246DEBACA}"/>
              </a:ext>
            </a:extLst>
          </p:cNvPr>
          <p:cNvSpPr/>
          <p:nvPr/>
        </p:nvSpPr>
        <p:spPr>
          <a:xfrm>
            <a:off x="5883741" y="3320256"/>
            <a:ext cx="1546167" cy="39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Planification de la trajectoire</a:t>
            </a:r>
            <a:endParaRPr lang="fr-FR" sz="1400" dirty="0"/>
          </a:p>
        </p:txBody>
      </p:sp>
      <p:sp>
        <p:nvSpPr>
          <p:cNvPr id="23" name="Rectangle à coins arrondis 22">
            <a:extLst>
              <a:ext uri="{FF2B5EF4-FFF2-40B4-BE49-F238E27FC236}">
                <a16:creationId xmlns:a16="http://schemas.microsoft.com/office/drawing/2014/main" id="{B49509AF-5A74-CF4F-A9D5-60F00D3EB822}"/>
              </a:ext>
            </a:extLst>
          </p:cNvPr>
          <p:cNvSpPr/>
          <p:nvPr/>
        </p:nvSpPr>
        <p:spPr>
          <a:xfrm>
            <a:off x="3311392" y="1235307"/>
            <a:ext cx="2347700" cy="5974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Déplacement du véhicule en ligne droite (Avancer/Reculer)</a:t>
            </a:r>
            <a:endParaRPr lang="fr-FR" sz="1400" dirty="0"/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C57A8719-B05D-2A49-9D80-5643A58215CF}"/>
              </a:ext>
            </a:extLst>
          </p:cNvPr>
          <p:cNvSpPr/>
          <p:nvPr/>
        </p:nvSpPr>
        <p:spPr>
          <a:xfrm>
            <a:off x="5617735" y="2743683"/>
            <a:ext cx="2078182" cy="10257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A4E0C27E-AAD0-854A-AD6D-3AA441325919}"/>
              </a:ext>
            </a:extLst>
          </p:cNvPr>
          <p:cNvSpPr/>
          <p:nvPr/>
        </p:nvSpPr>
        <p:spPr>
          <a:xfrm>
            <a:off x="3290478" y="1888024"/>
            <a:ext cx="2347700" cy="4171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Permettre au véhicule de tourner</a:t>
            </a:r>
            <a:endParaRPr lang="fr-FR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8A9321-3A79-0246-8C65-A910781286A1}"/>
              </a:ext>
            </a:extLst>
          </p:cNvPr>
          <p:cNvSpPr/>
          <p:nvPr/>
        </p:nvSpPr>
        <p:spPr>
          <a:xfrm>
            <a:off x="5825769" y="2573722"/>
            <a:ext cx="1678480" cy="255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ordre guidage</a:t>
            </a:r>
          </a:p>
        </p:txBody>
      </p:sp>
      <p:sp>
        <p:nvSpPr>
          <p:cNvPr id="33" name="Rectangle à coins arrondis 32">
            <a:extLst>
              <a:ext uri="{FF2B5EF4-FFF2-40B4-BE49-F238E27FC236}">
                <a16:creationId xmlns:a16="http://schemas.microsoft.com/office/drawing/2014/main" id="{AB9E6281-A0AC-F440-BC64-694106688EDB}"/>
              </a:ext>
            </a:extLst>
          </p:cNvPr>
          <p:cNvSpPr/>
          <p:nvPr/>
        </p:nvSpPr>
        <p:spPr>
          <a:xfrm>
            <a:off x="935315" y="2625529"/>
            <a:ext cx="2078182" cy="11818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4BD575-91C7-F74D-B0F6-93AC989E5932}"/>
              </a:ext>
            </a:extLst>
          </p:cNvPr>
          <p:cNvSpPr/>
          <p:nvPr/>
        </p:nvSpPr>
        <p:spPr>
          <a:xfrm>
            <a:off x="1200979" y="2414060"/>
            <a:ext cx="1540945" cy="2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destination</a:t>
            </a:r>
          </a:p>
        </p:txBody>
      </p:sp>
      <p:sp>
        <p:nvSpPr>
          <p:cNvPr id="37" name="Rectangle à coins arrondis 36">
            <a:extLst>
              <a:ext uri="{FF2B5EF4-FFF2-40B4-BE49-F238E27FC236}">
                <a16:creationId xmlns:a16="http://schemas.microsoft.com/office/drawing/2014/main" id="{87C96094-5095-1141-9E51-72FA7836BA3A}"/>
              </a:ext>
            </a:extLst>
          </p:cNvPr>
          <p:cNvSpPr/>
          <p:nvPr/>
        </p:nvSpPr>
        <p:spPr>
          <a:xfrm>
            <a:off x="5913954" y="4687299"/>
            <a:ext cx="2127932" cy="110436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>
            <a:extLst>
              <a:ext uri="{FF2B5EF4-FFF2-40B4-BE49-F238E27FC236}">
                <a16:creationId xmlns:a16="http://schemas.microsoft.com/office/drawing/2014/main" id="{BB381A74-A1BD-6341-A4ED-9D69605B0E86}"/>
              </a:ext>
            </a:extLst>
          </p:cNvPr>
          <p:cNvSpPr/>
          <p:nvPr/>
        </p:nvSpPr>
        <p:spPr>
          <a:xfrm>
            <a:off x="3206089" y="1111009"/>
            <a:ext cx="2558306" cy="17475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87FFCF-F492-EF4B-92D4-EE81EA5127E9}"/>
              </a:ext>
            </a:extLst>
          </p:cNvPr>
          <p:cNvSpPr/>
          <p:nvPr/>
        </p:nvSpPr>
        <p:spPr>
          <a:xfrm>
            <a:off x="3421169" y="1006082"/>
            <a:ext cx="2170640" cy="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déplacement véhicule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90F5B3-BCD1-2749-B73A-51F28B35C70D}"/>
              </a:ext>
            </a:extLst>
          </p:cNvPr>
          <p:cNvSpPr/>
          <p:nvPr/>
        </p:nvSpPr>
        <p:spPr>
          <a:xfrm>
            <a:off x="5938698" y="4611845"/>
            <a:ext cx="2230648" cy="13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Radar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92D38C7F-326E-B248-A023-E6EBFFBFEB8A}"/>
              </a:ext>
            </a:extLst>
          </p:cNvPr>
          <p:cNvSpPr/>
          <p:nvPr/>
        </p:nvSpPr>
        <p:spPr>
          <a:xfrm>
            <a:off x="849108" y="867112"/>
            <a:ext cx="6920397" cy="312974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3A01C-56EC-1B47-9D9F-E49AF18B0410}"/>
              </a:ext>
            </a:extLst>
          </p:cNvPr>
          <p:cNvSpPr/>
          <p:nvPr/>
        </p:nvSpPr>
        <p:spPr>
          <a:xfrm>
            <a:off x="2190106" y="724775"/>
            <a:ext cx="4332238" cy="255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Planification et déplacement du robot</a:t>
            </a:r>
          </a:p>
        </p:txBody>
      </p:sp>
      <p:sp>
        <p:nvSpPr>
          <p:cNvPr id="57" name="Rectangle à coins arrondis 7">
            <a:extLst>
              <a:ext uri="{FF2B5EF4-FFF2-40B4-BE49-F238E27FC236}">
                <a16:creationId xmlns:a16="http://schemas.microsoft.com/office/drawing/2014/main" id="{90ACC215-654D-4DFE-AA7E-62552A8858BC}"/>
              </a:ext>
            </a:extLst>
          </p:cNvPr>
          <p:cNvSpPr/>
          <p:nvPr/>
        </p:nvSpPr>
        <p:spPr>
          <a:xfrm>
            <a:off x="400789" y="4238368"/>
            <a:ext cx="7967632" cy="2272314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1B33FF-3E6E-49CD-9975-2542106B56D0}"/>
              </a:ext>
            </a:extLst>
          </p:cNvPr>
          <p:cNvSpPr/>
          <p:nvPr/>
        </p:nvSpPr>
        <p:spPr>
          <a:xfrm>
            <a:off x="2464844" y="4075174"/>
            <a:ext cx="3473854" cy="255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Fonctionnement des capteurs</a:t>
            </a:r>
          </a:p>
        </p:txBody>
      </p:sp>
      <p:sp>
        <p:nvSpPr>
          <p:cNvPr id="65" name="Rectangle à coins arrondis 14">
            <a:extLst>
              <a:ext uri="{FF2B5EF4-FFF2-40B4-BE49-F238E27FC236}">
                <a16:creationId xmlns:a16="http://schemas.microsoft.com/office/drawing/2014/main" id="{0EC4C331-05A8-46CE-9F05-B58EDC62D040}"/>
              </a:ext>
            </a:extLst>
          </p:cNvPr>
          <p:cNvSpPr/>
          <p:nvPr/>
        </p:nvSpPr>
        <p:spPr>
          <a:xfrm>
            <a:off x="3356100" y="4956680"/>
            <a:ext cx="2078183" cy="12981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Cartographie 3D de l’environnement </a:t>
            </a:r>
            <a:endParaRPr lang="fr-FR" sz="1400" dirty="0"/>
          </a:p>
        </p:txBody>
      </p:sp>
      <p:sp>
        <p:nvSpPr>
          <p:cNvPr id="67" name="Rectangle à coins arrondis 32">
            <a:extLst>
              <a:ext uri="{FF2B5EF4-FFF2-40B4-BE49-F238E27FC236}">
                <a16:creationId xmlns:a16="http://schemas.microsoft.com/office/drawing/2014/main" id="{6D5DDB33-009E-4057-ADC2-7110BD283F2A}"/>
              </a:ext>
            </a:extLst>
          </p:cNvPr>
          <p:cNvSpPr/>
          <p:nvPr/>
        </p:nvSpPr>
        <p:spPr>
          <a:xfrm>
            <a:off x="663888" y="4628636"/>
            <a:ext cx="2300274" cy="1669374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F7327-4710-4DD2-A6F6-46A61E28300E}"/>
              </a:ext>
            </a:extLst>
          </p:cNvPr>
          <p:cNvSpPr/>
          <p:nvPr/>
        </p:nvSpPr>
        <p:spPr>
          <a:xfrm>
            <a:off x="905447" y="4475061"/>
            <a:ext cx="1540945" cy="177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Caméra</a:t>
            </a:r>
          </a:p>
        </p:txBody>
      </p:sp>
      <p:sp>
        <p:nvSpPr>
          <p:cNvPr id="50" name="Rectangle à coins arrondis 32">
            <a:extLst>
              <a:ext uri="{FF2B5EF4-FFF2-40B4-BE49-F238E27FC236}">
                <a16:creationId xmlns:a16="http://schemas.microsoft.com/office/drawing/2014/main" id="{B2476251-027F-EA4E-BB58-1CFF057FFC5D}"/>
              </a:ext>
            </a:extLst>
          </p:cNvPr>
          <p:cNvSpPr/>
          <p:nvPr/>
        </p:nvSpPr>
        <p:spPr>
          <a:xfrm>
            <a:off x="3206088" y="4727644"/>
            <a:ext cx="2300274" cy="1669374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2EDF93-A283-40AA-B3B1-BC72E15AD2D6}"/>
              </a:ext>
            </a:extLst>
          </p:cNvPr>
          <p:cNvSpPr/>
          <p:nvPr/>
        </p:nvSpPr>
        <p:spPr>
          <a:xfrm>
            <a:off x="3255719" y="4528613"/>
            <a:ext cx="2230648" cy="26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LIDAR</a:t>
            </a:r>
          </a:p>
        </p:txBody>
      </p:sp>
      <p:sp>
        <p:nvSpPr>
          <p:cNvPr id="52" name="Rectangle à coins arrondis 14">
            <a:extLst>
              <a:ext uri="{FF2B5EF4-FFF2-40B4-BE49-F238E27FC236}">
                <a16:creationId xmlns:a16="http://schemas.microsoft.com/office/drawing/2014/main" id="{4A8E6157-B78A-8C47-BB5A-FA07F70084C4}"/>
              </a:ext>
            </a:extLst>
          </p:cNvPr>
          <p:cNvSpPr/>
          <p:nvPr/>
        </p:nvSpPr>
        <p:spPr>
          <a:xfrm>
            <a:off x="9014551" y="2608954"/>
            <a:ext cx="2724907" cy="3881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Localisation des élément de l’environnement de simulation</a:t>
            </a:r>
            <a:endParaRPr lang="fr-FR" sz="1400" dirty="0"/>
          </a:p>
        </p:txBody>
      </p:sp>
      <p:sp>
        <p:nvSpPr>
          <p:cNvPr id="54" name="Rectangle à coins arrondis 18">
            <a:extLst>
              <a:ext uri="{FF2B5EF4-FFF2-40B4-BE49-F238E27FC236}">
                <a16:creationId xmlns:a16="http://schemas.microsoft.com/office/drawing/2014/main" id="{B4DAE1F5-AE0A-214D-B345-E88BC6F196B7}"/>
              </a:ext>
            </a:extLst>
          </p:cNvPr>
          <p:cNvSpPr/>
          <p:nvPr/>
        </p:nvSpPr>
        <p:spPr>
          <a:xfrm>
            <a:off x="9538466" y="2074749"/>
            <a:ext cx="1762520" cy="3881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Localisation interne du véhicule</a:t>
            </a:r>
            <a:endParaRPr lang="fr-FR" sz="1400" dirty="0"/>
          </a:p>
        </p:txBody>
      </p:sp>
      <p:sp>
        <p:nvSpPr>
          <p:cNvPr id="56" name="Rectangle à coins arrondis 32">
            <a:extLst>
              <a:ext uri="{FF2B5EF4-FFF2-40B4-BE49-F238E27FC236}">
                <a16:creationId xmlns:a16="http://schemas.microsoft.com/office/drawing/2014/main" id="{5FC55953-E030-A747-9006-8C2DC8D14B37}"/>
              </a:ext>
            </a:extLst>
          </p:cNvPr>
          <p:cNvSpPr/>
          <p:nvPr/>
        </p:nvSpPr>
        <p:spPr>
          <a:xfrm>
            <a:off x="8912009" y="1966215"/>
            <a:ext cx="2901536" cy="118183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4D292C3-040B-E541-A285-7A473A630E4F}"/>
              </a:ext>
            </a:extLst>
          </p:cNvPr>
          <p:cNvSpPr/>
          <p:nvPr/>
        </p:nvSpPr>
        <p:spPr>
          <a:xfrm>
            <a:off x="9613608" y="1720343"/>
            <a:ext cx="1594522" cy="2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localisation</a:t>
            </a:r>
          </a:p>
        </p:txBody>
      </p:sp>
      <p:sp>
        <p:nvSpPr>
          <p:cNvPr id="60" name="Rectangle à coins arrondis 14">
            <a:extLst>
              <a:ext uri="{FF2B5EF4-FFF2-40B4-BE49-F238E27FC236}">
                <a16:creationId xmlns:a16="http://schemas.microsoft.com/office/drawing/2014/main" id="{6EFB5B70-418F-E84D-93A5-FA46F53079B9}"/>
              </a:ext>
            </a:extLst>
          </p:cNvPr>
          <p:cNvSpPr/>
          <p:nvPr/>
        </p:nvSpPr>
        <p:spPr>
          <a:xfrm>
            <a:off x="9034113" y="4454381"/>
            <a:ext cx="2738779" cy="3881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Définition des éléments de l’espace </a:t>
            </a:r>
            <a:endParaRPr lang="fr-FR" sz="1400" dirty="0"/>
          </a:p>
        </p:txBody>
      </p:sp>
      <p:sp>
        <p:nvSpPr>
          <p:cNvPr id="62" name="Rectangle à coins arrondis 18">
            <a:extLst>
              <a:ext uri="{FF2B5EF4-FFF2-40B4-BE49-F238E27FC236}">
                <a16:creationId xmlns:a16="http://schemas.microsoft.com/office/drawing/2014/main" id="{206F708D-A23C-B54F-B5CE-0AC363EA802F}"/>
              </a:ext>
            </a:extLst>
          </p:cNvPr>
          <p:cNvSpPr/>
          <p:nvPr/>
        </p:nvSpPr>
        <p:spPr>
          <a:xfrm>
            <a:off x="9278437" y="3977996"/>
            <a:ext cx="2264002" cy="3881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Design environnement de simulation </a:t>
            </a:r>
            <a:endParaRPr lang="fr-FR" sz="1400" dirty="0"/>
          </a:p>
        </p:txBody>
      </p:sp>
      <p:sp>
        <p:nvSpPr>
          <p:cNvPr id="64" name="Rectangle à coins arrondis 32">
            <a:extLst>
              <a:ext uri="{FF2B5EF4-FFF2-40B4-BE49-F238E27FC236}">
                <a16:creationId xmlns:a16="http://schemas.microsoft.com/office/drawing/2014/main" id="{7B2912CA-6EED-4040-B594-DE090329EDD7}"/>
              </a:ext>
            </a:extLst>
          </p:cNvPr>
          <p:cNvSpPr/>
          <p:nvPr/>
        </p:nvSpPr>
        <p:spPr>
          <a:xfrm>
            <a:off x="8945443" y="3811642"/>
            <a:ext cx="2901536" cy="118183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5A7661-3BDD-0B40-A60D-CF5557CB3744}"/>
              </a:ext>
            </a:extLst>
          </p:cNvPr>
          <p:cNvSpPr/>
          <p:nvPr/>
        </p:nvSpPr>
        <p:spPr>
          <a:xfrm>
            <a:off x="9390972" y="3256579"/>
            <a:ext cx="2010478" cy="612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environnement de simulation</a:t>
            </a:r>
          </a:p>
        </p:txBody>
      </p:sp>
      <p:sp>
        <p:nvSpPr>
          <p:cNvPr id="43" name="Parallélogramme 42">
            <a:extLst>
              <a:ext uri="{FF2B5EF4-FFF2-40B4-BE49-F238E27FC236}">
                <a16:creationId xmlns:a16="http://schemas.microsoft.com/office/drawing/2014/main" id="{F1CDEAE9-7D1D-4645-ABBC-DE49C4B33F7F}"/>
              </a:ext>
            </a:extLst>
          </p:cNvPr>
          <p:cNvSpPr/>
          <p:nvPr/>
        </p:nvSpPr>
        <p:spPr>
          <a:xfrm>
            <a:off x="10512788" y="6312397"/>
            <a:ext cx="1390684" cy="45168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Responsables tâches</a:t>
            </a:r>
          </a:p>
        </p:txBody>
      </p:sp>
      <p:sp>
        <p:nvSpPr>
          <p:cNvPr id="44" name="Parallélogramme 43">
            <a:extLst>
              <a:ext uri="{FF2B5EF4-FFF2-40B4-BE49-F238E27FC236}">
                <a16:creationId xmlns:a16="http://schemas.microsoft.com/office/drawing/2014/main" id="{56FA7E30-E546-F241-8CC7-556D9AD1C0CA}"/>
              </a:ext>
            </a:extLst>
          </p:cNvPr>
          <p:cNvSpPr/>
          <p:nvPr/>
        </p:nvSpPr>
        <p:spPr>
          <a:xfrm>
            <a:off x="10246200" y="5102006"/>
            <a:ext cx="1567345" cy="45168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Justine REYNAUD</a:t>
            </a:r>
          </a:p>
          <a:p>
            <a:pPr algn="ctr"/>
            <a:r>
              <a:rPr lang="fr-F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Elyes ZAHAR</a:t>
            </a:r>
          </a:p>
        </p:txBody>
      </p:sp>
      <p:sp>
        <p:nvSpPr>
          <p:cNvPr id="45" name="Parallélogramme 44">
            <a:extLst>
              <a:ext uri="{FF2B5EF4-FFF2-40B4-BE49-F238E27FC236}">
                <a16:creationId xmlns:a16="http://schemas.microsoft.com/office/drawing/2014/main" id="{DF03DE04-CF44-114D-B371-16A13AE1819F}"/>
              </a:ext>
            </a:extLst>
          </p:cNvPr>
          <p:cNvSpPr/>
          <p:nvPr/>
        </p:nvSpPr>
        <p:spPr>
          <a:xfrm>
            <a:off x="3554071" y="3429000"/>
            <a:ext cx="1678480" cy="45168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Pierre MOREAU</a:t>
            </a:r>
          </a:p>
          <a:p>
            <a:pPr algn="ctr"/>
            <a:r>
              <a:rPr lang="fr-F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Pascal CHEN</a:t>
            </a:r>
          </a:p>
        </p:txBody>
      </p:sp>
      <p:sp>
        <p:nvSpPr>
          <p:cNvPr id="46" name="Parallélogramme 45">
            <a:extLst>
              <a:ext uri="{FF2B5EF4-FFF2-40B4-BE49-F238E27FC236}">
                <a16:creationId xmlns:a16="http://schemas.microsoft.com/office/drawing/2014/main" id="{01D96F1B-5F3D-F044-B3BA-B0CEC2ADBF9B}"/>
              </a:ext>
            </a:extLst>
          </p:cNvPr>
          <p:cNvSpPr/>
          <p:nvPr/>
        </p:nvSpPr>
        <p:spPr>
          <a:xfrm>
            <a:off x="6782332" y="5939511"/>
            <a:ext cx="1390684" cy="45168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Franck ZHANG</a:t>
            </a:r>
          </a:p>
          <a:p>
            <a:pPr algn="ctr"/>
            <a:r>
              <a:rPr lang="fr-F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RIETSCH</a:t>
            </a:r>
          </a:p>
        </p:txBody>
      </p:sp>
      <p:sp>
        <p:nvSpPr>
          <p:cNvPr id="47" name="Rectangle à coins arrondis 25">
            <a:extLst>
              <a:ext uri="{FF2B5EF4-FFF2-40B4-BE49-F238E27FC236}">
                <a16:creationId xmlns:a16="http://schemas.microsoft.com/office/drawing/2014/main" id="{55F9C271-FD58-4F63-AB3F-A245EE5C0E25}"/>
              </a:ext>
            </a:extLst>
          </p:cNvPr>
          <p:cNvSpPr/>
          <p:nvPr/>
        </p:nvSpPr>
        <p:spPr>
          <a:xfrm>
            <a:off x="3279161" y="2373509"/>
            <a:ext cx="2359017" cy="4171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Déplacement du véhicule dans un rond-point</a:t>
            </a:r>
            <a:endParaRPr lang="fr-FR" sz="1400" dirty="0"/>
          </a:p>
        </p:txBody>
      </p:sp>
      <p:sp>
        <p:nvSpPr>
          <p:cNvPr id="48" name="Rectangle à coins arrondis 14">
            <a:extLst>
              <a:ext uri="{FF2B5EF4-FFF2-40B4-BE49-F238E27FC236}">
                <a16:creationId xmlns:a16="http://schemas.microsoft.com/office/drawing/2014/main" id="{EBBA652C-B3F7-4441-834F-253D7A2731D6}"/>
              </a:ext>
            </a:extLst>
          </p:cNvPr>
          <p:cNvSpPr/>
          <p:nvPr/>
        </p:nvSpPr>
        <p:spPr>
          <a:xfrm>
            <a:off x="924793" y="4800454"/>
            <a:ext cx="1726204" cy="376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Lecture panneaux - Caméras</a:t>
            </a:r>
            <a:endParaRPr lang="fr-FR" sz="1400" dirty="0"/>
          </a:p>
        </p:txBody>
      </p:sp>
      <p:sp>
        <p:nvSpPr>
          <p:cNvPr id="49" name="Rectangle à coins arrondis 16">
            <a:extLst>
              <a:ext uri="{FF2B5EF4-FFF2-40B4-BE49-F238E27FC236}">
                <a16:creationId xmlns:a16="http://schemas.microsoft.com/office/drawing/2014/main" id="{83ED2031-1010-4B4E-9269-F4360B020B8B}"/>
              </a:ext>
            </a:extLst>
          </p:cNvPr>
          <p:cNvSpPr/>
          <p:nvPr/>
        </p:nvSpPr>
        <p:spPr>
          <a:xfrm>
            <a:off x="5982095" y="5161999"/>
            <a:ext cx="1991650" cy="2903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Angles morts</a:t>
            </a:r>
            <a:endParaRPr lang="fr-FR" sz="1400" dirty="0"/>
          </a:p>
        </p:txBody>
      </p:sp>
      <p:sp>
        <p:nvSpPr>
          <p:cNvPr id="51" name="Rectangle à coins arrondis 16">
            <a:extLst>
              <a:ext uri="{FF2B5EF4-FFF2-40B4-BE49-F238E27FC236}">
                <a16:creationId xmlns:a16="http://schemas.microsoft.com/office/drawing/2014/main" id="{A1A808BE-ABAF-2B45-9B32-BDCB44E1CEF0}"/>
              </a:ext>
            </a:extLst>
          </p:cNvPr>
          <p:cNvSpPr/>
          <p:nvPr/>
        </p:nvSpPr>
        <p:spPr>
          <a:xfrm>
            <a:off x="5982095" y="5484358"/>
            <a:ext cx="1991650" cy="2903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Stationnement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609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F41117E0-C768-9A4E-AFA9-DF28347569DB}"/>
              </a:ext>
            </a:extLst>
          </p:cNvPr>
          <p:cNvSpPr/>
          <p:nvPr/>
        </p:nvSpPr>
        <p:spPr>
          <a:xfrm>
            <a:off x="3224858" y="197002"/>
            <a:ext cx="8296066" cy="6463996"/>
          </a:xfrm>
          <a:prstGeom prst="roundRect">
            <a:avLst>
              <a:gd name="adj" fmla="val 636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accent6">
                  <a:lumMod val="50000"/>
                </a:schemeClr>
              </a:solidFill>
              <a:latin typeface=".Helvetica Neue Interface" panose="020B0604020202020204" pitchFamily="34" charset="0"/>
              <a:ea typeface=".Helvetica Neue Interface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B97E0-DF83-AF43-84CA-0A1A2EE467EA}"/>
              </a:ext>
            </a:extLst>
          </p:cNvPr>
          <p:cNvSpPr/>
          <p:nvPr/>
        </p:nvSpPr>
        <p:spPr>
          <a:xfrm>
            <a:off x="3497663" y="151071"/>
            <a:ext cx="3254188" cy="336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Fonctions du robot</a:t>
            </a:r>
          </a:p>
        </p:txBody>
      </p:sp>
      <p:sp>
        <p:nvSpPr>
          <p:cNvPr id="6" name="Rectangle à coins arrondis 14">
            <a:extLst>
              <a:ext uri="{FF2B5EF4-FFF2-40B4-BE49-F238E27FC236}">
                <a16:creationId xmlns:a16="http://schemas.microsoft.com/office/drawing/2014/main" id="{D18854F0-3B0D-B343-8286-6AF9E0F21927}"/>
              </a:ext>
            </a:extLst>
          </p:cNvPr>
          <p:cNvSpPr/>
          <p:nvPr/>
        </p:nvSpPr>
        <p:spPr>
          <a:xfrm>
            <a:off x="4140121" y="3321714"/>
            <a:ext cx="1546167" cy="3881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Parcours vers destination</a:t>
            </a:r>
            <a:endParaRPr lang="fr-FR" sz="1400" dirty="0"/>
          </a:p>
        </p:txBody>
      </p:sp>
      <p:sp>
        <p:nvSpPr>
          <p:cNvPr id="8" name="Rectangle à coins arrondis 18">
            <a:extLst>
              <a:ext uri="{FF2B5EF4-FFF2-40B4-BE49-F238E27FC236}">
                <a16:creationId xmlns:a16="http://schemas.microsoft.com/office/drawing/2014/main" id="{62216EE5-644E-5E45-A2E2-DC65CCE207F8}"/>
              </a:ext>
            </a:extLst>
          </p:cNvPr>
          <p:cNvSpPr/>
          <p:nvPr/>
        </p:nvSpPr>
        <p:spPr>
          <a:xfrm>
            <a:off x="4140121" y="2828415"/>
            <a:ext cx="1546167" cy="3881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Choisir destination</a:t>
            </a:r>
            <a:endParaRPr lang="fr-FR" sz="1400" dirty="0"/>
          </a:p>
        </p:txBody>
      </p:sp>
      <p:sp>
        <p:nvSpPr>
          <p:cNvPr id="9" name="Rectangle à coins arrondis 20">
            <a:extLst>
              <a:ext uri="{FF2B5EF4-FFF2-40B4-BE49-F238E27FC236}">
                <a16:creationId xmlns:a16="http://schemas.microsoft.com/office/drawing/2014/main" id="{64DB5B4D-B9D7-3C4F-A16E-72A9E50DBB1D}"/>
              </a:ext>
            </a:extLst>
          </p:cNvPr>
          <p:cNvSpPr/>
          <p:nvPr/>
        </p:nvSpPr>
        <p:spPr>
          <a:xfrm>
            <a:off x="8559491" y="2953746"/>
            <a:ext cx="1920837" cy="4015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Envoyer ordre guidage</a:t>
            </a:r>
            <a:endParaRPr lang="fr-FR" sz="1400" dirty="0"/>
          </a:p>
        </p:txBody>
      </p:sp>
      <p:sp>
        <p:nvSpPr>
          <p:cNvPr id="10" name="Rectangle à coins arrondis 21">
            <a:extLst>
              <a:ext uri="{FF2B5EF4-FFF2-40B4-BE49-F238E27FC236}">
                <a16:creationId xmlns:a16="http://schemas.microsoft.com/office/drawing/2014/main" id="{B4E2CE4C-A0E9-E443-9E85-F99CDA652A5C}"/>
              </a:ext>
            </a:extLst>
          </p:cNvPr>
          <p:cNvSpPr/>
          <p:nvPr/>
        </p:nvSpPr>
        <p:spPr>
          <a:xfrm>
            <a:off x="8746825" y="3415411"/>
            <a:ext cx="1546167" cy="39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Planification de la trajectoire</a:t>
            </a:r>
            <a:endParaRPr lang="fr-FR" sz="1400" dirty="0"/>
          </a:p>
        </p:txBody>
      </p:sp>
      <p:sp>
        <p:nvSpPr>
          <p:cNvPr id="11" name="Rectangle à coins arrondis 22">
            <a:extLst>
              <a:ext uri="{FF2B5EF4-FFF2-40B4-BE49-F238E27FC236}">
                <a16:creationId xmlns:a16="http://schemas.microsoft.com/office/drawing/2014/main" id="{FAA0AEB4-5DCC-564E-85A6-2F81B78F4E59}"/>
              </a:ext>
            </a:extLst>
          </p:cNvPr>
          <p:cNvSpPr/>
          <p:nvPr/>
        </p:nvSpPr>
        <p:spPr>
          <a:xfrm>
            <a:off x="6081287" y="1362373"/>
            <a:ext cx="2347700" cy="5974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Déplacement du véhicule en ligne droite (Avancer/Reculer)</a:t>
            </a:r>
            <a:endParaRPr lang="fr-FR" sz="1400" dirty="0"/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F80FD78C-98C2-964B-8CEA-A876665348EF}"/>
              </a:ext>
            </a:extLst>
          </p:cNvPr>
          <p:cNvSpPr/>
          <p:nvPr/>
        </p:nvSpPr>
        <p:spPr>
          <a:xfrm>
            <a:off x="8480819" y="2838838"/>
            <a:ext cx="2078182" cy="10257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25">
            <a:extLst>
              <a:ext uri="{FF2B5EF4-FFF2-40B4-BE49-F238E27FC236}">
                <a16:creationId xmlns:a16="http://schemas.microsoft.com/office/drawing/2014/main" id="{0815263B-34F2-B141-84A5-F03BA44E4654}"/>
              </a:ext>
            </a:extLst>
          </p:cNvPr>
          <p:cNvSpPr/>
          <p:nvPr/>
        </p:nvSpPr>
        <p:spPr>
          <a:xfrm>
            <a:off x="6060373" y="2015090"/>
            <a:ext cx="2347700" cy="4171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Permettre au véhicule de tourner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541AAD-5411-B64D-A2DE-14429D1D0872}"/>
              </a:ext>
            </a:extLst>
          </p:cNvPr>
          <p:cNvSpPr/>
          <p:nvPr/>
        </p:nvSpPr>
        <p:spPr>
          <a:xfrm>
            <a:off x="8688853" y="2668877"/>
            <a:ext cx="1678480" cy="255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ordre guidage</a:t>
            </a:r>
          </a:p>
        </p:txBody>
      </p:sp>
      <p:sp>
        <p:nvSpPr>
          <p:cNvPr id="15" name="Rectangle à coins arrondis 32">
            <a:extLst>
              <a:ext uri="{FF2B5EF4-FFF2-40B4-BE49-F238E27FC236}">
                <a16:creationId xmlns:a16="http://schemas.microsoft.com/office/drawing/2014/main" id="{8F825CD3-077C-6643-BA6D-02754EFE516A}"/>
              </a:ext>
            </a:extLst>
          </p:cNvPr>
          <p:cNvSpPr/>
          <p:nvPr/>
        </p:nvSpPr>
        <p:spPr>
          <a:xfrm>
            <a:off x="3874457" y="2686104"/>
            <a:ext cx="2078182" cy="11818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BC3C1C-70FE-774A-B50C-BCE06EBA73D9}"/>
              </a:ext>
            </a:extLst>
          </p:cNvPr>
          <p:cNvSpPr/>
          <p:nvPr/>
        </p:nvSpPr>
        <p:spPr>
          <a:xfrm>
            <a:off x="4113934" y="2324844"/>
            <a:ext cx="1540945" cy="44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destination</a:t>
            </a:r>
          </a:p>
        </p:txBody>
      </p:sp>
      <p:sp>
        <p:nvSpPr>
          <p:cNvPr id="19" name="Rectangle à coins arrondis 37">
            <a:extLst>
              <a:ext uri="{FF2B5EF4-FFF2-40B4-BE49-F238E27FC236}">
                <a16:creationId xmlns:a16="http://schemas.microsoft.com/office/drawing/2014/main" id="{A74F3FF3-4ED4-8A48-A6BB-B06EC1CBB378}"/>
              </a:ext>
            </a:extLst>
          </p:cNvPr>
          <p:cNvSpPr/>
          <p:nvPr/>
        </p:nvSpPr>
        <p:spPr>
          <a:xfrm>
            <a:off x="5975984" y="1238075"/>
            <a:ext cx="2558306" cy="17475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8C887-F798-9F4D-A1CA-76956DF67F48}"/>
              </a:ext>
            </a:extLst>
          </p:cNvPr>
          <p:cNvSpPr/>
          <p:nvPr/>
        </p:nvSpPr>
        <p:spPr>
          <a:xfrm>
            <a:off x="6191064" y="1005778"/>
            <a:ext cx="2170640" cy="356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déplacement véhicule</a:t>
            </a:r>
          </a:p>
        </p:txBody>
      </p:sp>
      <p:sp>
        <p:nvSpPr>
          <p:cNvPr id="22" name="Rectangle à coins arrondis 7">
            <a:extLst>
              <a:ext uri="{FF2B5EF4-FFF2-40B4-BE49-F238E27FC236}">
                <a16:creationId xmlns:a16="http://schemas.microsoft.com/office/drawing/2014/main" id="{84BC0044-3EDE-8343-AB85-145E41A363CE}"/>
              </a:ext>
            </a:extLst>
          </p:cNvPr>
          <p:cNvSpPr/>
          <p:nvPr/>
        </p:nvSpPr>
        <p:spPr>
          <a:xfrm>
            <a:off x="3788250" y="927687"/>
            <a:ext cx="6920397" cy="312974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0142DD-4D76-9141-8278-C38DCCE0567B}"/>
              </a:ext>
            </a:extLst>
          </p:cNvPr>
          <p:cNvSpPr/>
          <p:nvPr/>
        </p:nvSpPr>
        <p:spPr>
          <a:xfrm>
            <a:off x="5129248" y="785350"/>
            <a:ext cx="4332238" cy="255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Planification et déplacement du robot</a:t>
            </a:r>
          </a:p>
        </p:txBody>
      </p:sp>
      <p:sp>
        <p:nvSpPr>
          <p:cNvPr id="33" name="Parallélogramme 32">
            <a:extLst>
              <a:ext uri="{FF2B5EF4-FFF2-40B4-BE49-F238E27FC236}">
                <a16:creationId xmlns:a16="http://schemas.microsoft.com/office/drawing/2014/main" id="{C5C2B78C-0FC9-874D-B948-EE936588C7A7}"/>
              </a:ext>
            </a:extLst>
          </p:cNvPr>
          <p:cNvSpPr/>
          <p:nvPr/>
        </p:nvSpPr>
        <p:spPr>
          <a:xfrm>
            <a:off x="6493213" y="3489575"/>
            <a:ext cx="1678480" cy="45168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Pierre MOREAU</a:t>
            </a:r>
          </a:p>
          <a:p>
            <a:pPr algn="ctr"/>
            <a:r>
              <a:rPr lang="fr-F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Pascal CHEN</a:t>
            </a:r>
          </a:p>
        </p:txBody>
      </p:sp>
      <p:sp>
        <p:nvSpPr>
          <p:cNvPr id="35" name="Rectangle à coins arrondis 25">
            <a:extLst>
              <a:ext uri="{FF2B5EF4-FFF2-40B4-BE49-F238E27FC236}">
                <a16:creationId xmlns:a16="http://schemas.microsoft.com/office/drawing/2014/main" id="{BEA36077-FE5E-F442-B666-3FFC73AD72FE}"/>
              </a:ext>
            </a:extLst>
          </p:cNvPr>
          <p:cNvSpPr/>
          <p:nvPr/>
        </p:nvSpPr>
        <p:spPr>
          <a:xfrm>
            <a:off x="6049056" y="2500575"/>
            <a:ext cx="2359017" cy="4171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Déplacement du véhicule dans un rond-point</a:t>
            </a:r>
            <a:endParaRPr lang="fr-FR" sz="14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33EB99F-57E9-8D45-BAD1-3A8928A6D69E}"/>
              </a:ext>
            </a:extLst>
          </p:cNvPr>
          <p:cNvSpPr txBox="1"/>
          <p:nvPr/>
        </p:nvSpPr>
        <p:spPr>
          <a:xfrm>
            <a:off x="7169158" y="1178792"/>
            <a:ext cx="2755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Planification locale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A079119-E0E6-174B-8BCA-471E1487586D}"/>
              </a:ext>
            </a:extLst>
          </p:cNvPr>
          <p:cNvSpPr txBox="1"/>
          <p:nvPr/>
        </p:nvSpPr>
        <p:spPr>
          <a:xfrm>
            <a:off x="4298417" y="2566769"/>
            <a:ext cx="2359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Planification globale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9111DAAC-DD7F-DB48-909A-7C784EFE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52853"/>
            <a:ext cx="2803195" cy="6198961"/>
          </a:xfrm>
        </p:spPr>
        <p:txBody>
          <a:bodyPr>
            <a:normAutofit/>
          </a:bodyPr>
          <a:lstStyle/>
          <a:p>
            <a:r>
              <a:rPr lang="fr-FR" sz="4800" b="1" u="sng" dirty="0">
                <a:solidFill>
                  <a:srgbClr val="00B050"/>
                </a:solidFill>
              </a:rPr>
              <a:t>Fonctions du robot</a:t>
            </a:r>
            <a:br>
              <a:rPr lang="fr-FR" sz="4800" u="sng" dirty="0">
                <a:solidFill>
                  <a:srgbClr val="002060"/>
                </a:solidFill>
              </a:rPr>
            </a:br>
            <a:br>
              <a:rPr lang="fr-FR" sz="4800" u="sng" dirty="0">
                <a:solidFill>
                  <a:srgbClr val="002060"/>
                </a:solidFill>
              </a:rPr>
            </a:br>
            <a:r>
              <a:rPr lang="fr-FR" sz="2800" u="sng" dirty="0"/>
              <a:t>Planification et déplacement du robot</a:t>
            </a:r>
            <a:endParaRPr lang="fr-FR" sz="4800" u="sng" dirty="0"/>
          </a:p>
        </p:txBody>
      </p:sp>
    </p:spTree>
    <p:extLst>
      <p:ext uri="{BB962C8B-B14F-4D97-AF65-F5344CB8AC3E}">
        <p14:creationId xmlns:p14="http://schemas.microsoft.com/office/powerpoint/2010/main" val="347011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2770856E-46F0-4F76-BD8F-274EC9A2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37027"/>
              </p:ext>
            </p:extLst>
          </p:nvPr>
        </p:nvGraphicFramePr>
        <p:xfrm>
          <a:off x="1066799" y="933307"/>
          <a:ext cx="10058400" cy="51058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1235401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10014017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192134021"/>
                    </a:ext>
                  </a:extLst>
                </a:gridCol>
              </a:tblGrid>
              <a:tr h="720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Déplacement du robot en ligne droite (Avancer/Reculer)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Permettre au robot de tourner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Déplacement du robot dans un rond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86298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Identification de la tentacule navigable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Identification de la tentacule navigable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Identification de la tentacule navigable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75906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Code permettant de suivre les lignes extérieurs (à gauche et à droite de la voiture)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Code permettant de suivre les lignes extérieurs (à gauche et à droite de la voiture)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Code permettant de suivre les lignes extérieurs (à gauche et à droite de la voiture)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7008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Vérification des panneaux de signalisations, piétons, voitures devant.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Vérification des panneaux de signalisations, piétons, voitures devant.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Vérification des panneaux de signalisations, piétons, voitures devant.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72139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Adapter le mode de conduite en fonction de ce qui est détecté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Adapter le mode de conduite en fonction de ce qui est détecté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Adapter le mode de conduite en fonction de ce qui est détecté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00461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Vérification des angles morts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Vérification des angles morts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Vérification des angles morts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59449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Code permettant d’avancer en ligne droite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Code permettant de tourner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Code permettant de prendre un rond point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41501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6F05CB6C-5C34-4F56-9F81-8244563039E6}"/>
              </a:ext>
            </a:extLst>
          </p:cNvPr>
          <p:cNvSpPr/>
          <p:nvPr/>
        </p:nvSpPr>
        <p:spPr>
          <a:xfrm>
            <a:off x="4349810" y="288235"/>
            <a:ext cx="3492379" cy="515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déplacement véhicule</a:t>
            </a:r>
          </a:p>
        </p:txBody>
      </p:sp>
    </p:spTree>
    <p:extLst>
      <p:ext uri="{BB962C8B-B14F-4D97-AF65-F5344CB8AC3E}">
        <p14:creationId xmlns:p14="http://schemas.microsoft.com/office/powerpoint/2010/main" val="232781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2770856E-46F0-4F76-BD8F-274EC9A2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68414"/>
              </p:ext>
            </p:extLst>
          </p:nvPr>
        </p:nvGraphicFramePr>
        <p:xfrm>
          <a:off x="1974079" y="617112"/>
          <a:ext cx="8434700" cy="32770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17350">
                  <a:extLst>
                    <a:ext uri="{9D8B030D-6E8A-4147-A177-3AD203B41FA5}">
                      <a16:colId xmlns:a16="http://schemas.microsoft.com/office/drawing/2014/main" val="2712354017"/>
                    </a:ext>
                  </a:extLst>
                </a:gridCol>
                <a:gridCol w="4217350">
                  <a:extLst>
                    <a:ext uri="{9D8B030D-6E8A-4147-A177-3AD203B41FA5}">
                      <a16:colId xmlns:a16="http://schemas.microsoft.com/office/drawing/2014/main" val="4100140173"/>
                    </a:ext>
                  </a:extLst>
                </a:gridCol>
              </a:tblGrid>
              <a:tr h="720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Envoyer ordre de guidage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Planification de la trajectoire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86298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Dire à au robot d’avancer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Repérer dans l’espace le 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75906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Dire à au robot de reculer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Repérer la route qui va être emprunté par le 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7008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Dire à au robot de tourner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Définir les différentes trajectoires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72139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Vérification des angles morts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Envoyer les informations au robot pour lui permettre de se rendre a la destination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00461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6F05CB6C-5C34-4F56-9F81-8244563039E6}"/>
              </a:ext>
            </a:extLst>
          </p:cNvPr>
          <p:cNvSpPr/>
          <p:nvPr/>
        </p:nvSpPr>
        <p:spPr>
          <a:xfrm>
            <a:off x="4349810" y="30700"/>
            <a:ext cx="3492379" cy="515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ordre de guidage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8C50CE20-74CA-43E2-8B8C-1F231AC16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28476"/>
              </p:ext>
            </p:extLst>
          </p:nvPr>
        </p:nvGraphicFramePr>
        <p:xfrm>
          <a:off x="1974079" y="4610565"/>
          <a:ext cx="8434700" cy="20002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17350">
                  <a:extLst>
                    <a:ext uri="{9D8B030D-6E8A-4147-A177-3AD203B41FA5}">
                      <a16:colId xmlns:a16="http://schemas.microsoft.com/office/drawing/2014/main" val="2712354017"/>
                    </a:ext>
                  </a:extLst>
                </a:gridCol>
                <a:gridCol w="4217350">
                  <a:extLst>
                    <a:ext uri="{9D8B030D-6E8A-4147-A177-3AD203B41FA5}">
                      <a16:colId xmlns:a16="http://schemas.microsoft.com/office/drawing/2014/main" val="4100140173"/>
                    </a:ext>
                  </a:extLst>
                </a:gridCol>
              </a:tblGrid>
              <a:tr h="720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Choisir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Parcours vers 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86298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Rentrer les coordonnées du chemin souhaité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Exécuter le trajet qui a été planifié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75906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Calculer le meilleur trajet possible pour le robot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5944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E295C6C-B6E3-48F0-BA01-6CE81A479EF3}"/>
              </a:ext>
            </a:extLst>
          </p:cNvPr>
          <p:cNvSpPr/>
          <p:nvPr/>
        </p:nvSpPr>
        <p:spPr>
          <a:xfrm>
            <a:off x="4445239" y="3952338"/>
            <a:ext cx="3492379" cy="515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destination</a:t>
            </a:r>
          </a:p>
        </p:txBody>
      </p:sp>
    </p:spTree>
    <p:extLst>
      <p:ext uri="{BB962C8B-B14F-4D97-AF65-F5344CB8AC3E}">
        <p14:creationId xmlns:p14="http://schemas.microsoft.com/office/powerpoint/2010/main" val="98416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re 1">
            <a:extLst>
              <a:ext uri="{FF2B5EF4-FFF2-40B4-BE49-F238E27FC236}">
                <a16:creationId xmlns:a16="http://schemas.microsoft.com/office/drawing/2014/main" id="{5D26988B-2672-A44E-A26B-27C6121F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52853"/>
            <a:ext cx="2803195" cy="6198961"/>
          </a:xfrm>
        </p:spPr>
        <p:txBody>
          <a:bodyPr>
            <a:normAutofit/>
          </a:bodyPr>
          <a:lstStyle/>
          <a:p>
            <a:r>
              <a:rPr lang="fr-FR" sz="4800" b="1" u="sng" dirty="0">
                <a:solidFill>
                  <a:srgbClr val="00B050"/>
                </a:solidFill>
              </a:rPr>
              <a:t>Fonctions du robot</a:t>
            </a:r>
            <a:br>
              <a:rPr lang="fr-FR" sz="4800" u="sng" dirty="0">
                <a:solidFill>
                  <a:srgbClr val="002060"/>
                </a:solidFill>
              </a:rPr>
            </a:br>
            <a:br>
              <a:rPr lang="fr-FR" sz="4800" u="sng" dirty="0">
                <a:solidFill>
                  <a:srgbClr val="002060"/>
                </a:solidFill>
              </a:rPr>
            </a:br>
            <a:r>
              <a:rPr lang="fr-FR" sz="2800" u="sng" dirty="0"/>
              <a:t>Fonctionnement des capteurs </a:t>
            </a:r>
            <a:endParaRPr lang="fr-FR" sz="4800" u="sng" dirty="0"/>
          </a:p>
        </p:txBody>
      </p:sp>
      <p:sp>
        <p:nvSpPr>
          <p:cNvPr id="37" name="Rectangle à coins arrondis 3">
            <a:extLst>
              <a:ext uri="{FF2B5EF4-FFF2-40B4-BE49-F238E27FC236}">
                <a16:creationId xmlns:a16="http://schemas.microsoft.com/office/drawing/2014/main" id="{66374400-F5FA-8446-9AB3-65F945CDE1F2}"/>
              </a:ext>
            </a:extLst>
          </p:cNvPr>
          <p:cNvSpPr/>
          <p:nvPr/>
        </p:nvSpPr>
        <p:spPr>
          <a:xfrm>
            <a:off x="3633073" y="152853"/>
            <a:ext cx="8296066" cy="6463996"/>
          </a:xfrm>
          <a:prstGeom prst="roundRect">
            <a:avLst>
              <a:gd name="adj" fmla="val 636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accent6">
                  <a:lumMod val="50000"/>
                </a:schemeClr>
              </a:solidFill>
              <a:latin typeface=".Helvetica Neue Interface" panose="020B0604020202020204" pitchFamily="34" charset="0"/>
              <a:ea typeface=".Helvetica Neue Interface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9A39AD-524D-364A-9B65-6650577A81EB}"/>
              </a:ext>
            </a:extLst>
          </p:cNvPr>
          <p:cNvSpPr/>
          <p:nvPr/>
        </p:nvSpPr>
        <p:spPr>
          <a:xfrm>
            <a:off x="3905878" y="106922"/>
            <a:ext cx="3254188" cy="336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Fonctions du robot</a:t>
            </a:r>
          </a:p>
        </p:txBody>
      </p:sp>
      <p:sp>
        <p:nvSpPr>
          <p:cNvPr id="74" name="Rectangle à coins arrondis 16">
            <a:extLst>
              <a:ext uri="{FF2B5EF4-FFF2-40B4-BE49-F238E27FC236}">
                <a16:creationId xmlns:a16="http://schemas.microsoft.com/office/drawing/2014/main" id="{67BC5272-5043-A146-9330-74304D94D26A}"/>
              </a:ext>
            </a:extLst>
          </p:cNvPr>
          <p:cNvSpPr/>
          <p:nvPr/>
        </p:nvSpPr>
        <p:spPr>
          <a:xfrm>
            <a:off x="9329452" y="4842840"/>
            <a:ext cx="1991650" cy="2903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Dépassement</a:t>
            </a:r>
            <a:endParaRPr lang="fr-FR" sz="1400" dirty="0"/>
          </a:p>
        </p:txBody>
      </p:sp>
      <p:sp>
        <p:nvSpPr>
          <p:cNvPr id="84" name="Rectangle à coins arrondis 36">
            <a:extLst>
              <a:ext uri="{FF2B5EF4-FFF2-40B4-BE49-F238E27FC236}">
                <a16:creationId xmlns:a16="http://schemas.microsoft.com/office/drawing/2014/main" id="{9CA13CEB-20DB-D041-B65A-FEA1813A8B64}"/>
              </a:ext>
            </a:extLst>
          </p:cNvPr>
          <p:cNvSpPr/>
          <p:nvPr/>
        </p:nvSpPr>
        <p:spPr>
          <a:xfrm>
            <a:off x="9261311" y="4703725"/>
            <a:ext cx="2127932" cy="110436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E6A481-F191-7542-8E86-FD2ECB344C0E}"/>
              </a:ext>
            </a:extLst>
          </p:cNvPr>
          <p:cNvSpPr/>
          <p:nvPr/>
        </p:nvSpPr>
        <p:spPr>
          <a:xfrm>
            <a:off x="9286055" y="4628271"/>
            <a:ext cx="2230648" cy="13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Radar</a:t>
            </a:r>
          </a:p>
        </p:txBody>
      </p:sp>
      <p:sp>
        <p:nvSpPr>
          <p:cNvPr id="90" name="Rectangle à coins arrondis 7">
            <a:extLst>
              <a:ext uri="{FF2B5EF4-FFF2-40B4-BE49-F238E27FC236}">
                <a16:creationId xmlns:a16="http://schemas.microsoft.com/office/drawing/2014/main" id="{BDB1D446-7B0B-1847-8854-CE4E40A1B271}"/>
              </a:ext>
            </a:extLst>
          </p:cNvPr>
          <p:cNvSpPr/>
          <p:nvPr/>
        </p:nvSpPr>
        <p:spPr>
          <a:xfrm>
            <a:off x="3748146" y="4254794"/>
            <a:ext cx="7967632" cy="2272314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629F81F-8803-1B4B-BAC7-AC0AA0D02177}"/>
              </a:ext>
            </a:extLst>
          </p:cNvPr>
          <p:cNvSpPr/>
          <p:nvPr/>
        </p:nvSpPr>
        <p:spPr>
          <a:xfrm>
            <a:off x="5812201" y="4091600"/>
            <a:ext cx="3473854" cy="255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Fonctionnement des capteurs</a:t>
            </a:r>
          </a:p>
        </p:txBody>
      </p:sp>
      <p:sp>
        <p:nvSpPr>
          <p:cNvPr id="92" name="Rectangle à coins arrondis 14">
            <a:extLst>
              <a:ext uri="{FF2B5EF4-FFF2-40B4-BE49-F238E27FC236}">
                <a16:creationId xmlns:a16="http://schemas.microsoft.com/office/drawing/2014/main" id="{74839E66-D9CC-3047-8086-82857CED45DA}"/>
              </a:ext>
            </a:extLst>
          </p:cNvPr>
          <p:cNvSpPr/>
          <p:nvPr/>
        </p:nvSpPr>
        <p:spPr>
          <a:xfrm>
            <a:off x="6703457" y="4973106"/>
            <a:ext cx="2078183" cy="12981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Cartographie 3D de l’environnement </a:t>
            </a:r>
            <a:endParaRPr lang="fr-FR" sz="1400" dirty="0"/>
          </a:p>
        </p:txBody>
      </p:sp>
      <p:sp>
        <p:nvSpPr>
          <p:cNvPr id="93" name="Rectangle à coins arrondis 32">
            <a:extLst>
              <a:ext uri="{FF2B5EF4-FFF2-40B4-BE49-F238E27FC236}">
                <a16:creationId xmlns:a16="http://schemas.microsoft.com/office/drawing/2014/main" id="{062CDC35-C6B1-9D44-B9EA-F345E6ADDF62}"/>
              </a:ext>
            </a:extLst>
          </p:cNvPr>
          <p:cNvSpPr/>
          <p:nvPr/>
        </p:nvSpPr>
        <p:spPr>
          <a:xfrm>
            <a:off x="4011245" y="4645062"/>
            <a:ext cx="2300274" cy="1669374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DC48319-CB7F-C74E-9F54-A45FA7E55A2D}"/>
              </a:ext>
            </a:extLst>
          </p:cNvPr>
          <p:cNvSpPr/>
          <p:nvPr/>
        </p:nvSpPr>
        <p:spPr>
          <a:xfrm>
            <a:off x="4252804" y="4491487"/>
            <a:ext cx="1540945" cy="177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Caméra</a:t>
            </a:r>
          </a:p>
        </p:txBody>
      </p:sp>
      <p:sp>
        <p:nvSpPr>
          <p:cNvPr id="95" name="Rectangle à coins arrondis 32">
            <a:extLst>
              <a:ext uri="{FF2B5EF4-FFF2-40B4-BE49-F238E27FC236}">
                <a16:creationId xmlns:a16="http://schemas.microsoft.com/office/drawing/2014/main" id="{1D4E2AE7-5E1B-EC4B-954E-F6CFE8DC04DC}"/>
              </a:ext>
            </a:extLst>
          </p:cNvPr>
          <p:cNvSpPr/>
          <p:nvPr/>
        </p:nvSpPr>
        <p:spPr>
          <a:xfrm>
            <a:off x="6553445" y="4744070"/>
            <a:ext cx="2300274" cy="1669374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05A0A81-78FE-B644-8071-3AEAAC4EA218}"/>
              </a:ext>
            </a:extLst>
          </p:cNvPr>
          <p:cNvSpPr/>
          <p:nvPr/>
        </p:nvSpPr>
        <p:spPr>
          <a:xfrm>
            <a:off x="6603076" y="4545039"/>
            <a:ext cx="2230648" cy="26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LIDAR</a:t>
            </a:r>
          </a:p>
        </p:txBody>
      </p:sp>
      <p:sp>
        <p:nvSpPr>
          <p:cNvPr id="98" name="Parallélogramme 97">
            <a:extLst>
              <a:ext uri="{FF2B5EF4-FFF2-40B4-BE49-F238E27FC236}">
                <a16:creationId xmlns:a16="http://schemas.microsoft.com/office/drawing/2014/main" id="{6B12090C-C68B-5041-AD4F-63967BFBC5FF}"/>
              </a:ext>
            </a:extLst>
          </p:cNvPr>
          <p:cNvSpPr/>
          <p:nvPr/>
        </p:nvSpPr>
        <p:spPr>
          <a:xfrm>
            <a:off x="10129689" y="5955937"/>
            <a:ext cx="1390684" cy="45168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Franck ZHANG</a:t>
            </a:r>
          </a:p>
          <a:p>
            <a:pPr algn="ctr"/>
            <a:r>
              <a:rPr lang="fr-F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RIETSCH</a:t>
            </a:r>
          </a:p>
        </p:txBody>
      </p:sp>
      <p:sp>
        <p:nvSpPr>
          <p:cNvPr id="100" name="Rectangle à coins arrondis 14">
            <a:extLst>
              <a:ext uri="{FF2B5EF4-FFF2-40B4-BE49-F238E27FC236}">
                <a16:creationId xmlns:a16="http://schemas.microsoft.com/office/drawing/2014/main" id="{C6408BB4-05CC-3744-96DE-A5AE432F14DE}"/>
              </a:ext>
            </a:extLst>
          </p:cNvPr>
          <p:cNvSpPr/>
          <p:nvPr/>
        </p:nvSpPr>
        <p:spPr>
          <a:xfrm>
            <a:off x="4272150" y="4816880"/>
            <a:ext cx="1726204" cy="3764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Lecture panneaux - Caméras</a:t>
            </a:r>
            <a:endParaRPr lang="fr-FR" sz="1400" dirty="0"/>
          </a:p>
        </p:txBody>
      </p:sp>
      <p:sp>
        <p:nvSpPr>
          <p:cNvPr id="101" name="Rectangle à coins arrondis 16">
            <a:extLst>
              <a:ext uri="{FF2B5EF4-FFF2-40B4-BE49-F238E27FC236}">
                <a16:creationId xmlns:a16="http://schemas.microsoft.com/office/drawing/2014/main" id="{F8F02DC7-5CDD-7847-8D3D-5FB7463C31DB}"/>
              </a:ext>
            </a:extLst>
          </p:cNvPr>
          <p:cNvSpPr/>
          <p:nvPr/>
        </p:nvSpPr>
        <p:spPr>
          <a:xfrm>
            <a:off x="9329452" y="5178425"/>
            <a:ext cx="1991650" cy="2903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Angles morts</a:t>
            </a:r>
            <a:endParaRPr lang="fr-FR" sz="1400" dirty="0"/>
          </a:p>
        </p:txBody>
      </p:sp>
      <p:sp>
        <p:nvSpPr>
          <p:cNvPr id="102" name="Rectangle à coins arrondis 16">
            <a:extLst>
              <a:ext uri="{FF2B5EF4-FFF2-40B4-BE49-F238E27FC236}">
                <a16:creationId xmlns:a16="http://schemas.microsoft.com/office/drawing/2014/main" id="{1AB1AA64-028F-0244-8996-46485E54A15C}"/>
              </a:ext>
            </a:extLst>
          </p:cNvPr>
          <p:cNvSpPr/>
          <p:nvPr/>
        </p:nvSpPr>
        <p:spPr>
          <a:xfrm>
            <a:off x="9329452" y="5500784"/>
            <a:ext cx="1991650" cy="2903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Stationnement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8568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BC5E9-66FE-EB45-8615-35FB416E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Identification et transformation des données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432D483D-D375-C94E-BD37-FCF0B67607C1}"/>
              </a:ext>
            </a:extLst>
          </p:cNvPr>
          <p:cNvGraphicFramePr>
            <a:graphicFrameLocks noGrp="1"/>
          </p:cNvGraphicFramePr>
          <p:nvPr/>
        </p:nvGraphicFramePr>
        <p:xfrm>
          <a:off x="1284290" y="1577232"/>
          <a:ext cx="9162732" cy="401194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90683">
                  <a:extLst>
                    <a:ext uri="{9D8B030D-6E8A-4147-A177-3AD203B41FA5}">
                      <a16:colId xmlns:a16="http://schemas.microsoft.com/office/drawing/2014/main" val="2212861790"/>
                    </a:ext>
                  </a:extLst>
                </a:gridCol>
                <a:gridCol w="2290683">
                  <a:extLst>
                    <a:ext uri="{9D8B030D-6E8A-4147-A177-3AD203B41FA5}">
                      <a16:colId xmlns:a16="http://schemas.microsoft.com/office/drawing/2014/main" val="1088454321"/>
                    </a:ext>
                  </a:extLst>
                </a:gridCol>
                <a:gridCol w="2290683">
                  <a:extLst>
                    <a:ext uri="{9D8B030D-6E8A-4147-A177-3AD203B41FA5}">
                      <a16:colId xmlns:a16="http://schemas.microsoft.com/office/drawing/2014/main" val="2712354017"/>
                    </a:ext>
                  </a:extLst>
                </a:gridCol>
                <a:gridCol w="2290683">
                  <a:extLst>
                    <a:ext uri="{9D8B030D-6E8A-4147-A177-3AD203B41FA5}">
                      <a16:colId xmlns:a16="http://schemas.microsoft.com/office/drawing/2014/main" val="4100140173"/>
                    </a:ext>
                  </a:extLst>
                </a:gridCol>
              </a:tblGrid>
              <a:tr h="720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Caméra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Conversion des informations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86298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Analyse des mouvements inopinés (véhicules, piétons…)</a:t>
                      </a:r>
                    </a:p>
                    <a:p>
                      <a:pPr algn="ctr"/>
                      <a:r>
                        <a:rPr lang="fr-FR" i="1" dirty="0"/>
                        <a:t>RP LIDAR 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Détection des véhicules/obstacles proches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Lecture des informations fixes (panneaux, feux…)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Echantillonnage du signal analogique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75906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Cartographie 3D de l’environnement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Détection des informations de stationnement (trottoirs, autres véhicules, murs…)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Lecture des lignes extérieures (sens, type de trait)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Conversion des données analogiques en données numériques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7008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Réponse adaptée du 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7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86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6">
            <a:extLst>
              <a:ext uri="{FF2B5EF4-FFF2-40B4-BE49-F238E27FC236}">
                <a16:creationId xmlns:a16="http://schemas.microsoft.com/office/drawing/2014/main" id="{50AC64A5-9F45-0D4F-86BB-86799167A6F8}"/>
              </a:ext>
            </a:extLst>
          </p:cNvPr>
          <p:cNvSpPr/>
          <p:nvPr/>
        </p:nvSpPr>
        <p:spPr>
          <a:xfrm>
            <a:off x="7394349" y="1369108"/>
            <a:ext cx="3172737" cy="4119784"/>
          </a:xfrm>
          <a:prstGeom prst="roundRect">
            <a:avLst>
              <a:gd name="adj" fmla="val 105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2000" dirty="0">
              <a:solidFill>
                <a:schemeClr val="accent5">
                  <a:lumMod val="50000"/>
                </a:schemeClr>
              </a:solidFill>
              <a:latin typeface=".Helvetica Neue Interface" panose="020B0604020202020204" pitchFamily="34" charset="0"/>
              <a:ea typeface=".Helvetica Neue Interface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35C33-5E56-F046-A4D4-A982B462FA1A}"/>
              </a:ext>
            </a:extLst>
          </p:cNvPr>
          <p:cNvSpPr/>
          <p:nvPr/>
        </p:nvSpPr>
        <p:spPr>
          <a:xfrm>
            <a:off x="7669624" y="1078254"/>
            <a:ext cx="2622179" cy="336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Environnement du robot</a:t>
            </a:r>
          </a:p>
        </p:txBody>
      </p:sp>
      <p:sp>
        <p:nvSpPr>
          <p:cNvPr id="6" name="Rectangle à coins arrondis 14">
            <a:extLst>
              <a:ext uri="{FF2B5EF4-FFF2-40B4-BE49-F238E27FC236}">
                <a16:creationId xmlns:a16="http://schemas.microsoft.com/office/drawing/2014/main" id="{617D18D2-3305-9542-99E5-5FADB77DD714}"/>
              </a:ext>
            </a:extLst>
          </p:cNvPr>
          <p:cNvSpPr/>
          <p:nvPr/>
        </p:nvSpPr>
        <p:spPr>
          <a:xfrm>
            <a:off x="7613757" y="2463527"/>
            <a:ext cx="2724907" cy="3881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Localisation des élément de l’environnement de simulation</a:t>
            </a:r>
            <a:endParaRPr lang="fr-FR" sz="1400" dirty="0"/>
          </a:p>
        </p:txBody>
      </p:sp>
      <p:sp>
        <p:nvSpPr>
          <p:cNvPr id="7" name="Rectangle à coins arrondis 18">
            <a:extLst>
              <a:ext uri="{FF2B5EF4-FFF2-40B4-BE49-F238E27FC236}">
                <a16:creationId xmlns:a16="http://schemas.microsoft.com/office/drawing/2014/main" id="{5DA3D3CF-7170-9E41-9273-42F209A59B9E}"/>
              </a:ext>
            </a:extLst>
          </p:cNvPr>
          <p:cNvSpPr/>
          <p:nvPr/>
        </p:nvSpPr>
        <p:spPr>
          <a:xfrm>
            <a:off x="8137672" y="1929322"/>
            <a:ext cx="1762520" cy="3881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Localisation en interne du véhicule</a:t>
            </a:r>
            <a:endParaRPr lang="fr-FR" sz="1400" dirty="0"/>
          </a:p>
        </p:txBody>
      </p:sp>
      <p:sp>
        <p:nvSpPr>
          <p:cNvPr id="8" name="Rectangle à coins arrondis 32">
            <a:extLst>
              <a:ext uri="{FF2B5EF4-FFF2-40B4-BE49-F238E27FC236}">
                <a16:creationId xmlns:a16="http://schemas.microsoft.com/office/drawing/2014/main" id="{55E2A554-E4C6-F646-97E6-399D647FDA1D}"/>
              </a:ext>
            </a:extLst>
          </p:cNvPr>
          <p:cNvSpPr/>
          <p:nvPr/>
        </p:nvSpPr>
        <p:spPr>
          <a:xfrm>
            <a:off x="7511215" y="1820788"/>
            <a:ext cx="2901536" cy="118183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31942D-E652-B64B-B20E-0F89981004A5}"/>
              </a:ext>
            </a:extLst>
          </p:cNvPr>
          <p:cNvSpPr/>
          <p:nvPr/>
        </p:nvSpPr>
        <p:spPr>
          <a:xfrm>
            <a:off x="8212814" y="1574916"/>
            <a:ext cx="1594522" cy="2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localisation</a:t>
            </a:r>
          </a:p>
        </p:txBody>
      </p:sp>
      <p:sp>
        <p:nvSpPr>
          <p:cNvPr id="10" name="Rectangle à coins arrondis 14">
            <a:extLst>
              <a:ext uri="{FF2B5EF4-FFF2-40B4-BE49-F238E27FC236}">
                <a16:creationId xmlns:a16="http://schemas.microsoft.com/office/drawing/2014/main" id="{4226D65B-38E5-A546-BA7B-913416331700}"/>
              </a:ext>
            </a:extLst>
          </p:cNvPr>
          <p:cNvSpPr/>
          <p:nvPr/>
        </p:nvSpPr>
        <p:spPr>
          <a:xfrm>
            <a:off x="7633319" y="4308954"/>
            <a:ext cx="2738779" cy="3881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Définition des éléments de l’espace </a:t>
            </a:r>
            <a:endParaRPr lang="fr-FR" sz="1400" dirty="0"/>
          </a:p>
        </p:txBody>
      </p:sp>
      <p:sp>
        <p:nvSpPr>
          <p:cNvPr id="11" name="Rectangle à coins arrondis 18">
            <a:extLst>
              <a:ext uri="{FF2B5EF4-FFF2-40B4-BE49-F238E27FC236}">
                <a16:creationId xmlns:a16="http://schemas.microsoft.com/office/drawing/2014/main" id="{0E90126F-0141-9E40-9CAA-3F6E0484489E}"/>
              </a:ext>
            </a:extLst>
          </p:cNvPr>
          <p:cNvSpPr/>
          <p:nvPr/>
        </p:nvSpPr>
        <p:spPr>
          <a:xfrm>
            <a:off x="7877643" y="3832569"/>
            <a:ext cx="2264002" cy="3881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Design environnement de simulation </a:t>
            </a:r>
            <a:endParaRPr lang="fr-FR" sz="1400" dirty="0"/>
          </a:p>
        </p:txBody>
      </p:sp>
      <p:sp>
        <p:nvSpPr>
          <p:cNvPr id="12" name="Rectangle à coins arrondis 32">
            <a:extLst>
              <a:ext uri="{FF2B5EF4-FFF2-40B4-BE49-F238E27FC236}">
                <a16:creationId xmlns:a16="http://schemas.microsoft.com/office/drawing/2014/main" id="{98102EA7-BC19-484D-A17C-DB3094613C30}"/>
              </a:ext>
            </a:extLst>
          </p:cNvPr>
          <p:cNvSpPr/>
          <p:nvPr/>
        </p:nvSpPr>
        <p:spPr>
          <a:xfrm>
            <a:off x="7544649" y="3666215"/>
            <a:ext cx="2901536" cy="118183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4204E5-0697-2942-A0B5-51AF49AAD20F}"/>
              </a:ext>
            </a:extLst>
          </p:cNvPr>
          <p:cNvSpPr/>
          <p:nvPr/>
        </p:nvSpPr>
        <p:spPr>
          <a:xfrm>
            <a:off x="7990178" y="3111152"/>
            <a:ext cx="2010478" cy="612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environnement de simulation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1E3D4A67-E3DE-054A-B268-7F71C90B4788}"/>
              </a:ext>
            </a:extLst>
          </p:cNvPr>
          <p:cNvSpPr/>
          <p:nvPr/>
        </p:nvSpPr>
        <p:spPr>
          <a:xfrm>
            <a:off x="8845406" y="4956579"/>
            <a:ext cx="1567345" cy="45168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Justine REYNAUD</a:t>
            </a:r>
          </a:p>
          <a:p>
            <a:pPr algn="ctr"/>
            <a:r>
              <a:rPr lang="fr-F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Elyes ZAHAR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BE4EA33-D437-B44B-833B-239192E9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52853"/>
            <a:ext cx="10515600" cy="6198961"/>
          </a:xfrm>
        </p:spPr>
        <p:txBody>
          <a:bodyPr>
            <a:normAutofit/>
          </a:bodyPr>
          <a:lstStyle/>
          <a:p>
            <a:r>
              <a:rPr lang="fr-FR" sz="4800" u="sng" dirty="0">
                <a:solidFill>
                  <a:srgbClr val="002060"/>
                </a:solidFill>
              </a:rPr>
              <a:t>Environnement du robot</a:t>
            </a:r>
          </a:p>
        </p:txBody>
      </p:sp>
    </p:spTree>
    <p:extLst>
      <p:ext uri="{BB962C8B-B14F-4D97-AF65-F5344CB8AC3E}">
        <p14:creationId xmlns:p14="http://schemas.microsoft.com/office/powerpoint/2010/main" val="336082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2770856E-46F0-4F76-BD8F-274EC9A2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09278"/>
              </p:ext>
            </p:extLst>
          </p:nvPr>
        </p:nvGraphicFramePr>
        <p:xfrm>
          <a:off x="1974079" y="553106"/>
          <a:ext cx="8434700" cy="355135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17350">
                  <a:extLst>
                    <a:ext uri="{9D8B030D-6E8A-4147-A177-3AD203B41FA5}">
                      <a16:colId xmlns:a16="http://schemas.microsoft.com/office/drawing/2014/main" val="2712354017"/>
                    </a:ext>
                  </a:extLst>
                </a:gridCol>
                <a:gridCol w="4217350">
                  <a:extLst>
                    <a:ext uri="{9D8B030D-6E8A-4147-A177-3AD203B41FA5}">
                      <a16:colId xmlns:a16="http://schemas.microsoft.com/office/drawing/2014/main" val="4100140173"/>
                    </a:ext>
                  </a:extLst>
                </a:gridCol>
              </a:tblGrid>
              <a:tr h="720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Localisation en interne du véhicule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Localisation des éléments de l’environnement de simulation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86298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Récupération de la position du véhicule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Définition des positions des routes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75906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Initialisation de la positions des panneaux de signalisation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7008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Définition des positions de tous les obstacles de l’espace fixes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72139"/>
                  </a:ext>
                </a:extLst>
              </a:tr>
              <a:tr h="63668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Implémentation d’un obstacle mobile en fin de parcours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00461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6F05CB6C-5C34-4F56-9F81-8244563039E6}"/>
              </a:ext>
            </a:extLst>
          </p:cNvPr>
          <p:cNvSpPr/>
          <p:nvPr/>
        </p:nvSpPr>
        <p:spPr>
          <a:xfrm>
            <a:off x="4349810" y="30700"/>
            <a:ext cx="3492379" cy="515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localisation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8C50CE20-74CA-43E2-8B8C-1F231AC16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85815"/>
              </p:ext>
            </p:extLst>
          </p:nvPr>
        </p:nvGraphicFramePr>
        <p:xfrm>
          <a:off x="826621" y="4656136"/>
          <a:ext cx="10913622" cy="20737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56811">
                  <a:extLst>
                    <a:ext uri="{9D8B030D-6E8A-4147-A177-3AD203B41FA5}">
                      <a16:colId xmlns:a16="http://schemas.microsoft.com/office/drawing/2014/main" val="2712354017"/>
                    </a:ext>
                  </a:extLst>
                </a:gridCol>
                <a:gridCol w="5456811">
                  <a:extLst>
                    <a:ext uri="{9D8B030D-6E8A-4147-A177-3AD203B41FA5}">
                      <a16:colId xmlns:a16="http://schemas.microsoft.com/office/drawing/2014/main" val="4100140173"/>
                    </a:ext>
                  </a:extLst>
                </a:gridCol>
              </a:tblGrid>
              <a:tr h="2906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Design environnement de simulation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Modélisation des éléments de l’espace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86298"/>
                  </a:ext>
                </a:extLst>
              </a:tr>
              <a:tr h="79355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Cartographie de l’espace en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Traduction des éléments de signalisation en une instruction de simulation (définition d’usage – « que représente ce panneaux ? »)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75906"/>
                  </a:ext>
                </a:extLst>
              </a:tr>
              <a:tr h="793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Design de l’environnement de simulation en 3D avec éléments disponibles avec 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 des espaces (routes, espaces interdis…)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5944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E295C6C-B6E3-48F0-BA01-6CE81A479EF3}"/>
              </a:ext>
            </a:extLst>
          </p:cNvPr>
          <p:cNvSpPr/>
          <p:nvPr/>
        </p:nvSpPr>
        <p:spPr>
          <a:xfrm>
            <a:off x="3468687" y="4148404"/>
            <a:ext cx="5629490" cy="50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Îlot environnement de simulation</a:t>
            </a:r>
          </a:p>
        </p:txBody>
      </p:sp>
    </p:spTree>
    <p:extLst>
      <p:ext uri="{BB962C8B-B14F-4D97-AF65-F5344CB8AC3E}">
        <p14:creationId xmlns:p14="http://schemas.microsoft.com/office/powerpoint/2010/main" val="511349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727</Words>
  <Application>Microsoft Macintosh PowerPoint</Application>
  <PresentationFormat>Grand écran</PresentationFormat>
  <Paragraphs>145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.Helvetica Neue Interface</vt:lpstr>
      <vt:lpstr>Arial</vt:lpstr>
      <vt:lpstr>Calibri</vt:lpstr>
      <vt:lpstr>Calibri Light</vt:lpstr>
      <vt:lpstr>Thème Office</vt:lpstr>
      <vt:lpstr>Présentation PowerPoint</vt:lpstr>
      <vt:lpstr>Fonctions du robot  Planification et déplacement du robot</vt:lpstr>
      <vt:lpstr>Présentation PowerPoint</vt:lpstr>
      <vt:lpstr>Présentation PowerPoint</vt:lpstr>
      <vt:lpstr>Fonctions du robot  Fonctionnement des capteurs </vt:lpstr>
      <vt:lpstr>Identification et transformation des données</vt:lpstr>
      <vt:lpstr>Environnement du robot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Elyes Zahar</dc:creator>
  <cp:lastModifiedBy>Elyes Zahar</cp:lastModifiedBy>
  <cp:revision>19</cp:revision>
  <dcterms:created xsi:type="dcterms:W3CDTF">2020-11-12T00:16:19Z</dcterms:created>
  <dcterms:modified xsi:type="dcterms:W3CDTF">2020-11-13T18:52:02Z</dcterms:modified>
</cp:coreProperties>
</file>