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0" r:id="rId11"/>
    <p:sldId id="262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83" r:id="rId25"/>
    <p:sldId id="277" r:id="rId26"/>
    <p:sldId id="278" r:id="rId27"/>
    <p:sldId id="274" r:id="rId28"/>
    <p:sldId id="279" r:id="rId29"/>
    <p:sldId id="281" r:id="rId30"/>
    <p:sldId id="280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629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20525-1850-463B-A406-E07FA4BF2483}" v="8" dt="2025-07-04T06:54:29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F66DF-EADC-6952-0E5D-940292447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3DF55-8D0A-F655-D916-5197744E7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570819-BF3F-6DE5-DD43-ED37FE00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EB68-88C2-4CA1-9872-D187FEB9E56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EA10F-C5E7-1A1F-DBFC-1A8011F3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F6BE9D-E6D9-BEA2-C05B-23ADE264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E4B5-D7A5-466C-9DE2-B09F545BD4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46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BCC3-0FB4-A1C2-8940-595BC2D4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024B3-1707-89BB-0B84-C90BF3CB1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B959F1-82ED-AD32-2750-D5C60417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EB68-88C2-4CA1-9872-D187FEB9E56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F590D3-5239-1E0A-0F95-0E3522B0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A01FEF-7B9F-8A16-D2A8-26672626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E4B5-D7A5-466C-9DE2-B09F545BD4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6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2CF6DA-9C9A-A427-5440-07FF49644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A098EF-CA96-3036-F632-D356A7568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D8137-0148-62D2-1E65-206F30BA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EB68-88C2-4CA1-9872-D187FEB9E56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0CF306-36EF-AC78-38BF-196A660A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FA03D-4B03-107E-F771-6543F768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E4B5-D7A5-466C-9DE2-B09F545BD4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7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75405-19DE-87B7-D290-AAFA87C6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38162-FC4B-A3AF-EBBF-6DD497FF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4B20B-C3E0-B518-2209-EAC17B7E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EB68-88C2-4CA1-9872-D187FEB9E56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153D6-2021-72A3-9AD7-82419BBE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2CD68-F2EE-D847-4501-3E20F01D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E4B5-D7A5-466C-9DE2-B09F545BD4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45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7691C-F775-C6D1-DB78-3FDC1B5C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26DFB-1C8C-D9B4-D19A-961A7BEE8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FB5F9-BD05-8240-3DA9-BA2734E3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EB68-88C2-4CA1-9872-D187FEB9E56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9C31D-B151-A9D9-10C8-6A90A349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5C5BC3-A1A1-3CB5-F8B9-E686211B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E4B5-D7A5-466C-9DE2-B09F545BD4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58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5B63D-DAC1-2766-8F36-3A347EE7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6E6AB-669A-72EC-A5D0-D0E2FB191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671DB5-9FC5-41C8-A8BB-87164164C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7B91EB-C43D-61BE-E7E8-1F9A1A07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EB68-88C2-4CA1-9872-D187FEB9E56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5A9704-CA90-D479-2DCD-F510F41E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BD0865-1939-67F3-F121-BB7FB16D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E4B5-D7A5-466C-9DE2-B09F545BD4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0554A-D878-9688-9C2A-3504413A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78EDAC-758A-315A-FDCB-018E6A81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178CE9-F8C6-D753-C996-2116C960E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8C249F-4229-E373-81CF-8263520B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B24A4-0525-BA34-2FA6-49415DB88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F69AFB-5292-C4FF-87C8-8D71C32E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EB68-88C2-4CA1-9872-D187FEB9E56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B4601C-3FF6-B925-C9A5-9FEF5560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52E3A4-D901-5D30-F625-4EBD6B93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E4B5-D7A5-466C-9DE2-B09F545BD4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4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9F0C-4E57-3A66-14C0-96847073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3FCC48-4D00-4647-2925-FCD3FAFC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EB68-88C2-4CA1-9872-D187FEB9E56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098CAB-549F-3500-7B15-D4F94847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9100E0-7A94-7398-3FD0-27F16685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E4B5-D7A5-466C-9DE2-B09F545BD4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84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48BFE5-F350-1A5E-7CF5-13B950DB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EB68-88C2-4CA1-9872-D187FEB9E56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541B16-3438-AF2B-B4DB-3B2E31A5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00B89E-C9A0-7B5B-70C6-5B7705C9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E4B5-D7A5-466C-9DE2-B09F545BD4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44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D75F4-2D15-AF10-3C00-34304F9E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C31B66-1939-048A-F52A-C0A0721B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E188A6-8EAA-C673-E675-FEEC1BB5F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D6AAB9-7734-575B-F8B0-76D8B57D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EB68-88C2-4CA1-9872-D187FEB9E56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21C01F-9CA8-153F-F1D6-7093DA18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10551B-3E0D-B7BD-9ECC-DAE2CC6F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E4B5-D7A5-466C-9DE2-B09F545BD4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90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37636-6F8E-80E1-5619-F5C0BBCA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863FBB-7185-44FE-41E0-B7A7468C8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A20D8F-CE76-A14F-8BBF-DC6DB0EF7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AB4F92-DC45-E633-5256-8D5F0282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EB68-88C2-4CA1-9872-D187FEB9E56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44D27F-17E4-FA95-543C-808B242B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C8710F-C583-0F6D-42DD-DC59C073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E4B5-D7A5-466C-9DE2-B09F545BD4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53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9E4167-6369-78A3-70A3-2FA021D3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815B5-75DC-2FA5-BB2A-5F6FC0B7E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1EF2E-286D-43E4-7789-EC24869AC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DFEB68-88C2-4CA1-9872-D187FEB9E56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3FFA6-5915-1518-DB94-E5B95ACDB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75D84-0FA6-1D2B-4C98-D57DE6C28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76E4B5-D7A5-466C-9DE2-B09F545BD4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87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69F39-5A57-0927-9777-A86C70971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Gold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Particle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on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a </a:t>
            </a:r>
            <a:b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</a:b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Titania Surface</a:t>
            </a:r>
            <a:endParaRPr lang="en-GB" dirty="0">
              <a:solidFill>
                <a:schemeClr val="bg2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81C90-F34E-33D7-3C85-E21D78928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By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Ely Farrés Palomeras (1637869)</a:t>
            </a:r>
          </a:p>
          <a:p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With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HEAVY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contributions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from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Jordi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Faraudo</a:t>
            </a:r>
            <a:endParaRPr lang="en-GB" dirty="0">
              <a:solidFill>
                <a:schemeClr val="bg2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8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2C8A1-17E2-0E4F-999F-8AA39BDDB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204FF-739F-0559-C482-775A8217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68" y="19968"/>
            <a:ext cx="13640739" cy="1325563"/>
          </a:xfrm>
        </p:spPr>
        <p:txBody>
          <a:bodyPr/>
          <a:lstStyle/>
          <a:p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AAAAAAAAAAAAAAAAAAAAAAAAAHHHHHHHHHHHHHHHH</a:t>
            </a:r>
            <a:endParaRPr lang="en-GB" dirty="0">
              <a:solidFill>
                <a:schemeClr val="bg2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B12B8C1-ED07-46AF-5ED3-9B6FA652EAB9}"/>
              </a:ext>
            </a:extLst>
          </p:cNvPr>
          <p:cNvCxnSpPr>
            <a:cxnSpLocks/>
          </p:cNvCxnSpPr>
          <p:nvPr/>
        </p:nvCxnSpPr>
        <p:spPr>
          <a:xfrm>
            <a:off x="-363415" y="1277816"/>
            <a:ext cx="64594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ADC3F1D-7BA0-ABE7-E7E8-0DD300474B62}"/>
              </a:ext>
            </a:extLst>
          </p:cNvPr>
          <p:cNvCxnSpPr>
            <a:cxnSpLocks/>
          </p:cNvCxnSpPr>
          <p:nvPr/>
        </p:nvCxnSpPr>
        <p:spPr>
          <a:xfrm>
            <a:off x="9136498" y="6510529"/>
            <a:ext cx="31652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E9835E8-889A-7C0E-384F-210F53DD2EE4}"/>
              </a:ext>
            </a:extLst>
          </p:cNvPr>
          <p:cNvCxnSpPr>
            <a:cxnSpLocks/>
          </p:cNvCxnSpPr>
          <p:nvPr/>
        </p:nvCxnSpPr>
        <p:spPr>
          <a:xfrm>
            <a:off x="7389760" y="6284977"/>
            <a:ext cx="491196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C365F3A4-A534-D91C-A3E8-4133E1259F48}"/>
              </a:ext>
            </a:extLst>
          </p:cNvPr>
          <p:cNvSpPr txBox="1"/>
          <p:nvPr/>
        </p:nvSpPr>
        <p:spPr>
          <a:xfrm>
            <a:off x="4072129" y="5012759"/>
            <a:ext cx="5064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IAMDEFEETED</a:t>
            </a:r>
            <a:endParaRPr lang="en-GB" sz="54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BC16C0-2743-286E-8682-3F2BB059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749" y="1959997"/>
            <a:ext cx="2835657" cy="305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C895408-92FB-9D75-E77B-778025A5690B}"/>
              </a:ext>
            </a:extLst>
          </p:cNvPr>
          <p:cNvSpPr txBox="1"/>
          <p:nvPr/>
        </p:nvSpPr>
        <p:spPr>
          <a:xfrm>
            <a:off x="2327032" y="2168769"/>
            <a:ext cx="86926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11 h 30 min</a:t>
            </a:r>
            <a:endParaRPr lang="en-GB" sz="138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06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13D29-A659-A50D-A9C7-7D00CB42C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4CBF13D-AE0E-955E-C1CD-74BCFDF5299A}"/>
              </a:ext>
            </a:extLst>
          </p:cNvPr>
          <p:cNvSpPr txBox="1"/>
          <p:nvPr/>
        </p:nvSpPr>
        <p:spPr>
          <a:xfrm>
            <a:off x="9196755" y="515815"/>
            <a:ext cx="3464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11 h 30 min</a:t>
            </a:r>
            <a:endParaRPr lang="en-GB" sz="44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50A08F-8D1E-7830-42E2-9FC7C5F42D46}"/>
              </a:ext>
            </a:extLst>
          </p:cNvPr>
          <p:cNvSpPr txBox="1"/>
          <p:nvPr/>
        </p:nvSpPr>
        <p:spPr>
          <a:xfrm>
            <a:off x="2127737" y="1828800"/>
            <a:ext cx="537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Erm</a:t>
            </a:r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…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A527D9C-905C-7B34-1500-211E6D1D234A}"/>
              </a:ext>
            </a:extLst>
          </p:cNvPr>
          <p:cNvSpPr txBox="1"/>
          <p:nvPr/>
        </p:nvSpPr>
        <p:spPr>
          <a:xfrm>
            <a:off x="2713891" y="2874765"/>
            <a:ext cx="7098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Gold </a:t>
            </a:r>
            <a:r>
              <a:rPr lang="es-ES" sz="44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Nanoparticles</a:t>
            </a:r>
            <a:r>
              <a:rPr lang="es-ES" sz="44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Optical</a:t>
            </a:r>
            <a:r>
              <a:rPr lang="es-ES" sz="44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Propeties</a:t>
            </a:r>
            <a:endParaRPr lang="en-GB" sz="44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E802C6-9959-B5B6-82EC-CD0A17C32E50}"/>
              </a:ext>
            </a:extLst>
          </p:cNvPr>
          <p:cNvSpPr txBox="1"/>
          <p:nvPr/>
        </p:nvSpPr>
        <p:spPr>
          <a:xfrm>
            <a:off x="8387860" y="4321315"/>
            <a:ext cx="7098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 </a:t>
            </a:r>
            <a:r>
              <a:rPr lang="es-ES" sz="24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guess</a:t>
            </a:r>
            <a:r>
              <a:rPr lang="es-ES" sz="24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…</a:t>
            </a:r>
            <a:endParaRPr lang="en-GB" sz="24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8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7E5CE-9D68-C3B8-6353-B20936E9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C9FD501-9578-B25B-BEC9-66C7C9E96D33}"/>
              </a:ext>
            </a:extLst>
          </p:cNvPr>
          <p:cNvSpPr txBox="1"/>
          <p:nvPr/>
        </p:nvSpPr>
        <p:spPr>
          <a:xfrm>
            <a:off x="9196755" y="515815"/>
            <a:ext cx="3464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11 h 30 min</a:t>
            </a:r>
            <a:endParaRPr lang="en-GB" sz="44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DA86221-2026-3AE6-C94A-55A981D97C9B}"/>
              </a:ext>
            </a:extLst>
          </p:cNvPr>
          <p:cNvSpPr txBox="1"/>
          <p:nvPr/>
        </p:nvSpPr>
        <p:spPr>
          <a:xfrm>
            <a:off x="3889130" y="1927775"/>
            <a:ext cx="4413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Make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particles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with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1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to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12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atoms</a:t>
            </a:r>
            <a:endParaRPr lang="es-ES" sz="28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5F8174-B962-67E9-67CF-D9C3071BF599}"/>
              </a:ext>
            </a:extLst>
          </p:cNvPr>
          <p:cNvSpPr txBox="1"/>
          <p:nvPr/>
        </p:nvSpPr>
        <p:spPr>
          <a:xfrm>
            <a:off x="662352" y="729770"/>
            <a:ext cx="537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Plan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C0432F-4287-BD4F-CFFE-446D39C5643A}"/>
              </a:ext>
            </a:extLst>
          </p:cNvPr>
          <p:cNvSpPr txBox="1"/>
          <p:nvPr/>
        </p:nvSpPr>
        <p:spPr>
          <a:xfrm>
            <a:off x="3408483" y="3627348"/>
            <a:ext cx="5375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Look at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Plasmonic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effect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with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optical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’ and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find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gaps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FAC74E1-D9B2-17D9-2A66-B0C44D11757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5998" y="3005972"/>
            <a:ext cx="1" cy="6213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30FDB-6FD7-970E-554E-DA2EE29F3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79B3364-110F-4333-2AE5-AB230DF1407D}"/>
              </a:ext>
            </a:extLst>
          </p:cNvPr>
          <p:cNvSpPr txBox="1"/>
          <p:nvPr/>
        </p:nvSpPr>
        <p:spPr>
          <a:xfrm>
            <a:off x="9196755" y="515815"/>
            <a:ext cx="3464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10 h 00 min</a:t>
            </a:r>
            <a:endParaRPr lang="en-GB" sz="44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F03BD6-EA08-E74A-D6EF-8C3BA712703F}"/>
              </a:ext>
            </a:extLst>
          </p:cNvPr>
          <p:cNvSpPr txBox="1"/>
          <p:nvPr/>
        </p:nvSpPr>
        <p:spPr>
          <a:xfrm>
            <a:off x="662352" y="729770"/>
            <a:ext cx="537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Au </a:t>
            </a:r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Nanoparticle</a:t>
            </a:r>
            <a:endParaRPr lang="es-ES" sz="40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671F37-9B3B-6487-66CE-2CE4CDF29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2" y="1849435"/>
            <a:ext cx="3394292" cy="347599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FE65040-8258-E74F-E4B1-42040DC4508D}"/>
              </a:ext>
            </a:extLst>
          </p:cNvPr>
          <p:cNvCxnSpPr>
            <a:cxnSpLocks/>
          </p:cNvCxnSpPr>
          <p:nvPr/>
        </p:nvCxnSpPr>
        <p:spPr>
          <a:xfrm>
            <a:off x="3883153" y="2868103"/>
            <a:ext cx="4011168" cy="0"/>
          </a:xfrm>
          <a:prstGeom prst="straightConnector1">
            <a:avLst/>
          </a:prstGeom>
          <a:ln w="1333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6055CD4B-CAEC-3F94-2B19-C3FD1D8D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4" r="-1"/>
          <a:stretch>
            <a:fillRect/>
          </a:stretch>
        </p:blipFill>
        <p:spPr>
          <a:xfrm>
            <a:off x="3925823" y="3222251"/>
            <a:ext cx="3968497" cy="1456972"/>
          </a:xfrm>
          <a:prstGeom prst="rect">
            <a:avLst/>
          </a:prstGeom>
        </p:spPr>
      </p:pic>
      <p:pic>
        <p:nvPicPr>
          <p:cNvPr id="12" name="Imagen 11" descr="Imagen que contiene alimentos, luz&#10;&#10;El contenido generado por IA puede ser incorrecto.">
            <a:extLst>
              <a:ext uri="{FF2B5EF4-FFF2-40B4-BE49-F238E27FC236}">
                <a16:creationId xmlns:a16="http://schemas.microsoft.com/office/drawing/2014/main" id="{FB9EFDEB-C656-2EE3-A5E9-B951F66EB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0" y="1566610"/>
            <a:ext cx="3188677" cy="218362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1380159-AAC9-70A9-F752-EFF7CB6AE578}"/>
              </a:ext>
            </a:extLst>
          </p:cNvPr>
          <p:cNvSpPr txBox="1"/>
          <p:nvPr/>
        </p:nvSpPr>
        <p:spPr>
          <a:xfrm>
            <a:off x="4029102" y="2108039"/>
            <a:ext cx="376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Initial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files </a:t>
            </a:r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generated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with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a Python script</a:t>
            </a:r>
          </a:p>
        </p:txBody>
      </p:sp>
      <p:pic>
        <p:nvPicPr>
          <p:cNvPr id="15" name="Imagen 14" descr="Imagen que contiene tazón, alimentos, luz&#10;&#10;El contenido generado por IA puede ser incorrecto.">
            <a:extLst>
              <a:ext uri="{FF2B5EF4-FFF2-40B4-BE49-F238E27FC236}">
                <a16:creationId xmlns:a16="http://schemas.microsoft.com/office/drawing/2014/main" id="{49ED40FF-64AB-EB86-79A5-0EC889A6B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0" y="3902639"/>
            <a:ext cx="3188677" cy="225779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AD74649-D3DE-4095-C2F9-E683E6989E3E}"/>
              </a:ext>
            </a:extLst>
          </p:cNvPr>
          <p:cNvSpPr txBox="1"/>
          <p:nvPr/>
        </p:nvSpPr>
        <p:spPr>
          <a:xfrm>
            <a:off x="3949018" y="4773494"/>
            <a:ext cx="376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 </a:t>
            </a:r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lot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of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free </a:t>
            </a:r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space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in </a:t>
            </a:r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every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direction</a:t>
            </a:r>
            <a:endParaRPr lang="es-ES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3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3514E-D7C6-D3F7-D3DA-2EFB0DA12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BC8E549-0767-5EF2-D066-72FD4483478E}"/>
              </a:ext>
            </a:extLst>
          </p:cNvPr>
          <p:cNvSpPr txBox="1"/>
          <p:nvPr/>
        </p:nvSpPr>
        <p:spPr>
          <a:xfrm>
            <a:off x="9196755" y="515815"/>
            <a:ext cx="3464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9 h 15 min</a:t>
            </a:r>
            <a:endParaRPr lang="en-GB" sz="44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EFDCBB-8833-85EC-50B5-3C7A9207A4C8}"/>
              </a:ext>
            </a:extLst>
          </p:cNvPr>
          <p:cNvSpPr txBox="1"/>
          <p:nvPr/>
        </p:nvSpPr>
        <p:spPr>
          <a:xfrm>
            <a:off x="3889130" y="1927775"/>
            <a:ext cx="4413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From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8 forward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they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stoped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converging</a:t>
            </a:r>
            <a:endParaRPr lang="es-ES" sz="28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6A44C2-54E1-06B3-E0CE-41248AB7C9E3}"/>
              </a:ext>
            </a:extLst>
          </p:cNvPr>
          <p:cNvSpPr txBox="1"/>
          <p:nvPr/>
        </p:nvSpPr>
        <p:spPr>
          <a:xfrm>
            <a:off x="3408483" y="3627348"/>
            <a:ext cx="5375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Used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each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result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structure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to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generate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next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particle</a:t>
            </a:r>
            <a:r>
              <a:rPr lang="es-ES" sz="28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input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8AD595D-C60E-94E2-EA09-96E49DE8EE1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5998" y="3005972"/>
            <a:ext cx="1" cy="6213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53525116-63B0-2DA7-2177-B6CBC7341139}"/>
              </a:ext>
            </a:extLst>
          </p:cNvPr>
          <p:cNvSpPr txBox="1"/>
          <p:nvPr/>
        </p:nvSpPr>
        <p:spPr>
          <a:xfrm>
            <a:off x="662352" y="729770"/>
            <a:ext cx="537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Au </a:t>
            </a:r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Nanoparticle</a:t>
            </a:r>
            <a:endParaRPr lang="es-ES" sz="40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D3E88-BA3B-372F-FD4B-1E589702F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D6101E4-90A6-F917-9AD3-474F665CC2F8}"/>
              </a:ext>
            </a:extLst>
          </p:cNvPr>
          <p:cNvSpPr txBox="1"/>
          <p:nvPr/>
        </p:nvSpPr>
        <p:spPr>
          <a:xfrm>
            <a:off x="9196755" y="515815"/>
            <a:ext cx="3464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9 h 00 min</a:t>
            </a:r>
            <a:endParaRPr lang="en-GB" sz="44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CC582B-4A7F-5FAE-97E3-8904E6CE6171}"/>
              </a:ext>
            </a:extLst>
          </p:cNvPr>
          <p:cNvSpPr txBox="1"/>
          <p:nvPr/>
        </p:nvSpPr>
        <p:spPr>
          <a:xfrm>
            <a:off x="662352" y="729770"/>
            <a:ext cx="537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Optical</a:t>
            </a:r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propeties</a:t>
            </a:r>
            <a:endParaRPr lang="es-ES" sz="40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5E599B2-B17E-44AB-3B9A-518C711040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45" b="63408"/>
          <a:stretch>
            <a:fillRect/>
          </a:stretch>
        </p:blipFill>
        <p:spPr>
          <a:xfrm>
            <a:off x="2741170" y="3007913"/>
            <a:ext cx="6592425" cy="16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32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A0E9F-9CA8-E353-76F3-7CEB1F61D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4AD2FE5-A8A8-EAA7-8D85-6CFB3DEAA96C}"/>
              </a:ext>
            </a:extLst>
          </p:cNvPr>
          <p:cNvSpPr txBox="1"/>
          <p:nvPr/>
        </p:nvSpPr>
        <p:spPr>
          <a:xfrm>
            <a:off x="9196755" y="515815"/>
            <a:ext cx="3464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9 h 00 min</a:t>
            </a:r>
            <a:endParaRPr lang="en-GB" sz="44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6B5986-2D56-8000-B0BD-2FBA8DDF179D}"/>
              </a:ext>
            </a:extLst>
          </p:cNvPr>
          <p:cNvSpPr txBox="1"/>
          <p:nvPr/>
        </p:nvSpPr>
        <p:spPr>
          <a:xfrm>
            <a:off x="662352" y="729770"/>
            <a:ext cx="537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Optical</a:t>
            </a:r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propeties</a:t>
            </a:r>
            <a:endParaRPr lang="es-ES" sz="40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C52218-310B-62B5-4FD6-F302530A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424"/>
          <a:stretch>
            <a:fillRect/>
          </a:stretch>
        </p:blipFill>
        <p:spPr>
          <a:xfrm>
            <a:off x="2281757" y="2730697"/>
            <a:ext cx="7061535" cy="185111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10845D3-9B5C-12BD-2EAB-5A1D645165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449" t="1" b="67670"/>
          <a:stretch>
            <a:fillRect/>
          </a:stretch>
        </p:blipFill>
        <p:spPr>
          <a:xfrm>
            <a:off x="7232178" y="4581807"/>
            <a:ext cx="2380745" cy="5205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45DF92F-CC48-C099-A754-D5275D9AD3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716" t="4522"/>
          <a:stretch>
            <a:fillRect/>
          </a:stretch>
        </p:blipFill>
        <p:spPr>
          <a:xfrm>
            <a:off x="7232178" y="5102353"/>
            <a:ext cx="2380745" cy="6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1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0A6D4-879E-3045-6A68-A94FDAA2F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C11F3A-59A8-6A4E-F1AD-165E85099174}"/>
              </a:ext>
            </a:extLst>
          </p:cNvPr>
          <p:cNvSpPr txBox="1"/>
          <p:nvPr/>
        </p:nvSpPr>
        <p:spPr>
          <a:xfrm>
            <a:off x="9196755" y="515815"/>
            <a:ext cx="3464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7 h 00 min</a:t>
            </a:r>
            <a:endParaRPr lang="en-GB" sz="44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B00D681-68ED-4462-872B-04FE668C8AAB}"/>
              </a:ext>
            </a:extLst>
          </p:cNvPr>
          <p:cNvSpPr txBox="1"/>
          <p:nvPr/>
        </p:nvSpPr>
        <p:spPr>
          <a:xfrm>
            <a:off x="662352" y="729770"/>
            <a:ext cx="537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 </a:t>
            </a:r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fail</a:t>
            </a:r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yet</a:t>
            </a:r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again</a:t>
            </a:r>
            <a:endParaRPr lang="es-ES" sz="40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9285F72-8BE3-6993-1F43-832B126AF934}"/>
              </a:ext>
            </a:extLst>
          </p:cNvPr>
          <p:cNvGrpSpPr/>
          <p:nvPr/>
        </p:nvGrpSpPr>
        <p:grpSpPr>
          <a:xfrm>
            <a:off x="4146471" y="2825261"/>
            <a:ext cx="3485252" cy="1677409"/>
            <a:chOff x="4404379" y="2157048"/>
            <a:chExt cx="4321086" cy="2087715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25156FF-01EF-6B16-FBAE-61BABEA77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-1510" b="62500"/>
            <a:stretch>
              <a:fillRect/>
            </a:stretch>
          </p:blipFill>
          <p:spPr>
            <a:xfrm>
              <a:off x="4404379" y="2157048"/>
              <a:ext cx="4321086" cy="1014046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051E120D-7E1E-30A3-05B4-38EE2744D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5314"/>
            <a:stretch>
              <a:fillRect/>
            </a:stretch>
          </p:blipFill>
          <p:spPr>
            <a:xfrm>
              <a:off x="4404379" y="3083169"/>
              <a:ext cx="4321086" cy="1161594"/>
            </a:xfrm>
            <a:prstGeom prst="rect">
              <a:avLst/>
            </a:prstGeom>
          </p:spPr>
        </p:pic>
      </p:grpSp>
      <p:pic>
        <p:nvPicPr>
          <p:cNvPr id="6" name="Imagen 5" descr="Imagen que contiene alimentos, luz&#10;&#10;El contenido generado por IA puede ser incorrecto.">
            <a:extLst>
              <a:ext uri="{FF2B5EF4-FFF2-40B4-BE49-F238E27FC236}">
                <a16:creationId xmlns:a16="http://schemas.microsoft.com/office/drawing/2014/main" id="{EF9F8D13-26AB-AC24-B263-5C9EF02C7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4" t="12007" r="13382" b="16544"/>
          <a:stretch>
            <a:fillRect/>
          </a:stretch>
        </p:blipFill>
        <p:spPr>
          <a:xfrm>
            <a:off x="762000" y="2859923"/>
            <a:ext cx="2168769" cy="1560179"/>
          </a:xfrm>
          <a:prstGeom prst="rect">
            <a:avLst/>
          </a:prstGeom>
        </p:spPr>
      </p:pic>
      <p:sp>
        <p:nvSpPr>
          <p:cNvPr id="7" name="Signo más 6">
            <a:extLst>
              <a:ext uri="{FF2B5EF4-FFF2-40B4-BE49-F238E27FC236}">
                <a16:creationId xmlns:a16="http://schemas.microsoft.com/office/drawing/2014/main" id="{DF687760-E91B-DD7A-FDB4-C3A57B55FAC7}"/>
              </a:ext>
            </a:extLst>
          </p:cNvPr>
          <p:cNvSpPr/>
          <p:nvPr/>
        </p:nvSpPr>
        <p:spPr>
          <a:xfrm>
            <a:off x="2930769" y="3012831"/>
            <a:ext cx="1215702" cy="1277815"/>
          </a:xfrm>
          <a:prstGeom prst="mathPlus">
            <a:avLst>
              <a:gd name="adj1" fmla="val 1387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DD1B5E39-B1ED-B0C2-2AC6-DE496A3BBD83}"/>
              </a:ext>
            </a:extLst>
          </p:cNvPr>
          <p:cNvSpPr/>
          <p:nvPr/>
        </p:nvSpPr>
        <p:spPr>
          <a:xfrm>
            <a:off x="7452379" y="3012831"/>
            <a:ext cx="1395046" cy="1301764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887412B-8504-578B-8AF2-431F93027C13}"/>
              </a:ext>
            </a:extLst>
          </p:cNvPr>
          <p:cNvSpPr txBox="1"/>
          <p:nvPr/>
        </p:nvSpPr>
        <p:spPr>
          <a:xfrm>
            <a:off x="8847425" y="3463658"/>
            <a:ext cx="3293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Optical</a:t>
            </a:r>
            <a:r>
              <a:rPr lang="es-ES" sz="2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information</a:t>
            </a:r>
            <a:endParaRPr lang="es-ES" sz="20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F50538-0CEB-E847-B924-1218130B8511}"/>
              </a:ext>
            </a:extLst>
          </p:cNvPr>
          <p:cNvSpPr txBox="1"/>
          <p:nvPr/>
        </p:nvSpPr>
        <p:spPr>
          <a:xfrm rot="1058502">
            <a:off x="2378915" y="2568907"/>
            <a:ext cx="78093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b="1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W R O N G</a:t>
            </a:r>
            <a:endParaRPr lang="en-GB" sz="13800" b="1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4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98BF7-8F19-C5F6-4B38-433585F13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141B866-1CBD-F3D4-CF8A-5C12C992EB7C}"/>
              </a:ext>
            </a:extLst>
          </p:cNvPr>
          <p:cNvSpPr txBox="1"/>
          <p:nvPr/>
        </p:nvSpPr>
        <p:spPr>
          <a:xfrm>
            <a:off x="9196755" y="515815"/>
            <a:ext cx="3464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7 h 00 min</a:t>
            </a:r>
            <a:endParaRPr lang="en-GB" sz="44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25D2E8-713D-A5C4-0597-BF1A74EFAD62}"/>
              </a:ext>
            </a:extLst>
          </p:cNvPr>
          <p:cNvSpPr txBox="1"/>
          <p:nvPr/>
        </p:nvSpPr>
        <p:spPr>
          <a:xfrm>
            <a:off x="662352" y="729770"/>
            <a:ext cx="537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 </a:t>
            </a:r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fail</a:t>
            </a:r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yet</a:t>
            </a:r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again</a:t>
            </a:r>
            <a:endParaRPr lang="es-ES" sz="40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733B4BD-8F28-032B-1244-CDE5F0D5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991" y="2435241"/>
            <a:ext cx="1069039" cy="12414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9C0295F-1BE6-0776-48BB-2840B2FF66DE}"/>
              </a:ext>
            </a:extLst>
          </p:cNvPr>
          <p:cNvSpPr txBox="1"/>
          <p:nvPr/>
        </p:nvSpPr>
        <p:spPr>
          <a:xfrm>
            <a:off x="3349867" y="2594309"/>
            <a:ext cx="189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Should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have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occupancy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of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bands</a:t>
            </a:r>
            <a:endParaRPr lang="en-GB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0E5E15-5FA5-DDC3-F6A5-0CC6106BFF8E}"/>
              </a:ext>
            </a:extLst>
          </p:cNvPr>
          <p:cNvSpPr txBox="1"/>
          <p:nvPr/>
        </p:nvSpPr>
        <p:spPr>
          <a:xfrm>
            <a:off x="6585095" y="2716686"/>
            <a:ext cx="3982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Using</a:t>
            </a:r>
            <a:r>
              <a:rPr lang="es-ES" sz="24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 .EIG and </a:t>
            </a:r>
            <a:r>
              <a:rPr lang="es-ES" sz="24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assuming</a:t>
            </a:r>
            <a:r>
              <a:rPr lang="es-ES" sz="24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HOMO </a:t>
            </a:r>
            <a:r>
              <a:rPr lang="es-ES" sz="24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is</a:t>
            </a:r>
            <a:r>
              <a:rPr lang="es-ES" sz="24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</a:t>
            </a:r>
            <a:r>
              <a:rPr lang="es-ES" sz="24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largest</a:t>
            </a:r>
            <a:r>
              <a:rPr lang="es-ES" sz="24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negative</a:t>
            </a:r>
            <a:endParaRPr lang="en-GB" sz="24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8451C1-4605-C378-274C-D39092963B15}"/>
              </a:ext>
            </a:extLst>
          </p:cNvPr>
          <p:cNvSpPr txBox="1"/>
          <p:nvPr/>
        </p:nvSpPr>
        <p:spPr>
          <a:xfrm>
            <a:off x="167053" y="2855185"/>
            <a:ext cx="398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*</a:t>
            </a:r>
            <a:r>
              <a:rPr lang="es-ES" sz="24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doesn’t</a:t>
            </a:r>
            <a:r>
              <a:rPr lang="es-ES" sz="24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exist</a:t>
            </a:r>
            <a:r>
              <a:rPr lang="es-ES" sz="24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*</a:t>
            </a:r>
            <a:endParaRPr lang="en-GB" sz="24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8A64D-A41C-1CF1-60AC-9FD5D5D6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69" y="1996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Project Idea</a:t>
            </a:r>
            <a:endParaRPr lang="en-GB" dirty="0">
              <a:solidFill>
                <a:schemeClr val="bg2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79284A5-0E2B-CA4C-BCBF-1758C9915005}"/>
              </a:ext>
            </a:extLst>
          </p:cNvPr>
          <p:cNvCxnSpPr>
            <a:cxnSpLocks/>
          </p:cNvCxnSpPr>
          <p:nvPr/>
        </p:nvCxnSpPr>
        <p:spPr>
          <a:xfrm>
            <a:off x="-363415" y="1277816"/>
            <a:ext cx="64594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3F06D0A-0C72-8951-185F-3145AFA069D4}"/>
              </a:ext>
            </a:extLst>
          </p:cNvPr>
          <p:cNvCxnSpPr>
            <a:cxnSpLocks/>
          </p:cNvCxnSpPr>
          <p:nvPr/>
        </p:nvCxnSpPr>
        <p:spPr>
          <a:xfrm>
            <a:off x="9136498" y="6510529"/>
            <a:ext cx="31652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EC088CA-63FE-F412-CED8-172792C43B3F}"/>
              </a:ext>
            </a:extLst>
          </p:cNvPr>
          <p:cNvCxnSpPr>
            <a:cxnSpLocks/>
          </p:cNvCxnSpPr>
          <p:nvPr/>
        </p:nvCxnSpPr>
        <p:spPr>
          <a:xfrm>
            <a:off x="7389760" y="6284977"/>
            <a:ext cx="491196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C71DCC97-D183-88E1-B107-D4614A66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93" t="3755" r="6774" b="4532"/>
          <a:stretch>
            <a:fillRect/>
          </a:stretch>
        </p:blipFill>
        <p:spPr>
          <a:xfrm flipV="1">
            <a:off x="4218717" y="2192206"/>
            <a:ext cx="4349846" cy="2883602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C9D57969-F573-1BCD-E798-85A048CAB403}"/>
              </a:ext>
            </a:extLst>
          </p:cNvPr>
          <p:cNvGrpSpPr/>
          <p:nvPr/>
        </p:nvGrpSpPr>
        <p:grpSpPr>
          <a:xfrm>
            <a:off x="5944880" y="3021359"/>
            <a:ext cx="838904" cy="612648"/>
            <a:chOff x="2282248" y="2816352"/>
            <a:chExt cx="838904" cy="612648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AB73C02-7282-5C15-C78D-23FEFA8F07A2}"/>
                </a:ext>
              </a:extLst>
            </p:cNvPr>
            <p:cNvSpPr/>
            <p:nvPr/>
          </p:nvSpPr>
          <p:spPr>
            <a:xfrm>
              <a:off x="2282248" y="2855976"/>
              <a:ext cx="584044" cy="57302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5C23836-B4FA-4969-2AF6-9E7225352693}"/>
                </a:ext>
              </a:extLst>
            </p:cNvPr>
            <p:cNvSpPr txBox="1"/>
            <p:nvPr/>
          </p:nvSpPr>
          <p:spPr>
            <a:xfrm>
              <a:off x="2340864" y="2816352"/>
              <a:ext cx="780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/>
                <a:t>e-</a:t>
              </a:r>
              <a:endParaRPr lang="en-GB" sz="320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135EE73-A013-EDAD-1EC5-BF5380EECCB9}"/>
              </a:ext>
            </a:extLst>
          </p:cNvPr>
          <p:cNvGrpSpPr/>
          <p:nvPr/>
        </p:nvGrpSpPr>
        <p:grpSpPr>
          <a:xfrm>
            <a:off x="5944880" y="3055015"/>
            <a:ext cx="780288" cy="584775"/>
            <a:chOff x="5257096" y="2883849"/>
            <a:chExt cx="780288" cy="584775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17C3369-307D-5D9B-5CFE-1A2DAE2821FF}"/>
                </a:ext>
              </a:extLst>
            </p:cNvPr>
            <p:cNvSpPr/>
            <p:nvPr/>
          </p:nvSpPr>
          <p:spPr>
            <a:xfrm>
              <a:off x="5257096" y="2895600"/>
              <a:ext cx="584044" cy="57302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6A77E55-B0CB-68A3-A6B3-58DDF828D054}"/>
                </a:ext>
              </a:extLst>
            </p:cNvPr>
            <p:cNvSpPr txBox="1"/>
            <p:nvPr/>
          </p:nvSpPr>
          <p:spPr>
            <a:xfrm>
              <a:off x="5257096" y="2883849"/>
              <a:ext cx="780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/>
                <a:t>h+</a:t>
              </a:r>
              <a:endParaRPr lang="en-GB" sz="3200" dirty="0"/>
            </a:p>
          </p:txBody>
        </p:sp>
      </p:grpSp>
      <p:pic>
        <p:nvPicPr>
          <p:cNvPr id="1026" name="Picture 2" descr="Big Bright Fire Spark Explosion PNG Image - PurePNG | Free transparent CC0  PNG Image Library">
            <a:extLst>
              <a:ext uri="{FF2B5EF4-FFF2-40B4-BE49-F238E27FC236}">
                <a16:creationId xmlns:a16="http://schemas.microsoft.com/office/drawing/2014/main" id="{17207233-2FD7-C46D-4781-E324A0CE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7" y="2603379"/>
            <a:ext cx="2135513" cy="142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oton | Definition, Discovery, Charge, &amp; Facts | Britannica">
            <a:extLst>
              <a:ext uri="{FF2B5EF4-FFF2-40B4-BE49-F238E27FC236}">
                <a16:creationId xmlns:a16="http://schemas.microsoft.com/office/drawing/2014/main" id="{1C2ECFB7-2EFD-6933-05CF-4F8390F6F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13" r="61600" b="43956"/>
          <a:stretch>
            <a:fillRect/>
          </a:stretch>
        </p:blipFill>
        <p:spPr bwMode="auto">
          <a:xfrm rot="7760896">
            <a:off x="8762259" y="-1494453"/>
            <a:ext cx="2304288" cy="6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39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0.24349 0.5231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4" y="2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0.17513 4.8148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15208 0.0037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13 4.81481E-6 L 4.79167E-6 4.81481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63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08 0.00371 L -1.25E-6 -2.96296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2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F1790-F4D7-C5EA-DA32-4EFFB7BCF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26336C-2D93-0E5F-4B3F-CED761E0F39F}"/>
              </a:ext>
            </a:extLst>
          </p:cNvPr>
          <p:cNvSpPr txBox="1"/>
          <p:nvPr/>
        </p:nvSpPr>
        <p:spPr>
          <a:xfrm>
            <a:off x="9196755" y="515815"/>
            <a:ext cx="3464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6 h 30 min</a:t>
            </a:r>
            <a:endParaRPr lang="en-GB" sz="44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158D7A-FEB0-7F65-A056-2DE4D29D2FC1}"/>
              </a:ext>
            </a:extLst>
          </p:cNvPr>
          <p:cNvSpPr txBox="1"/>
          <p:nvPr/>
        </p:nvSpPr>
        <p:spPr>
          <a:xfrm>
            <a:off x="662352" y="729770"/>
            <a:ext cx="537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Gaps</a:t>
            </a:r>
          </a:p>
        </p:txBody>
      </p:sp>
      <p:pic>
        <p:nvPicPr>
          <p:cNvPr id="13" name="Imagen 1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D87D34FD-0FD7-F009-5103-16364013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3" y="2357879"/>
            <a:ext cx="5244603" cy="2835444"/>
          </a:xfrm>
          <a:prstGeom prst="rect">
            <a:avLst/>
          </a:prstGeom>
        </p:spPr>
      </p:pic>
      <p:pic>
        <p:nvPicPr>
          <p:cNvPr id="15" name="Imagen 1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1E759B62-2436-B881-DF3B-199552CD2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5668"/>
            <a:ext cx="5451785" cy="28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21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3D45C-761E-7D27-D82A-15FFA5C18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026C39-95BC-87C3-A40D-3B686125F40F}"/>
              </a:ext>
            </a:extLst>
          </p:cNvPr>
          <p:cNvSpPr txBox="1"/>
          <p:nvPr/>
        </p:nvSpPr>
        <p:spPr>
          <a:xfrm>
            <a:off x="9196755" y="515815"/>
            <a:ext cx="3464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6 h 30 min</a:t>
            </a:r>
            <a:endParaRPr lang="en-GB" sz="44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69F345-F429-2F05-FDA9-05CB9CAECF25}"/>
              </a:ext>
            </a:extLst>
          </p:cNvPr>
          <p:cNvSpPr txBox="1"/>
          <p:nvPr/>
        </p:nvSpPr>
        <p:spPr>
          <a:xfrm>
            <a:off x="662352" y="729770"/>
            <a:ext cx="537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Gaps</a:t>
            </a:r>
          </a:p>
        </p:txBody>
      </p:sp>
      <p:pic>
        <p:nvPicPr>
          <p:cNvPr id="5" name="Imagen 4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D4E460FF-34AC-1F2C-F9ED-E92635ACB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63" y="1581610"/>
            <a:ext cx="8180458" cy="41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8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CD778-1345-B366-73BA-23B34BBDC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68D6BD7-C9DD-5EF1-1E41-47DFD0D4A35B}"/>
              </a:ext>
            </a:extLst>
          </p:cNvPr>
          <p:cNvSpPr txBox="1"/>
          <p:nvPr/>
        </p:nvSpPr>
        <p:spPr>
          <a:xfrm>
            <a:off x="9196755" y="515815"/>
            <a:ext cx="3464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6 h 00 min</a:t>
            </a:r>
            <a:endParaRPr lang="en-GB" sz="44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15D44-12FF-03EF-53F3-89CB26EE8FA3}"/>
              </a:ext>
            </a:extLst>
          </p:cNvPr>
          <p:cNvSpPr txBox="1"/>
          <p:nvPr/>
        </p:nvSpPr>
        <p:spPr>
          <a:xfrm>
            <a:off x="662352" y="729770"/>
            <a:ext cx="537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Use </a:t>
            </a:r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Optical</a:t>
            </a:r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’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AC21440-8143-C9C3-E679-F0405B6A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61" y="2384144"/>
            <a:ext cx="2987098" cy="28871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45A2A4D-D912-665A-F2E0-5EA0BF64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828" y="3577699"/>
            <a:ext cx="1270348" cy="28871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2B6C930-B8BE-1DAA-3874-253B5B166FA1}"/>
              </a:ext>
            </a:extLst>
          </p:cNvPr>
          <p:cNvSpPr txBox="1"/>
          <p:nvPr/>
        </p:nvSpPr>
        <p:spPr>
          <a:xfrm>
            <a:off x="3952961" y="2801814"/>
            <a:ext cx="298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Reads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 .EPSIMG and </a:t>
            </a:r>
            <a:r>
              <a:rPr lang="es-ES" dirty="0" err="1">
                <a:solidFill>
                  <a:schemeClr val="bg1"/>
                </a:solidFill>
              </a:rPr>
              <a:t>generates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e2.dat input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20460C-B821-66ED-D208-AF33ACA47EC8}"/>
              </a:ext>
            </a:extLst>
          </p:cNvPr>
          <p:cNvSpPr txBox="1"/>
          <p:nvPr/>
        </p:nvSpPr>
        <p:spPr>
          <a:xfrm>
            <a:off x="3952961" y="3962961"/>
            <a:ext cx="298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Gives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you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reflectance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refractive </a:t>
            </a:r>
            <a:r>
              <a:rPr lang="es-ES" dirty="0" err="1">
                <a:solidFill>
                  <a:schemeClr val="bg1"/>
                </a:solidFill>
              </a:rPr>
              <a:t>index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1C8A2E3-581E-962C-9591-62379EAADC19}"/>
              </a:ext>
            </a:extLst>
          </p:cNvPr>
          <p:cNvSpPr txBox="1"/>
          <p:nvPr/>
        </p:nvSpPr>
        <p:spPr>
          <a:xfrm>
            <a:off x="1265445" y="-509106"/>
            <a:ext cx="5375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 </a:t>
            </a:r>
            <a:r>
              <a:rPr lang="es-ES" sz="32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was</a:t>
            </a:r>
            <a:r>
              <a:rPr lang="es-ES" sz="32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unable</a:t>
            </a:r>
            <a:r>
              <a:rPr lang="es-ES" sz="32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to</a:t>
            </a:r>
            <a:endParaRPr lang="es-ES" sz="32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615CC-53B9-97BB-C6E7-0E3E10216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70DE85-B17E-5C01-3A31-C1F380AFF6F7}"/>
              </a:ext>
            </a:extLst>
          </p:cNvPr>
          <p:cNvSpPr txBox="1"/>
          <p:nvPr/>
        </p:nvSpPr>
        <p:spPr>
          <a:xfrm>
            <a:off x="9196755" y="515815"/>
            <a:ext cx="3464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6 h 00 min</a:t>
            </a:r>
            <a:endParaRPr lang="en-GB" sz="44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AF9AC0-6344-FCB0-7997-707F139B23B3}"/>
              </a:ext>
            </a:extLst>
          </p:cNvPr>
          <p:cNvSpPr txBox="1"/>
          <p:nvPr/>
        </p:nvSpPr>
        <p:spPr>
          <a:xfrm>
            <a:off x="662352" y="729770"/>
            <a:ext cx="537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Use </a:t>
            </a:r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Optical</a:t>
            </a:r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’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FFF0581-55E2-EE10-821F-9F5923384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99" y="2548267"/>
            <a:ext cx="2987098" cy="28871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74FBAC2-A87D-A6D6-B6F1-7F6C43CD6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66" y="3741822"/>
            <a:ext cx="1270348" cy="28871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14DAAF3-AB47-1856-02E8-F22DE112E1CC}"/>
              </a:ext>
            </a:extLst>
          </p:cNvPr>
          <p:cNvSpPr txBox="1"/>
          <p:nvPr/>
        </p:nvSpPr>
        <p:spPr>
          <a:xfrm>
            <a:off x="1584899" y="2965937"/>
            <a:ext cx="298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Reads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 .EPSIMG and </a:t>
            </a:r>
            <a:r>
              <a:rPr lang="es-ES" dirty="0" err="1">
                <a:solidFill>
                  <a:schemeClr val="bg1"/>
                </a:solidFill>
              </a:rPr>
              <a:t>generates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</a:t>
            </a:r>
            <a:r>
              <a:rPr lang="es-ES" dirty="0">
                <a:solidFill>
                  <a:schemeClr val="bg1"/>
                </a:solidFill>
              </a:rPr>
              <a:t> e2.dat input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CA0BC16-39B9-6E2E-EE95-F1C56DAA58EB}"/>
              </a:ext>
            </a:extLst>
          </p:cNvPr>
          <p:cNvSpPr txBox="1"/>
          <p:nvPr/>
        </p:nvSpPr>
        <p:spPr>
          <a:xfrm>
            <a:off x="1584899" y="4127084"/>
            <a:ext cx="298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Gives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you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reflectance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refractive </a:t>
            </a:r>
            <a:r>
              <a:rPr lang="es-ES" dirty="0" err="1">
                <a:solidFill>
                  <a:schemeClr val="bg1"/>
                </a:solidFill>
              </a:rPr>
              <a:t>index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4C010B1-09DA-7F3A-011A-24B3FC0CBD73}"/>
              </a:ext>
            </a:extLst>
          </p:cNvPr>
          <p:cNvSpPr txBox="1"/>
          <p:nvPr/>
        </p:nvSpPr>
        <p:spPr>
          <a:xfrm>
            <a:off x="1265445" y="223427"/>
            <a:ext cx="5375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 </a:t>
            </a:r>
            <a:r>
              <a:rPr lang="es-ES" sz="32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was</a:t>
            </a:r>
            <a:r>
              <a:rPr lang="es-ES" sz="32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unable</a:t>
            </a:r>
            <a:r>
              <a:rPr lang="es-ES" sz="32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to</a:t>
            </a:r>
            <a:endParaRPr lang="es-ES" sz="32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B8CDDF-23CF-9539-8E10-655BD81C3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760" y="2589941"/>
            <a:ext cx="4813079" cy="20446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675BD36-BCFE-3569-6AD5-8D825EF7AD26}"/>
              </a:ext>
            </a:extLst>
          </p:cNvPr>
          <p:cNvSpPr txBox="1"/>
          <p:nvPr/>
        </p:nvSpPr>
        <p:spPr>
          <a:xfrm>
            <a:off x="7028750" y="4773415"/>
            <a:ext cx="298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.EPSIMG in </a:t>
            </a:r>
            <a:r>
              <a:rPr lang="es-ES" dirty="0" err="1">
                <a:solidFill>
                  <a:schemeClr val="bg1"/>
                </a:solidFill>
              </a:rPr>
              <a:t>question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2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ABC8A-CD57-2D25-79F3-10BFE45C1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11D2F93-2518-7A9B-9D4D-D96C623F9C63}"/>
              </a:ext>
            </a:extLst>
          </p:cNvPr>
          <p:cNvSpPr txBox="1"/>
          <p:nvPr/>
        </p:nvSpPr>
        <p:spPr>
          <a:xfrm>
            <a:off x="9196755" y="515815"/>
            <a:ext cx="3464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5 h 00 min</a:t>
            </a:r>
            <a:endParaRPr lang="en-GB" sz="44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15D381-01E3-D375-8970-2528770CCECE}"/>
              </a:ext>
            </a:extLst>
          </p:cNvPr>
          <p:cNvSpPr txBox="1"/>
          <p:nvPr/>
        </p:nvSpPr>
        <p:spPr>
          <a:xfrm>
            <a:off x="662352" y="729770"/>
            <a:ext cx="6383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WHY WON’T THIS WORK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EA5CEC-2F5A-BADA-80A9-984881BAF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4" y="4556559"/>
            <a:ext cx="4805047" cy="4202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3472B6-5BA7-F0E0-8B70-92385D0A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5" y="2030280"/>
            <a:ext cx="4942369" cy="10880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A1499D0-E027-55D8-EF07-0AFA3334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215" y="2214803"/>
            <a:ext cx="4813079" cy="204465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59D381-531F-7966-512C-8A6B3DBD83B0}"/>
              </a:ext>
            </a:extLst>
          </p:cNvPr>
          <p:cNvSpPr txBox="1"/>
          <p:nvPr/>
        </p:nvSpPr>
        <p:spPr>
          <a:xfrm>
            <a:off x="8081730" y="4424759"/>
            <a:ext cx="325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What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do </a:t>
            </a:r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you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mean </a:t>
            </a:r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NaN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?</a:t>
            </a:r>
            <a:endParaRPr lang="en-GB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80DA8-B108-884E-D77D-DF2A834E2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968FF8A-9788-3008-7952-6D7744361B6B}"/>
              </a:ext>
            </a:extLst>
          </p:cNvPr>
          <p:cNvSpPr txBox="1"/>
          <p:nvPr/>
        </p:nvSpPr>
        <p:spPr>
          <a:xfrm>
            <a:off x="9196755" y="515815"/>
            <a:ext cx="3464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4 h 30 min</a:t>
            </a:r>
            <a:endParaRPr lang="en-GB" sz="4400" dirty="0">
              <a:solidFill>
                <a:srgbClr val="FF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39BA5B-C944-8514-B0C3-238F58FEBD62}"/>
              </a:ext>
            </a:extLst>
          </p:cNvPr>
          <p:cNvSpPr txBox="1"/>
          <p:nvPr/>
        </p:nvSpPr>
        <p:spPr>
          <a:xfrm>
            <a:off x="662352" y="729770"/>
            <a:ext cx="6383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WHY WON’T THIS WORK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8404B07-AFAC-CEC3-9339-95954A31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45" b="63408"/>
          <a:stretch>
            <a:fillRect/>
          </a:stretch>
        </p:blipFill>
        <p:spPr>
          <a:xfrm>
            <a:off x="3417275" y="1848571"/>
            <a:ext cx="5147992" cy="12854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AD3FFC-CDDB-AD64-F7C4-BA13E086E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969" y="3723961"/>
            <a:ext cx="7187922" cy="20555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12574FE-1CD8-6BB9-398F-8A97C6EC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45" b="88303"/>
          <a:stretch>
            <a:fillRect/>
          </a:stretch>
        </p:blipFill>
        <p:spPr>
          <a:xfrm>
            <a:off x="3417275" y="1846992"/>
            <a:ext cx="5147992" cy="41091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BBEB7D1-CB5D-D45B-F47F-17E2710A9BC3}"/>
              </a:ext>
            </a:extLst>
          </p:cNvPr>
          <p:cNvSpPr txBox="1"/>
          <p:nvPr/>
        </p:nvSpPr>
        <p:spPr>
          <a:xfrm>
            <a:off x="7719660" y="4858513"/>
            <a:ext cx="325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What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is</a:t>
            </a:r>
            <a:r>
              <a:rPr lang="es-ES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a SIGSEGV?????</a:t>
            </a:r>
            <a:endParaRPr lang="en-GB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7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79D45-9AD7-2535-6708-83662176E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IESTA | MaX">
            <a:extLst>
              <a:ext uri="{FF2B5EF4-FFF2-40B4-BE49-F238E27FC236}">
                <a16:creationId xmlns:a16="http://schemas.microsoft.com/office/drawing/2014/main" id="{D3CB7C1D-EB38-443C-ED6D-254F68E1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23" y="1418082"/>
            <a:ext cx="6032754" cy="40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861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C3822-C693-AB18-D3CC-97C053DFE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402C9DC-C5B2-55C7-E3A4-2EFF826A4FDA}"/>
              </a:ext>
            </a:extLst>
          </p:cNvPr>
          <p:cNvSpPr txBox="1"/>
          <p:nvPr/>
        </p:nvSpPr>
        <p:spPr>
          <a:xfrm>
            <a:off x="3943175" y="4567282"/>
            <a:ext cx="5064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IAMDEFEETED </a:t>
            </a:r>
            <a:r>
              <a:rPr lang="es-E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yes, </a:t>
            </a:r>
            <a:r>
              <a:rPr lang="es-ES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again</a:t>
            </a:r>
            <a:endParaRPr lang="en-GB" sz="54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E553181-895D-DA13-FE3E-8E56DB50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795" y="1514520"/>
            <a:ext cx="2835657" cy="305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F58256D-A5ED-2AA9-4E09-168BAE497EEE}"/>
              </a:ext>
            </a:extLst>
          </p:cNvPr>
          <p:cNvSpPr txBox="1"/>
          <p:nvPr/>
        </p:nvSpPr>
        <p:spPr>
          <a:xfrm>
            <a:off x="662352" y="729770"/>
            <a:ext cx="6383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Conclusion</a:t>
            </a:r>
            <a:endParaRPr lang="es-ES" sz="40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20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EBDB-8ADA-F926-32D6-6E075AE6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A60FBC68-C4A5-7EFB-AED1-A9D58642B536}"/>
              </a:ext>
            </a:extLst>
          </p:cNvPr>
          <p:cNvSpPr txBox="1"/>
          <p:nvPr/>
        </p:nvSpPr>
        <p:spPr>
          <a:xfrm>
            <a:off x="2069121" y="2980600"/>
            <a:ext cx="9442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please</a:t>
            </a:r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don’t</a:t>
            </a:r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ask</a:t>
            </a:r>
            <a:r>
              <a:rPr lang="es-ES" sz="4000" dirty="0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s-ES" sz="4000" dirty="0" err="1">
                <a:solidFill>
                  <a:schemeClr val="bg1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questions</a:t>
            </a:r>
            <a:endParaRPr lang="es-ES" sz="4000" dirty="0">
              <a:solidFill>
                <a:schemeClr val="bg1"/>
              </a:solidFill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421D4-1D49-4BFB-CC85-E5788B785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23F8E-7AF5-6F9E-69A3-FB269CB7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69" y="19968"/>
            <a:ext cx="4403423" cy="1325563"/>
          </a:xfrm>
        </p:spPr>
        <p:txBody>
          <a:bodyPr/>
          <a:lstStyle/>
          <a:p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Gold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Nanoparticle</a:t>
            </a:r>
            <a:endParaRPr lang="en-GB" dirty="0">
              <a:solidFill>
                <a:schemeClr val="bg2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5BC05AC-20BC-4E9E-FCEC-CA37330878E4}"/>
              </a:ext>
            </a:extLst>
          </p:cNvPr>
          <p:cNvCxnSpPr>
            <a:cxnSpLocks/>
          </p:cNvCxnSpPr>
          <p:nvPr/>
        </p:nvCxnSpPr>
        <p:spPr>
          <a:xfrm>
            <a:off x="-363415" y="1277816"/>
            <a:ext cx="64594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9FFEB3E-E3B3-9A07-A5DC-6B7EA5FD1327}"/>
              </a:ext>
            </a:extLst>
          </p:cNvPr>
          <p:cNvCxnSpPr>
            <a:cxnSpLocks/>
          </p:cNvCxnSpPr>
          <p:nvPr/>
        </p:nvCxnSpPr>
        <p:spPr>
          <a:xfrm>
            <a:off x="9136498" y="6510529"/>
            <a:ext cx="31652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1FFF541-9C97-46B0-3819-BD5EAD94FCD6}"/>
              </a:ext>
            </a:extLst>
          </p:cNvPr>
          <p:cNvCxnSpPr>
            <a:cxnSpLocks/>
          </p:cNvCxnSpPr>
          <p:nvPr/>
        </p:nvCxnSpPr>
        <p:spPr>
          <a:xfrm>
            <a:off x="7389760" y="6284977"/>
            <a:ext cx="491196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6065EC8-85DE-F85D-5D65-83E6BA2B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2" y="1849435"/>
            <a:ext cx="3394292" cy="34759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3215E1E-D2C3-7790-FCF4-D508230600BD}"/>
              </a:ext>
            </a:extLst>
          </p:cNvPr>
          <p:cNvSpPr txBox="1"/>
          <p:nvPr/>
        </p:nvSpPr>
        <p:spPr>
          <a:xfrm>
            <a:off x="480252" y="5366874"/>
            <a:ext cx="31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Au </a:t>
            </a:r>
            <a:r>
              <a:rPr lang="es-ES" dirty="0" err="1">
                <a:solidFill>
                  <a:schemeClr val="bg1"/>
                </a:solidFill>
              </a:rPr>
              <a:t>from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r>
              <a:rPr lang="es-ES" dirty="0">
                <a:solidFill>
                  <a:schemeClr val="bg1"/>
                </a:solidFill>
              </a:rPr>
              <a:t> Project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4385199-EB2D-2840-D047-DF581E0A71E2}"/>
              </a:ext>
            </a:extLst>
          </p:cNvPr>
          <p:cNvCxnSpPr>
            <a:cxnSpLocks/>
          </p:cNvCxnSpPr>
          <p:nvPr/>
        </p:nvCxnSpPr>
        <p:spPr>
          <a:xfrm>
            <a:off x="3883153" y="2868103"/>
            <a:ext cx="4011168" cy="0"/>
          </a:xfrm>
          <a:prstGeom prst="straightConnector1">
            <a:avLst/>
          </a:prstGeom>
          <a:ln w="1333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78D3918A-A893-5299-9D0E-AEECA5D6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4" r="-1"/>
          <a:stretch>
            <a:fillRect/>
          </a:stretch>
        </p:blipFill>
        <p:spPr>
          <a:xfrm>
            <a:off x="3925823" y="3222251"/>
            <a:ext cx="3968497" cy="1456972"/>
          </a:xfrm>
          <a:prstGeom prst="rect">
            <a:avLst/>
          </a:prstGeom>
        </p:spPr>
      </p:pic>
      <p:pic>
        <p:nvPicPr>
          <p:cNvPr id="10" name="Imagen 9" descr="Una manzana roja&#10;&#10;El contenido generado por IA puede ser incorrecto.">
            <a:extLst>
              <a:ext uri="{FF2B5EF4-FFF2-40B4-BE49-F238E27FC236}">
                <a16:creationId xmlns:a16="http://schemas.microsoft.com/office/drawing/2014/main" id="{EAACE801-BC09-70B7-4543-AB05C4BC3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8"/>
          <a:stretch>
            <a:fillRect/>
          </a:stretch>
        </p:blipFill>
        <p:spPr>
          <a:xfrm>
            <a:off x="8011820" y="1700350"/>
            <a:ext cx="3685241" cy="34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D5EBF-C926-7821-3943-8F06D48E0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B724F-C2DC-A149-ABFB-74F405B1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69" y="19968"/>
            <a:ext cx="4854527" cy="1325563"/>
          </a:xfrm>
        </p:spPr>
        <p:txBody>
          <a:bodyPr/>
          <a:lstStyle/>
          <a:p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Anatase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Basis</a:t>
            </a:r>
            <a:endParaRPr lang="en-GB" dirty="0">
              <a:solidFill>
                <a:schemeClr val="bg2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908D188-24E3-787B-EEA2-0EA6FEC0C03D}"/>
              </a:ext>
            </a:extLst>
          </p:cNvPr>
          <p:cNvCxnSpPr>
            <a:cxnSpLocks/>
          </p:cNvCxnSpPr>
          <p:nvPr/>
        </p:nvCxnSpPr>
        <p:spPr>
          <a:xfrm>
            <a:off x="-363415" y="1277816"/>
            <a:ext cx="64594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866585-BFEF-C201-D2B7-11415AF7D7D6}"/>
              </a:ext>
            </a:extLst>
          </p:cNvPr>
          <p:cNvCxnSpPr>
            <a:cxnSpLocks/>
          </p:cNvCxnSpPr>
          <p:nvPr/>
        </p:nvCxnSpPr>
        <p:spPr>
          <a:xfrm>
            <a:off x="9136498" y="6510529"/>
            <a:ext cx="31652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8D11030-5A9F-F306-367D-CA81540729AE}"/>
              </a:ext>
            </a:extLst>
          </p:cNvPr>
          <p:cNvCxnSpPr>
            <a:cxnSpLocks/>
          </p:cNvCxnSpPr>
          <p:nvPr/>
        </p:nvCxnSpPr>
        <p:spPr>
          <a:xfrm>
            <a:off x="7389760" y="6284977"/>
            <a:ext cx="491196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531C4AAD-4FC3-B255-2601-45A00A51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93" t="3755" r="6774" b="4532"/>
          <a:stretch>
            <a:fillRect/>
          </a:stretch>
        </p:blipFill>
        <p:spPr>
          <a:xfrm rot="16200000" flipV="1">
            <a:off x="-57357" y="2244939"/>
            <a:ext cx="3572255" cy="236812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B13CC38-1C6F-D422-4E49-C8CD1FBAA1B4}"/>
              </a:ext>
            </a:extLst>
          </p:cNvPr>
          <p:cNvSpPr txBox="1"/>
          <p:nvPr/>
        </p:nvSpPr>
        <p:spPr>
          <a:xfrm>
            <a:off x="544708" y="5215127"/>
            <a:ext cx="236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Anatase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from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Materials</a:t>
            </a:r>
            <a:r>
              <a:rPr lang="es-ES" dirty="0">
                <a:solidFill>
                  <a:schemeClr val="bg1"/>
                </a:solidFill>
              </a:rPr>
              <a:t> Project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65927D5-F458-38A4-BCDE-6F944FD27181}"/>
              </a:ext>
            </a:extLst>
          </p:cNvPr>
          <p:cNvCxnSpPr>
            <a:cxnSpLocks/>
          </p:cNvCxnSpPr>
          <p:nvPr/>
        </p:nvCxnSpPr>
        <p:spPr>
          <a:xfrm>
            <a:off x="3078481" y="3307015"/>
            <a:ext cx="4956047" cy="0"/>
          </a:xfrm>
          <a:prstGeom prst="straightConnector1">
            <a:avLst/>
          </a:prstGeom>
          <a:ln w="1333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B7D92074-2CC8-51A9-2ED6-5F87BD315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764" y="1961871"/>
            <a:ext cx="4083756" cy="3178227"/>
          </a:xfrm>
          <a:prstGeom prst="rect">
            <a:avLst/>
          </a:prstGeom>
        </p:spPr>
      </p:pic>
      <p:pic>
        <p:nvPicPr>
          <p:cNvPr id="4" name="Imagen 3" descr="Imagen que contiene béisbol, interior, murciélago, foto&#10;&#10;El contenido generado por IA puede ser incorrecto.">
            <a:extLst>
              <a:ext uri="{FF2B5EF4-FFF2-40B4-BE49-F238E27FC236}">
                <a16:creationId xmlns:a16="http://schemas.microsoft.com/office/drawing/2014/main" id="{E2B5499E-17C0-EED0-0EDC-07A9461B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" t="27835" r="346" b="-5311"/>
          <a:stretch>
            <a:fillRect/>
          </a:stretch>
        </p:blipFill>
        <p:spPr>
          <a:xfrm rot="5400000">
            <a:off x="7125693" y="1850228"/>
            <a:ext cx="5085714" cy="293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55CDA-BFBB-DE8F-B77F-CEE588312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27BBF-0A0E-F7D4-4FA9-22DD07EA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69" y="1996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Everything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starts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to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go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wrong</a:t>
            </a:r>
            <a:endParaRPr lang="en-GB" dirty="0">
              <a:solidFill>
                <a:schemeClr val="bg2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C5B1-F7DA-F367-EFFB-A3F8D0516EE4}"/>
              </a:ext>
            </a:extLst>
          </p:cNvPr>
          <p:cNvCxnSpPr>
            <a:cxnSpLocks/>
          </p:cNvCxnSpPr>
          <p:nvPr/>
        </p:nvCxnSpPr>
        <p:spPr>
          <a:xfrm>
            <a:off x="-363415" y="1277816"/>
            <a:ext cx="775317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C75A723-237F-C5EF-EE58-E9169508970F}"/>
              </a:ext>
            </a:extLst>
          </p:cNvPr>
          <p:cNvCxnSpPr>
            <a:cxnSpLocks/>
          </p:cNvCxnSpPr>
          <p:nvPr/>
        </p:nvCxnSpPr>
        <p:spPr>
          <a:xfrm>
            <a:off x="9136498" y="6510529"/>
            <a:ext cx="31652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6D7A4CE-3B9E-2DD8-1A0B-4B477BDB44E1}"/>
              </a:ext>
            </a:extLst>
          </p:cNvPr>
          <p:cNvCxnSpPr>
            <a:cxnSpLocks/>
          </p:cNvCxnSpPr>
          <p:nvPr/>
        </p:nvCxnSpPr>
        <p:spPr>
          <a:xfrm>
            <a:off x="7389760" y="6284977"/>
            <a:ext cx="491196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A56FD6C9-F56B-939D-03E4-40E6AF451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01" y="1836436"/>
            <a:ext cx="2207699" cy="375006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D43B6E4-649F-1E1E-1057-D0D2BC212D9B}"/>
              </a:ext>
            </a:extLst>
          </p:cNvPr>
          <p:cNvSpPr txBox="1"/>
          <p:nvPr/>
        </p:nvSpPr>
        <p:spPr>
          <a:xfrm>
            <a:off x="1354449" y="5638646"/>
            <a:ext cx="262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Each</a:t>
            </a:r>
            <a:r>
              <a:rPr lang="es-E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of</a:t>
            </a:r>
            <a:r>
              <a:rPr lang="es-E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this</a:t>
            </a:r>
            <a:r>
              <a:rPr lang="es-E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is</a:t>
            </a:r>
            <a:r>
              <a:rPr lang="es-E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like</a:t>
            </a:r>
            <a:r>
              <a:rPr lang="es-E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5 </a:t>
            </a:r>
            <a:r>
              <a:rPr lang="es-ES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simulations</a:t>
            </a:r>
            <a:r>
              <a:rPr lang="es-E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average</a:t>
            </a:r>
            <a:endParaRPr lang="en-GB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050" name="Picture 2" descr="Lenovo Ideapad 1 Celeron 15IGL7 256 Negro ¡Precio exclusivo! | Orange">
            <a:extLst>
              <a:ext uri="{FF2B5EF4-FFF2-40B4-BE49-F238E27FC236}">
                <a16:creationId xmlns:a16="http://schemas.microsoft.com/office/drawing/2014/main" id="{3DEF0182-B9F8-7DDF-5D45-323A749C9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7" b="23893"/>
          <a:stretch>
            <a:fillRect/>
          </a:stretch>
        </p:blipFill>
        <p:spPr bwMode="auto">
          <a:xfrm>
            <a:off x="4262789" y="2296928"/>
            <a:ext cx="2492091" cy="249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gToast Extra">
            <a:extLst>
              <a:ext uri="{FF2B5EF4-FFF2-40B4-BE49-F238E27FC236}">
                <a16:creationId xmlns:a16="http://schemas.microsoft.com/office/drawing/2014/main" id="{15C378B7-0243-6D61-2EC6-2FB0D7C3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401" y="2104973"/>
            <a:ext cx="3837353" cy="287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 igual a 10">
            <a:extLst>
              <a:ext uri="{FF2B5EF4-FFF2-40B4-BE49-F238E27FC236}">
                <a16:creationId xmlns:a16="http://schemas.microsoft.com/office/drawing/2014/main" id="{AC3464B2-63BC-503E-F186-30AF89C831E7}"/>
              </a:ext>
            </a:extLst>
          </p:cNvPr>
          <p:cNvSpPr/>
          <p:nvPr/>
        </p:nvSpPr>
        <p:spPr>
          <a:xfrm>
            <a:off x="7037250" y="2816163"/>
            <a:ext cx="1711569" cy="1641227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2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7079A-B391-38EF-0B5E-DF598F46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81A3-47BB-93C3-C3D9-F5468F39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69" y="1996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Everything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starts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to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go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wrong</a:t>
            </a:r>
            <a:endParaRPr lang="en-GB" dirty="0">
              <a:solidFill>
                <a:schemeClr val="bg2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A03602F-53D8-AE12-DD8A-411D24BDA776}"/>
              </a:ext>
            </a:extLst>
          </p:cNvPr>
          <p:cNvCxnSpPr>
            <a:cxnSpLocks/>
          </p:cNvCxnSpPr>
          <p:nvPr/>
        </p:nvCxnSpPr>
        <p:spPr>
          <a:xfrm>
            <a:off x="-363415" y="1277816"/>
            <a:ext cx="775317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1BD001F-BB66-442A-7C38-4B4A2F3E44BD}"/>
              </a:ext>
            </a:extLst>
          </p:cNvPr>
          <p:cNvCxnSpPr>
            <a:cxnSpLocks/>
          </p:cNvCxnSpPr>
          <p:nvPr/>
        </p:nvCxnSpPr>
        <p:spPr>
          <a:xfrm>
            <a:off x="9136498" y="6510529"/>
            <a:ext cx="31652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6093B11-071E-5BD2-3D7A-F5D417FE6F6A}"/>
              </a:ext>
            </a:extLst>
          </p:cNvPr>
          <p:cNvCxnSpPr>
            <a:cxnSpLocks/>
          </p:cNvCxnSpPr>
          <p:nvPr/>
        </p:nvCxnSpPr>
        <p:spPr>
          <a:xfrm>
            <a:off x="7389760" y="6284977"/>
            <a:ext cx="491196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21CE932-4FFF-B9DD-D59C-48210FEC4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49" y="2127999"/>
            <a:ext cx="4083756" cy="31782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A7B32E-2F46-C685-C24C-469C06697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896" y="2431841"/>
            <a:ext cx="3874455" cy="2362897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51B7319-315D-8B55-D88D-A07A35F1BC37}"/>
              </a:ext>
            </a:extLst>
          </p:cNvPr>
          <p:cNvCxnSpPr/>
          <p:nvPr/>
        </p:nvCxnSpPr>
        <p:spPr>
          <a:xfrm>
            <a:off x="1230480" y="4700954"/>
            <a:ext cx="27432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8D062B7-CA0F-28A4-B9D2-5C04374FC16E}"/>
              </a:ext>
            </a:extLst>
          </p:cNvPr>
          <p:cNvCxnSpPr>
            <a:cxnSpLocks/>
          </p:cNvCxnSpPr>
          <p:nvPr/>
        </p:nvCxnSpPr>
        <p:spPr>
          <a:xfrm flipV="1">
            <a:off x="1359877" y="4794738"/>
            <a:ext cx="3446585" cy="38686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F49DE70-D6D6-A23A-B169-E6CE3CD89CD2}"/>
              </a:ext>
            </a:extLst>
          </p:cNvPr>
          <p:cNvCxnSpPr>
            <a:cxnSpLocks/>
          </p:cNvCxnSpPr>
          <p:nvPr/>
        </p:nvCxnSpPr>
        <p:spPr>
          <a:xfrm>
            <a:off x="1345649" y="4794738"/>
            <a:ext cx="3460813" cy="40706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5DB55DC-2B00-3809-CD59-E6F87918B023}"/>
              </a:ext>
            </a:extLst>
          </p:cNvPr>
          <p:cNvGrpSpPr/>
          <p:nvPr/>
        </p:nvGrpSpPr>
        <p:grpSpPr>
          <a:xfrm>
            <a:off x="3973680" y="1277816"/>
            <a:ext cx="4123328" cy="4601637"/>
            <a:chOff x="3875666" y="816801"/>
            <a:chExt cx="4123328" cy="4601637"/>
          </a:xfrm>
        </p:grpSpPr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514388BD-C4D8-0D05-D206-1FA83F2B2B0E}"/>
                </a:ext>
              </a:extLst>
            </p:cNvPr>
            <p:cNvCxnSpPr>
              <a:cxnSpLocks/>
            </p:cNvCxnSpPr>
            <p:nvPr/>
          </p:nvCxnSpPr>
          <p:spPr>
            <a:xfrm>
              <a:off x="5251938" y="3764216"/>
              <a:ext cx="1688123" cy="0"/>
            </a:xfrm>
            <a:prstGeom prst="straightConnector1">
              <a:avLst/>
            </a:prstGeom>
            <a:ln w="1333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76" name="Picture 4" descr="ICMAB - Faraudo Gener, Jordi [Tenured Scientist - CT]">
              <a:extLst>
                <a:ext uri="{FF2B5EF4-FFF2-40B4-BE49-F238E27FC236}">
                  <a16:creationId xmlns:a16="http://schemas.microsoft.com/office/drawing/2014/main" id="{AED0B07C-19D5-5D45-C4F1-48EC9FF909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68" r="25819" b="36407"/>
            <a:stretch>
              <a:fillRect/>
            </a:stretch>
          </p:blipFill>
          <p:spPr bwMode="auto">
            <a:xfrm>
              <a:off x="4231659" y="1617105"/>
              <a:ext cx="3486251" cy="317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eart emoji png file 18824818 PNG">
              <a:extLst>
                <a:ext uri="{FF2B5EF4-FFF2-40B4-BE49-F238E27FC236}">
                  <a16:creationId xmlns:a16="http://schemas.microsoft.com/office/drawing/2014/main" id="{E1AA1B93-9492-BF8E-2714-831BA7A32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5107" y="1022226"/>
              <a:ext cx="1458438" cy="1457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❤️ Red Heart Emoji: Meaning &amp; Usage">
              <a:extLst>
                <a:ext uri="{FF2B5EF4-FFF2-40B4-BE49-F238E27FC236}">
                  <a16:creationId xmlns:a16="http://schemas.microsoft.com/office/drawing/2014/main" id="{608F3486-B627-EAAE-B48D-D27B6CCD6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286" y="3996664"/>
              <a:ext cx="1099498" cy="1099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❤️ Red Heart Emoji: Meaning &amp; Usage">
              <a:extLst>
                <a:ext uri="{FF2B5EF4-FFF2-40B4-BE49-F238E27FC236}">
                  <a16:creationId xmlns:a16="http://schemas.microsoft.com/office/drawing/2014/main" id="{88749B17-C8C7-6C20-7E33-A6CA606B72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938" y="816801"/>
              <a:ext cx="1186572" cy="118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❤️ Red Heart Emoji: Meaning &amp; Usage">
              <a:extLst>
                <a:ext uri="{FF2B5EF4-FFF2-40B4-BE49-F238E27FC236}">
                  <a16:creationId xmlns:a16="http://schemas.microsoft.com/office/drawing/2014/main" id="{BFF53389-3C7F-3569-EAF4-A00ADE747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916" y="3755415"/>
              <a:ext cx="1186572" cy="118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❤️ Red Heart Emoji: Meaning &amp; Usage">
              <a:extLst>
                <a:ext uri="{FF2B5EF4-FFF2-40B4-BE49-F238E27FC236}">
                  <a16:creationId xmlns:a16="http://schemas.microsoft.com/office/drawing/2014/main" id="{E888AC2C-87A5-D4CD-2EFB-55E69C0D0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5666" y="2169351"/>
              <a:ext cx="1186572" cy="118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 descr="❤️ Red Heart Emoji: Meaning &amp; Usage">
              <a:extLst>
                <a:ext uri="{FF2B5EF4-FFF2-40B4-BE49-F238E27FC236}">
                  <a16:creationId xmlns:a16="http://schemas.microsoft.com/office/drawing/2014/main" id="{67C16F6D-B701-A0EC-C558-D5EE2546F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597" y="1868548"/>
              <a:ext cx="1186572" cy="118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heart emoji png file 18824818 PNG">
              <a:extLst>
                <a:ext uri="{FF2B5EF4-FFF2-40B4-BE49-F238E27FC236}">
                  <a16:creationId xmlns:a16="http://schemas.microsoft.com/office/drawing/2014/main" id="{329FB45B-41E2-C88C-BFDC-A7C4A2AA1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193" y="2932409"/>
              <a:ext cx="1458438" cy="1457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eart emoji png file 18824818 PNG">
              <a:extLst>
                <a:ext uri="{FF2B5EF4-FFF2-40B4-BE49-F238E27FC236}">
                  <a16:creationId xmlns:a16="http://schemas.microsoft.com/office/drawing/2014/main" id="{763C50F9-D1FC-6FF3-1EC6-8612724B5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0842" y="964087"/>
              <a:ext cx="1458438" cy="1457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eart emoji png file 18824818 PNG">
              <a:extLst>
                <a:ext uri="{FF2B5EF4-FFF2-40B4-BE49-F238E27FC236}">
                  <a16:creationId xmlns:a16="http://schemas.microsoft.com/office/drawing/2014/main" id="{0BC4193A-5567-A7E5-759A-4A6BFD581D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556" y="2620957"/>
              <a:ext cx="1458438" cy="1457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heart emoji png file 18824818 PNG">
              <a:extLst>
                <a:ext uri="{FF2B5EF4-FFF2-40B4-BE49-F238E27FC236}">
                  <a16:creationId xmlns:a16="http://schemas.microsoft.com/office/drawing/2014/main" id="{9457857B-D5E2-4527-4FF2-3B58906C8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545" y="3961349"/>
              <a:ext cx="1458438" cy="1457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700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E6893-6E52-40CA-9685-10BD766FA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3F58B-38F3-6DD5-7E71-BD8DB0F9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69" y="1996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Anatase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Surface</a:t>
            </a:r>
            <a:endParaRPr lang="en-GB" dirty="0">
              <a:solidFill>
                <a:schemeClr val="bg2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705AC1E-D364-FA86-745A-79AFBBB30998}"/>
              </a:ext>
            </a:extLst>
          </p:cNvPr>
          <p:cNvCxnSpPr>
            <a:cxnSpLocks/>
          </p:cNvCxnSpPr>
          <p:nvPr/>
        </p:nvCxnSpPr>
        <p:spPr>
          <a:xfrm>
            <a:off x="-363415" y="1277816"/>
            <a:ext cx="64594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143C5DB-28C0-456E-5FF5-BA4A7422094E}"/>
              </a:ext>
            </a:extLst>
          </p:cNvPr>
          <p:cNvCxnSpPr>
            <a:cxnSpLocks/>
          </p:cNvCxnSpPr>
          <p:nvPr/>
        </p:nvCxnSpPr>
        <p:spPr>
          <a:xfrm>
            <a:off x="9136498" y="6510529"/>
            <a:ext cx="31652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86C6431-5408-53F8-ECB8-22F09C292C49}"/>
              </a:ext>
            </a:extLst>
          </p:cNvPr>
          <p:cNvCxnSpPr>
            <a:cxnSpLocks/>
          </p:cNvCxnSpPr>
          <p:nvPr/>
        </p:nvCxnSpPr>
        <p:spPr>
          <a:xfrm>
            <a:off x="7389760" y="6284977"/>
            <a:ext cx="491196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9E2033F-93A5-89C0-C94D-0D21DCC34DEF}"/>
              </a:ext>
            </a:extLst>
          </p:cNvPr>
          <p:cNvCxnSpPr>
            <a:cxnSpLocks/>
          </p:cNvCxnSpPr>
          <p:nvPr/>
        </p:nvCxnSpPr>
        <p:spPr>
          <a:xfrm>
            <a:off x="3830872" y="2509846"/>
            <a:ext cx="4130743" cy="0"/>
          </a:xfrm>
          <a:prstGeom prst="straightConnector1">
            <a:avLst/>
          </a:prstGeom>
          <a:ln w="1333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5D155C-717C-1C9C-2C83-1A8113C44D72}"/>
              </a:ext>
            </a:extLst>
          </p:cNvPr>
          <p:cNvSpPr txBox="1"/>
          <p:nvPr/>
        </p:nvSpPr>
        <p:spPr>
          <a:xfrm>
            <a:off x="5298831" y="1955849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3 </a:t>
            </a:r>
            <a:r>
              <a:rPr lang="es-ES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cells</a:t>
            </a:r>
            <a:r>
              <a:rPr lang="es-E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in x</a:t>
            </a:r>
            <a:endParaRPr lang="en-GB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CE9524F-B335-8B81-1F5C-895965F9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60" y="2935499"/>
            <a:ext cx="3874455" cy="2362897"/>
          </a:xfrm>
          <a:prstGeom prst="rect">
            <a:avLst/>
          </a:prstGeom>
        </p:spPr>
      </p:pic>
      <p:pic>
        <p:nvPicPr>
          <p:cNvPr id="8" name="Imagen 7" descr="Imagen que contiene béisbol, interior, murciélago, foto&#10;&#10;El contenido generado por IA puede ser incorrecto.">
            <a:extLst>
              <a:ext uri="{FF2B5EF4-FFF2-40B4-BE49-F238E27FC236}">
                <a16:creationId xmlns:a16="http://schemas.microsoft.com/office/drawing/2014/main" id="{CD1BEBDA-BCFE-D5A0-F550-03F595BFA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" t="27835" r="346" b="-5311"/>
          <a:stretch>
            <a:fillRect/>
          </a:stretch>
        </p:blipFill>
        <p:spPr>
          <a:xfrm rot="5400000">
            <a:off x="-588915" y="2499299"/>
            <a:ext cx="5085714" cy="2936746"/>
          </a:xfrm>
          <a:prstGeom prst="rect">
            <a:avLst/>
          </a:prstGeom>
        </p:spPr>
      </p:pic>
      <p:pic>
        <p:nvPicPr>
          <p:cNvPr id="12" name="Imagen 11" descr="Imagen que contiene pequeño, luz, sostener&#10;&#10;El contenido generado por IA puede ser incorrecto.">
            <a:extLst>
              <a:ext uri="{FF2B5EF4-FFF2-40B4-BE49-F238E27FC236}">
                <a16:creationId xmlns:a16="http://schemas.microsoft.com/office/drawing/2014/main" id="{9A90FAE5-99FC-D990-F9AF-1306CBDCD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r="20704"/>
          <a:stretch>
            <a:fillRect/>
          </a:stretch>
        </p:blipFill>
        <p:spPr>
          <a:xfrm>
            <a:off x="8081420" y="1424815"/>
            <a:ext cx="4002687" cy="42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05E96-47EA-9590-7BD8-E6EA59BEB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EE5CE-CD6B-8768-A0A7-A7472794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68" y="19968"/>
            <a:ext cx="13640739" cy="1325563"/>
          </a:xfrm>
        </p:spPr>
        <p:txBody>
          <a:bodyPr/>
          <a:lstStyle/>
          <a:p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Surface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With</a:t>
            </a:r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 </a:t>
            </a:r>
            <a:r>
              <a:rPr lang="es-ES" dirty="0" err="1">
                <a:solidFill>
                  <a:schemeClr val="bg2"/>
                </a:solidFill>
                <a:latin typeface="Bahnschrift SemiCondensed" panose="020B0502040204020203" pitchFamily="34" charset="0"/>
              </a:rPr>
              <a:t>Particle</a:t>
            </a:r>
            <a:endParaRPr lang="en-GB" dirty="0">
              <a:solidFill>
                <a:schemeClr val="bg2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E1B5A86-B300-69CA-A8E8-26B97D77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60" y="2935499"/>
            <a:ext cx="3874455" cy="2362897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E923404-CB9D-CA6A-6964-4C224FE20927}"/>
              </a:ext>
            </a:extLst>
          </p:cNvPr>
          <p:cNvCxnSpPr>
            <a:cxnSpLocks/>
          </p:cNvCxnSpPr>
          <p:nvPr/>
        </p:nvCxnSpPr>
        <p:spPr>
          <a:xfrm>
            <a:off x="-363415" y="1277816"/>
            <a:ext cx="64594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5BA7054F-C229-44A8-CAB8-F2051E0A9262}"/>
              </a:ext>
            </a:extLst>
          </p:cNvPr>
          <p:cNvGrpSpPr/>
          <p:nvPr/>
        </p:nvGrpSpPr>
        <p:grpSpPr>
          <a:xfrm>
            <a:off x="6094359" y="-5718945"/>
            <a:ext cx="6084277" cy="12803387"/>
            <a:chOff x="6096000" y="-4168001"/>
            <a:chExt cx="6084277" cy="12803387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DBBE515-0882-BC82-2A01-3D95DD46D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-4168001"/>
              <a:ext cx="6058746" cy="6401693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8FE9518-BE6E-0A49-0DEC-50B9D3241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297"/>
            <a:stretch>
              <a:fillRect/>
            </a:stretch>
          </p:blipFill>
          <p:spPr>
            <a:xfrm>
              <a:off x="6273953" y="2233692"/>
              <a:ext cx="5906324" cy="6401694"/>
            </a:xfrm>
            <a:prstGeom prst="rect">
              <a:avLst/>
            </a:prstGeom>
          </p:spPr>
        </p:pic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D95221C-1C95-376C-C45B-0804B3A5DFBC}"/>
              </a:ext>
            </a:extLst>
          </p:cNvPr>
          <p:cNvCxnSpPr>
            <a:cxnSpLocks/>
          </p:cNvCxnSpPr>
          <p:nvPr/>
        </p:nvCxnSpPr>
        <p:spPr>
          <a:xfrm>
            <a:off x="9136498" y="6510529"/>
            <a:ext cx="31652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B58B5B5-3C41-2676-1E73-44B15A3BF073}"/>
              </a:ext>
            </a:extLst>
          </p:cNvPr>
          <p:cNvCxnSpPr>
            <a:cxnSpLocks/>
          </p:cNvCxnSpPr>
          <p:nvPr/>
        </p:nvCxnSpPr>
        <p:spPr>
          <a:xfrm>
            <a:off x="7389760" y="6284977"/>
            <a:ext cx="491196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37BDA72-280F-5099-48D6-676115C8C8AF}"/>
              </a:ext>
            </a:extLst>
          </p:cNvPr>
          <p:cNvCxnSpPr>
            <a:cxnSpLocks/>
          </p:cNvCxnSpPr>
          <p:nvPr/>
        </p:nvCxnSpPr>
        <p:spPr>
          <a:xfrm>
            <a:off x="4116907" y="2709138"/>
            <a:ext cx="2155405" cy="0"/>
          </a:xfrm>
          <a:prstGeom prst="straightConnector1">
            <a:avLst/>
          </a:prstGeom>
          <a:ln w="1333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2D6EABE0-5096-7DA3-5615-D1FF808B7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7" t="39502" r="10436" b="39558"/>
          <a:stretch>
            <a:fillRect/>
          </a:stretch>
        </p:blipFill>
        <p:spPr bwMode="auto">
          <a:xfrm>
            <a:off x="268601" y="3007259"/>
            <a:ext cx="3550895" cy="161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50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EF0A1-9C59-CEFB-E149-F0103A90F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25FFD-88D3-D157-025E-5E4751E0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68" y="19968"/>
            <a:ext cx="13640739" cy="1325563"/>
          </a:xfrm>
        </p:spPr>
        <p:txBody>
          <a:bodyPr/>
          <a:lstStyle/>
          <a:p>
            <a:r>
              <a:rPr lang="es-ES" dirty="0">
                <a:solidFill>
                  <a:schemeClr val="bg2"/>
                </a:solidFill>
                <a:latin typeface="Bahnschrift SemiCondensed" panose="020B0502040204020203" pitchFamily="34" charset="0"/>
              </a:rPr>
              <a:t>AAAAAAAAAAAAAAAAAAAAAAAAAHHHHHHHHHHHHHHHH</a:t>
            </a:r>
            <a:endParaRPr lang="en-GB" dirty="0">
              <a:solidFill>
                <a:schemeClr val="bg2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0AB91C9-01E4-901A-E070-66C16D88B898}"/>
              </a:ext>
            </a:extLst>
          </p:cNvPr>
          <p:cNvCxnSpPr>
            <a:cxnSpLocks/>
          </p:cNvCxnSpPr>
          <p:nvPr/>
        </p:nvCxnSpPr>
        <p:spPr>
          <a:xfrm>
            <a:off x="-363415" y="1277816"/>
            <a:ext cx="64594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7C630E-4B99-695A-F000-8A10939F6BD3}"/>
              </a:ext>
            </a:extLst>
          </p:cNvPr>
          <p:cNvCxnSpPr>
            <a:cxnSpLocks/>
          </p:cNvCxnSpPr>
          <p:nvPr/>
        </p:nvCxnSpPr>
        <p:spPr>
          <a:xfrm>
            <a:off x="9136498" y="6510529"/>
            <a:ext cx="31652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ED0E9E9-C96A-8482-FEBE-355044AAC143}"/>
              </a:ext>
            </a:extLst>
          </p:cNvPr>
          <p:cNvCxnSpPr>
            <a:cxnSpLocks/>
          </p:cNvCxnSpPr>
          <p:nvPr/>
        </p:nvCxnSpPr>
        <p:spPr>
          <a:xfrm>
            <a:off x="7389760" y="6284977"/>
            <a:ext cx="491196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39ED8AC8-D87B-DF55-E18D-2B3732F7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24" y="1922388"/>
            <a:ext cx="1999668" cy="3493673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D3FCEBC4-93F1-CE9C-121F-E7AA7F9EAE8B}"/>
              </a:ext>
            </a:extLst>
          </p:cNvPr>
          <p:cNvGrpSpPr/>
          <p:nvPr/>
        </p:nvGrpSpPr>
        <p:grpSpPr>
          <a:xfrm>
            <a:off x="3983617" y="1831000"/>
            <a:ext cx="7010400" cy="3968507"/>
            <a:chOff x="3800737" y="2400054"/>
            <a:chExt cx="7010400" cy="396850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85BBF68F-CDDA-4086-809B-FFB9A6C198D7}"/>
                </a:ext>
              </a:extLst>
            </p:cNvPr>
            <p:cNvGrpSpPr/>
            <p:nvPr/>
          </p:nvGrpSpPr>
          <p:grpSpPr>
            <a:xfrm>
              <a:off x="3800737" y="2400054"/>
              <a:ext cx="7010400" cy="3943350"/>
              <a:chOff x="3884560" y="1922388"/>
              <a:chExt cx="7010400" cy="3943350"/>
            </a:xfrm>
          </p:grpSpPr>
          <p:pic>
            <p:nvPicPr>
              <p:cNvPr id="8" name="Picture 4" descr="Babe Please Stop - Meme Template">
                <a:extLst>
                  <a:ext uri="{FF2B5EF4-FFF2-40B4-BE49-F238E27FC236}">
                    <a16:creationId xmlns:a16="http://schemas.microsoft.com/office/drawing/2014/main" id="{CE904785-CC42-4C1A-42B0-EB55DA21DC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4560" y="1922388"/>
                <a:ext cx="7010400" cy="3943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Babe Please Stop - Meme Template">
                <a:extLst>
                  <a:ext uri="{FF2B5EF4-FFF2-40B4-BE49-F238E27FC236}">
                    <a16:creationId xmlns:a16="http://schemas.microsoft.com/office/drawing/2014/main" id="{C6A60F09-6C55-E6CA-E05C-61D77B7D2F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26" t="26955" r="3739" b="-2494"/>
              <a:stretch>
                <a:fillRect/>
              </a:stretch>
            </p:blipFill>
            <p:spPr bwMode="auto">
              <a:xfrm flipH="1">
                <a:off x="7476278" y="2886971"/>
                <a:ext cx="3165230" cy="2978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2" name="Picture 6" descr="SIESTA | MaX">
              <a:extLst>
                <a:ext uri="{FF2B5EF4-FFF2-40B4-BE49-F238E27FC236}">
                  <a16:creationId xmlns:a16="http://schemas.microsoft.com/office/drawing/2014/main" id="{2480CBEF-02AF-5DF3-0F4A-6201FDE4A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185" y="4463561"/>
              <a:ext cx="28575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D077687-921D-8B36-9179-E857E4D2F3D1}"/>
                </a:ext>
              </a:extLst>
            </p:cNvPr>
            <p:cNvSpPr txBox="1"/>
            <p:nvPr/>
          </p:nvSpPr>
          <p:spPr>
            <a:xfrm>
              <a:off x="4456644" y="2838227"/>
              <a:ext cx="22799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/>
                <a:t>Please</a:t>
              </a:r>
              <a:r>
                <a:rPr lang="es-ES" sz="2400" b="1" dirty="0"/>
                <a:t> converge!!</a:t>
              </a:r>
              <a:endParaRPr lang="en-GB" sz="2400" b="1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DB1B8F6-FAE3-F896-D970-09B05FDC0F05}"/>
                </a:ext>
              </a:extLst>
            </p:cNvPr>
            <p:cNvSpPr txBox="1"/>
            <p:nvPr/>
          </p:nvSpPr>
          <p:spPr>
            <a:xfrm>
              <a:off x="7996546" y="3118086"/>
              <a:ext cx="2279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/>
                <a:t>Jeje… no</a:t>
              </a:r>
              <a:endParaRPr lang="en-GB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640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89A00988B4D549B8DA0F74A792D013" ma:contentTypeVersion="17" ma:contentTypeDescription="Crear nuevo documento." ma:contentTypeScope="" ma:versionID="6e402b70cbfdb41fad8ad26b8bea9e5f">
  <xsd:schema xmlns:xsd="http://www.w3.org/2001/XMLSchema" xmlns:xs="http://www.w3.org/2001/XMLSchema" xmlns:p="http://schemas.microsoft.com/office/2006/metadata/properties" xmlns:ns3="5694b67b-9365-4aa5-909c-33a1c38dfa37" xmlns:ns4="b287ffd9-6cfb-4a49-ab8f-f036bcd2a57b" targetNamespace="http://schemas.microsoft.com/office/2006/metadata/properties" ma:root="true" ma:fieldsID="5e5e0e6047009dee248354c1ca24b94b" ns3:_="" ns4:_="">
    <xsd:import namespace="5694b67b-9365-4aa5-909c-33a1c38dfa37"/>
    <xsd:import namespace="b287ffd9-6cfb-4a49-ab8f-f036bcd2a5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4b67b-9365-4aa5-909c-33a1c38dfa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7ffd9-6cfb-4a49-ab8f-f036bcd2a57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94b67b-9365-4aa5-909c-33a1c38dfa37" xsi:nil="true"/>
  </documentManagement>
</p:properties>
</file>

<file path=customXml/itemProps1.xml><?xml version="1.0" encoding="utf-8"?>
<ds:datastoreItem xmlns:ds="http://schemas.openxmlformats.org/officeDocument/2006/customXml" ds:itemID="{68DAC2E8-5FB4-49FA-B188-5DF788C56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94b67b-9365-4aa5-909c-33a1c38dfa37"/>
    <ds:schemaRef ds:uri="b287ffd9-6cfb-4a49-ab8f-f036bcd2a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5A4C62-ABEB-446F-8E2E-2501FBBBC1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F36058-5267-40E0-9DEA-31977A4B9AD2}">
  <ds:schemaRefs>
    <ds:schemaRef ds:uri="http://purl.org/dc/terms/"/>
    <ds:schemaRef ds:uri="5694b67b-9365-4aa5-909c-33a1c38dfa37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b287ffd9-6cfb-4a49-ab8f-f036bcd2a57b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324</Words>
  <Application>Microsoft Office PowerPoint</Application>
  <PresentationFormat>Panorámica</PresentationFormat>
  <Paragraphs>76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Bahnschrift SemiCondensed</vt:lpstr>
      <vt:lpstr>Cascadia Mono SemiLight</vt:lpstr>
      <vt:lpstr>Tema de Office</vt:lpstr>
      <vt:lpstr>Gold Particle on a  Titania Surface</vt:lpstr>
      <vt:lpstr>Project Idea</vt:lpstr>
      <vt:lpstr>Gold Nanoparticle</vt:lpstr>
      <vt:lpstr>Anatase Basis</vt:lpstr>
      <vt:lpstr>Everything starts to go wrong</vt:lpstr>
      <vt:lpstr>Everything starts to go wrong</vt:lpstr>
      <vt:lpstr>Anatase Surface</vt:lpstr>
      <vt:lpstr>Surface With Particle</vt:lpstr>
      <vt:lpstr>AAAAAAAAAAAAAAAAAAAAAAAAAHHHHHHHHHHHHHHHH</vt:lpstr>
      <vt:lpstr>AAAAAAAAAAAAAAAAAAAAAAAAAHHHHHHHHHHHHHHHH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Ely Farrés Palomeras</dc:creator>
  <cp:lastModifiedBy>Ely Farrés Palomeras</cp:lastModifiedBy>
  <cp:revision>2</cp:revision>
  <dcterms:created xsi:type="dcterms:W3CDTF">2025-07-03T22:39:01Z</dcterms:created>
  <dcterms:modified xsi:type="dcterms:W3CDTF">2025-07-04T06:56:18Z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0x0101004389A00988B4D549B8DA0F74A792D013</vt:lpwstr>
  </property>
</Properties>
</file>