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7"/>
  </p:notesMasterIdLst>
  <p:sldIdLst>
    <p:sldId id="1661" r:id="rId6"/>
    <p:sldId id="1705" r:id="rId7"/>
    <p:sldId id="258" r:id="rId8"/>
    <p:sldId id="259" r:id="rId9"/>
    <p:sldId id="1706" r:id="rId10"/>
    <p:sldId id="1691" r:id="rId11"/>
    <p:sldId id="1670" r:id="rId12"/>
    <p:sldId id="1692" r:id="rId13"/>
    <p:sldId id="1693" r:id="rId14"/>
    <p:sldId id="1694" r:id="rId15"/>
    <p:sldId id="1695" r:id="rId16"/>
    <p:sldId id="1698" r:id="rId17"/>
    <p:sldId id="1707" r:id="rId18"/>
    <p:sldId id="1700" r:id="rId19"/>
    <p:sldId id="1701" r:id="rId20"/>
    <p:sldId id="1702" r:id="rId21"/>
    <p:sldId id="1703" r:id="rId22"/>
    <p:sldId id="1704" r:id="rId23"/>
    <p:sldId id="1689" r:id="rId24"/>
    <p:sldId id="1696" r:id="rId25"/>
    <p:sldId id="1678" r:id="rId26"/>
  </p:sldIdLst>
  <p:sldSz cx="12192000" cy="6858000"/>
  <p:notesSz cx="6858000" cy="9144000"/>
  <p:custDataLst>
    <p:tags r:id="rId2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E22"/>
    <a:srgbClr val="ECEF75"/>
    <a:srgbClr val="FFFFFF"/>
    <a:srgbClr val="8ED557"/>
    <a:srgbClr val="7EA635"/>
    <a:srgbClr val="003F4C"/>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DBC72B-2EFB-42DE-958E-F6F87202914F}" v="6" dt="2020-05-13T14:38:52.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74724" autoAdjust="0"/>
  </p:normalViewPr>
  <p:slideViewPr>
    <p:cSldViewPr snapToGrid="0">
      <p:cViewPr>
        <p:scale>
          <a:sx n="50" d="100"/>
          <a:sy n="50" d="100"/>
        </p:scale>
        <p:origin x="1320" y="12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5/13/2020 8:07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Attributes of Python classes can be a difficult concept to convey. Python doesn’t enforce many of the principles of object-oriented programming, such as </a:t>
            </a:r>
            <a:r>
              <a:rPr lang="en-US" i="1" dirty="0"/>
              <a:t>information hiding</a:t>
            </a:r>
            <a:r>
              <a:rPr lang="en-US" i="0" dirty="0"/>
              <a:t> and </a:t>
            </a:r>
            <a:r>
              <a:rPr lang="en-US" i="1" dirty="0"/>
              <a:t>modularization. </a:t>
            </a:r>
            <a:r>
              <a:rPr lang="en-US" i="0" dirty="0"/>
              <a:t>Python allows attributes to be assigned outside of the class definition and doesn’t have a mechanism for enforcing access to attributes only through methods. This can be confusing to students who may have had some exposure to an object-oriented language like Java or C# and will certainly lead to confusion if they go on to study another OO language. You may want to point out that Python is not truly an object-oriented language.</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069204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object diagram is a standard way of visualizing the elements of an object, just as a class diagram (which we will see in the next lesson) is useful for visualizing the elements of a class and the relationship between classes.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723002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to highlight that the Owner object is instantiated and assigned an attribute as an attribute of the Pet object.</a:t>
            </a:r>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3749865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Owner object with the name of ‘Princess Firebolt’ is an attribute of the Pet object.</a:t>
            </a:r>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176772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have the students do a think-pair-share to answer the question or try typing and running the code themselves (though they may introduce other errors in the process).</a:t>
            </a:r>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3830291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students didn’t try to run the code on their computers, they should be able to explain that they would expect some type of syntax error.</a:t>
            </a:r>
          </a:p>
        </p:txBody>
      </p:sp>
      <p:sp>
        <p:nvSpPr>
          <p:cNvPr id="4" name="Slide Number Placeholder 3"/>
          <p:cNvSpPr>
            <a:spLocks noGrp="1"/>
          </p:cNvSpPr>
          <p:nvPr>
            <p:ph type="sldNum" sz="quarter" idx="5"/>
          </p:nvPr>
        </p:nvSpPr>
        <p:spPr/>
        <p:txBody>
          <a:bodyPr/>
          <a:lstStyle/>
          <a:p>
            <a:fld id="{8402DE32-493B-4797-AE32-069E4744FC89}" type="slidenum">
              <a:rPr lang="en-US" smtClean="0"/>
              <a:t>16</a:t>
            </a:fld>
            <a:endParaRPr lang="en-US"/>
          </a:p>
        </p:txBody>
      </p:sp>
    </p:spTree>
    <p:extLst>
      <p:ext uri="{BB962C8B-B14F-4D97-AF65-F5344CB8AC3E}">
        <p14:creationId xmlns:p14="http://schemas.microsoft.com/office/powerpoint/2010/main" val="833364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want to use an inclusive questioning technique or have the students enter the code in their Python environment and try running it.</a:t>
            </a:r>
          </a:p>
        </p:txBody>
      </p:sp>
      <p:sp>
        <p:nvSpPr>
          <p:cNvPr id="4" name="Slide Number Placeholder 3"/>
          <p:cNvSpPr>
            <a:spLocks noGrp="1"/>
          </p:cNvSpPr>
          <p:nvPr>
            <p:ph type="sldNum" sz="quarter" idx="5"/>
          </p:nvPr>
        </p:nvSpPr>
        <p:spPr/>
        <p:txBody>
          <a:bodyPr/>
          <a:lstStyle/>
          <a:p>
            <a:fld id="{8402DE32-493B-4797-AE32-069E4744FC89}" type="slidenum">
              <a:rPr lang="en-US" smtClean="0"/>
              <a:t>17</a:t>
            </a:fld>
            <a:endParaRPr lang="en-US"/>
          </a:p>
        </p:txBody>
      </p:sp>
    </p:spTree>
    <p:extLst>
      <p:ext uri="{BB962C8B-B14F-4D97-AF65-F5344CB8AC3E}">
        <p14:creationId xmlns:p14="http://schemas.microsoft.com/office/powerpoint/2010/main" val="3399306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might be confusing for some of the students. Make sure they understand how to define the value of an attribute and how to use it.</a:t>
            </a:r>
          </a:p>
        </p:txBody>
      </p:sp>
      <p:sp>
        <p:nvSpPr>
          <p:cNvPr id="4" name="Slide Number Placeholder 3"/>
          <p:cNvSpPr>
            <a:spLocks noGrp="1"/>
          </p:cNvSpPr>
          <p:nvPr>
            <p:ph type="sldNum" sz="quarter" idx="5"/>
          </p:nvPr>
        </p:nvSpPr>
        <p:spPr/>
        <p:txBody>
          <a:bodyPr/>
          <a:lstStyle/>
          <a:p>
            <a:fld id="{8402DE32-493B-4797-AE32-069E4744FC89}" type="slidenum">
              <a:rPr lang="en-US" smtClean="0"/>
              <a:t>18</a:t>
            </a:fld>
            <a:endParaRPr lang="en-US"/>
          </a:p>
        </p:txBody>
      </p:sp>
    </p:spTree>
    <p:extLst>
      <p:ext uri="{BB962C8B-B14F-4D97-AF65-F5344CB8AC3E}">
        <p14:creationId xmlns:p14="http://schemas.microsoft.com/office/powerpoint/2010/main" val="109984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https://media.24ways.org/2009/01/f1.gif</a:t>
            </a:r>
          </a:p>
        </p:txBody>
      </p:sp>
      <p:sp>
        <p:nvSpPr>
          <p:cNvPr id="4" name="Slide Number Placeholder 3"/>
          <p:cNvSpPr>
            <a:spLocks noGrp="1"/>
          </p:cNvSpPr>
          <p:nvPr>
            <p:ph type="sldNum" sz="quarter" idx="5"/>
          </p:nvPr>
        </p:nvSpPr>
        <p:spPr/>
        <p:txBody>
          <a:bodyPr/>
          <a:lstStyle/>
          <a:p>
            <a:fld id="{8402DE32-493B-4797-AE32-069E4744FC89}" type="slidenum">
              <a:rPr lang="en-US" smtClean="0"/>
              <a:t>19</a:t>
            </a:fld>
            <a:endParaRPr lang="en-US"/>
          </a:p>
        </p:txBody>
      </p:sp>
    </p:spTree>
    <p:extLst>
      <p:ext uri="{BB962C8B-B14F-4D97-AF65-F5344CB8AC3E}">
        <p14:creationId xmlns:p14="http://schemas.microsoft.com/office/powerpoint/2010/main" val="1193613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ways to return the r, g, b values from the </a:t>
            </a:r>
            <a:r>
              <a:rPr lang="en-US" dirty="0" err="1"/>
              <a:t>add_color</a:t>
            </a:r>
            <a:r>
              <a:rPr lang="en-US" dirty="0"/>
              <a:t> function. The students may be tempted to print the values or return a list or a dictionary of RGB values. The solution they may not think of is to create a new Color object in the function and return it. That would be the ideal solution for this lab.</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20</a:t>
            </a:fld>
            <a:endParaRPr lang="en-US"/>
          </a:p>
        </p:txBody>
      </p:sp>
    </p:spTree>
    <p:extLst>
      <p:ext uri="{BB962C8B-B14F-4D97-AF65-F5344CB8AC3E}">
        <p14:creationId xmlns:p14="http://schemas.microsoft.com/office/powerpoint/2010/main" val="443068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learning objectives for this lesson. It would be helpful to also write them on a whiteboard or somewhere else to keep them visible to the students as they progress through the lesson.</a:t>
            </a:r>
          </a:p>
          <a:p>
            <a:endParaRPr lang="en-US" dirty="0"/>
          </a:p>
          <a:p>
            <a:r>
              <a:rPr lang="en-US" dirty="0"/>
              <a:t>Another helpful practice would be to have the students write down the new terms for this lesson and their definitions in a notebook.</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2582094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3-4 minutes to follow the instructions on the Do Now page.</a:t>
            </a:r>
          </a:p>
          <a:p>
            <a:endParaRPr lang="en-US" dirty="0"/>
          </a:p>
          <a:p>
            <a:r>
              <a:rPr lang="en-US" dirty="0"/>
              <a:t>The students will probably write if statements to determine which pet is which.</a:t>
            </a:r>
          </a:p>
          <a:p>
            <a:endParaRPr lang="en-US" dirty="0"/>
          </a:p>
          <a:p>
            <a:r>
              <a:rPr lang="en-US" dirty="0"/>
              <a:t>Data structures they may think of for this example could be a list of pet names or a dictionary with keys for the pet name and the name as the associated value. They should have learned about lists in unit 4 and dictionaries in unit 6.</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structures students may think of for this example could be a list of pet names or a dictionary with keys for the pet name and the name as the associated value. They should have learned about lists in unit 4 and dictionaries in unit 6.</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327792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discussion is the lead-in to introducing classes. Hopefully, the students will realize that the </a:t>
            </a:r>
            <a:r>
              <a:rPr lang="en-US" b="1" dirty="0"/>
              <a:t>pet </a:t>
            </a:r>
            <a:r>
              <a:rPr lang="en-US" b="0" dirty="0"/>
              <a:t>data type will be more useful than the other approaches they considered. You may need to guide the discussion with some leading questions to get the students to that realization.</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238921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exercise, have the students type in just the first line of the class definition and run it in their IDE. They will get a runtime error because a class definition MUST contain at least one statement, even if that statement is just a docstring, as shown in the example. The first line after a class definition usually is a docstring that describes the class.</a:t>
            </a: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306509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Remind students of creating a block in Snap! </a:t>
            </a:r>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864322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introduction of the term </a:t>
            </a:r>
            <a:r>
              <a:rPr lang="en-US" i="1" dirty="0"/>
              <a:t>mutable </a:t>
            </a:r>
            <a:r>
              <a:rPr lang="en-US" i="0" dirty="0"/>
              <a:t>may be confusing for the students. Don’t let them get too hung up on it; it’s a term they will encounter in the future if they continue to study CS but is not essential to their ability to work with classes at the present.</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664072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4899660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a:ea typeface="Segoe UI" pitchFamily="34" charset="0"/>
                <a:cs typeface="Segoe UI" pitchFamily="34" charset="0"/>
              </a:rPr>
              <a:t>Lorem ipsum dolor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consectetuer</a:t>
            </a:r>
            <a:r>
              <a:rPr lang="en-US" sz="2400" i="0">
                <a:ea typeface="Segoe UI" pitchFamily="34" charset="0"/>
                <a:cs typeface="Segoe UI" pitchFamily="34" charset="0"/>
              </a:rPr>
              <a:t> </a:t>
            </a:r>
            <a:r>
              <a:rPr lang="en-US" sz="2400" i="0" err="1">
                <a:ea typeface="Segoe UI" pitchFamily="34" charset="0"/>
                <a:cs typeface="Segoe UI" pitchFamily="34" charset="0"/>
              </a:rPr>
              <a:t>adipiscing</a:t>
            </a:r>
            <a:r>
              <a:rPr lang="en-US" sz="2400" i="0">
                <a:ea typeface="Segoe UI" pitchFamily="34" charset="0"/>
                <a:cs typeface="Segoe UI" pitchFamily="34" charset="0"/>
              </a:rPr>
              <a:t> </a:t>
            </a:r>
            <a:r>
              <a:rPr lang="en-US" sz="2400" i="0" err="1">
                <a:ea typeface="Segoe UI" pitchFamily="34" charset="0"/>
                <a:cs typeface="Segoe UI" pitchFamily="34" charset="0"/>
              </a:rPr>
              <a:t>elit</a:t>
            </a:r>
            <a:r>
              <a:rPr lang="en-US" sz="2400" i="0">
                <a:ea typeface="Segoe UI" pitchFamily="34" charset="0"/>
                <a:cs typeface="Segoe UI" pitchFamily="34" charset="0"/>
              </a:rPr>
              <a:t>. Maecenas </a:t>
            </a:r>
            <a:r>
              <a:rPr lang="en-US" sz="2400" i="0" err="1">
                <a:ea typeface="Segoe UI" pitchFamily="34" charset="0"/>
                <a:cs typeface="Segoe UI" pitchFamily="34" charset="0"/>
              </a:rPr>
              <a:t>porttitor</a:t>
            </a:r>
            <a:r>
              <a:rPr lang="en-US" sz="2400" i="0">
                <a:ea typeface="Segoe UI" pitchFamily="34" charset="0"/>
                <a:cs typeface="Segoe UI" pitchFamily="34" charset="0"/>
              </a:rPr>
              <a:t> </a:t>
            </a:r>
            <a:r>
              <a:rPr lang="en-US" sz="2400" i="0" err="1">
                <a:ea typeface="Segoe UI" pitchFamily="34" charset="0"/>
                <a:cs typeface="Segoe UI" pitchFamily="34" charset="0"/>
              </a:rPr>
              <a:t>congue</a:t>
            </a:r>
            <a:r>
              <a:rPr lang="en-US" sz="2400" i="0">
                <a:ea typeface="Segoe UI" pitchFamily="34" charset="0"/>
                <a:cs typeface="Segoe UI" pitchFamily="34" charset="0"/>
              </a:rPr>
              <a:t> </a:t>
            </a:r>
            <a:r>
              <a:rPr lang="en-US" sz="2400" i="0" err="1">
                <a:ea typeface="Segoe UI" pitchFamily="34" charset="0"/>
                <a:cs typeface="Segoe UI" pitchFamily="34" charset="0"/>
              </a:rPr>
              <a:t>massa</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a:t>
            </a:r>
            <a:r>
              <a:rPr lang="en-US" sz="2400" i="0" err="1">
                <a:ea typeface="Segoe UI" pitchFamily="34" charset="0"/>
                <a:cs typeface="Segoe UI" pitchFamily="34" charset="0"/>
              </a:rPr>
              <a:t>posuere</a:t>
            </a:r>
            <a:r>
              <a:rPr lang="en-US" sz="2400" i="0">
                <a:ea typeface="Segoe UI" pitchFamily="34" charset="0"/>
                <a:cs typeface="Segoe UI" pitchFamily="34" charset="0"/>
              </a:rPr>
              <a:t>, magna sed pulvinar </a:t>
            </a:r>
            <a:r>
              <a:rPr lang="en-US" sz="2400" i="0" err="1">
                <a:ea typeface="Segoe UI" pitchFamily="34" charset="0"/>
                <a:cs typeface="Segoe UI" pitchFamily="34" charset="0"/>
              </a:rPr>
              <a:t>ultricies</a:t>
            </a:r>
            <a:r>
              <a:rPr lang="en-US" sz="2400" i="0">
                <a:ea typeface="Segoe UI" pitchFamily="34" charset="0"/>
                <a:cs typeface="Segoe UI" pitchFamily="34" charset="0"/>
              </a:rPr>
              <a:t>, </a:t>
            </a:r>
            <a:r>
              <a:rPr lang="en-US" sz="2400" i="0" err="1">
                <a:ea typeface="Segoe UI" pitchFamily="34" charset="0"/>
                <a:cs typeface="Segoe UI" pitchFamily="34" charset="0"/>
              </a:rPr>
              <a:t>purus</a:t>
            </a:r>
            <a:r>
              <a:rPr lang="en-US" sz="2400" i="0">
                <a:ea typeface="Segoe UI" pitchFamily="34" charset="0"/>
                <a:cs typeface="Segoe UI" pitchFamily="34" charset="0"/>
              </a:rPr>
              <a:t> </a:t>
            </a:r>
            <a:r>
              <a:rPr lang="en-US" sz="2400" i="0" err="1">
                <a:ea typeface="Segoe UI" pitchFamily="34" charset="0"/>
                <a:cs typeface="Segoe UI" pitchFamily="34" charset="0"/>
              </a:rPr>
              <a:t>lectus</a:t>
            </a:r>
            <a:r>
              <a:rPr lang="en-US" sz="2400" i="0">
                <a:ea typeface="Segoe UI" pitchFamily="34" charset="0"/>
                <a:cs typeface="Segoe UI" pitchFamily="34" charset="0"/>
              </a:rPr>
              <a:t> </a:t>
            </a:r>
            <a:r>
              <a:rPr lang="en-US" sz="2400" i="0" err="1">
                <a:ea typeface="Segoe UI" pitchFamily="34" charset="0"/>
                <a:cs typeface="Segoe UI" pitchFamily="34" charset="0"/>
              </a:rPr>
              <a:t>malesuada</a:t>
            </a:r>
            <a:r>
              <a:rPr lang="en-US" sz="2400" i="0">
                <a:ea typeface="Segoe UI" pitchFamily="34" charset="0"/>
                <a:cs typeface="Segoe UI" pitchFamily="34" charset="0"/>
              </a:rPr>
              <a:t> libero,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commodo</a:t>
            </a:r>
            <a:r>
              <a:rPr lang="en-US" sz="2400" i="0">
                <a:ea typeface="Segoe UI" pitchFamily="34" charset="0"/>
                <a:cs typeface="Segoe UI" pitchFamily="34" charset="0"/>
              </a:rPr>
              <a:t> magna </a:t>
            </a:r>
            <a:r>
              <a:rPr lang="en-US" sz="2400" i="0" err="1">
                <a:ea typeface="Segoe UI" pitchFamily="34" charset="0"/>
                <a:cs typeface="Segoe UI" pitchFamily="34" charset="0"/>
              </a:rPr>
              <a:t>eros</a:t>
            </a:r>
            <a:r>
              <a:rPr lang="en-US" sz="2400" i="0">
                <a:ea typeface="Segoe UI" pitchFamily="34" charset="0"/>
                <a:cs typeface="Segoe UI" pitchFamily="34" charset="0"/>
              </a:rPr>
              <a:t> </a:t>
            </a:r>
            <a:r>
              <a:rPr lang="en-US" sz="2400" i="0" err="1">
                <a:ea typeface="Segoe UI" pitchFamily="34" charset="0"/>
                <a:cs typeface="Segoe UI" pitchFamily="34" charset="0"/>
              </a:rPr>
              <a:t>quis</a:t>
            </a:r>
            <a:r>
              <a:rPr lang="en-US" sz="2400" i="0">
                <a:ea typeface="Segoe UI" pitchFamily="34" charset="0"/>
                <a:cs typeface="Segoe UI" pitchFamily="34" charset="0"/>
              </a:rPr>
              <a:t> </a:t>
            </a:r>
            <a:r>
              <a:rPr lang="en-US" sz="2400" i="0" err="1">
                <a:ea typeface="Segoe UI" pitchFamily="34" charset="0"/>
                <a:cs typeface="Segoe UI" pitchFamily="34" charset="0"/>
              </a:rPr>
              <a:t>urna</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a:ea typeface="Segoe UI" pitchFamily="34" charset="0"/>
                <a:cs typeface="Segoe UI" pitchFamily="34" charset="0"/>
              </a:rPr>
              <a:t>Nunc </a:t>
            </a:r>
            <a:r>
              <a:rPr lang="en-US" sz="2400" i="0" err="1">
                <a:ea typeface="Segoe UI" pitchFamily="34" charset="0"/>
                <a:cs typeface="Segoe UI" pitchFamily="34" charset="0"/>
              </a:rPr>
              <a:t>viverra</a:t>
            </a:r>
            <a:r>
              <a:rPr lang="en-US" sz="2400" i="0">
                <a:ea typeface="Segoe UI" pitchFamily="34" charset="0"/>
                <a:cs typeface="Segoe UI" pitchFamily="34" charset="0"/>
              </a:rPr>
              <a:t> </a:t>
            </a:r>
            <a:r>
              <a:rPr lang="en-US" sz="2400" i="0" err="1">
                <a:ea typeface="Segoe UI" pitchFamily="34" charset="0"/>
                <a:cs typeface="Segoe UI" pitchFamily="34" charset="0"/>
              </a:rPr>
              <a:t>imperdiet</a:t>
            </a:r>
            <a:r>
              <a:rPr lang="en-US" sz="2400" i="0">
                <a:ea typeface="Segoe UI" pitchFamily="34" charset="0"/>
                <a:cs typeface="Segoe UI" pitchFamily="34" charset="0"/>
              </a:rPr>
              <a:t> </a:t>
            </a:r>
            <a:r>
              <a:rPr lang="en-US" sz="2400" i="0" err="1">
                <a:ea typeface="Segoe UI" pitchFamily="34" charset="0"/>
                <a:cs typeface="Segoe UI" pitchFamily="34" charset="0"/>
              </a:rPr>
              <a:t>enim</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est. </a:t>
            </a:r>
            <a:r>
              <a:rPr lang="en-US" sz="2400" i="0" err="1">
                <a:ea typeface="Segoe UI" pitchFamily="34" charset="0"/>
                <a:cs typeface="Segoe UI" pitchFamily="34" charset="0"/>
              </a:rPr>
              <a:t>Vivamus</a:t>
            </a:r>
            <a:r>
              <a:rPr lang="en-US" sz="2400" i="0">
                <a:ea typeface="Segoe UI" pitchFamily="34" charset="0"/>
                <a:cs typeface="Segoe UI" pitchFamily="34" charset="0"/>
              </a:rPr>
              <a:t> a </a:t>
            </a:r>
            <a:r>
              <a:rPr lang="en-US" sz="2400" i="0" err="1">
                <a:ea typeface="Segoe UI" pitchFamily="34" charset="0"/>
                <a:cs typeface="Segoe UI" pitchFamily="34" charset="0"/>
              </a:rPr>
              <a:t>tellus</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err="1">
                <a:ea typeface="Segoe UI" pitchFamily="34" charset="0"/>
                <a:cs typeface="Segoe UI" pitchFamily="34" charset="0"/>
              </a:rPr>
              <a:t>Pellentesque</a:t>
            </a:r>
            <a:r>
              <a:rPr lang="en-US" sz="2400" i="0">
                <a:ea typeface="Segoe UI" pitchFamily="34" charset="0"/>
                <a:cs typeface="Segoe UI" pitchFamily="34" charset="0"/>
              </a:rPr>
              <a:t> habitant </a:t>
            </a:r>
            <a:r>
              <a:rPr lang="en-US" sz="2400" i="0" err="1">
                <a:ea typeface="Segoe UI" pitchFamily="34" charset="0"/>
                <a:cs typeface="Segoe UI" pitchFamily="34" charset="0"/>
              </a:rPr>
              <a:t>morbi</a:t>
            </a:r>
            <a:r>
              <a:rPr lang="en-US" sz="2400" i="0">
                <a:ea typeface="Segoe UI" pitchFamily="34" charset="0"/>
                <a:cs typeface="Segoe UI" pitchFamily="34" charset="0"/>
              </a:rPr>
              <a:t> </a:t>
            </a:r>
            <a:r>
              <a:rPr lang="en-US" sz="2400" i="0" err="1">
                <a:ea typeface="Segoe UI" pitchFamily="34" charset="0"/>
                <a:cs typeface="Segoe UI" pitchFamily="34" charset="0"/>
              </a:rPr>
              <a:t>tristique</a:t>
            </a:r>
            <a:r>
              <a:rPr lang="en-US" sz="2400" i="0">
                <a:ea typeface="Segoe UI" pitchFamily="34" charset="0"/>
                <a:cs typeface="Segoe UI" pitchFamily="34" charset="0"/>
              </a:rPr>
              <a:t> </a:t>
            </a:r>
            <a:r>
              <a:rPr lang="en-US" sz="2400" i="0" err="1">
                <a:ea typeface="Segoe UI" pitchFamily="34" charset="0"/>
                <a:cs typeface="Segoe UI" pitchFamily="34" charset="0"/>
              </a:rPr>
              <a:t>senectus</a:t>
            </a:r>
            <a:r>
              <a:rPr lang="en-US" sz="2400" i="0">
                <a:ea typeface="Segoe UI" pitchFamily="34" charset="0"/>
                <a:cs typeface="Segoe UI" pitchFamily="34" charset="0"/>
              </a:rPr>
              <a:t> et </a:t>
            </a:r>
            <a:r>
              <a:rPr lang="en-US" sz="2400" i="0" err="1">
                <a:ea typeface="Segoe UI" pitchFamily="34" charset="0"/>
                <a:cs typeface="Segoe UI" pitchFamily="34" charset="0"/>
              </a:rPr>
              <a:t>netus</a:t>
            </a:r>
            <a:r>
              <a:rPr lang="en-US" sz="2400" i="0">
                <a:ea typeface="Segoe UI" pitchFamily="34" charset="0"/>
                <a:cs typeface="Segoe UI" pitchFamily="34" charset="0"/>
              </a:rPr>
              <a:t> et </a:t>
            </a:r>
            <a:r>
              <a:rPr lang="en-US" sz="2400" i="0" err="1">
                <a:ea typeface="Segoe UI" pitchFamily="34" charset="0"/>
                <a:cs typeface="Segoe UI" pitchFamily="34" charset="0"/>
              </a:rPr>
              <a:t>malesuada</a:t>
            </a:r>
            <a:r>
              <a:rPr lang="en-US" sz="2400" i="0">
                <a:ea typeface="Segoe UI" pitchFamily="34" charset="0"/>
                <a:cs typeface="Segoe UI" pitchFamily="34" charset="0"/>
              </a:rPr>
              <a:t> fames ac </a:t>
            </a:r>
            <a:r>
              <a:rPr lang="en-US" sz="2400" i="0" err="1">
                <a:ea typeface="Segoe UI" pitchFamily="34" charset="0"/>
                <a:cs typeface="Segoe UI" pitchFamily="34" charset="0"/>
              </a:rPr>
              <a:t>turpis</a:t>
            </a:r>
            <a:r>
              <a:rPr lang="en-US" sz="2400" i="0">
                <a:ea typeface="Segoe UI" pitchFamily="34" charset="0"/>
                <a:cs typeface="Segoe UI" pitchFamily="34" charset="0"/>
              </a:rPr>
              <a:t> </a:t>
            </a:r>
            <a:r>
              <a:rPr lang="en-US" sz="2400" i="0" err="1">
                <a:ea typeface="Segoe UI" pitchFamily="34" charset="0"/>
                <a:cs typeface="Segoe UI" pitchFamily="34" charset="0"/>
              </a:rPr>
              <a:t>egestas</a:t>
            </a:r>
            <a:r>
              <a:rPr lang="en-US" sz="2400" i="0">
                <a:ea typeface="Segoe UI" pitchFamily="34" charset="0"/>
                <a:cs typeface="Segoe UI" pitchFamily="34" charset="0"/>
              </a:rPr>
              <a:t>. </a:t>
            </a:r>
            <a:r>
              <a:rPr lang="en-US" sz="2400" i="0" err="1">
                <a:ea typeface="Segoe UI" pitchFamily="34" charset="0"/>
                <a:cs typeface="Segoe UI" pitchFamily="34" charset="0"/>
              </a:rPr>
              <a:t>Proin</a:t>
            </a:r>
            <a:r>
              <a:rPr lang="en-US" sz="2400" i="0">
                <a:ea typeface="Segoe UI" pitchFamily="34" charset="0"/>
                <a:cs typeface="Segoe UI" pitchFamily="34" charset="0"/>
              </a:rPr>
              <a:t> pharetra </a:t>
            </a:r>
            <a:r>
              <a:rPr lang="en-US" sz="2400" i="0" err="1">
                <a:ea typeface="Segoe UI" pitchFamily="34" charset="0"/>
                <a:cs typeface="Segoe UI" pitchFamily="34" charset="0"/>
              </a:rPr>
              <a:t>nonummy</a:t>
            </a:r>
            <a:r>
              <a:rPr lang="en-US" sz="2400" i="0">
                <a:ea typeface="Segoe UI" pitchFamily="34" charset="0"/>
                <a:cs typeface="Segoe UI" pitchFamily="34" charset="0"/>
              </a:rPr>
              <a:t> </a:t>
            </a:r>
            <a:r>
              <a:rPr lang="en-US" sz="2400" i="0" err="1">
                <a:ea typeface="Segoe UI" pitchFamily="34" charset="0"/>
                <a:cs typeface="Segoe UI" pitchFamily="34" charset="0"/>
              </a:rPr>
              <a:t>pede</a:t>
            </a:r>
            <a:r>
              <a:rPr lang="en-US" sz="2400" i="0">
                <a:ea typeface="Segoe UI" pitchFamily="34" charset="0"/>
                <a:cs typeface="Segoe UI" pitchFamily="34" charset="0"/>
              </a:rPr>
              <a:t>. </a:t>
            </a:r>
            <a:r>
              <a:rPr lang="en-US" sz="2400" i="0" err="1">
                <a:ea typeface="Segoe UI" pitchFamily="34" charset="0"/>
                <a:cs typeface="Segoe UI" pitchFamily="34" charset="0"/>
              </a:rPr>
              <a:t>Mauris</a:t>
            </a:r>
            <a:r>
              <a:rPr lang="en-US" sz="2400" i="0">
                <a:ea typeface="Segoe UI" pitchFamily="34" charset="0"/>
                <a:cs typeface="Segoe UI" pitchFamily="34" charset="0"/>
              </a:rPr>
              <a:t> et </a:t>
            </a:r>
            <a:r>
              <a:rPr lang="en-US" sz="2400" i="0" err="1">
                <a:ea typeface="Segoe UI" pitchFamily="34" charset="0"/>
                <a:cs typeface="Segoe UI" pitchFamily="34" charset="0"/>
              </a:rPr>
              <a:t>orci</a:t>
            </a:r>
            <a:r>
              <a:rPr lang="en-US" sz="2400" i="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a:ln>
                  <a:noFill/>
                </a:ln>
                <a:solidFill>
                  <a:srgbClr val="008575"/>
                </a:solidFill>
                <a:effectLst/>
                <a:uLnTx/>
                <a:uFillTx/>
                <a:latin typeface="Segoe UI Semibold"/>
                <a:ea typeface="+mn-ea"/>
                <a:cs typeface="+mn-cs"/>
              </a:rPr>
              <a:t>Lorem ipsum</a:t>
            </a:r>
            <a:endParaRPr lang="en-US"/>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endParaRPr lang="en-US"/>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a:ea typeface="Segoe UI" pitchFamily="34" charset="0"/>
                <a:cs typeface="Segoe UI" pitchFamily="34" charset="0"/>
              </a:rPr>
              <a:t>“Lorem ipsum dolor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consectetuer</a:t>
            </a:r>
            <a:r>
              <a:rPr lang="en-US" sz="2400" i="1">
                <a:ea typeface="Segoe UI" pitchFamily="34" charset="0"/>
                <a:cs typeface="Segoe UI" pitchFamily="34" charset="0"/>
              </a:rPr>
              <a:t> </a:t>
            </a:r>
            <a:r>
              <a:rPr lang="en-US" sz="2400" i="1" err="1">
                <a:ea typeface="Segoe UI" pitchFamily="34" charset="0"/>
                <a:cs typeface="Segoe UI" pitchFamily="34" charset="0"/>
              </a:rPr>
              <a:t>adipiscing</a:t>
            </a:r>
            <a:r>
              <a:rPr lang="en-US" sz="2400" i="1">
                <a:ea typeface="Segoe UI" pitchFamily="34" charset="0"/>
                <a:cs typeface="Segoe UI" pitchFamily="34" charset="0"/>
              </a:rPr>
              <a:t> </a:t>
            </a:r>
            <a:r>
              <a:rPr lang="en-US" sz="2400" i="1" err="1">
                <a:ea typeface="Segoe UI" pitchFamily="34" charset="0"/>
                <a:cs typeface="Segoe UI" pitchFamily="34" charset="0"/>
              </a:rPr>
              <a:t>elit</a:t>
            </a:r>
            <a:r>
              <a:rPr lang="en-US" sz="2400" i="1">
                <a:ea typeface="Segoe UI" pitchFamily="34" charset="0"/>
                <a:cs typeface="Segoe UI" pitchFamily="34" charset="0"/>
              </a:rPr>
              <a:t>. Maecenas </a:t>
            </a:r>
            <a:r>
              <a:rPr lang="en-US" sz="2400" i="1" err="1">
                <a:ea typeface="Segoe UI" pitchFamily="34" charset="0"/>
                <a:cs typeface="Segoe UI" pitchFamily="34" charset="0"/>
              </a:rPr>
              <a:t>porttitor</a:t>
            </a:r>
            <a:r>
              <a:rPr lang="en-US" sz="2400" i="1">
                <a:ea typeface="Segoe UI" pitchFamily="34" charset="0"/>
                <a:cs typeface="Segoe UI" pitchFamily="34" charset="0"/>
              </a:rPr>
              <a:t> </a:t>
            </a:r>
            <a:r>
              <a:rPr lang="en-US" sz="2400" i="1" err="1">
                <a:ea typeface="Segoe UI" pitchFamily="34" charset="0"/>
                <a:cs typeface="Segoe UI" pitchFamily="34" charset="0"/>
              </a:rPr>
              <a:t>congue</a:t>
            </a:r>
            <a:r>
              <a:rPr lang="en-US" sz="2400" i="1">
                <a:ea typeface="Segoe UI" pitchFamily="34" charset="0"/>
                <a:cs typeface="Segoe UI" pitchFamily="34" charset="0"/>
              </a:rPr>
              <a:t> </a:t>
            </a:r>
            <a:r>
              <a:rPr lang="en-US" sz="2400" i="1" err="1">
                <a:ea typeface="Segoe UI" pitchFamily="34" charset="0"/>
                <a:cs typeface="Segoe UI" pitchFamily="34" charset="0"/>
              </a:rPr>
              <a:t>massa</a:t>
            </a:r>
            <a:r>
              <a:rPr lang="en-US" sz="2400" i="1">
                <a:ea typeface="Segoe UI" pitchFamily="34" charset="0"/>
                <a:cs typeface="Segoe UI" pitchFamily="34" charset="0"/>
              </a:rPr>
              <a:t>. </a:t>
            </a:r>
            <a:r>
              <a:rPr lang="en-US" sz="2400" i="1" err="1">
                <a:ea typeface="Segoe UI" pitchFamily="34" charset="0"/>
                <a:cs typeface="Segoe UI" pitchFamily="34" charset="0"/>
              </a:rPr>
              <a:t>Fusce</a:t>
            </a:r>
            <a:r>
              <a:rPr lang="en-US" sz="2400" i="1">
                <a:ea typeface="Segoe UI" pitchFamily="34" charset="0"/>
                <a:cs typeface="Segoe UI" pitchFamily="34" charset="0"/>
              </a:rPr>
              <a:t> </a:t>
            </a:r>
            <a:r>
              <a:rPr lang="en-US" sz="2400" i="1" err="1">
                <a:ea typeface="Segoe UI" pitchFamily="34" charset="0"/>
                <a:cs typeface="Segoe UI" pitchFamily="34" charset="0"/>
              </a:rPr>
              <a:t>posuere</a:t>
            </a:r>
            <a:r>
              <a:rPr lang="en-US" sz="2400" i="1">
                <a:ea typeface="Segoe UI" pitchFamily="34" charset="0"/>
                <a:cs typeface="Segoe UI" pitchFamily="34" charset="0"/>
              </a:rPr>
              <a:t>, magna sed pulvinar </a:t>
            </a:r>
            <a:r>
              <a:rPr lang="en-US" sz="2400" i="1" err="1">
                <a:ea typeface="Segoe UI" pitchFamily="34" charset="0"/>
                <a:cs typeface="Segoe UI" pitchFamily="34" charset="0"/>
              </a:rPr>
              <a:t>ultricies</a:t>
            </a:r>
            <a:r>
              <a:rPr lang="en-US" sz="2400" i="1">
                <a:ea typeface="Segoe UI" pitchFamily="34" charset="0"/>
                <a:cs typeface="Segoe UI" pitchFamily="34" charset="0"/>
              </a:rPr>
              <a:t>, </a:t>
            </a:r>
            <a:r>
              <a:rPr lang="en-US" sz="2400" i="1" err="1">
                <a:ea typeface="Segoe UI" pitchFamily="34" charset="0"/>
                <a:cs typeface="Segoe UI" pitchFamily="34" charset="0"/>
              </a:rPr>
              <a:t>purus</a:t>
            </a:r>
            <a:r>
              <a:rPr lang="en-US" sz="2400" i="1">
                <a:ea typeface="Segoe UI" pitchFamily="34" charset="0"/>
                <a:cs typeface="Segoe UI" pitchFamily="34" charset="0"/>
              </a:rPr>
              <a:t> </a:t>
            </a:r>
            <a:r>
              <a:rPr lang="en-US" sz="2400" i="1" err="1">
                <a:ea typeface="Segoe UI" pitchFamily="34" charset="0"/>
                <a:cs typeface="Segoe UI" pitchFamily="34" charset="0"/>
              </a:rPr>
              <a:t>lectus</a:t>
            </a:r>
            <a:r>
              <a:rPr lang="en-US" sz="2400" i="1">
                <a:ea typeface="Segoe UI" pitchFamily="34" charset="0"/>
                <a:cs typeface="Segoe UI" pitchFamily="34" charset="0"/>
              </a:rPr>
              <a:t> </a:t>
            </a:r>
            <a:r>
              <a:rPr lang="en-US" sz="2400" i="1" err="1">
                <a:ea typeface="Segoe UI" pitchFamily="34" charset="0"/>
                <a:cs typeface="Segoe UI" pitchFamily="34" charset="0"/>
              </a:rPr>
              <a:t>malesuada</a:t>
            </a:r>
            <a:r>
              <a:rPr lang="en-US" sz="2400" i="1">
                <a:ea typeface="Segoe UI" pitchFamily="34" charset="0"/>
                <a:cs typeface="Segoe UI" pitchFamily="34" charset="0"/>
              </a:rPr>
              <a:t> libero,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commodo</a:t>
            </a:r>
            <a:r>
              <a:rPr lang="en-US" sz="2400" i="1">
                <a:ea typeface="Segoe UI" pitchFamily="34" charset="0"/>
                <a:cs typeface="Segoe UI" pitchFamily="34" charset="0"/>
              </a:rPr>
              <a:t> magna </a:t>
            </a:r>
            <a:r>
              <a:rPr lang="en-US" sz="2400" i="1" err="1">
                <a:ea typeface="Segoe UI" pitchFamily="34" charset="0"/>
                <a:cs typeface="Segoe UI" pitchFamily="34" charset="0"/>
              </a:rPr>
              <a:t>eros</a:t>
            </a:r>
            <a:r>
              <a:rPr lang="en-US" sz="2400" i="1">
                <a:ea typeface="Segoe UI" pitchFamily="34" charset="0"/>
                <a:cs typeface="Segoe UI" pitchFamily="34" charset="0"/>
              </a:rPr>
              <a:t> </a:t>
            </a:r>
            <a:r>
              <a:rPr lang="en-US" sz="2400" i="1" err="1">
                <a:ea typeface="Segoe UI" pitchFamily="34" charset="0"/>
                <a:cs typeface="Segoe UI" pitchFamily="34" charset="0"/>
              </a:rPr>
              <a:t>quis</a:t>
            </a:r>
            <a:r>
              <a:rPr lang="en-US" sz="2400" i="1">
                <a:ea typeface="Segoe UI" pitchFamily="34" charset="0"/>
                <a:cs typeface="Segoe UI" pitchFamily="34" charset="0"/>
              </a:rPr>
              <a:t> </a:t>
            </a:r>
            <a:r>
              <a:rPr lang="en-US" sz="2400" i="1" err="1">
                <a:ea typeface="Segoe UI" pitchFamily="34" charset="0"/>
                <a:cs typeface="Segoe UI" pitchFamily="34" charset="0"/>
              </a:rPr>
              <a:t>urna</a:t>
            </a:r>
            <a:r>
              <a:rPr lang="en-US" sz="2400" i="1">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a:ea typeface="Segoe UI" pitchFamily="34" charset="0"/>
                <a:cs typeface="Segoe UI" pitchFamily="34" charset="0"/>
              </a:rPr>
              <a:t>Lorem ipsum </a:t>
            </a:r>
            <a:endParaRPr lang="en-US" i="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a:t>
            </a:r>
            <a:br>
              <a:rPr lang="en-US"/>
            </a:br>
            <a:r>
              <a:rPr lang="en-US"/>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a:latin typeface="Segoe UI Semibold" panose="020B0702040204020203" pitchFamily="34" charset="0"/>
                <a:cs typeface="Segoe UI Semibold" panose="020B0702040204020203" pitchFamily="34" charset="0"/>
              </a:rPr>
              <a:t>Monoline icons </a:t>
            </a:r>
            <a:r>
              <a:rPr lang="en-US" sz="784" b="0" kern="1200" cap="none" spc="0" baseline="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5/13/2020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5/13/2020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a:ea typeface="Segoe UI" pitchFamily="34" charset="0"/>
                <a:cs typeface="Segoe UI" pitchFamily="34" charset="0"/>
              </a:rPr>
              <a:t>Lorem ipsum dolor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consectetuer</a:t>
            </a:r>
            <a:r>
              <a:rPr lang="en-US" sz="2400" i="0">
                <a:ea typeface="Segoe UI" pitchFamily="34" charset="0"/>
                <a:cs typeface="Segoe UI" pitchFamily="34" charset="0"/>
              </a:rPr>
              <a:t> </a:t>
            </a:r>
            <a:r>
              <a:rPr lang="en-US" sz="2400" i="0" err="1">
                <a:ea typeface="Segoe UI" pitchFamily="34" charset="0"/>
                <a:cs typeface="Segoe UI" pitchFamily="34" charset="0"/>
              </a:rPr>
              <a:t>adipiscing</a:t>
            </a:r>
            <a:r>
              <a:rPr lang="en-US" sz="2400" i="0">
                <a:ea typeface="Segoe UI" pitchFamily="34" charset="0"/>
                <a:cs typeface="Segoe UI" pitchFamily="34" charset="0"/>
              </a:rPr>
              <a:t> </a:t>
            </a:r>
            <a:r>
              <a:rPr lang="en-US" sz="2400" i="0" err="1">
                <a:ea typeface="Segoe UI" pitchFamily="34" charset="0"/>
                <a:cs typeface="Segoe UI" pitchFamily="34" charset="0"/>
              </a:rPr>
              <a:t>elit</a:t>
            </a:r>
            <a:r>
              <a:rPr lang="en-US" sz="2400" i="0">
                <a:ea typeface="Segoe UI" pitchFamily="34" charset="0"/>
                <a:cs typeface="Segoe UI" pitchFamily="34" charset="0"/>
              </a:rPr>
              <a:t>. Maecenas </a:t>
            </a:r>
            <a:r>
              <a:rPr lang="en-US" sz="2400" i="0" err="1">
                <a:ea typeface="Segoe UI" pitchFamily="34" charset="0"/>
                <a:cs typeface="Segoe UI" pitchFamily="34" charset="0"/>
              </a:rPr>
              <a:t>porttitor</a:t>
            </a:r>
            <a:r>
              <a:rPr lang="en-US" sz="2400" i="0">
                <a:ea typeface="Segoe UI" pitchFamily="34" charset="0"/>
                <a:cs typeface="Segoe UI" pitchFamily="34" charset="0"/>
              </a:rPr>
              <a:t> </a:t>
            </a:r>
            <a:r>
              <a:rPr lang="en-US" sz="2400" i="0" err="1">
                <a:ea typeface="Segoe UI" pitchFamily="34" charset="0"/>
                <a:cs typeface="Segoe UI" pitchFamily="34" charset="0"/>
              </a:rPr>
              <a:t>congue</a:t>
            </a:r>
            <a:r>
              <a:rPr lang="en-US" sz="2400" i="0">
                <a:ea typeface="Segoe UI" pitchFamily="34" charset="0"/>
                <a:cs typeface="Segoe UI" pitchFamily="34" charset="0"/>
              </a:rPr>
              <a:t> </a:t>
            </a:r>
            <a:r>
              <a:rPr lang="en-US" sz="2400" i="0" err="1">
                <a:ea typeface="Segoe UI" pitchFamily="34" charset="0"/>
                <a:cs typeface="Segoe UI" pitchFamily="34" charset="0"/>
              </a:rPr>
              <a:t>massa</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a:t>
            </a:r>
            <a:r>
              <a:rPr lang="en-US" sz="2400" i="0" err="1">
                <a:ea typeface="Segoe UI" pitchFamily="34" charset="0"/>
                <a:cs typeface="Segoe UI" pitchFamily="34" charset="0"/>
              </a:rPr>
              <a:t>posuere</a:t>
            </a:r>
            <a:r>
              <a:rPr lang="en-US" sz="2400" i="0">
                <a:ea typeface="Segoe UI" pitchFamily="34" charset="0"/>
                <a:cs typeface="Segoe UI" pitchFamily="34" charset="0"/>
              </a:rPr>
              <a:t>, magna sed pulvinar </a:t>
            </a:r>
            <a:r>
              <a:rPr lang="en-US" sz="2400" i="0" err="1">
                <a:ea typeface="Segoe UI" pitchFamily="34" charset="0"/>
                <a:cs typeface="Segoe UI" pitchFamily="34" charset="0"/>
              </a:rPr>
              <a:t>ultricies</a:t>
            </a:r>
            <a:r>
              <a:rPr lang="en-US" sz="2400" i="0">
                <a:ea typeface="Segoe UI" pitchFamily="34" charset="0"/>
                <a:cs typeface="Segoe UI" pitchFamily="34" charset="0"/>
              </a:rPr>
              <a:t>, </a:t>
            </a:r>
            <a:r>
              <a:rPr lang="en-US" sz="2400" i="0" err="1">
                <a:ea typeface="Segoe UI" pitchFamily="34" charset="0"/>
                <a:cs typeface="Segoe UI" pitchFamily="34" charset="0"/>
              </a:rPr>
              <a:t>purus</a:t>
            </a:r>
            <a:r>
              <a:rPr lang="en-US" sz="2400" i="0">
                <a:ea typeface="Segoe UI" pitchFamily="34" charset="0"/>
                <a:cs typeface="Segoe UI" pitchFamily="34" charset="0"/>
              </a:rPr>
              <a:t> </a:t>
            </a:r>
            <a:r>
              <a:rPr lang="en-US" sz="2400" i="0" err="1">
                <a:ea typeface="Segoe UI" pitchFamily="34" charset="0"/>
                <a:cs typeface="Segoe UI" pitchFamily="34" charset="0"/>
              </a:rPr>
              <a:t>lectus</a:t>
            </a:r>
            <a:r>
              <a:rPr lang="en-US" sz="2400" i="0">
                <a:ea typeface="Segoe UI" pitchFamily="34" charset="0"/>
                <a:cs typeface="Segoe UI" pitchFamily="34" charset="0"/>
              </a:rPr>
              <a:t> </a:t>
            </a:r>
            <a:r>
              <a:rPr lang="en-US" sz="2400" i="0" err="1">
                <a:ea typeface="Segoe UI" pitchFamily="34" charset="0"/>
                <a:cs typeface="Segoe UI" pitchFamily="34" charset="0"/>
              </a:rPr>
              <a:t>malesuada</a:t>
            </a:r>
            <a:r>
              <a:rPr lang="en-US" sz="2400" i="0">
                <a:ea typeface="Segoe UI" pitchFamily="34" charset="0"/>
                <a:cs typeface="Segoe UI" pitchFamily="34" charset="0"/>
              </a:rPr>
              <a:t> libero,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commodo</a:t>
            </a:r>
            <a:r>
              <a:rPr lang="en-US" sz="2400" i="0">
                <a:ea typeface="Segoe UI" pitchFamily="34" charset="0"/>
                <a:cs typeface="Segoe UI" pitchFamily="34" charset="0"/>
              </a:rPr>
              <a:t> magna </a:t>
            </a:r>
            <a:r>
              <a:rPr lang="en-US" sz="2400" i="0" err="1">
                <a:ea typeface="Segoe UI" pitchFamily="34" charset="0"/>
                <a:cs typeface="Segoe UI" pitchFamily="34" charset="0"/>
              </a:rPr>
              <a:t>eros</a:t>
            </a:r>
            <a:r>
              <a:rPr lang="en-US" sz="2400" i="0">
                <a:ea typeface="Segoe UI" pitchFamily="34" charset="0"/>
                <a:cs typeface="Segoe UI" pitchFamily="34" charset="0"/>
              </a:rPr>
              <a:t> </a:t>
            </a:r>
            <a:r>
              <a:rPr lang="en-US" sz="2400" i="0" err="1">
                <a:ea typeface="Segoe UI" pitchFamily="34" charset="0"/>
                <a:cs typeface="Segoe UI" pitchFamily="34" charset="0"/>
              </a:rPr>
              <a:t>quis</a:t>
            </a:r>
            <a:r>
              <a:rPr lang="en-US" sz="2400" i="0">
                <a:ea typeface="Segoe UI" pitchFamily="34" charset="0"/>
                <a:cs typeface="Segoe UI" pitchFamily="34" charset="0"/>
              </a:rPr>
              <a:t> </a:t>
            </a:r>
            <a:r>
              <a:rPr lang="en-US" sz="2400" i="0" err="1">
                <a:ea typeface="Segoe UI" pitchFamily="34" charset="0"/>
                <a:cs typeface="Segoe UI" pitchFamily="34" charset="0"/>
              </a:rPr>
              <a:t>urna</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a:ea typeface="Segoe UI" pitchFamily="34" charset="0"/>
                <a:cs typeface="Segoe UI" pitchFamily="34" charset="0"/>
              </a:rPr>
              <a:t>Nunc </a:t>
            </a:r>
            <a:r>
              <a:rPr lang="en-US" sz="2400" i="0" err="1">
                <a:ea typeface="Segoe UI" pitchFamily="34" charset="0"/>
                <a:cs typeface="Segoe UI" pitchFamily="34" charset="0"/>
              </a:rPr>
              <a:t>viverra</a:t>
            </a:r>
            <a:r>
              <a:rPr lang="en-US" sz="2400" i="0">
                <a:ea typeface="Segoe UI" pitchFamily="34" charset="0"/>
                <a:cs typeface="Segoe UI" pitchFamily="34" charset="0"/>
              </a:rPr>
              <a:t> </a:t>
            </a:r>
            <a:r>
              <a:rPr lang="en-US" sz="2400" i="0" err="1">
                <a:ea typeface="Segoe UI" pitchFamily="34" charset="0"/>
                <a:cs typeface="Segoe UI" pitchFamily="34" charset="0"/>
              </a:rPr>
              <a:t>imperdiet</a:t>
            </a:r>
            <a:r>
              <a:rPr lang="en-US" sz="2400" i="0">
                <a:ea typeface="Segoe UI" pitchFamily="34" charset="0"/>
                <a:cs typeface="Segoe UI" pitchFamily="34" charset="0"/>
              </a:rPr>
              <a:t> </a:t>
            </a:r>
            <a:r>
              <a:rPr lang="en-US" sz="2400" i="0" err="1">
                <a:ea typeface="Segoe UI" pitchFamily="34" charset="0"/>
                <a:cs typeface="Segoe UI" pitchFamily="34" charset="0"/>
              </a:rPr>
              <a:t>enim</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est. </a:t>
            </a:r>
            <a:r>
              <a:rPr lang="en-US" sz="2400" i="0" err="1">
                <a:ea typeface="Segoe UI" pitchFamily="34" charset="0"/>
                <a:cs typeface="Segoe UI" pitchFamily="34" charset="0"/>
              </a:rPr>
              <a:t>Vivamus</a:t>
            </a:r>
            <a:r>
              <a:rPr lang="en-US" sz="2400" i="0">
                <a:ea typeface="Segoe UI" pitchFamily="34" charset="0"/>
                <a:cs typeface="Segoe UI" pitchFamily="34" charset="0"/>
              </a:rPr>
              <a:t> a </a:t>
            </a:r>
            <a:r>
              <a:rPr lang="en-US" sz="2400" i="0" err="1">
                <a:ea typeface="Segoe UI" pitchFamily="34" charset="0"/>
                <a:cs typeface="Segoe UI" pitchFamily="34" charset="0"/>
              </a:rPr>
              <a:t>tellus</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err="1">
                <a:ea typeface="Segoe UI" pitchFamily="34" charset="0"/>
                <a:cs typeface="Segoe UI" pitchFamily="34" charset="0"/>
              </a:rPr>
              <a:t>Pellentesque</a:t>
            </a:r>
            <a:r>
              <a:rPr lang="en-US" sz="2400" i="0">
                <a:ea typeface="Segoe UI" pitchFamily="34" charset="0"/>
                <a:cs typeface="Segoe UI" pitchFamily="34" charset="0"/>
              </a:rPr>
              <a:t> habitant </a:t>
            </a:r>
            <a:r>
              <a:rPr lang="en-US" sz="2400" i="0" err="1">
                <a:ea typeface="Segoe UI" pitchFamily="34" charset="0"/>
                <a:cs typeface="Segoe UI" pitchFamily="34" charset="0"/>
              </a:rPr>
              <a:t>morbi</a:t>
            </a:r>
            <a:r>
              <a:rPr lang="en-US" sz="2400" i="0">
                <a:ea typeface="Segoe UI" pitchFamily="34" charset="0"/>
                <a:cs typeface="Segoe UI" pitchFamily="34" charset="0"/>
              </a:rPr>
              <a:t> </a:t>
            </a:r>
            <a:r>
              <a:rPr lang="en-US" sz="2400" i="0" err="1">
                <a:ea typeface="Segoe UI" pitchFamily="34" charset="0"/>
                <a:cs typeface="Segoe UI" pitchFamily="34" charset="0"/>
              </a:rPr>
              <a:t>tristique</a:t>
            </a:r>
            <a:r>
              <a:rPr lang="en-US" sz="2400" i="0">
                <a:ea typeface="Segoe UI" pitchFamily="34" charset="0"/>
                <a:cs typeface="Segoe UI" pitchFamily="34" charset="0"/>
              </a:rPr>
              <a:t> </a:t>
            </a:r>
            <a:r>
              <a:rPr lang="en-US" sz="2400" i="0" err="1">
                <a:ea typeface="Segoe UI" pitchFamily="34" charset="0"/>
                <a:cs typeface="Segoe UI" pitchFamily="34" charset="0"/>
              </a:rPr>
              <a:t>senectus</a:t>
            </a:r>
            <a:r>
              <a:rPr lang="en-US" sz="2400" i="0">
                <a:ea typeface="Segoe UI" pitchFamily="34" charset="0"/>
                <a:cs typeface="Segoe UI" pitchFamily="34" charset="0"/>
              </a:rPr>
              <a:t> et </a:t>
            </a:r>
            <a:r>
              <a:rPr lang="en-US" sz="2400" i="0" err="1">
                <a:ea typeface="Segoe UI" pitchFamily="34" charset="0"/>
                <a:cs typeface="Segoe UI" pitchFamily="34" charset="0"/>
              </a:rPr>
              <a:t>netus</a:t>
            </a:r>
            <a:r>
              <a:rPr lang="en-US" sz="2400" i="0">
                <a:ea typeface="Segoe UI" pitchFamily="34" charset="0"/>
                <a:cs typeface="Segoe UI" pitchFamily="34" charset="0"/>
              </a:rPr>
              <a:t> et </a:t>
            </a:r>
            <a:r>
              <a:rPr lang="en-US" sz="2400" i="0" err="1">
                <a:ea typeface="Segoe UI" pitchFamily="34" charset="0"/>
                <a:cs typeface="Segoe UI" pitchFamily="34" charset="0"/>
              </a:rPr>
              <a:t>malesuada</a:t>
            </a:r>
            <a:r>
              <a:rPr lang="en-US" sz="2400" i="0">
                <a:ea typeface="Segoe UI" pitchFamily="34" charset="0"/>
                <a:cs typeface="Segoe UI" pitchFamily="34" charset="0"/>
              </a:rPr>
              <a:t> fames ac </a:t>
            </a:r>
            <a:r>
              <a:rPr lang="en-US" sz="2400" i="0" err="1">
                <a:ea typeface="Segoe UI" pitchFamily="34" charset="0"/>
                <a:cs typeface="Segoe UI" pitchFamily="34" charset="0"/>
              </a:rPr>
              <a:t>turpis</a:t>
            </a:r>
            <a:r>
              <a:rPr lang="en-US" sz="2400" i="0">
                <a:ea typeface="Segoe UI" pitchFamily="34" charset="0"/>
                <a:cs typeface="Segoe UI" pitchFamily="34" charset="0"/>
              </a:rPr>
              <a:t> </a:t>
            </a:r>
            <a:r>
              <a:rPr lang="en-US" sz="2400" i="0" err="1">
                <a:ea typeface="Segoe UI" pitchFamily="34" charset="0"/>
                <a:cs typeface="Segoe UI" pitchFamily="34" charset="0"/>
              </a:rPr>
              <a:t>egestas</a:t>
            </a:r>
            <a:r>
              <a:rPr lang="en-US" sz="2400" i="0">
                <a:ea typeface="Segoe UI" pitchFamily="34" charset="0"/>
                <a:cs typeface="Segoe UI" pitchFamily="34" charset="0"/>
              </a:rPr>
              <a:t>. </a:t>
            </a:r>
            <a:r>
              <a:rPr lang="en-US" sz="2400" i="0" err="1">
                <a:ea typeface="Segoe UI" pitchFamily="34" charset="0"/>
                <a:cs typeface="Segoe UI" pitchFamily="34" charset="0"/>
              </a:rPr>
              <a:t>Proin</a:t>
            </a:r>
            <a:r>
              <a:rPr lang="en-US" sz="2400" i="0">
                <a:ea typeface="Segoe UI" pitchFamily="34" charset="0"/>
                <a:cs typeface="Segoe UI" pitchFamily="34" charset="0"/>
              </a:rPr>
              <a:t> pharetra </a:t>
            </a:r>
            <a:r>
              <a:rPr lang="en-US" sz="2400" i="0" err="1">
                <a:ea typeface="Segoe UI" pitchFamily="34" charset="0"/>
                <a:cs typeface="Segoe UI" pitchFamily="34" charset="0"/>
              </a:rPr>
              <a:t>nonummy</a:t>
            </a:r>
            <a:r>
              <a:rPr lang="en-US" sz="2400" i="0">
                <a:ea typeface="Segoe UI" pitchFamily="34" charset="0"/>
                <a:cs typeface="Segoe UI" pitchFamily="34" charset="0"/>
              </a:rPr>
              <a:t> </a:t>
            </a:r>
            <a:r>
              <a:rPr lang="en-US" sz="2400" i="0" err="1">
                <a:ea typeface="Segoe UI" pitchFamily="34" charset="0"/>
                <a:cs typeface="Segoe UI" pitchFamily="34" charset="0"/>
              </a:rPr>
              <a:t>pede</a:t>
            </a:r>
            <a:r>
              <a:rPr lang="en-US" sz="2400" i="0">
                <a:ea typeface="Segoe UI" pitchFamily="34" charset="0"/>
                <a:cs typeface="Segoe UI" pitchFamily="34" charset="0"/>
              </a:rPr>
              <a:t>. </a:t>
            </a:r>
            <a:r>
              <a:rPr lang="en-US" sz="2400" i="0" err="1">
                <a:ea typeface="Segoe UI" pitchFamily="34" charset="0"/>
                <a:cs typeface="Segoe UI" pitchFamily="34" charset="0"/>
              </a:rPr>
              <a:t>Mauris</a:t>
            </a:r>
            <a:r>
              <a:rPr lang="en-US" sz="2400" i="0">
                <a:ea typeface="Segoe UI" pitchFamily="34" charset="0"/>
                <a:cs typeface="Segoe UI" pitchFamily="34" charset="0"/>
              </a:rPr>
              <a:t> et </a:t>
            </a:r>
            <a:r>
              <a:rPr lang="en-US" sz="2400" i="0" err="1">
                <a:ea typeface="Segoe UI" pitchFamily="34" charset="0"/>
                <a:cs typeface="Segoe UI" pitchFamily="34" charset="0"/>
              </a:rPr>
              <a:t>orci</a:t>
            </a:r>
            <a:r>
              <a:rPr lang="en-US" sz="2400" i="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 </a:t>
            </a:r>
            <a:r>
              <a:rPr lang="en-US" err="1"/>
              <a:t>Fusce</a:t>
            </a:r>
            <a:r>
              <a:rPr lang="en-US"/>
              <a:t> </a:t>
            </a:r>
            <a:r>
              <a:rPr lang="en-US" err="1"/>
              <a:t>posuere</a:t>
            </a:r>
            <a:r>
              <a:rPr lang="en-US"/>
              <a:t>, magna sed pulvinar </a:t>
            </a:r>
            <a:r>
              <a:rPr lang="en-US" err="1"/>
              <a:t>ultricies</a:t>
            </a:r>
            <a:r>
              <a:rPr lang="en-US"/>
              <a:t>, </a:t>
            </a:r>
            <a:r>
              <a:rPr lang="en-US" err="1"/>
              <a:t>purus</a:t>
            </a:r>
            <a:r>
              <a:rPr lang="en-US"/>
              <a:t> </a:t>
            </a:r>
            <a:r>
              <a:rPr lang="en-US" err="1"/>
              <a:t>lectus</a:t>
            </a:r>
            <a:r>
              <a:rPr lang="en-US"/>
              <a:t> </a:t>
            </a:r>
            <a:r>
              <a:rPr lang="en-US" err="1"/>
              <a:t>malesuada</a:t>
            </a:r>
            <a:r>
              <a:rPr lang="en-US"/>
              <a:t> libero, sit </a:t>
            </a:r>
            <a:r>
              <a:rPr lang="en-US" err="1"/>
              <a:t>amet</a:t>
            </a:r>
            <a:r>
              <a:rPr lang="en-US"/>
              <a:t> </a:t>
            </a:r>
            <a:r>
              <a:rPr lang="en-US" err="1"/>
              <a:t>commodo</a:t>
            </a:r>
            <a:r>
              <a:rPr lang="en-US"/>
              <a:t> magna </a:t>
            </a:r>
            <a:r>
              <a:rPr lang="en-US" err="1"/>
              <a:t>eros</a:t>
            </a:r>
            <a:r>
              <a:rPr lang="en-US"/>
              <a:t> </a:t>
            </a:r>
            <a:r>
              <a:rPr lang="en-US" err="1"/>
              <a:t>quis</a:t>
            </a:r>
            <a:r>
              <a:rPr lang="en-US"/>
              <a:t> </a:t>
            </a:r>
            <a:r>
              <a:rPr lang="en-US" err="1"/>
              <a:t>urna</a:t>
            </a:r>
            <a:r>
              <a:rPr lang="en-US"/>
              <a:t>.</a:t>
            </a:r>
          </a:p>
          <a:p>
            <a:pPr lvl="0"/>
            <a:r>
              <a:rPr lang="en-US"/>
              <a:t>Nunc </a:t>
            </a:r>
            <a:r>
              <a:rPr lang="en-US" err="1"/>
              <a:t>viverra</a:t>
            </a:r>
            <a:r>
              <a:rPr lang="en-US"/>
              <a:t> </a:t>
            </a:r>
            <a:r>
              <a:rPr lang="en-US" err="1"/>
              <a:t>imperdiet</a:t>
            </a:r>
            <a:r>
              <a:rPr lang="en-US"/>
              <a:t> </a:t>
            </a:r>
            <a:r>
              <a:rPr lang="en-US" err="1"/>
              <a:t>enim</a:t>
            </a:r>
            <a:r>
              <a:rPr lang="en-US"/>
              <a:t>. </a:t>
            </a:r>
            <a:r>
              <a:rPr lang="en-US" err="1"/>
              <a:t>Fusce</a:t>
            </a:r>
            <a:r>
              <a:rPr lang="en-US"/>
              <a:t> est. </a:t>
            </a:r>
            <a:r>
              <a:rPr lang="en-US" err="1"/>
              <a:t>Vivamus</a:t>
            </a:r>
            <a:r>
              <a:rPr lang="en-US"/>
              <a:t> a </a:t>
            </a:r>
            <a:r>
              <a:rPr lang="en-US" err="1"/>
              <a:t>tellus</a:t>
            </a:r>
            <a:r>
              <a:rPr lang="en-US"/>
              <a:t>.</a:t>
            </a:r>
          </a:p>
          <a:p>
            <a:pPr lvl="0"/>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fames ac </a:t>
            </a:r>
            <a:r>
              <a:rPr lang="en-US" err="1"/>
              <a:t>turpis</a:t>
            </a:r>
            <a:r>
              <a:rPr lang="en-US"/>
              <a:t> </a:t>
            </a:r>
            <a:r>
              <a:rPr lang="en-US" err="1"/>
              <a:t>egestas</a:t>
            </a:r>
            <a:r>
              <a:rPr lang="en-US"/>
              <a:t>. </a:t>
            </a:r>
            <a:r>
              <a:rPr lang="en-US" err="1"/>
              <a:t>Proin</a:t>
            </a:r>
            <a:r>
              <a:rPr lang="en-US"/>
              <a:t> pharetra </a:t>
            </a:r>
            <a:r>
              <a:rPr lang="en-US" err="1"/>
              <a:t>nonummy</a:t>
            </a:r>
            <a:r>
              <a:rPr lang="en-US"/>
              <a:t> </a:t>
            </a:r>
            <a:r>
              <a:rPr lang="en-US" err="1"/>
              <a:t>pede</a:t>
            </a:r>
            <a:r>
              <a:rPr lang="en-US"/>
              <a:t>. </a:t>
            </a:r>
            <a:r>
              <a:rPr lang="en-US" err="1"/>
              <a:t>Mauris</a:t>
            </a:r>
            <a:r>
              <a:rPr lang="en-US"/>
              <a:t> et </a:t>
            </a:r>
            <a:r>
              <a:rPr lang="en-US" err="1"/>
              <a:t>orci</a:t>
            </a:r>
            <a:r>
              <a:rPr lang="en-US"/>
              <a:t>.</a:t>
            </a:r>
          </a:p>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 </a:t>
            </a:r>
            <a:r>
              <a:rPr lang="en-US" err="1"/>
              <a:t>Fusce</a:t>
            </a:r>
            <a:r>
              <a:rPr lang="en-US"/>
              <a:t> </a:t>
            </a:r>
            <a:r>
              <a:rPr lang="en-US" err="1"/>
              <a:t>posuere</a:t>
            </a:r>
            <a:r>
              <a:rPr lang="en-US"/>
              <a:t>, magna sed pulvinar </a:t>
            </a:r>
            <a:r>
              <a:rPr lang="en-US" err="1"/>
              <a:t>ultricies</a:t>
            </a:r>
            <a:r>
              <a:rPr lang="en-US"/>
              <a:t>, </a:t>
            </a:r>
            <a:r>
              <a:rPr lang="en-US" err="1"/>
              <a:t>purus</a:t>
            </a:r>
            <a:r>
              <a:rPr lang="en-US"/>
              <a:t> </a:t>
            </a:r>
            <a:r>
              <a:rPr lang="en-US" err="1"/>
              <a:t>lectus</a:t>
            </a:r>
            <a:r>
              <a:rPr lang="en-US"/>
              <a:t> </a:t>
            </a:r>
            <a:r>
              <a:rPr lang="en-US" err="1"/>
              <a:t>malesuada</a:t>
            </a:r>
            <a:r>
              <a:rPr lang="en-US"/>
              <a:t> libero, sit </a:t>
            </a:r>
            <a:r>
              <a:rPr lang="en-US" err="1"/>
              <a:t>amet</a:t>
            </a:r>
            <a:r>
              <a:rPr lang="en-US"/>
              <a:t> </a:t>
            </a:r>
            <a:r>
              <a:rPr lang="en-US" err="1"/>
              <a:t>commodo</a:t>
            </a:r>
            <a:r>
              <a:rPr lang="en-US"/>
              <a:t> magna </a:t>
            </a:r>
            <a:r>
              <a:rPr lang="en-US" err="1"/>
              <a:t>eros</a:t>
            </a:r>
            <a:r>
              <a:rPr lang="en-US"/>
              <a:t> </a:t>
            </a:r>
            <a:r>
              <a:rPr lang="en-US" err="1"/>
              <a:t>quis</a:t>
            </a:r>
            <a:r>
              <a:rPr lang="en-US"/>
              <a:t> </a:t>
            </a:r>
            <a:r>
              <a:rPr lang="en-US" err="1"/>
              <a:t>urna</a:t>
            </a:r>
            <a:r>
              <a:rPr lang="en-US"/>
              <a:t>.</a:t>
            </a:r>
          </a:p>
          <a:p>
            <a:pPr lvl="0"/>
            <a:r>
              <a:rPr lang="en-US"/>
              <a:t>Nunc </a:t>
            </a:r>
            <a:r>
              <a:rPr lang="en-US" err="1"/>
              <a:t>viverra</a:t>
            </a:r>
            <a:r>
              <a:rPr lang="en-US"/>
              <a:t> </a:t>
            </a:r>
            <a:r>
              <a:rPr lang="en-US" err="1"/>
              <a:t>imperdiet</a:t>
            </a:r>
            <a:r>
              <a:rPr lang="en-US"/>
              <a:t> </a:t>
            </a:r>
            <a:r>
              <a:rPr lang="en-US" err="1"/>
              <a:t>enim</a:t>
            </a:r>
            <a:r>
              <a:rPr lang="en-US"/>
              <a:t>. </a:t>
            </a:r>
            <a:r>
              <a:rPr lang="en-US" err="1"/>
              <a:t>Fusce</a:t>
            </a:r>
            <a:r>
              <a:rPr lang="en-US"/>
              <a:t> est. </a:t>
            </a:r>
            <a:r>
              <a:rPr lang="en-US" err="1"/>
              <a:t>Vivamus</a:t>
            </a:r>
            <a:r>
              <a:rPr lang="en-US"/>
              <a:t> a </a:t>
            </a:r>
            <a:r>
              <a:rPr lang="en-US" err="1"/>
              <a:t>tellus</a:t>
            </a:r>
            <a:r>
              <a:rPr lang="en-US"/>
              <a:t>.</a:t>
            </a:r>
          </a:p>
          <a:p>
            <a:pPr lvl="0"/>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fames ac </a:t>
            </a:r>
            <a:r>
              <a:rPr lang="en-US" err="1"/>
              <a:t>turpis</a:t>
            </a:r>
            <a:r>
              <a:rPr lang="en-US"/>
              <a:t> </a:t>
            </a:r>
            <a:r>
              <a:rPr lang="en-US" err="1"/>
              <a:t>egestas</a:t>
            </a:r>
            <a:r>
              <a:rPr lang="en-US"/>
              <a:t>. </a:t>
            </a:r>
            <a:r>
              <a:rPr lang="en-US" err="1"/>
              <a:t>Proin</a:t>
            </a:r>
            <a:r>
              <a:rPr lang="en-US"/>
              <a:t> pharetra </a:t>
            </a:r>
            <a:r>
              <a:rPr lang="en-US" err="1"/>
              <a:t>nonummy</a:t>
            </a:r>
            <a:r>
              <a:rPr lang="en-US"/>
              <a:t> </a:t>
            </a:r>
            <a:r>
              <a:rPr lang="en-US" err="1"/>
              <a:t>pede</a:t>
            </a:r>
            <a:r>
              <a:rPr lang="en-US"/>
              <a:t>. </a:t>
            </a:r>
            <a:r>
              <a:rPr lang="en-US" err="1"/>
              <a:t>Mauris</a:t>
            </a:r>
            <a:r>
              <a:rPr lang="en-US"/>
              <a:t> et </a:t>
            </a:r>
            <a:r>
              <a:rPr lang="en-US" err="1"/>
              <a:t>orci</a:t>
            </a:r>
            <a:r>
              <a:rPr lang="en-US"/>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a:ea typeface="Segoe UI" pitchFamily="34" charset="0"/>
                <a:cs typeface="Segoe UI" pitchFamily="34" charset="0"/>
              </a:rPr>
              <a:t>“Lorem ipsum dolor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consectetuer</a:t>
            </a:r>
            <a:r>
              <a:rPr lang="en-US" sz="2400" i="1">
                <a:ea typeface="Segoe UI" pitchFamily="34" charset="0"/>
                <a:cs typeface="Segoe UI" pitchFamily="34" charset="0"/>
              </a:rPr>
              <a:t> </a:t>
            </a:r>
            <a:r>
              <a:rPr lang="en-US" sz="2400" i="1" err="1">
                <a:ea typeface="Segoe UI" pitchFamily="34" charset="0"/>
                <a:cs typeface="Segoe UI" pitchFamily="34" charset="0"/>
              </a:rPr>
              <a:t>adipiscing</a:t>
            </a:r>
            <a:r>
              <a:rPr lang="en-US" sz="2400" i="1">
                <a:ea typeface="Segoe UI" pitchFamily="34" charset="0"/>
                <a:cs typeface="Segoe UI" pitchFamily="34" charset="0"/>
              </a:rPr>
              <a:t> </a:t>
            </a:r>
            <a:r>
              <a:rPr lang="en-US" sz="2400" i="1" err="1">
                <a:ea typeface="Segoe UI" pitchFamily="34" charset="0"/>
                <a:cs typeface="Segoe UI" pitchFamily="34" charset="0"/>
              </a:rPr>
              <a:t>elit</a:t>
            </a:r>
            <a:r>
              <a:rPr lang="en-US" sz="2400" i="1">
                <a:ea typeface="Segoe UI" pitchFamily="34" charset="0"/>
                <a:cs typeface="Segoe UI" pitchFamily="34" charset="0"/>
              </a:rPr>
              <a:t>. Maecenas </a:t>
            </a:r>
            <a:r>
              <a:rPr lang="en-US" sz="2400" i="1" err="1">
                <a:ea typeface="Segoe UI" pitchFamily="34" charset="0"/>
                <a:cs typeface="Segoe UI" pitchFamily="34" charset="0"/>
              </a:rPr>
              <a:t>porttitor</a:t>
            </a:r>
            <a:r>
              <a:rPr lang="en-US" sz="2400" i="1">
                <a:ea typeface="Segoe UI" pitchFamily="34" charset="0"/>
                <a:cs typeface="Segoe UI" pitchFamily="34" charset="0"/>
              </a:rPr>
              <a:t> </a:t>
            </a:r>
            <a:r>
              <a:rPr lang="en-US" sz="2400" i="1" err="1">
                <a:ea typeface="Segoe UI" pitchFamily="34" charset="0"/>
                <a:cs typeface="Segoe UI" pitchFamily="34" charset="0"/>
              </a:rPr>
              <a:t>congue</a:t>
            </a:r>
            <a:r>
              <a:rPr lang="en-US" sz="2400" i="1">
                <a:ea typeface="Segoe UI" pitchFamily="34" charset="0"/>
                <a:cs typeface="Segoe UI" pitchFamily="34" charset="0"/>
              </a:rPr>
              <a:t> </a:t>
            </a:r>
            <a:r>
              <a:rPr lang="en-US" sz="2400" i="1" err="1">
                <a:ea typeface="Segoe UI" pitchFamily="34" charset="0"/>
                <a:cs typeface="Segoe UI" pitchFamily="34" charset="0"/>
              </a:rPr>
              <a:t>massa</a:t>
            </a:r>
            <a:r>
              <a:rPr lang="en-US" sz="2400" i="1">
                <a:ea typeface="Segoe UI" pitchFamily="34" charset="0"/>
                <a:cs typeface="Segoe UI" pitchFamily="34" charset="0"/>
              </a:rPr>
              <a:t>. </a:t>
            </a:r>
            <a:r>
              <a:rPr lang="en-US" sz="2400" i="1" err="1">
                <a:ea typeface="Segoe UI" pitchFamily="34" charset="0"/>
                <a:cs typeface="Segoe UI" pitchFamily="34" charset="0"/>
              </a:rPr>
              <a:t>Fusce</a:t>
            </a:r>
            <a:r>
              <a:rPr lang="en-US" sz="2400" i="1">
                <a:ea typeface="Segoe UI" pitchFamily="34" charset="0"/>
                <a:cs typeface="Segoe UI" pitchFamily="34" charset="0"/>
              </a:rPr>
              <a:t> </a:t>
            </a:r>
            <a:r>
              <a:rPr lang="en-US" sz="2400" i="1" err="1">
                <a:ea typeface="Segoe UI" pitchFamily="34" charset="0"/>
                <a:cs typeface="Segoe UI" pitchFamily="34" charset="0"/>
              </a:rPr>
              <a:t>posuere</a:t>
            </a:r>
            <a:r>
              <a:rPr lang="en-US" sz="2400" i="1">
                <a:ea typeface="Segoe UI" pitchFamily="34" charset="0"/>
                <a:cs typeface="Segoe UI" pitchFamily="34" charset="0"/>
              </a:rPr>
              <a:t>, magna sed pulvinar </a:t>
            </a:r>
            <a:r>
              <a:rPr lang="en-US" sz="2400" i="1" err="1">
                <a:ea typeface="Segoe UI" pitchFamily="34" charset="0"/>
                <a:cs typeface="Segoe UI" pitchFamily="34" charset="0"/>
              </a:rPr>
              <a:t>ultricies</a:t>
            </a:r>
            <a:r>
              <a:rPr lang="en-US" sz="2400" i="1">
                <a:ea typeface="Segoe UI" pitchFamily="34" charset="0"/>
                <a:cs typeface="Segoe UI" pitchFamily="34" charset="0"/>
              </a:rPr>
              <a:t>, </a:t>
            </a:r>
            <a:r>
              <a:rPr lang="en-US" sz="2400" i="1" err="1">
                <a:ea typeface="Segoe UI" pitchFamily="34" charset="0"/>
                <a:cs typeface="Segoe UI" pitchFamily="34" charset="0"/>
              </a:rPr>
              <a:t>purus</a:t>
            </a:r>
            <a:r>
              <a:rPr lang="en-US" sz="2400" i="1">
                <a:ea typeface="Segoe UI" pitchFamily="34" charset="0"/>
                <a:cs typeface="Segoe UI" pitchFamily="34" charset="0"/>
              </a:rPr>
              <a:t> </a:t>
            </a:r>
            <a:r>
              <a:rPr lang="en-US" sz="2400" i="1" err="1">
                <a:ea typeface="Segoe UI" pitchFamily="34" charset="0"/>
                <a:cs typeface="Segoe UI" pitchFamily="34" charset="0"/>
              </a:rPr>
              <a:t>lectus</a:t>
            </a:r>
            <a:r>
              <a:rPr lang="en-US" sz="2400" i="1">
                <a:ea typeface="Segoe UI" pitchFamily="34" charset="0"/>
                <a:cs typeface="Segoe UI" pitchFamily="34" charset="0"/>
              </a:rPr>
              <a:t> </a:t>
            </a:r>
            <a:r>
              <a:rPr lang="en-US" sz="2400" i="1" err="1">
                <a:ea typeface="Segoe UI" pitchFamily="34" charset="0"/>
                <a:cs typeface="Segoe UI" pitchFamily="34" charset="0"/>
              </a:rPr>
              <a:t>malesuada</a:t>
            </a:r>
            <a:r>
              <a:rPr lang="en-US" sz="2400" i="1">
                <a:ea typeface="Segoe UI" pitchFamily="34" charset="0"/>
                <a:cs typeface="Segoe UI" pitchFamily="34" charset="0"/>
              </a:rPr>
              <a:t> libero,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commodo</a:t>
            </a:r>
            <a:r>
              <a:rPr lang="en-US" sz="2400" i="1">
                <a:ea typeface="Segoe UI" pitchFamily="34" charset="0"/>
                <a:cs typeface="Segoe UI" pitchFamily="34" charset="0"/>
              </a:rPr>
              <a:t> magna </a:t>
            </a:r>
            <a:r>
              <a:rPr lang="en-US" sz="2400" i="1" err="1">
                <a:ea typeface="Segoe UI" pitchFamily="34" charset="0"/>
                <a:cs typeface="Segoe UI" pitchFamily="34" charset="0"/>
              </a:rPr>
              <a:t>eros</a:t>
            </a:r>
            <a:r>
              <a:rPr lang="en-US" sz="2400" i="1">
                <a:ea typeface="Segoe UI" pitchFamily="34" charset="0"/>
                <a:cs typeface="Segoe UI" pitchFamily="34" charset="0"/>
              </a:rPr>
              <a:t> </a:t>
            </a:r>
            <a:r>
              <a:rPr lang="en-US" sz="2400" i="1" err="1">
                <a:ea typeface="Segoe UI" pitchFamily="34" charset="0"/>
                <a:cs typeface="Segoe UI" pitchFamily="34" charset="0"/>
              </a:rPr>
              <a:t>quis</a:t>
            </a:r>
            <a:r>
              <a:rPr lang="en-US" sz="2400" i="1">
                <a:ea typeface="Segoe UI" pitchFamily="34" charset="0"/>
                <a:cs typeface="Segoe UI" pitchFamily="34" charset="0"/>
              </a:rPr>
              <a:t> </a:t>
            </a:r>
            <a:r>
              <a:rPr lang="en-US" sz="2400" i="1" err="1">
                <a:ea typeface="Segoe UI" pitchFamily="34" charset="0"/>
                <a:cs typeface="Segoe UI" pitchFamily="34" charset="0"/>
              </a:rPr>
              <a:t>urna</a:t>
            </a:r>
            <a:r>
              <a:rPr lang="en-US" sz="2400" i="1">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a:ea typeface="Segoe UI" pitchFamily="34" charset="0"/>
                <a:cs typeface="Segoe UI" pitchFamily="34" charset="0"/>
              </a:rPr>
              <a:t>Lorem ipsum </a:t>
            </a:r>
            <a:endParaRPr lang="en-US" i="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a:t>
            </a:r>
            <a:br>
              <a:rPr lang="en-US"/>
            </a:br>
            <a:r>
              <a:rPr lang="en-US"/>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tags" Target="../tags/tag19.xml"/><Relationship Id="rId4" Type="http://schemas.openxmlformats.org/officeDocument/2006/relationships/hyperlink" Target="https://www.rapidtables.com/web/color/RGB_Color.html&#8203;"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0.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7.01: User-Defined Types (Classes)</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a:cs typeface="Segoe UI"/>
              </a:rPr>
              <a:t>Microsoft Philanthropies TEALS Program</a:t>
            </a:r>
          </a:p>
          <a:p>
            <a:r>
              <a:rPr lang="en-US">
                <a:cs typeface="Segoe UI"/>
              </a:rPr>
              <a:t>Introduction to Computer Science</a:t>
            </a:r>
          </a:p>
          <a:p>
            <a:r>
              <a:rPr lang="en-US">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Example</a:t>
            </a:r>
          </a:p>
        </p:txBody>
      </p:sp>
      <p:sp>
        <p:nvSpPr>
          <p:cNvPr id="9" name="Content Placeholder 4">
            <a:extLst>
              <a:ext uri="{FF2B5EF4-FFF2-40B4-BE49-F238E27FC236}">
                <a16:creationId xmlns:a16="http://schemas.microsoft.com/office/drawing/2014/main" id="{130F80B7-93A3-4D24-9E15-7D96B92D296A}"/>
              </a:ext>
            </a:extLst>
          </p:cNvPr>
          <p:cNvSpPr txBox="1">
            <a:spLocks/>
          </p:cNvSpPr>
          <p:nvPr/>
        </p:nvSpPr>
        <p:spPr>
          <a:xfrm>
            <a:off x="588263" y="1435100"/>
            <a:ext cx="5295674" cy="4833937"/>
          </a:xfrm>
          <a:prstGeom prst="rect">
            <a:avLst/>
          </a:prstGeom>
          <a:ln>
            <a:solidFill>
              <a:schemeClr val="bg1">
                <a:lumMod val="75000"/>
              </a:schemeClr>
            </a:solidFill>
          </a:ln>
        </p:spPr>
        <p:txBody>
          <a:bodyPr vert="horz" wrap="square" lIns="91440" tIns="45720" rIns="91440" bIns="4572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dirty="0"/>
              <a:t>How is this example different from the Do Now?</a:t>
            </a:r>
          </a:p>
          <a:p>
            <a:pPr>
              <a:buFont typeface="Arial" panose="020B0604020202020204" pitchFamily="34" charset="0"/>
              <a:buChar char="•"/>
            </a:pPr>
            <a:r>
              <a:rPr lang="en-US" dirty="0"/>
              <a:t>Where is the Pet class defined?</a:t>
            </a:r>
          </a:p>
          <a:p>
            <a:pPr>
              <a:buFont typeface="Arial" panose="020B0604020202020204" pitchFamily="34" charset="0"/>
              <a:buChar char="•"/>
            </a:pPr>
            <a:r>
              <a:rPr lang="en-US" dirty="0"/>
              <a:t>Where is the Pet class instantiated?</a:t>
            </a:r>
          </a:p>
          <a:p>
            <a:pPr>
              <a:buFont typeface="Arial" panose="020B0604020202020204" pitchFamily="34" charset="0"/>
              <a:buChar char="•"/>
            </a:pPr>
            <a:r>
              <a:rPr lang="en-US" dirty="0"/>
              <a:t>What will </a:t>
            </a:r>
            <a:r>
              <a:rPr lang="en-US" dirty="0" err="1"/>
              <a:t>pet.full_name</a:t>
            </a:r>
            <a:r>
              <a:rPr lang="en-US" dirty="0"/>
              <a:t> do inside the for loop?</a:t>
            </a:r>
          </a:p>
        </p:txBody>
      </p:sp>
      <p:sp>
        <p:nvSpPr>
          <p:cNvPr id="8" name="Rectangle 7">
            <a:extLst>
              <a:ext uri="{FF2B5EF4-FFF2-40B4-BE49-F238E27FC236}">
                <a16:creationId xmlns:a16="http://schemas.microsoft.com/office/drawing/2014/main" id="{D5FF914C-272B-439F-985B-E3D48871D2AB}"/>
              </a:ext>
            </a:extLst>
          </p:cNvPr>
          <p:cNvSpPr/>
          <p:nvPr/>
        </p:nvSpPr>
        <p:spPr>
          <a:xfrm>
            <a:off x="6095999" y="1435100"/>
            <a:ext cx="5507737" cy="4833937"/>
          </a:xfrm>
          <a:prstGeom prst="rect">
            <a:avLst/>
          </a:prstGeom>
        </p:spPr>
        <p:txBody>
          <a:bodyPr>
            <a:noAutofit/>
          </a:bodyPr>
          <a:lstStyle/>
          <a:p>
            <a:pPr marL="569913" indent="-392113">
              <a:spcBef>
                <a:spcPts val="100"/>
              </a:spcBef>
              <a:buClr>
                <a:schemeClr val="accent1"/>
              </a:buClr>
              <a:buFont typeface="+mj-lt"/>
              <a:buAutoNum type="arabicPeriod"/>
            </a:pP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Pet</a:t>
            </a:r>
            <a:r>
              <a:rPr lang="en-US" sz="1400" dirty="0">
                <a:solidFill>
                  <a:srgbClr val="000000"/>
                </a:solidFill>
                <a:latin typeface="Consolas" panose="020B0609020204030204" pitchFamily="49" charset="0"/>
              </a:rPr>
              <a:t>:</a:t>
            </a: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"""Represents a pet."""</a:t>
            </a:r>
            <a:endParaRPr lang="en-US" sz="1400" dirty="0">
              <a:solidFill>
                <a:srgbClr val="000000"/>
              </a:solidFill>
              <a:latin typeface="Consolas" panose="020B0609020204030204" pitchFamily="49" charset="0"/>
            </a:endParaRP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    </a:t>
            </a: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my_pet_1 = Pet()</a:t>
            </a: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my_pet_1.type = </a:t>
            </a:r>
            <a:r>
              <a:rPr lang="en-US" sz="1400" dirty="0">
                <a:solidFill>
                  <a:srgbClr val="A31515"/>
                </a:solidFill>
                <a:latin typeface="Consolas" panose="020B0609020204030204" pitchFamily="49" charset="0"/>
              </a:rPr>
              <a:t>'cat'</a:t>
            </a:r>
            <a:endParaRPr lang="en-US" sz="1400" dirty="0">
              <a:solidFill>
                <a:srgbClr val="000000"/>
              </a:solidFill>
              <a:latin typeface="Consolas" panose="020B0609020204030204" pitchFamily="49" charset="0"/>
            </a:endParaRP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my_pet_1.noise = </a:t>
            </a:r>
            <a:r>
              <a:rPr lang="en-US" sz="1400" dirty="0">
                <a:solidFill>
                  <a:srgbClr val="A31515"/>
                </a:solidFill>
                <a:latin typeface="Consolas" panose="020B0609020204030204" pitchFamily="49" charset="0"/>
              </a:rPr>
              <a:t>'meow'</a:t>
            </a:r>
            <a:endParaRPr lang="en-US" sz="1400" dirty="0">
              <a:solidFill>
                <a:srgbClr val="000000"/>
              </a:solidFill>
              <a:latin typeface="Consolas" panose="020B0609020204030204" pitchFamily="49" charset="0"/>
            </a:endParaRP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my_pet_1.full_name = </a:t>
            </a:r>
            <a:r>
              <a:rPr lang="en-US" sz="1400" dirty="0">
                <a:solidFill>
                  <a:srgbClr val="A31515"/>
                </a:solidFill>
                <a:latin typeface="Consolas" panose="020B0609020204030204" pitchFamily="49" charset="0"/>
              </a:rPr>
              <a:t>'Snuffles </a:t>
            </a:r>
            <a:r>
              <a:rPr lang="en-US" sz="1400" dirty="0" err="1">
                <a:solidFill>
                  <a:srgbClr val="A31515"/>
                </a:solidFill>
                <a:latin typeface="Consolas" panose="020B0609020204030204" pitchFamily="49" charset="0"/>
              </a:rPr>
              <a:t>McGruff</a:t>
            </a:r>
            <a:r>
              <a:rPr lang="en-US" sz="1400" dirty="0">
                <a:solidFill>
                  <a:srgbClr val="A31515"/>
                </a:solidFill>
                <a:latin typeface="Consolas" panose="020B0609020204030204" pitchFamily="49" charset="0"/>
              </a:rPr>
              <a:t>’</a:t>
            </a:r>
            <a:endParaRPr lang="en-US" sz="1400" dirty="0">
              <a:solidFill>
                <a:srgbClr val="000000"/>
              </a:solidFill>
              <a:latin typeface="Consolas" panose="020B0609020204030204" pitchFamily="49" charset="0"/>
            </a:endParaRP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 </a:t>
            </a: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​my_pet_2 = Pet()</a:t>
            </a: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my_pet_2.type = </a:t>
            </a:r>
            <a:r>
              <a:rPr lang="en-US" sz="1400" dirty="0">
                <a:solidFill>
                  <a:srgbClr val="A31515"/>
                </a:solidFill>
                <a:latin typeface="Consolas" panose="020B0609020204030204" pitchFamily="49" charset="0"/>
              </a:rPr>
              <a:t>'cat'</a:t>
            </a:r>
            <a:endParaRPr lang="en-US" sz="1400" dirty="0">
              <a:solidFill>
                <a:srgbClr val="000000"/>
              </a:solidFill>
              <a:latin typeface="Consolas" panose="020B0609020204030204" pitchFamily="49" charset="0"/>
            </a:endParaRP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my_pet_2.noise = </a:t>
            </a:r>
            <a:r>
              <a:rPr lang="en-US" sz="1400" dirty="0">
                <a:solidFill>
                  <a:srgbClr val="A31515"/>
                </a:solidFill>
                <a:latin typeface="Consolas" panose="020B0609020204030204" pitchFamily="49" charset="0"/>
              </a:rPr>
              <a:t>'meow'</a:t>
            </a:r>
            <a:endParaRPr lang="en-US" sz="1400" dirty="0">
              <a:solidFill>
                <a:srgbClr val="000000"/>
              </a:solidFill>
              <a:latin typeface="Consolas" panose="020B0609020204030204" pitchFamily="49" charset="0"/>
            </a:endParaRP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my_pet_2.full_name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Snowpounce</a:t>
            </a:r>
            <a:r>
              <a:rPr lang="en-US" sz="1400" dirty="0">
                <a:solidFill>
                  <a:srgbClr val="A31515"/>
                </a:solidFill>
                <a:latin typeface="Consolas" panose="020B0609020204030204" pitchFamily="49" charset="0"/>
              </a:rPr>
              <a:t> </a:t>
            </a:r>
            <a:r>
              <a:rPr lang="en-US" sz="1400" dirty="0" err="1">
                <a:solidFill>
                  <a:srgbClr val="A31515"/>
                </a:solidFill>
                <a:latin typeface="Consolas" panose="020B0609020204030204" pitchFamily="49" charset="0"/>
              </a:rPr>
              <a:t>Flury</a:t>
            </a:r>
            <a:r>
              <a:rPr lang="en-US" sz="1400" dirty="0">
                <a:solidFill>
                  <a:srgbClr val="A31515"/>
                </a:solidFill>
                <a:latin typeface="Consolas" panose="020B0609020204030204" pitchFamily="49" charset="0"/>
              </a:rPr>
              <a:t>’</a:t>
            </a:r>
            <a:endParaRPr lang="en-US" sz="1400" dirty="0">
              <a:solidFill>
                <a:srgbClr val="000000"/>
              </a:solidFill>
              <a:latin typeface="Consolas" panose="020B0609020204030204" pitchFamily="49" charset="0"/>
            </a:endParaRP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 </a:t>
            </a: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​my_pet_3 = Pet()</a:t>
            </a: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my_pet_3.type = </a:t>
            </a:r>
            <a:r>
              <a:rPr lang="en-US" sz="1400" dirty="0">
                <a:solidFill>
                  <a:srgbClr val="A31515"/>
                </a:solidFill>
                <a:latin typeface="Consolas" panose="020B0609020204030204" pitchFamily="49" charset="0"/>
              </a:rPr>
              <a:t>'cat'</a:t>
            </a:r>
            <a:endParaRPr lang="en-US" sz="1400" dirty="0">
              <a:solidFill>
                <a:srgbClr val="000000"/>
              </a:solidFill>
              <a:latin typeface="Consolas" panose="020B0609020204030204" pitchFamily="49" charset="0"/>
            </a:endParaRP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my_pet_3.noise = </a:t>
            </a:r>
            <a:r>
              <a:rPr lang="en-US" sz="1400" dirty="0">
                <a:solidFill>
                  <a:srgbClr val="A31515"/>
                </a:solidFill>
                <a:latin typeface="Consolas" panose="020B0609020204030204" pitchFamily="49" charset="0"/>
              </a:rPr>
              <a:t>'meow'</a:t>
            </a:r>
            <a:endParaRPr lang="en-US" sz="1400" dirty="0">
              <a:solidFill>
                <a:srgbClr val="000000"/>
              </a:solidFill>
              <a:latin typeface="Consolas" panose="020B0609020204030204" pitchFamily="49" charset="0"/>
            </a:endParaRP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my_pet_3.full_name = </a:t>
            </a:r>
            <a:r>
              <a:rPr lang="en-US" sz="1400" dirty="0">
                <a:solidFill>
                  <a:srgbClr val="A31515"/>
                </a:solidFill>
                <a:latin typeface="Consolas" panose="020B0609020204030204" pitchFamily="49" charset="0"/>
              </a:rPr>
              <a:t>'Snickers Snorkel’</a:t>
            </a:r>
            <a:endParaRPr lang="en-US" sz="1400" dirty="0">
              <a:solidFill>
                <a:srgbClr val="000000"/>
              </a:solidFill>
              <a:latin typeface="Consolas" panose="020B0609020204030204" pitchFamily="49" charset="0"/>
            </a:endParaRP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 </a:t>
            </a: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my_pets</a:t>
            </a:r>
            <a:r>
              <a:rPr lang="en-US" sz="1400" dirty="0">
                <a:solidFill>
                  <a:srgbClr val="000000"/>
                </a:solidFill>
                <a:latin typeface="Consolas" panose="020B0609020204030204" pitchFamily="49" charset="0"/>
              </a:rPr>
              <a:t> = [my_pet_1, my_pet_2, my_pet_3]</a:t>
            </a:r>
          </a:p>
          <a:p>
            <a:pPr marL="569913" indent="-392113">
              <a:spcBef>
                <a:spcPts val="100"/>
              </a:spcBef>
              <a:buClr>
                <a:schemeClr val="accent1"/>
              </a:buClr>
              <a:buFont typeface="+mj-lt"/>
              <a:buAutoNum type="arabicPeriod"/>
            </a:pPr>
            <a:r>
              <a:rPr lang="en-US" sz="1400" dirty="0">
                <a:solidFill>
                  <a:srgbClr val="AF00DB"/>
                </a:solidFill>
                <a:latin typeface="Consolas" panose="020B0609020204030204" pitchFamily="49" charset="0"/>
              </a:rPr>
              <a:t>for</a:t>
            </a:r>
            <a:r>
              <a:rPr lang="en-US" sz="1400" dirty="0">
                <a:solidFill>
                  <a:srgbClr val="000000"/>
                </a:solidFill>
                <a:latin typeface="Consolas" panose="020B0609020204030204" pitchFamily="49" charset="0"/>
              </a:rPr>
              <a:t> pet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my_pets</a:t>
            </a:r>
            <a:r>
              <a:rPr lang="en-US" sz="1400" dirty="0">
                <a:solidFill>
                  <a:srgbClr val="000000"/>
                </a:solidFill>
                <a:latin typeface="Consolas" panose="020B0609020204030204" pitchFamily="49" charset="0"/>
              </a:rPr>
              <a:t>:</a:t>
            </a:r>
          </a:p>
          <a:p>
            <a:pPr marL="569913" indent="-392113">
              <a:spcBef>
                <a:spcPts val="100"/>
              </a:spcBef>
              <a:buClr>
                <a:schemeClr val="accent1"/>
              </a:buClr>
              <a:buFont typeface="+mj-lt"/>
              <a:buAutoNum type="arabicPeriod"/>
            </a:pPr>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print</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pet.full_name</a:t>
            </a:r>
            <a:r>
              <a:rPr lang="en-US" sz="1400" dirty="0">
                <a:solidFill>
                  <a:srgbClr val="00000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2495431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Attributes</a:t>
            </a:r>
          </a:p>
        </p:txBody>
      </p:sp>
      <p:sp>
        <p:nvSpPr>
          <p:cNvPr id="4" name="Content Placeholder 2">
            <a:extLst>
              <a:ext uri="{FF2B5EF4-FFF2-40B4-BE49-F238E27FC236}">
                <a16:creationId xmlns:a16="http://schemas.microsoft.com/office/drawing/2014/main" id="{A05342C1-FE29-4149-8EAA-F7E1B560FD83}"/>
              </a:ext>
            </a:extLst>
          </p:cNvPr>
          <p:cNvSpPr txBox="1">
            <a:spLocks/>
          </p:cNvSpPr>
          <p:nvPr/>
        </p:nvSpPr>
        <p:spPr>
          <a:xfrm>
            <a:off x="584200" y="1435100"/>
            <a:ext cx="11018838" cy="4833938"/>
          </a:xfrm>
          <a:prstGeom prst="rect">
            <a:avLst/>
          </a:prstGeom>
        </p:spPr>
        <p:txBody>
          <a:bodyPr vert="horz" wrap="square" lIns="0" tIns="0" rIns="0" bIns="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sz="2400" dirty="0">
                <a:cs typeface="Segoe UI"/>
              </a:rPr>
              <a:t>After we created our Pet instance, we assigned some values to it that were unique to that pet </a:t>
            </a:r>
            <a:endParaRPr lang="en-US" sz="2400" dirty="0"/>
          </a:p>
          <a:p>
            <a:pPr marL="563563" indent="-385763">
              <a:spcBef>
                <a:spcPts val="600"/>
              </a:spcBef>
              <a:buFont typeface="+mj-lt"/>
              <a:buAutoNum type="arabicPeriod"/>
              <a:tabLst>
                <a:tab pos="228600" algn="l"/>
              </a:tabLst>
            </a:pPr>
            <a:r>
              <a:rPr lang="en-US" sz="2000" dirty="0">
                <a:latin typeface="Consolas" panose="020B0609020204030204" pitchFamily="49" charset="0"/>
              </a:rPr>
              <a:t>class Pet:</a:t>
            </a:r>
          </a:p>
          <a:p>
            <a:pPr marL="563563" indent="-385763">
              <a:spcBef>
                <a:spcPts val="600"/>
              </a:spcBef>
              <a:buFont typeface="+mj-lt"/>
              <a:buAutoNum type="arabicPeriod"/>
              <a:tabLst>
                <a:tab pos="228600" algn="l"/>
              </a:tabLst>
            </a:pPr>
            <a:r>
              <a:rPr lang="en-US" sz="2000" dirty="0">
                <a:latin typeface="Consolas" panose="020B0609020204030204" pitchFamily="49" charset="0"/>
              </a:rPr>
              <a:t>"""Represents a pet."""</a:t>
            </a:r>
          </a:p>
          <a:p>
            <a:pPr marL="563563" indent="-385763">
              <a:spcBef>
                <a:spcPts val="600"/>
              </a:spcBef>
              <a:buFont typeface="+mj-lt"/>
              <a:buAutoNum type="arabicPeriod"/>
              <a:tabLst>
                <a:tab pos="228600" algn="l"/>
              </a:tabLst>
            </a:pPr>
            <a:r>
              <a:rPr lang="en-US" sz="2000" dirty="0" err="1">
                <a:latin typeface="Consolas" panose="020B0609020204030204" pitchFamily="49" charset="0"/>
              </a:rPr>
              <a:t>my_pet</a:t>
            </a:r>
            <a:r>
              <a:rPr lang="en-US" sz="2000" dirty="0">
                <a:latin typeface="Consolas" panose="020B0609020204030204" pitchFamily="49" charset="0"/>
              </a:rPr>
              <a:t> = Pet()</a:t>
            </a:r>
          </a:p>
          <a:p>
            <a:pPr marL="563563" indent="-385763">
              <a:spcBef>
                <a:spcPts val="600"/>
              </a:spcBef>
              <a:buFont typeface="+mj-lt"/>
              <a:buAutoNum type="arabicPeriod"/>
              <a:tabLst>
                <a:tab pos="228600" algn="l"/>
              </a:tabLst>
            </a:pPr>
            <a:r>
              <a:rPr lang="en-US" sz="2000" dirty="0" err="1">
                <a:latin typeface="Consolas" panose="020B0609020204030204" pitchFamily="49" charset="0"/>
              </a:rPr>
              <a:t>my_pet.type</a:t>
            </a:r>
            <a:r>
              <a:rPr lang="en-US" sz="2000" dirty="0">
                <a:latin typeface="Consolas" panose="020B0609020204030204" pitchFamily="49" charset="0"/>
              </a:rPr>
              <a:t> = 'dog'</a:t>
            </a:r>
          </a:p>
          <a:p>
            <a:pPr marL="563563" indent="-385763">
              <a:spcBef>
                <a:spcPts val="600"/>
              </a:spcBef>
              <a:buFont typeface="+mj-lt"/>
              <a:buAutoNum type="arabicPeriod"/>
              <a:tabLst>
                <a:tab pos="228600" algn="l"/>
              </a:tabLst>
            </a:pPr>
            <a:r>
              <a:rPr lang="en-US" sz="2000" dirty="0" err="1">
                <a:latin typeface="Consolas" panose="020B0609020204030204" pitchFamily="49" charset="0"/>
              </a:rPr>
              <a:t>my_pet.noise</a:t>
            </a:r>
            <a:r>
              <a:rPr lang="en-US" sz="2000" dirty="0">
                <a:latin typeface="Consolas" panose="020B0609020204030204" pitchFamily="49" charset="0"/>
              </a:rPr>
              <a:t> = 'bark'</a:t>
            </a:r>
          </a:p>
          <a:p>
            <a:pPr marL="563563" indent="-385763">
              <a:spcBef>
                <a:spcPts val="600"/>
              </a:spcBef>
              <a:buFont typeface="+mj-lt"/>
              <a:buAutoNum type="arabicPeriod"/>
              <a:tabLst>
                <a:tab pos="228600" algn="l"/>
              </a:tabLst>
            </a:pPr>
            <a:r>
              <a:rPr lang="en-US" sz="2000" dirty="0" err="1">
                <a:latin typeface="Consolas" panose="020B0609020204030204" pitchFamily="49" charset="0"/>
              </a:rPr>
              <a:t>my_pet.full_name</a:t>
            </a:r>
            <a:r>
              <a:rPr lang="en-US" sz="2000" dirty="0">
                <a:latin typeface="Consolas" panose="020B0609020204030204" pitchFamily="49" charset="0"/>
              </a:rPr>
              <a:t> = 'Lassie'</a:t>
            </a:r>
          </a:p>
          <a:p>
            <a:pPr marL="0" indent="0">
              <a:spcBef>
                <a:spcPts val="600"/>
              </a:spcBef>
              <a:buNone/>
            </a:pPr>
            <a:r>
              <a:rPr lang="en-US" sz="2400" dirty="0"/>
              <a:t>Variables that are assigned to an object are called </a:t>
            </a:r>
            <a:r>
              <a:rPr lang="en-US" sz="2400" dirty="0">
                <a:latin typeface="+mj-lt"/>
              </a:rPr>
              <a:t>attributes </a:t>
            </a:r>
          </a:p>
          <a:p>
            <a:pPr marL="0" indent="0">
              <a:spcBef>
                <a:spcPts val="600"/>
              </a:spcBef>
              <a:buNone/>
            </a:pPr>
            <a:r>
              <a:rPr lang="en-US" sz="2400" dirty="0">
                <a:cs typeface="Segoe UI"/>
              </a:rPr>
              <a:t>As we will see soon, these class data fields or </a:t>
            </a:r>
            <a:r>
              <a:rPr lang="en-US" sz="2400" dirty="0">
                <a:latin typeface="+mj-lt"/>
                <a:cs typeface="Segoe UI"/>
              </a:rPr>
              <a:t>attributes</a:t>
            </a:r>
            <a:r>
              <a:rPr lang="en-US" sz="2400" b="1" dirty="0">
                <a:cs typeface="Segoe UI"/>
              </a:rPr>
              <a:t> </a:t>
            </a:r>
            <a:r>
              <a:rPr lang="en-US" sz="2400" dirty="0">
                <a:cs typeface="Segoe UI"/>
              </a:rPr>
              <a:t>are usually part of the class definition, though Python allows you to assign them to an object even if they aren’t defined when you define the class</a:t>
            </a:r>
          </a:p>
        </p:txBody>
      </p:sp>
    </p:spTree>
    <p:custDataLst>
      <p:tags r:id="rId1"/>
    </p:custDataLst>
    <p:extLst>
      <p:ext uri="{BB962C8B-B14F-4D97-AF65-F5344CB8AC3E}">
        <p14:creationId xmlns:p14="http://schemas.microsoft.com/office/powerpoint/2010/main" val="32994570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Object Diagram</a:t>
            </a:r>
          </a:p>
        </p:txBody>
      </p:sp>
      <p:sp>
        <p:nvSpPr>
          <p:cNvPr id="13" name="Content Placeholder 2">
            <a:extLst>
              <a:ext uri="{FF2B5EF4-FFF2-40B4-BE49-F238E27FC236}">
                <a16:creationId xmlns:a16="http://schemas.microsoft.com/office/drawing/2014/main" id="{BAAA3BB2-D375-461B-9055-BC134F64658A}"/>
              </a:ext>
            </a:extLst>
          </p:cNvPr>
          <p:cNvSpPr txBox="1">
            <a:spLocks/>
          </p:cNvSpPr>
          <p:nvPr/>
        </p:nvSpPr>
        <p:spPr>
          <a:xfrm>
            <a:off x="584200" y="1435100"/>
            <a:ext cx="10434638" cy="1379538"/>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6400" indent="-292100">
              <a:buFont typeface="Arial" panose="020B0604020202020204" pitchFamily="34" charset="0"/>
              <a:buChar char="•"/>
            </a:pPr>
            <a:r>
              <a:rPr lang="en-US" dirty="0">
                <a:cs typeface="Segoe UI"/>
              </a:rPr>
              <a:t>We can illustrate an object and its attributes using an </a:t>
            </a:r>
            <a:r>
              <a:rPr lang="en-US" dirty="0">
                <a:latin typeface="+mj-lt"/>
                <a:cs typeface="Segoe UI"/>
              </a:rPr>
              <a:t>object diagram</a:t>
            </a:r>
          </a:p>
          <a:p>
            <a:pPr marL="406400" indent="-292100">
              <a:buFont typeface="Arial" panose="020B0604020202020204" pitchFamily="34" charset="0"/>
              <a:buChar char="•"/>
            </a:pPr>
            <a:r>
              <a:rPr lang="en-US" dirty="0">
                <a:cs typeface="Segoe UI"/>
              </a:rPr>
              <a:t>This can be helpful to visualize the elements of an object </a:t>
            </a:r>
            <a:endParaRPr lang="en-US" dirty="0"/>
          </a:p>
        </p:txBody>
      </p:sp>
      <p:sp>
        <p:nvSpPr>
          <p:cNvPr id="22" name="TextBox 21">
            <a:extLst>
              <a:ext uri="{FF2B5EF4-FFF2-40B4-BE49-F238E27FC236}">
                <a16:creationId xmlns:a16="http://schemas.microsoft.com/office/drawing/2014/main" id="{BF83A19E-09A5-436A-80C9-5A3965F37CE2}"/>
              </a:ext>
            </a:extLst>
          </p:cNvPr>
          <p:cNvSpPr txBox="1"/>
          <p:nvPr/>
        </p:nvSpPr>
        <p:spPr>
          <a:xfrm>
            <a:off x="4050663" y="3478790"/>
            <a:ext cx="426207" cy="369332"/>
          </a:xfrm>
          <a:prstGeom prst="rect">
            <a:avLst/>
          </a:prstGeom>
          <a:noFill/>
        </p:spPr>
        <p:txBody>
          <a:bodyPr wrap="none" lIns="0" tIns="0" rIns="0" bIns="0" rtlCol="0" anchor="ctr">
            <a:noAutofit/>
          </a:bodyPr>
          <a:lstStyle/>
          <a:p>
            <a:r>
              <a:rPr lang="en-US" sz="2400" dirty="0"/>
              <a:t>Pet</a:t>
            </a:r>
          </a:p>
        </p:txBody>
      </p:sp>
      <p:sp>
        <p:nvSpPr>
          <p:cNvPr id="6" name="TextBox 5">
            <a:extLst>
              <a:ext uri="{FF2B5EF4-FFF2-40B4-BE49-F238E27FC236}">
                <a16:creationId xmlns:a16="http://schemas.microsoft.com/office/drawing/2014/main" id="{06826ADA-1420-416B-B4CE-8A1766202B78}"/>
              </a:ext>
            </a:extLst>
          </p:cNvPr>
          <p:cNvSpPr txBox="1"/>
          <p:nvPr/>
        </p:nvSpPr>
        <p:spPr>
          <a:xfrm>
            <a:off x="1969425" y="4078001"/>
            <a:ext cx="987450" cy="369332"/>
          </a:xfrm>
          <a:prstGeom prst="rect">
            <a:avLst/>
          </a:prstGeom>
          <a:noFill/>
        </p:spPr>
        <p:txBody>
          <a:bodyPr wrap="none" lIns="0" tIns="0" rIns="0" bIns="0" rtlCol="0" anchor="ctr">
            <a:noAutofit/>
          </a:bodyPr>
          <a:lstStyle/>
          <a:p>
            <a:r>
              <a:rPr lang="en-US" sz="2400" dirty="0" err="1"/>
              <a:t>my_pet</a:t>
            </a:r>
            <a:endParaRPr lang="en-US" sz="2400" dirty="0"/>
          </a:p>
        </p:txBody>
      </p:sp>
      <p:cxnSp>
        <p:nvCxnSpPr>
          <p:cNvPr id="14" name="Straight Arrow Connector 13" descr="Arrow pointing to rectangle box from my_pet">
            <a:extLst>
              <a:ext uri="{FF2B5EF4-FFF2-40B4-BE49-F238E27FC236}">
                <a16:creationId xmlns:a16="http://schemas.microsoft.com/office/drawing/2014/main" id="{FF2E9AF6-C5E1-4A3C-AB3E-B5F5BBBD5F01}"/>
              </a:ext>
            </a:extLst>
          </p:cNvPr>
          <p:cNvCxnSpPr>
            <a:cxnSpLocks/>
          </p:cNvCxnSpPr>
          <p:nvPr/>
        </p:nvCxnSpPr>
        <p:spPr>
          <a:xfrm flipV="1">
            <a:off x="3252553" y="4261672"/>
            <a:ext cx="804580" cy="1990"/>
          </a:xfrm>
          <a:prstGeom prst="straightConnector1">
            <a:avLst/>
          </a:prstGeom>
          <a:ln w="9525">
            <a:solidFill>
              <a:schemeClr val="tx1"/>
            </a:solidFill>
            <a:tailEnd type="triangle" w="lg" len="med"/>
          </a:ln>
          <a:effectLst/>
        </p:spPr>
        <p:style>
          <a:lnRef idx="1">
            <a:schemeClr val="dk1"/>
          </a:lnRef>
          <a:fillRef idx="0">
            <a:schemeClr val="dk1"/>
          </a:fillRef>
          <a:effectRef idx="0">
            <a:schemeClr val="dk1"/>
          </a:effectRef>
          <a:fontRef idx="minor">
            <a:schemeClr val="tx1"/>
          </a:fontRef>
        </p:style>
      </p:cxnSp>
      <p:sp>
        <p:nvSpPr>
          <p:cNvPr id="8" name="Rectangle 7" descr="Rectangle Box diagram">
            <a:extLst>
              <a:ext uri="{FF2B5EF4-FFF2-40B4-BE49-F238E27FC236}">
                <a16:creationId xmlns:a16="http://schemas.microsoft.com/office/drawing/2014/main" id="{6F023E4A-308A-4035-9CFE-7C2ACF530CF7}"/>
              </a:ext>
            </a:extLst>
          </p:cNvPr>
          <p:cNvSpPr/>
          <p:nvPr/>
        </p:nvSpPr>
        <p:spPr>
          <a:xfrm>
            <a:off x="4057133" y="3890664"/>
            <a:ext cx="4077733" cy="2378373"/>
          </a:xfrm>
          <a:prstGeom prst="rect">
            <a:avLst/>
          </a:prstGeom>
          <a:solidFill>
            <a:schemeClr val="bg2"/>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0713796B-E3FB-43F9-9901-1C89ADF364C8}"/>
              </a:ext>
            </a:extLst>
          </p:cNvPr>
          <p:cNvSpPr txBox="1"/>
          <p:nvPr/>
        </p:nvSpPr>
        <p:spPr>
          <a:xfrm>
            <a:off x="4209533" y="4078001"/>
            <a:ext cx="594715" cy="369332"/>
          </a:xfrm>
          <a:prstGeom prst="rect">
            <a:avLst/>
          </a:prstGeom>
          <a:noFill/>
        </p:spPr>
        <p:txBody>
          <a:bodyPr wrap="none" lIns="0" tIns="0" rIns="0" bIns="0" rtlCol="0" anchor="ctr">
            <a:noAutofit/>
          </a:bodyPr>
          <a:lstStyle/>
          <a:p>
            <a:r>
              <a:rPr lang="en-US" sz="2400" dirty="0"/>
              <a:t>type</a:t>
            </a:r>
          </a:p>
        </p:txBody>
      </p:sp>
      <p:cxnSp>
        <p:nvCxnSpPr>
          <p:cNvPr id="16" name="Straight Arrow Connector 15" descr="Arrow pointing from type to 'dog'">
            <a:extLst>
              <a:ext uri="{FF2B5EF4-FFF2-40B4-BE49-F238E27FC236}">
                <a16:creationId xmlns:a16="http://schemas.microsoft.com/office/drawing/2014/main" id="{77B942B9-99D9-4687-8B3F-075F1747BAF6}"/>
              </a:ext>
            </a:extLst>
          </p:cNvPr>
          <p:cNvCxnSpPr>
            <a:cxnSpLocks/>
          </p:cNvCxnSpPr>
          <p:nvPr/>
        </p:nvCxnSpPr>
        <p:spPr>
          <a:xfrm flipV="1">
            <a:off x="5876183" y="4261672"/>
            <a:ext cx="804580" cy="0"/>
          </a:xfrm>
          <a:prstGeom prst="straightConnector1">
            <a:avLst/>
          </a:prstGeom>
          <a:ln w="9525">
            <a:solidFill>
              <a:schemeClr val="tx1"/>
            </a:solidFill>
            <a:tailEnd type="triangle" w="lg" len="med"/>
          </a:ln>
          <a:effectLst/>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22453470-5A11-4D36-9A61-9E7C7F0BC018}"/>
              </a:ext>
            </a:extLst>
          </p:cNvPr>
          <p:cNvSpPr txBox="1"/>
          <p:nvPr/>
        </p:nvSpPr>
        <p:spPr>
          <a:xfrm>
            <a:off x="6902787" y="4078001"/>
            <a:ext cx="660758" cy="369332"/>
          </a:xfrm>
          <a:prstGeom prst="rect">
            <a:avLst/>
          </a:prstGeom>
          <a:noFill/>
        </p:spPr>
        <p:txBody>
          <a:bodyPr wrap="none" lIns="0" tIns="0" rIns="0" bIns="0" rtlCol="0" anchor="ctr">
            <a:noAutofit/>
          </a:bodyPr>
          <a:lstStyle/>
          <a:p>
            <a:r>
              <a:rPr lang="en-US" sz="2400"/>
              <a:t>‘dog’</a:t>
            </a:r>
            <a:endParaRPr lang="en-US" sz="2400" dirty="0"/>
          </a:p>
        </p:txBody>
      </p:sp>
      <p:sp>
        <p:nvSpPr>
          <p:cNvPr id="17" name="TextBox 16">
            <a:extLst>
              <a:ext uri="{FF2B5EF4-FFF2-40B4-BE49-F238E27FC236}">
                <a16:creationId xmlns:a16="http://schemas.microsoft.com/office/drawing/2014/main" id="{0F9C76D2-644D-48E0-90C5-E8B732E1C066}"/>
              </a:ext>
            </a:extLst>
          </p:cNvPr>
          <p:cNvSpPr txBox="1"/>
          <p:nvPr/>
        </p:nvSpPr>
        <p:spPr>
          <a:xfrm>
            <a:off x="4209533" y="4856608"/>
            <a:ext cx="721351" cy="369332"/>
          </a:xfrm>
          <a:prstGeom prst="rect">
            <a:avLst/>
          </a:prstGeom>
          <a:noFill/>
        </p:spPr>
        <p:txBody>
          <a:bodyPr wrap="none" lIns="0" tIns="0" rIns="0" bIns="0" rtlCol="0" anchor="ctr">
            <a:noAutofit/>
          </a:bodyPr>
          <a:lstStyle/>
          <a:p>
            <a:r>
              <a:rPr lang="en-US" sz="2400"/>
              <a:t>noise</a:t>
            </a:r>
            <a:endParaRPr lang="en-US" sz="2400" dirty="0"/>
          </a:p>
        </p:txBody>
      </p:sp>
      <p:cxnSp>
        <p:nvCxnSpPr>
          <p:cNvPr id="18" name="Straight Arrow Connector 17" descr="arrow pointing from noise to bark">
            <a:extLst>
              <a:ext uri="{FF2B5EF4-FFF2-40B4-BE49-F238E27FC236}">
                <a16:creationId xmlns:a16="http://schemas.microsoft.com/office/drawing/2014/main" id="{D0783FE1-8DC6-4B90-BD91-54168ED5D9E3}"/>
              </a:ext>
            </a:extLst>
          </p:cNvPr>
          <p:cNvCxnSpPr>
            <a:cxnSpLocks/>
          </p:cNvCxnSpPr>
          <p:nvPr/>
        </p:nvCxnSpPr>
        <p:spPr>
          <a:xfrm flipV="1">
            <a:off x="5876183" y="5045894"/>
            <a:ext cx="804580" cy="0"/>
          </a:xfrm>
          <a:prstGeom prst="straightConnector1">
            <a:avLst/>
          </a:prstGeom>
          <a:ln w="9525">
            <a:solidFill>
              <a:schemeClr val="tx1"/>
            </a:solidFill>
            <a:tailEnd type="triangle" w="lg" len="med"/>
          </a:ln>
          <a:effectLst/>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F67F6689-E195-495A-AF1F-FD5F3F93639C}"/>
              </a:ext>
            </a:extLst>
          </p:cNvPr>
          <p:cNvSpPr txBox="1"/>
          <p:nvPr/>
        </p:nvSpPr>
        <p:spPr>
          <a:xfrm>
            <a:off x="6902787" y="4856608"/>
            <a:ext cx="734945" cy="369332"/>
          </a:xfrm>
          <a:prstGeom prst="rect">
            <a:avLst/>
          </a:prstGeom>
          <a:noFill/>
        </p:spPr>
        <p:txBody>
          <a:bodyPr wrap="none" lIns="0" tIns="0" rIns="0" bIns="0" rtlCol="0" anchor="ctr">
            <a:noAutofit/>
          </a:bodyPr>
          <a:lstStyle/>
          <a:p>
            <a:r>
              <a:rPr lang="en-US" sz="2400"/>
              <a:t>‘bark’</a:t>
            </a:r>
            <a:endParaRPr lang="en-US" sz="2400" dirty="0"/>
          </a:p>
        </p:txBody>
      </p:sp>
      <p:sp>
        <p:nvSpPr>
          <p:cNvPr id="19" name="TextBox 18">
            <a:extLst>
              <a:ext uri="{FF2B5EF4-FFF2-40B4-BE49-F238E27FC236}">
                <a16:creationId xmlns:a16="http://schemas.microsoft.com/office/drawing/2014/main" id="{ABED5FCC-790E-489F-886A-C3B6D4C85A4F}"/>
              </a:ext>
            </a:extLst>
          </p:cNvPr>
          <p:cNvSpPr txBox="1"/>
          <p:nvPr/>
        </p:nvSpPr>
        <p:spPr>
          <a:xfrm>
            <a:off x="4209533" y="5635216"/>
            <a:ext cx="1306448" cy="369332"/>
          </a:xfrm>
          <a:prstGeom prst="rect">
            <a:avLst/>
          </a:prstGeom>
          <a:noFill/>
        </p:spPr>
        <p:txBody>
          <a:bodyPr wrap="none" lIns="0" tIns="0" rIns="0" bIns="0" rtlCol="0" anchor="ctr">
            <a:noAutofit/>
          </a:bodyPr>
          <a:lstStyle/>
          <a:p>
            <a:r>
              <a:rPr lang="en-US" sz="2400" dirty="0" err="1"/>
              <a:t>full_name</a:t>
            </a:r>
            <a:endParaRPr lang="en-US" sz="2400" dirty="0"/>
          </a:p>
        </p:txBody>
      </p:sp>
      <p:cxnSp>
        <p:nvCxnSpPr>
          <p:cNvPr id="20" name="Straight Arrow Connector 19" descr="arrow pointing from full_name to 'Lassie;">
            <a:extLst>
              <a:ext uri="{FF2B5EF4-FFF2-40B4-BE49-F238E27FC236}">
                <a16:creationId xmlns:a16="http://schemas.microsoft.com/office/drawing/2014/main" id="{F5665638-9586-439D-8675-AE1BB4598DFB}"/>
              </a:ext>
            </a:extLst>
          </p:cNvPr>
          <p:cNvCxnSpPr>
            <a:cxnSpLocks/>
          </p:cNvCxnSpPr>
          <p:nvPr/>
        </p:nvCxnSpPr>
        <p:spPr>
          <a:xfrm flipV="1">
            <a:off x="5876183" y="5818887"/>
            <a:ext cx="804580" cy="0"/>
          </a:xfrm>
          <a:prstGeom prst="straightConnector1">
            <a:avLst/>
          </a:prstGeom>
          <a:ln w="9525">
            <a:solidFill>
              <a:schemeClr val="tx1"/>
            </a:solidFill>
            <a:tailEnd type="triangle" w="lg" len="med"/>
          </a:ln>
          <a:effectLst/>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350E60FB-AF57-4835-9BD6-794C0F49463C}"/>
              </a:ext>
            </a:extLst>
          </p:cNvPr>
          <p:cNvSpPr txBox="1"/>
          <p:nvPr/>
        </p:nvSpPr>
        <p:spPr>
          <a:xfrm>
            <a:off x="6902787" y="5635216"/>
            <a:ext cx="937757" cy="369332"/>
          </a:xfrm>
          <a:prstGeom prst="rect">
            <a:avLst/>
          </a:prstGeom>
          <a:noFill/>
        </p:spPr>
        <p:txBody>
          <a:bodyPr wrap="none" lIns="0" tIns="0" rIns="0" bIns="0" rtlCol="0" anchor="ctr">
            <a:noAutofit/>
          </a:bodyPr>
          <a:lstStyle/>
          <a:p>
            <a:r>
              <a:rPr lang="en-US" sz="2400"/>
              <a:t>‘Lassie’</a:t>
            </a:r>
            <a:endParaRPr lang="en-US" sz="2400" dirty="0"/>
          </a:p>
        </p:txBody>
      </p:sp>
    </p:spTree>
    <p:custDataLst>
      <p:tags r:id="rId1"/>
    </p:custDataLst>
    <p:extLst>
      <p:ext uri="{BB962C8B-B14F-4D97-AF65-F5344CB8AC3E}">
        <p14:creationId xmlns:p14="http://schemas.microsoft.com/office/powerpoint/2010/main" val="25910926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3AA8-7374-4514-9561-6A6FCBD5ED1C}"/>
              </a:ext>
            </a:extLst>
          </p:cNvPr>
          <p:cNvSpPr>
            <a:spLocks noGrp="1"/>
          </p:cNvSpPr>
          <p:nvPr>
            <p:ph type="title"/>
          </p:nvPr>
        </p:nvSpPr>
        <p:spPr/>
        <p:txBody>
          <a:bodyPr/>
          <a:lstStyle/>
          <a:p>
            <a:r>
              <a:rPr lang="en-US" dirty="0"/>
              <a:t>Embedded Objects</a:t>
            </a:r>
          </a:p>
        </p:txBody>
      </p:sp>
      <p:sp>
        <p:nvSpPr>
          <p:cNvPr id="8" name="Content Placeholder 4">
            <a:extLst>
              <a:ext uri="{FF2B5EF4-FFF2-40B4-BE49-F238E27FC236}">
                <a16:creationId xmlns:a16="http://schemas.microsoft.com/office/drawing/2014/main" id="{5F5CE7BD-28C0-4A2A-BFDF-649D93D040BB}"/>
              </a:ext>
            </a:extLst>
          </p:cNvPr>
          <p:cNvSpPr txBox="1">
            <a:spLocks/>
          </p:cNvSpPr>
          <p:nvPr/>
        </p:nvSpPr>
        <p:spPr>
          <a:xfrm>
            <a:off x="588263" y="1435100"/>
            <a:ext cx="5295674" cy="4833937"/>
          </a:xfrm>
          <a:prstGeom prst="rect">
            <a:avLst/>
          </a:prstGeom>
          <a:ln>
            <a:solidFill>
              <a:schemeClr val="bg1">
                <a:lumMod val="75000"/>
              </a:schemeClr>
            </a:solidFill>
          </a:ln>
        </p:spPr>
        <p:txBody>
          <a:bodyPr vert="horz" wrap="square" lIns="91440" tIns="45720" rIns="91440" bIns="4572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90513" indent="-290513">
              <a:buFont typeface="Arial" panose="020B0604020202020204" pitchFamily="34" charset="0"/>
              <a:buChar char="•"/>
              <a:tabLst>
                <a:tab pos="347663" algn="l"/>
              </a:tabLst>
            </a:pPr>
            <a:r>
              <a:rPr lang="en-US" dirty="0"/>
              <a:t>An object can be an attribute for another object</a:t>
            </a:r>
          </a:p>
          <a:p>
            <a:pPr marL="290513" indent="-290513">
              <a:buFont typeface="Arial" panose="020B0604020202020204" pitchFamily="34" charset="0"/>
              <a:buChar char="•"/>
              <a:tabLst>
                <a:tab pos="347663" algn="l"/>
              </a:tabLst>
            </a:pPr>
            <a:r>
              <a:rPr lang="en-US" dirty="0"/>
              <a:t>In this example, an instance of the </a:t>
            </a:r>
            <a:r>
              <a:rPr lang="en-US" dirty="0">
                <a:latin typeface="Consolas" panose="020B0609020204030204" pitchFamily="49" charset="0"/>
              </a:rPr>
              <a:t>Owner</a:t>
            </a:r>
            <a:r>
              <a:rPr lang="en-US" dirty="0"/>
              <a:t> class is an attribute for the </a:t>
            </a:r>
            <a:r>
              <a:rPr lang="en-US" dirty="0" err="1">
                <a:latin typeface="Consolas" panose="020B0609020204030204" pitchFamily="49" charset="0"/>
              </a:rPr>
              <a:t>my_pet</a:t>
            </a:r>
            <a:r>
              <a:rPr lang="en-US" dirty="0"/>
              <a:t> object</a:t>
            </a:r>
          </a:p>
        </p:txBody>
      </p:sp>
      <p:sp>
        <p:nvSpPr>
          <p:cNvPr id="9" name="Rectangle 8">
            <a:extLst>
              <a:ext uri="{FF2B5EF4-FFF2-40B4-BE49-F238E27FC236}">
                <a16:creationId xmlns:a16="http://schemas.microsoft.com/office/drawing/2014/main" id="{25525FEE-475D-4E7F-A8E6-F74A90B77AB1}"/>
              </a:ext>
            </a:extLst>
          </p:cNvPr>
          <p:cNvSpPr/>
          <p:nvPr/>
        </p:nvSpPr>
        <p:spPr>
          <a:xfrm>
            <a:off x="6095999" y="1435100"/>
            <a:ext cx="5507737" cy="4833937"/>
          </a:xfrm>
          <a:prstGeom prst="rect">
            <a:avLst/>
          </a:prstGeom>
        </p:spPr>
        <p:txBody>
          <a:bodyPr>
            <a:noAutofit/>
          </a:bodyPr>
          <a:lstStyle/>
          <a:p>
            <a:pPr marL="520700" indent="-406400">
              <a:spcBef>
                <a:spcPts val="600"/>
              </a:spcBef>
              <a:buFont typeface="+mj-lt"/>
              <a:buAutoNum type="arabicPeriod"/>
              <a:tabLst>
                <a:tab pos="114300" algn="l"/>
              </a:tabLst>
            </a:pPr>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Pet</a:t>
            </a:r>
            <a:r>
              <a:rPr lang="en-US" sz="2000" dirty="0">
                <a:solidFill>
                  <a:srgbClr val="000000"/>
                </a:solidFill>
                <a:latin typeface="Consolas" panose="020B0609020204030204" pitchFamily="49" charset="0"/>
              </a:rPr>
              <a:t>:</a:t>
            </a:r>
          </a:p>
          <a:p>
            <a:pPr marL="520700" indent="-406400">
              <a:spcBef>
                <a:spcPts val="600"/>
              </a:spcBef>
              <a:buFont typeface="+mj-lt"/>
              <a:buAutoNum type="arabicPeriod"/>
              <a:tabLst>
                <a:tab pos="114300" algn="l"/>
              </a:tabLst>
            </a:pP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"""Represents a pet."""</a:t>
            </a:r>
            <a:endParaRPr lang="en-US" sz="2000" dirty="0">
              <a:solidFill>
                <a:srgbClr val="000000"/>
              </a:solidFill>
              <a:latin typeface="Consolas" panose="020B0609020204030204" pitchFamily="49" charset="0"/>
            </a:endParaRPr>
          </a:p>
          <a:p>
            <a:pPr marL="520700" indent="-406400">
              <a:spcBef>
                <a:spcPts val="600"/>
              </a:spcBef>
              <a:buFont typeface="+mj-lt"/>
              <a:buAutoNum type="arabicPeriod"/>
              <a:tabLst>
                <a:tab pos="114300" algn="l"/>
              </a:tabLst>
            </a:pPr>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Owner</a:t>
            </a:r>
            <a:r>
              <a:rPr lang="en-US" sz="2000" dirty="0">
                <a:solidFill>
                  <a:srgbClr val="000000"/>
                </a:solidFill>
                <a:latin typeface="Consolas" panose="020B0609020204030204" pitchFamily="49" charset="0"/>
              </a:rPr>
              <a:t>:</a:t>
            </a:r>
          </a:p>
          <a:p>
            <a:pPr marL="520700" indent="-406400">
              <a:spcBef>
                <a:spcPts val="600"/>
              </a:spcBef>
              <a:buFont typeface="+mj-lt"/>
              <a:buAutoNum type="arabicPeriod"/>
              <a:tabLst>
                <a:tab pos="114300" algn="l"/>
              </a:tabLst>
            </a:pP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"""Represents a pet owner."""</a:t>
            </a:r>
            <a:endParaRPr lang="en-US" sz="2000" dirty="0">
              <a:solidFill>
                <a:srgbClr val="000000"/>
              </a:solidFill>
              <a:latin typeface="Consolas" panose="020B0609020204030204" pitchFamily="49" charset="0"/>
            </a:endParaRPr>
          </a:p>
          <a:p>
            <a:pPr marL="520700" indent="-406400">
              <a:spcBef>
                <a:spcPts val="600"/>
              </a:spcBef>
              <a:buFont typeface="+mj-lt"/>
              <a:buAutoNum type="arabicPeriod"/>
              <a:tabLst>
                <a:tab pos="114300" algn="l"/>
              </a:tabLst>
            </a:pPr>
            <a:r>
              <a:rPr lang="en-US" sz="2000" dirty="0">
                <a:solidFill>
                  <a:srgbClr val="008000"/>
                </a:solidFill>
                <a:latin typeface="Consolas" panose="020B0609020204030204" pitchFamily="49" charset="0"/>
              </a:rPr>
              <a:t># Instantiate my pet.</a:t>
            </a:r>
            <a:endParaRPr lang="en-US" sz="2000" dirty="0">
              <a:solidFill>
                <a:srgbClr val="000000"/>
              </a:solidFill>
              <a:latin typeface="Consolas" panose="020B0609020204030204" pitchFamily="49" charset="0"/>
            </a:endParaRPr>
          </a:p>
          <a:p>
            <a:pPr marL="520700" indent="-406400">
              <a:spcBef>
                <a:spcPts val="600"/>
              </a:spcBef>
              <a:buFont typeface="+mj-lt"/>
              <a:buAutoNum type="arabicPeriod"/>
              <a:tabLst>
                <a:tab pos="114300" algn="l"/>
              </a:tabLst>
            </a:pPr>
            <a:r>
              <a:rPr lang="en-US" sz="2000" dirty="0" err="1">
                <a:solidFill>
                  <a:srgbClr val="000000"/>
                </a:solidFill>
                <a:latin typeface="Consolas" panose="020B0609020204030204" pitchFamily="49" charset="0"/>
              </a:rPr>
              <a:t>my_pet</a:t>
            </a:r>
            <a:r>
              <a:rPr lang="en-US" sz="2000" dirty="0">
                <a:solidFill>
                  <a:srgbClr val="000000"/>
                </a:solidFill>
                <a:latin typeface="Consolas" panose="020B0609020204030204" pitchFamily="49" charset="0"/>
              </a:rPr>
              <a:t> = Pet()</a:t>
            </a:r>
          </a:p>
          <a:p>
            <a:pPr marL="520700" indent="-406400">
              <a:spcBef>
                <a:spcPts val="600"/>
              </a:spcBef>
              <a:buFont typeface="+mj-lt"/>
              <a:buAutoNum type="arabicPeriod"/>
              <a:tabLst>
                <a:tab pos="114300" algn="l"/>
              </a:tabLst>
            </a:pPr>
            <a:r>
              <a:rPr lang="en-US" sz="2000" dirty="0" err="1">
                <a:solidFill>
                  <a:srgbClr val="000000"/>
                </a:solidFill>
                <a:latin typeface="Consolas" panose="020B0609020204030204" pitchFamily="49" charset="0"/>
              </a:rPr>
              <a:t>my_pet.type</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'unicorn'</a:t>
            </a:r>
            <a:endParaRPr lang="en-US" sz="2000" dirty="0">
              <a:solidFill>
                <a:srgbClr val="000000"/>
              </a:solidFill>
              <a:latin typeface="Consolas" panose="020B0609020204030204" pitchFamily="49" charset="0"/>
            </a:endParaRPr>
          </a:p>
          <a:p>
            <a:pPr marL="520700" indent="-406400">
              <a:spcBef>
                <a:spcPts val="600"/>
              </a:spcBef>
              <a:buFont typeface="+mj-lt"/>
              <a:buAutoNum type="arabicPeriod"/>
              <a:tabLst>
                <a:tab pos="114300" algn="l"/>
              </a:tabLst>
            </a:pPr>
            <a:r>
              <a:rPr lang="en-US" sz="2000" dirty="0" err="1">
                <a:solidFill>
                  <a:srgbClr val="000000"/>
                </a:solidFill>
                <a:latin typeface="Consolas" panose="020B0609020204030204" pitchFamily="49" charset="0"/>
              </a:rPr>
              <a:t>my_pet.noise</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'neigh'</a:t>
            </a:r>
            <a:endParaRPr lang="en-US" sz="2000" dirty="0">
              <a:solidFill>
                <a:srgbClr val="000000"/>
              </a:solidFill>
              <a:latin typeface="Consolas" panose="020B0609020204030204" pitchFamily="49" charset="0"/>
            </a:endParaRPr>
          </a:p>
          <a:p>
            <a:pPr marL="520700" indent="-406400">
              <a:spcBef>
                <a:spcPts val="600"/>
              </a:spcBef>
              <a:buFont typeface="+mj-lt"/>
              <a:buAutoNum type="arabicPeriod"/>
              <a:tabLst>
                <a:tab pos="114300" algn="l"/>
              </a:tabLst>
            </a:pPr>
            <a:r>
              <a:rPr lang="en-US" sz="2000" dirty="0" err="1">
                <a:solidFill>
                  <a:srgbClr val="000000"/>
                </a:solidFill>
                <a:latin typeface="Consolas" panose="020B0609020204030204" pitchFamily="49" charset="0"/>
              </a:rPr>
              <a:t>my_pet.full_name</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'Rainbow'</a:t>
            </a:r>
            <a:endParaRPr lang="en-US" sz="2000" dirty="0">
              <a:solidFill>
                <a:srgbClr val="000000"/>
              </a:solidFill>
              <a:latin typeface="Consolas" panose="020B0609020204030204" pitchFamily="49" charset="0"/>
            </a:endParaRPr>
          </a:p>
          <a:p>
            <a:pPr marL="520700" indent="-406400">
              <a:spcBef>
                <a:spcPts val="600"/>
              </a:spcBef>
              <a:buFont typeface="+mj-lt"/>
              <a:buAutoNum type="arabicPeriod"/>
              <a:tabLst>
                <a:tab pos="114300" algn="l"/>
              </a:tabLst>
            </a:pPr>
            <a:r>
              <a:rPr lang="en-US" sz="2000" dirty="0" err="1">
                <a:solidFill>
                  <a:srgbClr val="000000"/>
                </a:solidFill>
                <a:latin typeface="Consolas" panose="020B0609020204030204" pitchFamily="49" charset="0"/>
              </a:rPr>
              <a:t>my_pet.owner</a:t>
            </a:r>
            <a:r>
              <a:rPr lang="en-US" sz="2000" dirty="0">
                <a:solidFill>
                  <a:srgbClr val="000000"/>
                </a:solidFill>
                <a:latin typeface="Consolas" panose="020B0609020204030204" pitchFamily="49" charset="0"/>
              </a:rPr>
              <a:t> = Owner()</a:t>
            </a:r>
          </a:p>
          <a:p>
            <a:pPr marL="520700" indent="-406400">
              <a:spcBef>
                <a:spcPts val="600"/>
              </a:spcBef>
              <a:buFont typeface="+mj-lt"/>
              <a:buAutoNum type="arabicPeriod"/>
              <a:tabLst>
                <a:tab pos="114300" algn="l"/>
              </a:tabLst>
            </a:pPr>
            <a:r>
              <a:rPr lang="en-US" sz="2000" dirty="0">
                <a:solidFill>
                  <a:srgbClr val="000000"/>
                </a:solidFill>
                <a:latin typeface="Consolas" panose="020B0609020204030204" pitchFamily="49" charset="0"/>
              </a:rPr>
              <a:t>my_pet.owner.full_name =</a:t>
            </a:r>
            <a:r>
              <a:rPr lang="en-US" sz="2000" dirty="0">
                <a:solidFill>
                  <a:srgbClr val="A31515"/>
                </a:solidFill>
                <a:latin typeface="Consolas" panose="020B0609020204030204" pitchFamily="49" charset="0"/>
              </a:rPr>
              <a:t>'Princess Firebolt'</a:t>
            </a:r>
            <a:endParaRPr lang="en-US" sz="2000" dirty="0">
              <a:solidFill>
                <a:srgbClr val="000000"/>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62967719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3AA8-7374-4514-9561-6A6FCBD5ED1C}"/>
              </a:ext>
            </a:extLst>
          </p:cNvPr>
          <p:cNvSpPr>
            <a:spLocks noGrp="1"/>
          </p:cNvSpPr>
          <p:nvPr>
            <p:ph type="title"/>
          </p:nvPr>
        </p:nvSpPr>
        <p:spPr/>
        <p:txBody>
          <a:bodyPr/>
          <a:lstStyle/>
          <a:p>
            <a:r>
              <a:rPr lang="en-US" dirty="0"/>
              <a:t>Embedded Objects (Continued)</a:t>
            </a:r>
          </a:p>
        </p:txBody>
      </p:sp>
      <p:sp>
        <p:nvSpPr>
          <p:cNvPr id="5" name="Rectangle 4">
            <a:extLst>
              <a:ext uri="{FF2B5EF4-FFF2-40B4-BE49-F238E27FC236}">
                <a16:creationId xmlns:a16="http://schemas.microsoft.com/office/drawing/2014/main" id="{76E8E39C-D03A-40E6-A495-9A3171B62409}"/>
              </a:ext>
            </a:extLst>
          </p:cNvPr>
          <p:cNvSpPr/>
          <p:nvPr/>
        </p:nvSpPr>
        <p:spPr>
          <a:xfrm>
            <a:off x="588261" y="1496655"/>
            <a:ext cx="10430575" cy="523220"/>
          </a:xfrm>
          <a:prstGeom prst="rect">
            <a:avLst/>
          </a:prstGeom>
        </p:spPr>
        <p:txBody>
          <a:bodyPr wrap="square">
            <a:spAutoFit/>
          </a:bodyPr>
          <a:lstStyle/>
          <a:p>
            <a:pPr lvl="0" defTabSz="932742">
              <a:spcBef>
                <a:spcPct val="20000"/>
              </a:spcBef>
              <a:buSzPct val="90000"/>
            </a:pPr>
            <a:r>
              <a:rPr lang="en-US" sz="2800" dirty="0">
                <a:solidFill>
                  <a:srgbClr val="000000"/>
                </a:solidFill>
                <a:cs typeface="Segoe UI" panose="020B0502040204020203" pitchFamily="34" charset="0"/>
              </a:rPr>
              <a:t>An object diagram for an embedded object looks like this:</a:t>
            </a:r>
          </a:p>
        </p:txBody>
      </p:sp>
      <p:sp>
        <p:nvSpPr>
          <p:cNvPr id="6" name="TextBox 5">
            <a:extLst>
              <a:ext uri="{FF2B5EF4-FFF2-40B4-BE49-F238E27FC236}">
                <a16:creationId xmlns:a16="http://schemas.microsoft.com/office/drawing/2014/main" id="{515265B5-3D48-47E3-80CB-400609A242AB}"/>
              </a:ext>
            </a:extLst>
          </p:cNvPr>
          <p:cNvSpPr txBox="1"/>
          <p:nvPr/>
        </p:nvSpPr>
        <p:spPr>
          <a:xfrm>
            <a:off x="2727767" y="2369727"/>
            <a:ext cx="426207" cy="369332"/>
          </a:xfrm>
          <a:prstGeom prst="rect">
            <a:avLst/>
          </a:prstGeom>
          <a:noFill/>
        </p:spPr>
        <p:txBody>
          <a:bodyPr wrap="none" lIns="0" tIns="0" rIns="0" bIns="0" rtlCol="0" anchor="ctr">
            <a:noAutofit/>
          </a:bodyPr>
          <a:lstStyle/>
          <a:p>
            <a:r>
              <a:rPr lang="en-US" sz="2400" dirty="0"/>
              <a:t>Pet</a:t>
            </a:r>
          </a:p>
        </p:txBody>
      </p:sp>
      <p:sp>
        <p:nvSpPr>
          <p:cNvPr id="7" name="TextBox 6">
            <a:extLst>
              <a:ext uri="{FF2B5EF4-FFF2-40B4-BE49-F238E27FC236}">
                <a16:creationId xmlns:a16="http://schemas.microsoft.com/office/drawing/2014/main" id="{ACDD143C-42F0-4BED-85AA-4F41B64289C2}"/>
              </a:ext>
            </a:extLst>
          </p:cNvPr>
          <p:cNvSpPr txBox="1"/>
          <p:nvPr/>
        </p:nvSpPr>
        <p:spPr>
          <a:xfrm>
            <a:off x="646529" y="2968938"/>
            <a:ext cx="987450" cy="369332"/>
          </a:xfrm>
          <a:prstGeom prst="rect">
            <a:avLst/>
          </a:prstGeom>
          <a:noFill/>
        </p:spPr>
        <p:txBody>
          <a:bodyPr wrap="none" lIns="0" tIns="0" rIns="0" bIns="0" rtlCol="0" anchor="ctr">
            <a:noAutofit/>
          </a:bodyPr>
          <a:lstStyle/>
          <a:p>
            <a:r>
              <a:rPr lang="en-US" sz="2400" dirty="0" err="1"/>
              <a:t>my_pet</a:t>
            </a:r>
            <a:endParaRPr lang="en-US" sz="2400" dirty="0"/>
          </a:p>
        </p:txBody>
      </p:sp>
      <p:cxnSp>
        <p:nvCxnSpPr>
          <p:cNvPr id="8" name="Straight Arrow Connector 7" descr="Arrow pointing to rectangle box from my_pet">
            <a:extLst>
              <a:ext uri="{FF2B5EF4-FFF2-40B4-BE49-F238E27FC236}">
                <a16:creationId xmlns:a16="http://schemas.microsoft.com/office/drawing/2014/main" id="{4B344BE5-F77F-441B-A344-4A03FF12BC44}"/>
              </a:ext>
            </a:extLst>
          </p:cNvPr>
          <p:cNvCxnSpPr>
            <a:cxnSpLocks/>
          </p:cNvCxnSpPr>
          <p:nvPr/>
        </p:nvCxnSpPr>
        <p:spPr>
          <a:xfrm flipV="1">
            <a:off x="1818645" y="3152609"/>
            <a:ext cx="804580" cy="1990"/>
          </a:xfrm>
          <a:prstGeom prst="straightConnector1">
            <a:avLst/>
          </a:prstGeom>
          <a:ln w="9525">
            <a:solidFill>
              <a:schemeClr val="tx1"/>
            </a:solidFill>
            <a:tailEnd type="triangle" w="lg" len="med"/>
          </a:ln>
          <a:effectLst/>
        </p:spPr>
        <p:style>
          <a:lnRef idx="1">
            <a:schemeClr val="dk1"/>
          </a:lnRef>
          <a:fillRef idx="0">
            <a:schemeClr val="dk1"/>
          </a:fillRef>
          <a:effectRef idx="0">
            <a:schemeClr val="dk1"/>
          </a:effectRef>
          <a:fontRef idx="minor">
            <a:schemeClr val="tx1"/>
          </a:fontRef>
        </p:style>
      </p:cxnSp>
      <p:sp>
        <p:nvSpPr>
          <p:cNvPr id="9" name="Rectangle 8" descr="Rectangle Box diagram">
            <a:extLst>
              <a:ext uri="{FF2B5EF4-FFF2-40B4-BE49-F238E27FC236}">
                <a16:creationId xmlns:a16="http://schemas.microsoft.com/office/drawing/2014/main" id="{E384DBFE-2134-4FE5-9E0F-08AB53182EE5}"/>
              </a:ext>
            </a:extLst>
          </p:cNvPr>
          <p:cNvSpPr/>
          <p:nvPr/>
        </p:nvSpPr>
        <p:spPr>
          <a:xfrm>
            <a:off x="2734237" y="2781601"/>
            <a:ext cx="3997639" cy="3481467"/>
          </a:xfrm>
          <a:prstGeom prst="rect">
            <a:avLst/>
          </a:prstGeom>
          <a:solidFill>
            <a:schemeClr val="bg2"/>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0" name="TextBox 9">
            <a:extLst>
              <a:ext uri="{FF2B5EF4-FFF2-40B4-BE49-F238E27FC236}">
                <a16:creationId xmlns:a16="http://schemas.microsoft.com/office/drawing/2014/main" id="{4451C0BA-013B-4BFA-A50B-1D53DE9F2B70}"/>
              </a:ext>
            </a:extLst>
          </p:cNvPr>
          <p:cNvSpPr txBox="1"/>
          <p:nvPr/>
        </p:nvSpPr>
        <p:spPr>
          <a:xfrm>
            <a:off x="2886637" y="2968938"/>
            <a:ext cx="1371600" cy="369332"/>
          </a:xfrm>
          <a:prstGeom prst="rect">
            <a:avLst/>
          </a:prstGeom>
          <a:noFill/>
        </p:spPr>
        <p:txBody>
          <a:bodyPr wrap="none" lIns="0" tIns="0" rIns="0" bIns="0" rtlCol="0" anchor="ctr">
            <a:noAutofit/>
          </a:bodyPr>
          <a:lstStyle/>
          <a:p>
            <a:r>
              <a:rPr lang="en-US" sz="2400" dirty="0"/>
              <a:t>type</a:t>
            </a:r>
          </a:p>
        </p:txBody>
      </p:sp>
      <p:cxnSp>
        <p:nvCxnSpPr>
          <p:cNvPr id="11" name="Straight Arrow Connector 10" descr="Arrow pointing from type to 'dog'">
            <a:extLst>
              <a:ext uri="{FF2B5EF4-FFF2-40B4-BE49-F238E27FC236}">
                <a16:creationId xmlns:a16="http://schemas.microsoft.com/office/drawing/2014/main" id="{AA47862A-C5B8-4A69-80AC-ECA06C6B7762}"/>
              </a:ext>
            </a:extLst>
          </p:cNvPr>
          <p:cNvCxnSpPr>
            <a:cxnSpLocks/>
          </p:cNvCxnSpPr>
          <p:nvPr/>
        </p:nvCxnSpPr>
        <p:spPr>
          <a:xfrm flipV="1">
            <a:off x="4553287" y="3152609"/>
            <a:ext cx="804580" cy="1990"/>
          </a:xfrm>
          <a:prstGeom prst="straightConnector1">
            <a:avLst/>
          </a:prstGeom>
          <a:ln w="9525">
            <a:solidFill>
              <a:schemeClr val="tx1"/>
            </a:solidFill>
            <a:tailEnd type="triangle" w="lg" len="med"/>
          </a:ln>
          <a:effectLst/>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FFF89341-F9EF-4525-A5C5-358FC12AB53C}"/>
              </a:ext>
            </a:extLst>
          </p:cNvPr>
          <p:cNvSpPr txBox="1"/>
          <p:nvPr/>
        </p:nvSpPr>
        <p:spPr>
          <a:xfrm>
            <a:off x="5579891" y="2968938"/>
            <a:ext cx="1009595" cy="369332"/>
          </a:xfrm>
          <a:prstGeom prst="rect">
            <a:avLst/>
          </a:prstGeom>
          <a:noFill/>
        </p:spPr>
        <p:txBody>
          <a:bodyPr wrap="none" lIns="0" tIns="0" rIns="0" bIns="0" rtlCol="0" anchor="ctr">
            <a:noAutofit/>
          </a:bodyPr>
          <a:lstStyle/>
          <a:p>
            <a:r>
              <a:rPr lang="en-US" sz="2400"/>
              <a:t>‘dog’</a:t>
            </a:r>
            <a:endParaRPr lang="en-US" sz="2400" dirty="0"/>
          </a:p>
        </p:txBody>
      </p:sp>
      <p:sp>
        <p:nvSpPr>
          <p:cNvPr id="13" name="TextBox 12">
            <a:extLst>
              <a:ext uri="{FF2B5EF4-FFF2-40B4-BE49-F238E27FC236}">
                <a16:creationId xmlns:a16="http://schemas.microsoft.com/office/drawing/2014/main" id="{431CF338-9C7F-4A36-9554-329D3A6B7DA7}"/>
              </a:ext>
            </a:extLst>
          </p:cNvPr>
          <p:cNvSpPr txBox="1"/>
          <p:nvPr/>
        </p:nvSpPr>
        <p:spPr>
          <a:xfrm>
            <a:off x="2886637" y="3885445"/>
            <a:ext cx="1371600" cy="369332"/>
          </a:xfrm>
          <a:prstGeom prst="rect">
            <a:avLst/>
          </a:prstGeom>
          <a:noFill/>
        </p:spPr>
        <p:txBody>
          <a:bodyPr wrap="none" lIns="0" tIns="0" rIns="0" bIns="0" rtlCol="0" anchor="ctr">
            <a:noAutofit/>
          </a:bodyPr>
          <a:lstStyle/>
          <a:p>
            <a:r>
              <a:rPr lang="en-US" sz="2400" dirty="0"/>
              <a:t>noise</a:t>
            </a:r>
          </a:p>
        </p:txBody>
      </p:sp>
      <p:cxnSp>
        <p:nvCxnSpPr>
          <p:cNvPr id="14" name="Straight Arrow Connector 13" descr="arrow pointing from noise to bark">
            <a:extLst>
              <a:ext uri="{FF2B5EF4-FFF2-40B4-BE49-F238E27FC236}">
                <a16:creationId xmlns:a16="http://schemas.microsoft.com/office/drawing/2014/main" id="{5F66A706-6063-416C-BFE5-7305BB9D91A6}"/>
              </a:ext>
            </a:extLst>
          </p:cNvPr>
          <p:cNvCxnSpPr>
            <a:cxnSpLocks/>
          </p:cNvCxnSpPr>
          <p:nvPr/>
        </p:nvCxnSpPr>
        <p:spPr>
          <a:xfrm flipV="1">
            <a:off x="4553287" y="4069116"/>
            <a:ext cx="804580" cy="1990"/>
          </a:xfrm>
          <a:prstGeom prst="straightConnector1">
            <a:avLst/>
          </a:prstGeom>
          <a:ln w="9525">
            <a:solidFill>
              <a:schemeClr val="tx1"/>
            </a:solidFill>
            <a:tailEnd type="triangle" w="lg" len="med"/>
          </a:ln>
          <a:effectLst/>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DF94BFF1-8074-4986-BC26-36BD33DD777E}"/>
              </a:ext>
            </a:extLst>
          </p:cNvPr>
          <p:cNvSpPr txBox="1"/>
          <p:nvPr/>
        </p:nvSpPr>
        <p:spPr>
          <a:xfrm>
            <a:off x="5579891" y="3885445"/>
            <a:ext cx="1009595" cy="369332"/>
          </a:xfrm>
          <a:prstGeom prst="rect">
            <a:avLst/>
          </a:prstGeom>
          <a:noFill/>
        </p:spPr>
        <p:txBody>
          <a:bodyPr wrap="none" lIns="0" tIns="0" rIns="0" bIns="0" rtlCol="0" anchor="ctr">
            <a:noAutofit/>
          </a:bodyPr>
          <a:lstStyle/>
          <a:p>
            <a:r>
              <a:rPr lang="en-US" sz="2400"/>
              <a:t>‘bark’</a:t>
            </a:r>
            <a:endParaRPr lang="en-US" sz="2400" dirty="0"/>
          </a:p>
        </p:txBody>
      </p:sp>
      <p:sp>
        <p:nvSpPr>
          <p:cNvPr id="16" name="TextBox 15">
            <a:extLst>
              <a:ext uri="{FF2B5EF4-FFF2-40B4-BE49-F238E27FC236}">
                <a16:creationId xmlns:a16="http://schemas.microsoft.com/office/drawing/2014/main" id="{9AC78CF3-F43A-4679-B4FD-9E349B89C016}"/>
              </a:ext>
            </a:extLst>
          </p:cNvPr>
          <p:cNvSpPr txBox="1"/>
          <p:nvPr/>
        </p:nvSpPr>
        <p:spPr>
          <a:xfrm>
            <a:off x="2886637" y="4801952"/>
            <a:ext cx="1371600" cy="369332"/>
          </a:xfrm>
          <a:prstGeom prst="rect">
            <a:avLst/>
          </a:prstGeom>
          <a:noFill/>
        </p:spPr>
        <p:txBody>
          <a:bodyPr wrap="none" lIns="0" tIns="0" rIns="0" bIns="0" rtlCol="0" anchor="ctr">
            <a:noAutofit/>
          </a:bodyPr>
          <a:lstStyle/>
          <a:p>
            <a:r>
              <a:rPr lang="en-US" sz="2400" dirty="0" err="1"/>
              <a:t>full_name</a:t>
            </a:r>
            <a:endParaRPr lang="en-US" sz="2400" dirty="0"/>
          </a:p>
        </p:txBody>
      </p:sp>
      <p:cxnSp>
        <p:nvCxnSpPr>
          <p:cNvPr id="17" name="Straight Arrow Connector 16" descr="arrow pointing from full_name to 'Lassie;">
            <a:extLst>
              <a:ext uri="{FF2B5EF4-FFF2-40B4-BE49-F238E27FC236}">
                <a16:creationId xmlns:a16="http://schemas.microsoft.com/office/drawing/2014/main" id="{C57C3C8C-A6F3-4A97-BF8F-4F9FE32B4613}"/>
              </a:ext>
            </a:extLst>
          </p:cNvPr>
          <p:cNvCxnSpPr>
            <a:cxnSpLocks/>
          </p:cNvCxnSpPr>
          <p:nvPr/>
        </p:nvCxnSpPr>
        <p:spPr>
          <a:xfrm flipV="1">
            <a:off x="4553287" y="4985623"/>
            <a:ext cx="804580" cy="1990"/>
          </a:xfrm>
          <a:prstGeom prst="straightConnector1">
            <a:avLst/>
          </a:prstGeom>
          <a:ln w="9525">
            <a:solidFill>
              <a:schemeClr val="tx1"/>
            </a:solidFill>
            <a:tailEnd type="triangle" w="lg" len="med"/>
          </a:ln>
          <a:effectLst/>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EE746856-52F6-4F1F-96EE-AA7BAC240019}"/>
              </a:ext>
            </a:extLst>
          </p:cNvPr>
          <p:cNvSpPr txBox="1"/>
          <p:nvPr/>
        </p:nvSpPr>
        <p:spPr>
          <a:xfrm>
            <a:off x="5579891" y="4801952"/>
            <a:ext cx="1009595" cy="369332"/>
          </a:xfrm>
          <a:prstGeom prst="rect">
            <a:avLst/>
          </a:prstGeom>
          <a:noFill/>
        </p:spPr>
        <p:txBody>
          <a:bodyPr wrap="none" lIns="0" tIns="0" rIns="0" bIns="0" rtlCol="0" anchor="ctr">
            <a:noAutofit/>
          </a:bodyPr>
          <a:lstStyle/>
          <a:p>
            <a:r>
              <a:rPr lang="en-US" sz="2400" dirty="0"/>
              <a:t>‘Lassie’</a:t>
            </a:r>
          </a:p>
        </p:txBody>
      </p:sp>
      <p:sp>
        <p:nvSpPr>
          <p:cNvPr id="19" name="TextBox 18">
            <a:extLst>
              <a:ext uri="{FF2B5EF4-FFF2-40B4-BE49-F238E27FC236}">
                <a16:creationId xmlns:a16="http://schemas.microsoft.com/office/drawing/2014/main" id="{2B2E95A0-7069-4D0C-B72C-089F0A2E2FB2}"/>
              </a:ext>
            </a:extLst>
          </p:cNvPr>
          <p:cNvSpPr txBox="1"/>
          <p:nvPr/>
        </p:nvSpPr>
        <p:spPr>
          <a:xfrm>
            <a:off x="2886637" y="5718460"/>
            <a:ext cx="1371600" cy="369332"/>
          </a:xfrm>
          <a:prstGeom prst="rect">
            <a:avLst/>
          </a:prstGeom>
          <a:noFill/>
        </p:spPr>
        <p:txBody>
          <a:bodyPr wrap="none" lIns="0" tIns="0" rIns="0" bIns="0" rtlCol="0" anchor="ctr">
            <a:noAutofit/>
          </a:bodyPr>
          <a:lstStyle/>
          <a:p>
            <a:r>
              <a:rPr lang="en-US" sz="2400" dirty="0"/>
              <a:t>Owner</a:t>
            </a:r>
          </a:p>
        </p:txBody>
      </p:sp>
      <p:cxnSp>
        <p:nvCxnSpPr>
          <p:cNvPr id="20" name="Straight Arrow Connector 19" descr="arrow pointing from Owner tofull name">
            <a:extLst>
              <a:ext uri="{FF2B5EF4-FFF2-40B4-BE49-F238E27FC236}">
                <a16:creationId xmlns:a16="http://schemas.microsoft.com/office/drawing/2014/main" id="{1A79D1D4-4C27-487B-8C1F-3F3167F3D728}"/>
              </a:ext>
            </a:extLst>
          </p:cNvPr>
          <p:cNvCxnSpPr>
            <a:cxnSpLocks/>
          </p:cNvCxnSpPr>
          <p:nvPr/>
        </p:nvCxnSpPr>
        <p:spPr>
          <a:xfrm>
            <a:off x="4553287" y="5905116"/>
            <a:ext cx="2493899" cy="0"/>
          </a:xfrm>
          <a:prstGeom prst="straightConnector1">
            <a:avLst/>
          </a:prstGeom>
          <a:ln w="9525">
            <a:solidFill>
              <a:schemeClr val="tx1"/>
            </a:solidFill>
            <a:tailEnd type="triangle" w="lg" len="med"/>
          </a:ln>
          <a:effectLst/>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0A283A90-7E0F-4C7B-AA3B-AA9C3EE1A0C1}"/>
              </a:ext>
            </a:extLst>
          </p:cNvPr>
          <p:cNvSpPr txBox="1"/>
          <p:nvPr/>
        </p:nvSpPr>
        <p:spPr>
          <a:xfrm>
            <a:off x="7164647" y="5045516"/>
            <a:ext cx="963353" cy="369332"/>
          </a:xfrm>
          <a:prstGeom prst="rect">
            <a:avLst/>
          </a:prstGeom>
          <a:noFill/>
        </p:spPr>
        <p:txBody>
          <a:bodyPr wrap="none" lIns="0" tIns="0" rIns="0" bIns="0" rtlCol="0" anchor="ctr">
            <a:noAutofit/>
          </a:bodyPr>
          <a:lstStyle/>
          <a:p>
            <a:r>
              <a:rPr lang="en-US" sz="2400" dirty="0"/>
              <a:t>Owner</a:t>
            </a:r>
          </a:p>
        </p:txBody>
      </p:sp>
      <p:sp>
        <p:nvSpPr>
          <p:cNvPr id="21" name="Rectangle 20" descr="Rectangle Box diagram">
            <a:extLst>
              <a:ext uri="{FF2B5EF4-FFF2-40B4-BE49-F238E27FC236}">
                <a16:creationId xmlns:a16="http://schemas.microsoft.com/office/drawing/2014/main" id="{6C62CFCF-8470-4AD9-A08B-B99FF79A440E}"/>
              </a:ext>
            </a:extLst>
          </p:cNvPr>
          <p:cNvSpPr/>
          <p:nvPr/>
        </p:nvSpPr>
        <p:spPr>
          <a:xfrm>
            <a:off x="7185025" y="5463409"/>
            <a:ext cx="4421757" cy="804041"/>
          </a:xfrm>
          <a:prstGeom prst="rect">
            <a:avLst/>
          </a:prstGeom>
          <a:solidFill>
            <a:schemeClr val="bg2"/>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18B9F98F-3646-466E-8ECC-5A008AA5ACE7}"/>
              </a:ext>
            </a:extLst>
          </p:cNvPr>
          <p:cNvSpPr txBox="1"/>
          <p:nvPr/>
        </p:nvSpPr>
        <p:spPr>
          <a:xfrm>
            <a:off x="7304520" y="5699332"/>
            <a:ext cx="1306448" cy="369332"/>
          </a:xfrm>
          <a:prstGeom prst="rect">
            <a:avLst/>
          </a:prstGeom>
          <a:noFill/>
        </p:spPr>
        <p:txBody>
          <a:bodyPr wrap="none" lIns="0" tIns="0" rIns="0" bIns="0" rtlCol="0" anchor="ctr">
            <a:noAutofit/>
          </a:bodyPr>
          <a:lstStyle/>
          <a:p>
            <a:r>
              <a:rPr lang="en-US" sz="2000" dirty="0" err="1"/>
              <a:t>full_name</a:t>
            </a:r>
            <a:endParaRPr lang="en-US" sz="2000" dirty="0"/>
          </a:p>
        </p:txBody>
      </p:sp>
      <p:cxnSp>
        <p:nvCxnSpPr>
          <p:cNvPr id="24" name="Straight Arrow Connector 23" descr="arrow pointing from full_name to 'Princess Firebolt">
            <a:extLst>
              <a:ext uri="{FF2B5EF4-FFF2-40B4-BE49-F238E27FC236}">
                <a16:creationId xmlns:a16="http://schemas.microsoft.com/office/drawing/2014/main" id="{84C4A9C5-FE17-45CC-A47E-21F56F04492B}"/>
              </a:ext>
            </a:extLst>
          </p:cNvPr>
          <p:cNvCxnSpPr>
            <a:cxnSpLocks/>
          </p:cNvCxnSpPr>
          <p:nvPr/>
        </p:nvCxnSpPr>
        <p:spPr>
          <a:xfrm flipV="1">
            <a:off x="8538648" y="5915364"/>
            <a:ext cx="804580" cy="1990"/>
          </a:xfrm>
          <a:prstGeom prst="straightConnector1">
            <a:avLst/>
          </a:prstGeom>
          <a:ln w="9525">
            <a:solidFill>
              <a:schemeClr val="tx1"/>
            </a:solidFill>
            <a:tailEnd type="triangle" w="lg" len="med"/>
          </a:ln>
          <a:effectLst/>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9222E984-DCE6-4F4E-B5D4-A5917D4B2742}"/>
              </a:ext>
            </a:extLst>
          </p:cNvPr>
          <p:cNvSpPr txBox="1"/>
          <p:nvPr/>
        </p:nvSpPr>
        <p:spPr>
          <a:xfrm>
            <a:off x="9481067" y="5718460"/>
            <a:ext cx="2000819" cy="369332"/>
          </a:xfrm>
          <a:prstGeom prst="rect">
            <a:avLst/>
          </a:prstGeom>
          <a:noFill/>
        </p:spPr>
        <p:txBody>
          <a:bodyPr wrap="none" lIns="0" tIns="0" rIns="0" bIns="0" rtlCol="0" anchor="ctr">
            <a:noAutofit/>
          </a:bodyPr>
          <a:lstStyle/>
          <a:p>
            <a:r>
              <a:rPr lang="en-US" sz="2000" dirty="0"/>
              <a:t>‘Princess Firebolt</a:t>
            </a:r>
          </a:p>
        </p:txBody>
      </p:sp>
    </p:spTree>
    <p:custDataLst>
      <p:tags r:id="rId1"/>
    </p:custDataLst>
    <p:extLst>
      <p:ext uri="{BB962C8B-B14F-4D97-AF65-F5344CB8AC3E}">
        <p14:creationId xmlns:p14="http://schemas.microsoft.com/office/powerpoint/2010/main" val="336058752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F33F-6B27-4988-A8B2-4D1E838BD71A}"/>
              </a:ext>
            </a:extLst>
          </p:cNvPr>
          <p:cNvSpPr>
            <a:spLocks noGrp="1"/>
          </p:cNvSpPr>
          <p:nvPr>
            <p:ph type="title"/>
          </p:nvPr>
        </p:nvSpPr>
        <p:spPr/>
        <p:txBody>
          <a:bodyPr/>
          <a:lstStyle/>
          <a:p>
            <a:r>
              <a:rPr lang="en-US" dirty="0"/>
              <a:t>Debugging Objects</a:t>
            </a:r>
          </a:p>
        </p:txBody>
      </p:sp>
      <p:sp>
        <p:nvSpPr>
          <p:cNvPr id="6" name="Content Placeholder 2">
            <a:extLst>
              <a:ext uri="{FF2B5EF4-FFF2-40B4-BE49-F238E27FC236}">
                <a16:creationId xmlns:a16="http://schemas.microsoft.com/office/drawing/2014/main" id="{A3EC35A4-77FB-441C-B7FB-1E8717B5F55B}"/>
              </a:ext>
            </a:extLst>
          </p:cNvPr>
          <p:cNvSpPr txBox="1">
            <a:spLocks/>
          </p:cNvSpPr>
          <p:nvPr/>
        </p:nvSpPr>
        <p:spPr>
          <a:xfrm>
            <a:off x="584200" y="1435100"/>
            <a:ext cx="11018838" cy="94795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t>What do you think will happen if you try to run the following code?</a:t>
            </a:r>
          </a:p>
          <a:p>
            <a:pPr marL="0" indent="0">
              <a:buFont typeface="Wingdings" panose="05000000000000000000" pitchFamily="2" charset="2"/>
              <a:buNone/>
            </a:pPr>
            <a:r>
              <a:rPr lang="en-US"/>
              <a:t>(If you aren’t sure, try it out.)</a:t>
            </a:r>
            <a:endParaRPr lang="en-US" dirty="0"/>
          </a:p>
        </p:txBody>
      </p:sp>
      <p:sp>
        <p:nvSpPr>
          <p:cNvPr id="5" name="TextBox 4">
            <a:extLst>
              <a:ext uri="{FF2B5EF4-FFF2-40B4-BE49-F238E27FC236}">
                <a16:creationId xmlns:a16="http://schemas.microsoft.com/office/drawing/2014/main" id="{5EDDFEAF-6910-472B-91C0-98D37CBC9119}"/>
              </a:ext>
            </a:extLst>
          </p:cNvPr>
          <p:cNvSpPr txBox="1"/>
          <p:nvPr/>
        </p:nvSpPr>
        <p:spPr>
          <a:xfrm>
            <a:off x="584200" y="2806954"/>
            <a:ext cx="11025188" cy="2554545"/>
          </a:xfrm>
          <a:prstGeom prst="rect">
            <a:avLst/>
          </a:prstGeom>
          <a:noFill/>
          <a:ln>
            <a:noFill/>
          </a:ln>
        </p:spPr>
        <p:txBody>
          <a:bodyPr wrap="square">
            <a:spAutoFit/>
          </a:bodyPr>
          <a:lstStyle/>
          <a:p>
            <a:pPr marL="628650" indent="-628650">
              <a:spcBef>
                <a:spcPts val="600"/>
              </a:spcBef>
              <a:buFont typeface="+mj-lt"/>
              <a:buAutoNum type="arabicPeriod"/>
            </a:pPr>
            <a:r>
              <a:rPr lang="en-US" sz="2800" b="0" dirty="0">
                <a:solidFill>
                  <a:srgbClr val="0000FF"/>
                </a:solidFill>
                <a:effectLst/>
                <a:latin typeface="Consolas" panose="020B0609020204030204" pitchFamily="49" charset="0"/>
              </a:rPr>
              <a:t>class</a:t>
            </a:r>
            <a:r>
              <a:rPr lang="en-US" sz="2800" b="0" dirty="0">
                <a:solidFill>
                  <a:srgbClr val="000000"/>
                </a:solidFill>
                <a:effectLst/>
                <a:latin typeface="Consolas" panose="020B0609020204030204" pitchFamily="49" charset="0"/>
              </a:rPr>
              <a:t> </a:t>
            </a:r>
            <a:r>
              <a:rPr lang="en-US" sz="2800" b="0" dirty="0">
                <a:solidFill>
                  <a:srgbClr val="267F99"/>
                </a:solidFill>
                <a:effectLst/>
                <a:latin typeface="Consolas" panose="020B0609020204030204" pitchFamily="49" charset="0"/>
              </a:rPr>
              <a:t>Pet</a:t>
            </a:r>
            <a:r>
              <a:rPr lang="en-US" sz="2800" b="0" dirty="0">
                <a:solidFill>
                  <a:srgbClr val="000000"/>
                </a:solidFill>
                <a:effectLst/>
                <a:latin typeface="Consolas" panose="020B0609020204030204" pitchFamily="49" charset="0"/>
              </a:rPr>
              <a:t>:</a:t>
            </a:r>
          </a:p>
          <a:p>
            <a:pPr marL="628650" indent="-628650">
              <a:spcBef>
                <a:spcPts val="600"/>
              </a:spcBef>
              <a:buFont typeface="+mj-lt"/>
              <a:buAutoNum type="arabicPeriod"/>
            </a:pPr>
            <a:r>
              <a:rPr lang="en-US" sz="2800" b="0" dirty="0" err="1">
                <a:solidFill>
                  <a:srgbClr val="000000"/>
                </a:solidFill>
                <a:effectLst/>
                <a:latin typeface="Consolas" panose="020B0609020204030204" pitchFamily="49" charset="0"/>
              </a:rPr>
              <a:t>my_pet</a:t>
            </a:r>
            <a:r>
              <a:rPr lang="en-US" sz="2800" b="0" dirty="0">
                <a:solidFill>
                  <a:srgbClr val="000000"/>
                </a:solidFill>
                <a:effectLst/>
                <a:latin typeface="Consolas" panose="020B0609020204030204" pitchFamily="49" charset="0"/>
              </a:rPr>
              <a:t> = Pet()</a:t>
            </a:r>
          </a:p>
          <a:p>
            <a:pPr marL="628650" indent="-628650">
              <a:spcBef>
                <a:spcPts val="600"/>
              </a:spcBef>
              <a:buFont typeface="+mj-lt"/>
              <a:buAutoNum type="arabicPeriod"/>
            </a:pPr>
            <a:r>
              <a:rPr lang="en-US" sz="2800" b="0" dirty="0" err="1">
                <a:solidFill>
                  <a:srgbClr val="000000"/>
                </a:solidFill>
                <a:effectLst/>
                <a:latin typeface="Consolas" panose="020B0609020204030204" pitchFamily="49" charset="0"/>
              </a:rPr>
              <a:t>my_pet.type</a:t>
            </a:r>
            <a:r>
              <a:rPr lang="en-US" sz="2800" b="0" dirty="0">
                <a:solidFill>
                  <a:srgbClr val="000000"/>
                </a:solidFill>
                <a:effectLst/>
                <a:latin typeface="Consolas" panose="020B0609020204030204" pitchFamily="49" charset="0"/>
              </a:rPr>
              <a:t> = </a:t>
            </a:r>
            <a:r>
              <a:rPr lang="en-US" sz="2800" b="0" dirty="0">
                <a:solidFill>
                  <a:srgbClr val="A31515"/>
                </a:solidFill>
                <a:effectLst/>
                <a:latin typeface="Consolas" panose="020B0609020204030204" pitchFamily="49" charset="0"/>
              </a:rPr>
              <a:t>'pig'</a:t>
            </a:r>
            <a:endParaRPr lang="en-US" sz="2800" b="0" dirty="0">
              <a:solidFill>
                <a:srgbClr val="000000"/>
              </a:solidFill>
              <a:effectLst/>
              <a:latin typeface="Consolas" panose="020B0609020204030204" pitchFamily="49" charset="0"/>
            </a:endParaRPr>
          </a:p>
          <a:p>
            <a:pPr marL="628650" indent="-628650">
              <a:spcBef>
                <a:spcPts val="600"/>
              </a:spcBef>
              <a:buFont typeface="+mj-lt"/>
              <a:buAutoNum type="arabicPeriod"/>
            </a:pPr>
            <a:r>
              <a:rPr lang="en-US" sz="2800" b="0" dirty="0" err="1">
                <a:solidFill>
                  <a:srgbClr val="000000"/>
                </a:solidFill>
                <a:effectLst/>
                <a:latin typeface="Consolas" panose="020B0609020204030204" pitchFamily="49" charset="0"/>
              </a:rPr>
              <a:t>my_pet.noise</a:t>
            </a:r>
            <a:r>
              <a:rPr lang="en-US" sz="2800" b="0" dirty="0">
                <a:solidFill>
                  <a:srgbClr val="000000"/>
                </a:solidFill>
                <a:effectLst/>
                <a:latin typeface="Consolas" panose="020B0609020204030204" pitchFamily="49" charset="0"/>
              </a:rPr>
              <a:t> = </a:t>
            </a:r>
            <a:r>
              <a:rPr lang="en-US" sz="2800" b="0" dirty="0">
                <a:solidFill>
                  <a:srgbClr val="A31515"/>
                </a:solidFill>
                <a:effectLst/>
                <a:latin typeface="Consolas" panose="020B0609020204030204" pitchFamily="49" charset="0"/>
              </a:rPr>
              <a:t>'oink'</a:t>
            </a:r>
            <a:endParaRPr lang="en-US" sz="2800" b="0" dirty="0">
              <a:solidFill>
                <a:srgbClr val="000000"/>
              </a:solidFill>
              <a:effectLst/>
              <a:latin typeface="Consolas" panose="020B0609020204030204" pitchFamily="49" charset="0"/>
            </a:endParaRPr>
          </a:p>
          <a:p>
            <a:pPr marL="628650" indent="-628650">
              <a:spcBef>
                <a:spcPts val="600"/>
              </a:spcBef>
              <a:buFont typeface="+mj-lt"/>
              <a:buAutoNum type="arabicPeriod"/>
            </a:pPr>
            <a:r>
              <a:rPr lang="en-US" sz="2800" b="0" dirty="0">
                <a:solidFill>
                  <a:srgbClr val="000000"/>
                </a:solidFill>
                <a:effectLst/>
                <a:latin typeface="Consolas" panose="020B0609020204030204" pitchFamily="49" charset="0"/>
              </a:rPr>
              <a:t>my_pet.name = </a:t>
            </a:r>
            <a:r>
              <a:rPr lang="en-US" sz="2800" b="0" dirty="0">
                <a:solidFill>
                  <a:srgbClr val="A31515"/>
                </a:solidFill>
                <a:effectLst/>
                <a:latin typeface="Consolas" panose="020B0609020204030204" pitchFamily="49" charset="0"/>
              </a:rPr>
              <a:t>'Wilbur'</a:t>
            </a:r>
            <a:endParaRPr lang="en-US" sz="28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1492128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F33F-6B27-4988-A8B2-4D1E838BD71A}"/>
              </a:ext>
            </a:extLst>
          </p:cNvPr>
          <p:cNvSpPr>
            <a:spLocks noGrp="1"/>
          </p:cNvSpPr>
          <p:nvPr>
            <p:ph type="title"/>
          </p:nvPr>
        </p:nvSpPr>
        <p:spPr/>
        <p:txBody>
          <a:bodyPr/>
          <a:lstStyle/>
          <a:p>
            <a:r>
              <a:rPr lang="en-US" dirty="0"/>
              <a:t>Some more Debugging Objects </a:t>
            </a:r>
          </a:p>
        </p:txBody>
      </p:sp>
      <p:sp>
        <p:nvSpPr>
          <p:cNvPr id="4" name="Content Placeholder 2">
            <a:extLst>
              <a:ext uri="{FF2B5EF4-FFF2-40B4-BE49-F238E27FC236}">
                <a16:creationId xmlns:a16="http://schemas.microsoft.com/office/drawing/2014/main" id="{B50C7CE8-7D4D-415D-AB7E-69B8B4E9E653}"/>
              </a:ext>
            </a:extLst>
          </p:cNvPr>
          <p:cNvSpPr txBox="1">
            <a:spLocks/>
          </p:cNvSpPr>
          <p:nvPr/>
        </p:nvSpPr>
        <p:spPr>
          <a:xfrm>
            <a:off x="584200" y="1435100"/>
            <a:ext cx="11018838" cy="2628900"/>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buFont typeface="Arial" panose="020B0604020202020204" pitchFamily="34" charset="0"/>
              <a:buChar char="•"/>
            </a:pPr>
            <a:r>
              <a:rPr lang="en-US" dirty="0"/>
              <a:t>Objects have their own unique bugs that can arise.</a:t>
            </a:r>
          </a:p>
          <a:p>
            <a:pPr>
              <a:spcBef>
                <a:spcPts val="600"/>
              </a:spcBef>
              <a:spcAft>
                <a:spcPts val="600"/>
              </a:spcAft>
              <a:buFont typeface="Arial" panose="020B0604020202020204" pitchFamily="34" charset="0"/>
              <a:buChar char="•"/>
            </a:pPr>
            <a:r>
              <a:rPr lang="en-US" dirty="0"/>
              <a:t>Declaring a class without any code in the body will</a:t>
            </a:r>
            <a:br>
              <a:rPr lang="en-US" dirty="0"/>
            </a:br>
            <a:r>
              <a:rPr lang="en-US" dirty="0"/>
              <a:t>throw a syntax error.</a:t>
            </a:r>
          </a:p>
          <a:p>
            <a:pPr>
              <a:spcBef>
                <a:spcPts val="600"/>
              </a:spcBef>
              <a:spcAft>
                <a:spcPts val="600"/>
              </a:spcAft>
              <a:buFont typeface="Arial" panose="020B0604020202020204" pitchFamily="34" charset="0"/>
              <a:buChar char="•"/>
            </a:pPr>
            <a:r>
              <a:rPr lang="en-US" dirty="0"/>
              <a:t>Calling an attribute that hasn't been defined will</a:t>
            </a:r>
            <a:br>
              <a:rPr lang="en-US" dirty="0"/>
            </a:br>
            <a:r>
              <a:rPr lang="en-US" dirty="0"/>
              <a:t>throw an attribute error.</a:t>
            </a:r>
          </a:p>
        </p:txBody>
      </p:sp>
    </p:spTree>
    <p:custDataLst>
      <p:tags r:id="rId1"/>
    </p:custDataLst>
    <p:extLst>
      <p:ext uri="{BB962C8B-B14F-4D97-AF65-F5344CB8AC3E}">
        <p14:creationId xmlns:p14="http://schemas.microsoft.com/office/powerpoint/2010/main" val="392316489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F33F-6B27-4988-A8B2-4D1E838BD71A}"/>
              </a:ext>
            </a:extLst>
          </p:cNvPr>
          <p:cNvSpPr>
            <a:spLocks noGrp="1"/>
          </p:cNvSpPr>
          <p:nvPr>
            <p:ph type="title"/>
          </p:nvPr>
        </p:nvSpPr>
        <p:spPr/>
        <p:txBody>
          <a:bodyPr/>
          <a:lstStyle/>
          <a:p>
            <a:r>
              <a:rPr lang="en-US" dirty="0"/>
              <a:t>Debugging Objects (Continued)</a:t>
            </a:r>
          </a:p>
        </p:txBody>
      </p:sp>
      <p:sp>
        <p:nvSpPr>
          <p:cNvPr id="6" name="Content Placeholder 2">
            <a:extLst>
              <a:ext uri="{FF2B5EF4-FFF2-40B4-BE49-F238E27FC236}">
                <a16:creationId xmlns:a16="http://schemas.microsoft.com/office/drawing/2014/main" id="{A424EE83-0D27-48F6-94A9-E6FEF6100D9B}"/>
              </a:ext>
            </a:extLst>
          </p:cNvPr>
          <p:cNvSpPr txBox="1">
            <a:spLocks/>
          </p:cNvSpPr>
          <p:nvPr/>
        </p:nvSpPr>
        <p:spPr>
          <a:xfrm>
            <a:off x="584200" y="1435100"/>
            <a:ext cx="11018838" cy="553999"/>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dirty="0">
                <a:solidFill>
                  <a:srgbClr val="000000"/>
                </a:solidFill>
              </a:rPr>
              <a:t>What do you think will happen when you try to run this code?</a:t>
            </a:r>
          </a:p>
        </p:txBody>
      </p:sp>
      <p:sp>
        <p:nvSpPr>
          <p:cNvPr id="5" name="TextBox 4">
            <a:extLst>
              <a:ext uri="{FF2B5EF4-FFF2-40B4-BE49-F238E27FC236}">
                <a16:creationId xmlns:a16="http://schemas.microsoft.com/office/drawing/2014/main" id="{E1E8338A-C1DC-404B-803B-108026A68670}"/>
              </a:ext>
            </a:extLst>
          </p:cNvPr>
          <p:cNvSpPr txBox="1"/>
          <p:nvPr/>
        </p:nvSpPr>
        <p:spPr>
          <a:xfrm>
            <a:off x="584200" y="2129968"/>
            <a:ext cx="11018837" cy="4139070"/>
          </a:xfrm>
          <a:prstGeom prst="rect">
            <a:avLst/>
          </a:prstGeom>
          <a:noFill/>
          <a:ln>
            <a:noFill/>
          </a:ln>
        </p:spPr>
        <p:txBody>
          <a:bodyPr wrap="square">
            <a:noAutofit/>
          </a:bodyPr>
          <a:lstStyle/>
          <a:p>
            <a:pPr marL="514350" indent="-514350">
              <a:spcBef>
                <a:spcPts val="600"/>
              </a:spcBef>
              <a:buFont typeface="+mj-lt"/>
              <a:buAutoNum type="arabicPeriod"/>
            </a:pPr>
            <a:r>
              <a:rPr lang="en-US" sz="2800" b="0" dirty="0">
                <a:solidFill>
                  <a:srgbClr val="0000FF"/>
                </a:solidFill>
                <a:effectLst/>
                <a:latin typeface="Consolas" panose="020B0609020204030204" pitchFamily="49" charset="0"/>
              </a:rPr>
              <a:t>class</a:t>
            </a:r>
            <a:r>
              <a:rPr lang="en-US" sz="2800" b="0" dirty="0">
                <a:solidFill>
                  <a:srgbClr val="000000"/>
                </a:solidFill>
                <a:effectLst/>
                <a:latin typeface="Consolas" panose="020B0609020204030204" pitchFamily="49" charset="0"/>
              </a:rPr>
              <a:t> </a:t>
            </a:r>
            <a:r>
              <a:rPr lang="en-US" sz="2800" b="0" dirty="0">
                <a:solidFill>
                  <a:srgbClr val="267F99"/>
                </a:solidFill>
                <a:effectLst/>
                <a:latin typeface="Consolas" panose="020B0609020204030204" pitchFamily="49" charset="0"/>
              </a:rPr>
              <a:t>Pet</a:t>
            </a:r>
            <a:r>
              <a:rPr lang="en-US" sz="2800" b="0" dirty="0">
                <a:solidFill>
                  <a:srgbClr val="000000"/>
                </a:solidFill>
                <a:effectLst/>
                <a:latin typeface="Consolas" panose="020B0609020204030204" pitchFamily="49" charset="0"/>
              </a:rPr>
              <a:t>:</a:t>
            </a:r>
          </a:p>
          <a:p>
            <a:pPr marL="514350" indent="-514350">
              <a:spcBef>
                <a:spcPts val="600"/>
              </a:spcBef>
              <a:buFont typeface="+mj-lt"/>
              <a:buAutoNum type="arabicPeriod"/>
            </a:pPr>
            <a:r>
              <a:rPr lang="en-US" sz="2800" b="0" dirty="0">
                <a:solidFill>
                  <a:srgbClr val="000000"/>
                </a:solidFill>
                <a:effectLst/>
                <a:latin typeface="Consolas" panose="020B0609020204030204" pitchFamily="49" charset="0"/>
              </a:rPr>
              <a:t>    </a:t>
            </a:r>
            <a:r>
              <a:rPr lang="en-US" sz="2800" b="0" dirty="0">
                <a:solidFill>
                  <a:srgbClr val="A31515"/>
                </a:solidFill>
                <a:effectLst/>
                <a:latin typeface="Consolas" panose="020B0609020204030204" pitchFamily="49" charset="0"/>
              </a:rPr>
              <a:t>"""Represents a pet."""</a:t>
            </a:r>
            <a:endParaRPr lang="en-US" sz="2800" b="0" dirty="0">
              <a:solidFill>
                <a:srgbClr val="000000"/>
              </a:solidFill>
              <a:effectLst/>
              <a:latin typeface="Consolas" panose="020B0609020204030204" pitchFamily="49" charset="0"/>
            </a:endParaRPr>
          </a:p>
          <a:p>
            <a:pPr marL="514350" indent="-514350">
              <a:spcBef>
                <a:spcPts val="600"/>
              </a:spcBef>
              <a:buFont typeface="+mj-lt"/>
              <a:buAutoNum type="arabicPeriod"/>
            </a:pPr>
            <a:r>
              <a:rPr lang="en-US" sz="2800" b="0" dirty="0" err="1">
                <a:solidFill>
                  <a:srgbClr val="000000"/>
                </a:solidFill>
                <a:effectLst/>
                <a:latin typeface="Consolas" panose="020B0609020204030204" pitchFamily="49" charset="0"/>
              </a:rPr>
              <a:t>my_pet</a:t>
            </a:r>
            <a:r>
              <a:rPr lang="en-US" sz="2800" b="0" dirty="0">
                <a:solidFill>
                  <a:srgbClr val="000000"/>
                </a:solidFill>
                <a:effectLst/>
                <a:latin typeface="Consolas" panose="020B0609020204030204" pitchFamily="49" charset="0"/>
              </a:rPr>
              <a:t> = Pet()</a:t>
            </a:r>
          </a:p>
          <a:p>
            <a:pPr marL="514350" indent="-514350">
              <a:spcBef>
                <a:spcPts val="600"/>
              </a:spcBef>
              <a:buFont typeface="+mj-lt"/>
              <a:buAutoNum type="arabicPeriod"/>
            </a:pPr>
            <a:r>
              <a:rPr lang="en-US" sz="2800" b="0" dirty="0" err="1">
                <a:solidFill>
                  <a:srgbClr val="000000"/>
                </a:solidFill>
                <a:effectLst/>
                <a:latin typeface="Consolas" panose="020B0609020204030204" pitchFamily="49" charset="0"/>
              </a:rPr>
              <a:t>my_pet.type</a:t>
            </a:r>
            <a:r>
              <a:rPr lang="en-US" sz="2800" b="0" dirty="0">
                <a:solidFill>
                  <a:srgbClr val="000000"/>
                </a:solidFill>
                <a:effectLst/>
                <a:latin typeface="Consolas" panose="020B0609020204030204" pitchFamily="49" charset="0"/>
              </a:rPr>
              <a:t> = </a:t>
            </a:r>
            <a:r>
              <a:rPr lang="en-US" sz="2800" b="0" dirty="0">
                <a:solidFill>
                  <a:srgbClr val="A31515"/>
                </a:solidFill>
                <a:effectLst/>
                <a:latin typeface="Consolas" panose="020B0609020204030204" pitchFamily="49" charset="0"/>
              </a:rPr>
              <a:t>'turtle'</a:t>
            </a:r>
            <a:endParaRPr lang="en-US" sz="2800" b="0" dirty="0">
              <a:solidFill>
                <a:srgbClr val="000000"/>
              </a:solidFill>
              <a:effectLst/>
              <a:latin typeface="Consolas" panose="020B0609020204030204" pitchFamily="49" charset="0"/>
            </a:endParaRPr>
          </a:p>
          <a:p>
            <a:pPr marL="514350" indent="-514350">
              <a:spcBef>
                <a:spcPts val="600"/>
              </a:spcBef>
              <a:buFont typeface="+mj-lt"/>
              <a:buAutoNum type="arabicPeriod"/>
            </a:pPr>
            <a:r>
              <a:rPr lang="en-US" sz="2800" b="0" dirty="0" err="1">
                <a:solidFill>
                  <a:srgbClr val="000000"/>
                </a:solidFill>
                <a:effectLst/>
                <a:latin typeface="Consolas" panose="020B0609020204030204" pitchFamily="49" charset="0"/>
              </a:rPr>
              <a:t>my_pet.noise</a:t>
            </a:r>
            <a:r>
              <a:rPr lang="en-US" sz="2800" b="0" dirty="0">
                <a:solidFill>
                  <a:srgbClr val="000000"/>
                </a:solidFill>
                <a:effectLst/>
                <a:latin typeface="Consolas" panose="020B0609020204030204" pitchFamily="49" charset="0"/>
              </a:rPr>
              <a:t> = </a:t>
            </a:r>
            <a:r>
              <a:rPr lang="en-US" sz="2800" b="0" dirty="0">
                <a:solidFill>
                  <a:srgbClr val="A31515"/>
                </a:solidFill>
                <a:effectLst/>
                <a:latin typeface="Consolas" panose="020B0609020204030204" pitchFamily="49" charset="0"/>
              </a:rPr>
              <a:t>'none'</a:t>
            </a:r>
            <a:endParaRPr lang="en-US" sz="2800" b="0" dirty="0">
              <a:solidFill>
                <a:srgbClr val="000000"/>
              </a:solidFill>
              <a:effectLst/>
              <a:latin typeface="Consolas" panose="020B0609020204030204" pitchFamily="49" charset="0"/>
            </a:endParaRPr>
          </a:p>
          <a:p>
            <a:pPr marL="514350" indent="-514350">
              <a:spcBef>
                <a:spcPts val="600"/>
              </a:spcBef>
              <a:buFont typeface="+mj-lt"/>
              <a:buAutoNum type="arabicPeriod"/>
            </a:pPr>
            <a:r>
              <a:rPr lang="en-US" sz="2800" b="0" dirty="0" err="1">
                <a:solidFill>
                  <a:srgbClr val="000000"/>
                </a:solidFill>
                <a:effectLst/>
                <a:latin typeface="Consolas" panose="020B0609020204030204" pitchFamily="49" charset="0"/>
              </a:rPr>
              <a:t>my_pet.full_name</a:t>
            </a:r>
            <a:r>
              <a:rPr lang="en-US" sz="2800" b="0" dirty="0">
                <a:solidFill>
                  <a:srgbClr val="000000"/>
                </a:solidFill>
                <a:effectLst/>
                <a:latin typeface="Consolas" panose="020B0609020204030204" pitchFamily="49" charset="0"/>
              </a:rPr>
              <a:t> = </a:t>
            </a:r>
            <a:r>
              <a:rPr lang="en-US" sz="2800" b="0" dirty="0">
                <a:solidFill>
                  <a:srgbClr val="A31515"/>
                </a:solidFill>
                <a:effectLst/>
                <a:latin typeface="Consolas" panose="020B0609020204030204" pitchFamily="49" charset="0"/>
              </a:rPr>
              <a:t>'Speedy'</a:t>
            </a:r>
            <a:endParaRPr lang="en-US" sz="2800" b="0" dirty="0">
              <a:solidFill>
                <a:srgbClr val="000000"/>
              </a:solidFill>
              <a:effectLst/>
              <a:latin typeface="Consolas" panose="020B0609020204030204" pitchFamily="49" charset="0"/>
            </a:endParaRPr>
          </a:p>
          <a:p>
            <a:pPr marL="514350" indent="-514350">
              <a:spcBef>
                <a:spcPts val="600"/>
              </a:spcBef>
              <a:buFont typeface="+mj-lt"/>
              <a:buAutoNum type="arabicPeriod"/>
            </a:pPr>
            <a:r>
              <a:rPr lang="en-US" sz="2800" b="0" dirty="0">
                <a:solidFill>
                  <a:srgbClr val="795E26"/>
                </a:solidFill>
                <a:effectLst/>
                <a:latin typeface="Consolas" panose="020B0609020204030204" pitchFamily="49" charset="0"/>
              </a:rPr>
              <a:t>print</a:t>
            </a:r>
            <a:r>
              <a:rPr lang="en-US" sz="2800" b="0" dirty="0">
                <a:solidFill>
                  <a:srgbClr val="000000"/>
                </a:solidFill>
                <a:effectLst/>
                <a:latin typeface="Consolas" panose="020B0609020204030204" pitchFamily="49" charset="0"/>
              </a:rPr>
              <a:t>(</a:t>
            </a:r>
            <a:r>
              <a:rPr lang="en-US" sz="2800" b="0" dirty="0" err="1">
                <a:solidFill>
                  <a:srgbClr val="000000"/>
                </a:solidFill>
                <a:effectLst/>
                <a:latin typeface="Consolas" panose="020B0609020204030204" pitchFamily="49" charset="0"/>
              </a:rPr>
              <a:t>my_pet.full_name</a:t>
            </a:r>
            <a:r>
              <a:rPr lang="en-US" sz="2800" b="0" dirty="0">
                <a:solidFill>
                  <a:srgbClr val="000000"/>
                </a:solidFill>
                <a:effectLst/>
                <a:latin typeface="Consolas" panose="020B0609020204030204" pitchFamily="49" charset="0"/>
              </a:rPr>
              <a:t>)</a:t>
            </a:r>
          </a:p>
          <a:p>
            <a:pPr marL="514350" indent="-514350">
              <a:spcBef>
                <a:spcPts val="600"/>
              </a:spcBef>
              <a:buFont typeface="+mj-lt"/>
              <a:buAutoNum type="arabicPeriod"/>
            </a:pPr>
            <a:r>
              <a:rPr lang="en-US" sz="2800" b="0" dirty="0">
                <a:solidFill>
                  <a:srgbClr val="795E26"/>
                </a:solidFill>
                <a:effectLst/>
                <a:latin typeface="Consolas" panose="020B0609020204030204" pitchFamily="49" charset="0"/>
              </a:rPr>
              <a:t>print</a:t>
            </a:r>
            <a:r>
              <a:rPr lang="en-US" sz="2800" b="0" dirty="0">
                <a:solidFill>
                  <a:srgbClr val="000000"/>
                </a:solidFill>
                <a:effectLst/>
                <a:latin typeface="Consolas" panose="020B0609020204030204" pitchFamily="49" charset="0"/>
              </a:rPr>
              <a:t>(</a:t>
            </a:r>
            <a:r>
              <a:rPr lang="en-US" sz="2800" b="0" dirty="0" err="1">
                <a:solidFill>
                  <a:srgbClr val="000000"/>
                </a:solidFill>
                <a:effectLst/>
                <a:latin typeface="Consolas" panose="020B0609020204030204" pitchFamily="49" charset="0"/>
              </a:rPr>
              <a:t>my_pet.color</a:t>
            </a:r>
            <a:r>
              <a:rPr lang="en-US" sz="2800" b="0" dirty="0">
                <a:solidFill>
                  <a:srgbClr val="000000"/>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415905475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F33F-6B27-4988-A8B2-4D1E838BD71A}"/>
              </a:ext>
            </a:extLst>
          </p:cNvPr>
          <p:cNvSpPr>
            <a:spLocks noGrp="1"/>
          </p:cNvSpPr>
          <p:nvPr>
            <p:ph type="title"/>
          </p:nvPr>
        </p:nvSpPr>
        <p:spPr/>
        <p:txBody>
          <a:bodyPr/>
          <a:lstStyle/>
          <a:p>
            <a:r>
              <a:rPr lang="en-US" dirty="0"/>
              <a:t>Even More Debugging Objects</a:t>
            </a:r>
          </a:p>
        </p:txBody>
      </p:sp>
      <p:sp>
        <p:nvSpPr>
          <p:cNvPr id="6" name="Content Placeholder 2">
            <a:extLst>
              <a:ext uri="{FF2B5EF4-FFF2-40B4-BE49-F238E27FC236}">
                <a16:creationId xmlns:a16="http://schemas.microsoft.com/office/drawing/2014/main" id="{96D6B60C-EDC2-436B-B98D-01D17BEE1DC1}"/>
              </a:ext>
            </a:extLst>
          </p:cNvPr>
          <p:cNvSpPr txBox="1">
            <a:spLocks/>
          </p:cNvSpPr>
          <p:nvPr/>
        </p:nvSpPr>
        <p:spPr>
          <a:xfrm>
            <a:off x="584200" y="1435100"/>
            <a:ext cx="11018838" cy="129266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t>You got an </a:t>
            </a:r>
            <a:r>
              <a:rPr lang="en-US" i="1"/>
              <a:t>AttributeError </a:t>
            </a:r>
            <a:r>
              <a:rPr lang="en-US"/>
              <a:t>because my_pet doesn’t have a color attribute. Just like a Python variable, you need to define the value of an attribute before you try to use it.</a:t>
            </a:r>
            <a:endParaRPr lang="en-US" dirty="0"/>
          </a:p>
        </p:txBody>
      </p:sp>
      <p:sp>
        <p:nvSpPr>
          <p:cNvPr id="7" name="TextBox 6">
            <a:extLst>
              <a:ext uri="{FF2B5EF4-FFF2-40B4-BE49-F238E27FC236}">
                <a16:creationId xmlns:a16="http://schemas.microsoft.com/office/drawing/2014/main" id="{8F6DD6C9-D234-48DB-9725-6A2460237668}"/>
              </a:ext>
            </a:extLst>
          </p:cNvPr>
          <p:cNvSpPr txBox="1"/>
          <p:nvPr/>
        </p:nvSpPr>
        <p:spPr>
          <a:xfrm>
            <a:off x="584200" y="2975429"/>
            <a:ext cx="11018838" cy="3337930"/>
          </a:xfrm>
          <a:prstGeom prst="rect">
            <a:avLst/>
          </a:prstGeom>
          <a:noFill/>
          <a:ln>
            <a:noFill/>
          </a:ln>
        </p:spPr>
        <p:txBody>
          <a:bodyPr wrap="square">
            <a:noAutofit/>
          </a:bodyPr>
          <a:lstStyle/>
          <a:p>
            <a:pPr marL="457200" indent="-457200">
              <a:spcBef>
                <a:spcPts val="300"/>
              </a:spcBef>
              <a:buFont typeface="+mj-lt"/>
              <a:buAutoNum type="arabicPeriod"/>
            </a:pP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Pet</a:t>
            </a:r>
            <a:r>
              <a:rPr lang="en-US" sz="2400" b="0" dirty="0">
                <a:solidFill>
                  <a:srgbClr val="000000"/>
                </a:solidFill>
                <a:effectLst/>
                <a:latin typeface="Consolas" panose="020B0609020204030204" pitchFamily="49" charset="0"/>
              </a:rPr>
              <a:t>:</a:t>
            </a:r>
          </a:p>
          <a:p>
            <a:pPr marL="457200" indent="-457200">
              <a:spcBef>
                <a:spcPts val="300"/>
              </a:spcBef>
              <a:buFont typeface="+mj-lt"/>
              <a:buAutoNum type="arabicPeriod"/>
            </a:pP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"""Represents a pet."""</a:t>
            </a:r>
            <a:endParaRPr lang="en-US" sz="2400" b="0" dirty="0">
              <a:solidFill>
                <a:srgbClr val="000000"/>
              </a:solidFill>
              <a:effectLst/>
              <a:latin typeface="Consolas" panose="020B0609020204030204" pitchFamily="49" charset="0"/>
            </a:endParaRPr>
          </a:p>
          <a:p>
            <a:pPr marL="457200" indent="-457200">
              <a:spcBef>
                <a:spcPts val="300"/>
              </a:spcBef>
              <a:buFont typeface="+mj-lt"/>
              <a:buAutoNum type="arabicPeriod"/>
            </a:pPr>
            <a:r>
              <a:rPr lang="en-US" sz="2400" b="0" dirty="0" err="1">
                <a:solidFill>
                  <a:srgbClr val="000000"/>
                </a:solidFill>
                <a:effectLst/>
                <a:latin typeface="Consolas" panose="020B0609020204030204" pitchFamily="49" charset="0"/>
              </a:rPr>
              <a:t>my_pet</a:t>
            </a:r>
            <a:r>
              <a:rPr lang="en-US" sz="2400" b="0" dirty="0">
                <a:solidFill>
                  <a:srgbClr val="000000"/>
                </a:solidFill>
                <a:effectLst/>
                <a:latin typeface="Consolas" panose="020B0609020204030204" pitchFamily="49" charset="0"/>
              </a:rPr>
              <a:t> = Pet()</a:t>
            </a:r>
          </a:p>
          <a:p>
            <a:pPr marL="457200" indent="-457200">
              <a:spcBef>
                <a:spcPts val="300"/>
              </a:spcBef>
              <a:buFont typeface="+mj-lt"/>
              <a:buAutoNum type="arabicPeriod"/>
            </a:pPr>
            <a:r>
              <a:rPr lang="en-US" sz="2400" b="0" dirty="0" err="1">
                <a:solidFill>
                  <a:srgbClr val="000000"/>
                </a:solidFill>
                <a:effectLst/>
                <a:latin typeface="Consolas" panose="020B0609020204030204" pitchFamily="49" charset="0"/>
              </a:rPr>
              <a:t>my_pet.type</a:t>
            </a:r>
            <a:r>
              <a:rPr lang="en-US" sz="2400" b="0" dirty="0">
                <a:solidFill>
                  <a:srgbClr val="000000"/>
                </a:solidFill>
                <a:effectLst/>
                <a:latin typeface="Consolas" panose="020B0609020204030204" pitchFamily="49" charset="0"/>
              </a:rPr>
              <a:t> = </a:t>
            </a:r>
            <a:r>
              <a:rPr lang="en-US" sz="2400" b="0" dirty="0">
                <a:solidFill>
                  <a:srgbClr val="A31515"/>
                </a:solidFill>
                <a:effectLst/>
                <a:latin typeface="Consolas" panose="020B0609020204030204" pitchFamily="49" charset="0"/>
              </a:rPr>
              <a:t>'turtle'</a:t>
            </a:r>
            <a:endParaRPr lang="en-US" sz="2400" b="0" dirty="0">
              <a:solidFill>
                <a:srgbClr val="000000"/>
              </a:solidFill>
              <a:effectLst/>
              <a:latin typeface="Consolas" panose="020B0609020204030204" pitchFamily="49" charset="0"/>
            </a:endParaRPr>
          </a:p>
          <a:p>
            <a:pPr marL="457200" indent="-457200">
              <a:spcBef>
                <a:spcPts val="300"/>
              </a:spcBef>
              <a:buFont typeface="+mj-lt"/>
              <a:buAutoNum type="arabicPeriod"/>
            </a:pPr>
            <a:r>
              <a:rPr lang="en-US" sz="2400" b="0" dirty="0" err="1">
                <a:solidFill>
                  <a:srgbClr val="000000"/>
                </a:solidFill>
                <a:effectLst/>
                <a:latin typeface="Consolas" panose="020B0609020204030204" pitchFamily="49" charset="0"/>
              </a:rPr>
              <a:t>my_pet.noise</a:t>
            </a:r>
            <a:r>
              <a:rPr lang="en-US" sz="2400" b="0" dirty="0">
                <a:solidFill>
                  <a:srgbClr val="000000"/>
                </a:solidFill>
                <a:effectLst/>
                <a:latin typeface="Consolas" panose="020B0609020204030204" pitchFamily="49" charset="0"/>
              </a:rPr>
              <a:t> = </a:t>
            </a:r>
            <a:r>
              <a:rPr lang="en-US" sz="2400" b="0" dirty="0">
                <a:solidFill>
                  <a:srgbClr val="A31515"/>
                </a:solidFill>
                <a:effectLst/>
                <a:latin typeface="Consolas" panose="020B0609020204030204" pitchFamily="49" charset="0"/>
              </a:rPr>
              <a:t>'none'</a:t>
            </a:r>
            <a:endParaRPr lang="en-US" sz="2400" b="0" dirty="0">
              <a:solidFill>
                <a:srgbClr val="000000"/>
              </a:solidFill>
              <a:effectLst/>
              <a:latin typeface="Consolas" panose="020B0609020204030204" pitchFamily="49" charset="0"/>
            </a:endParaRPr>
          </a:p>
          <a:p>
            <a:pPr marL="457200" indent="-457200">
              <a:spcBef>
                <a:spcPts val="300"/>
              </a:spcBef>
              <a:buFont typeface="+mj-lt"/>
              <a:buAutoNum type="arabicPeriod"/>
            </a:pPr>
            <a:r>
              <a:rPr lang="en-US" sz="2400" b="0" dirty="0" err="1">
                <a:solidFill>
                  <a:srgbClr val="000000"/>
                </a:solidFill>
                <a:effectLst/>
                <a:latin typeface="Consolas" panose="020B0609020204030204" pitchFamily="49" charset="0"/>
              </a:rPr>
              <a:t>my_pet.full_name</a:t>
            </a:r>
            <a:r>
              <a:rPr lang="en-US" sz="2400" b="0" dirty="0">
                <a:solidFill>
                  <a:srgbClr val="000000"/>
                </a:solidFill>
                <a:effectLst/>
                <a:latin typeface="Consolas" panose="020B0609020204030204" pitchFamily="49" charset="0"/>
              </a:rPr>
              <a:t> = </a:t>
            </a:r>
            <a:r>
              <a:rPr lang="en-US" sz="2400" b="0" dirty="0">
                <a:solidFill>
                  <a:srgbClr val="A31515"/>
                </a:solidFill>
                <a:effectLst/>
                <a:latin typeface="Consolas" panose="020B0609020204030204" pitchFamily="49" charset="0"/>
              </a:rPr>
              <a:t>'Speedy'</a:t>
            </a:r>
            <a:endParaRPr lang="en-US" sz="2400" b="0" dirty="0">
              <a:solidFill>
                <a:srgbClr val="000000"/>
              </a:solidFill>
              <a:effectLst/>
              <a:latin typeface="Consolas" panose="020B0609020204030204" pitchFamily="49" charset="0"/>
            </a:endParaRPr>
          </a:p>
          <a:p>
            <a:pPr marL="457200" indent="-457200">
              <a:spcBef>
                <a:spcPts val="300"/>
              </a:spcBef>
              <a:buFont typeface="+mj-lt"/>
              <a:buAutoNum type="arabicPeriod"/>
            </a:pPr>
            <a:r>
              <a:rPr lang="en-US" sz="2400" b="0" dirty="0">
                <a:solidFill>
                  <a:srgbClr val="795E26"/>
                </a:solidFill>
                <a:effectLst/>
                <a:latin typeface="Consolas" panose="020B0609020204030204" pitchFamily="49" charset="0"/>
              </a:rPr>
              <a:t>print</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my_pet.full_name</a:t>
            </a:r>
            <a:r>
              <a:rPr lang="en-US" sz="2400" b="0" dirty="0">
                <a:solidFill>
                  <a:srgbClr val="000000"/>
                </a:solidFill>
                <a:effectLst/>
                <a:latin typeface="Consolas" panose="020B0609020204030204" pitchFamily="49" charset="0"/>
              </a:rPr>
              <a:t>)</a:t>
            </a:r>
          </a:p>
          <a:p>
            <a:pPr marL="457200" indent="-457200">
              <a:spcBef>
                <a:spcPts val="300"/>
              </a:spcBef>
              <a:buFont typeface="+mj-lt"/>
              <a:buAutoNum type="arabicPeriod"/>
            </a:pPr>
            <a:r>
              <a:rPr lang="en-US" sz="2400" b="0" dirty="0">
                <a:solidFill>
                  <a:srgbClr val="795E26"/>
                </a:solidFill>
                <a:effectLst/>
                <a:highlight>
                  <a:srgbClr val="30E5D0"/>
                </a:highlight>
                <a:latin typeface="Consolas" panose="020B0609020204030204" pitchFamily="49" charset="0"/>
              </a:rPr>
              <a:t>print</a:t>
            </a:r>
            <a:r>
              <a:rPr lang="en-US" sz="2400" b="0" dirty="0">
                <a:solidFill>
                  <a:srgbClr val="000000"/>
                </a:solidFill>
                <a:effectLst/>
                <a:highlight>
                  <a:srgbClr val="30E5D0"/>
                </a:highlight>
                <a:latin typeface="Consolas" panose="020B0609020204030204" pitchFamily="49" charset="0"/>
              </a:rPr>
              <a:t>(</a:t>
            </a:r>
            <a:r>
              <a:rPr lang="en-US" sz="2400" b="0" dirty="0" err="1">
                <a:solidFill>
                  <a:srgbClr val="000000"/>
                </a:solidFill>
                <a:effectLst/>
                <a:highlight>
                  <a:srgbClr val="30E5D0"/>
                </a:highlight>
                <a:latin typeface="Consolas" panose="020B0609020204030204" pitchFamily="49" charset="0"/>
              </a:rPr>
              <a:t>my_pet.color</a:t>
            </a:r>
            <a:r>
              <a:rPr lang="en-US" sz="2400" b="0" dirty="0">
                <a:solidFill>
                  <a:srgbClr val="000000"/>
                </a:solidFill>
                <a:effectLst/>
                <a:highlight>
                  <a:srgbClr val="30E5D0"/>
                </a:highlight>
                <a:latin typeface="Consolas" panose="020B0609020204030204" pitchFamily="49" charset="0"/>
              </a:rPr>
              <a:t>)</a:t>
            </a:r>
          </a:p>
        </p:txBody>
      </p:sp>
    </p:spTree>
    <p:custDataLst>
      <p:tags r:id="rId1"/>
    </p:custDataLst>
    <p:extLst>
      <p:ext uri="{BB962C8B-B14F-4D97-AF65-F5344CB8AC3E}">
        <p14:creationId xmlns:p14="http://schemas.microsoft.com/office/powerpoint/2010/main" val="318097710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ECF-9334-4866-BD1E-8AD1A0D145C8}"/>
              </a:ext>
            </a:extLst>
          </p:cNvPr>
          <p:cNvSpPr>
            <a:spLocks noGrp="1"/>
          </p:cNvSpPr>
          <p:nvPr>
            <p:ph type="title"/>
          </p:nvPr>
        </p:nvSpPr>
        <p:spPr>
          <a:xfrm>
            <a:off x="732478" y="431502"/>
            <a:ext cx="11018520" cy="553998"/>
          </a:xfrm>
        </p:spPr>
        <p:txBody>
          <a:bodyPr/>
          <a:lstStyle/>
          <a:p>
            <a:r>
              <a:rPr lang="en-US" dirty="0"/>
              <a:t>Lab 7.01</a:t>
            </a:r>
          </a:p>
        </p:txBody>
      </p:sp>
      <p:sp>
        <p:nvSpPr>
          <p:cNvPr id="5" name="Text Placeholder 2">
            <a:extLst>
              <a:ext uri="{FF2B5EF4-FFF2-40B4-BE49-F238E27FC236}">
                <a16:creationId xmlns:a16="http://schemas.microsoft.com/office/drawing/2014/main" id="{410BF7A9-4D17-4CB7-BDEA-664E06278150}"/>
              </a:ext>
            </a:extLst>
          </p:cNvPr>
          <p:cNvSpPr txBox="1">
            <a:spLocks/>
          </p:cNvSpPr>
          <p:nvPr/>
        </p:nvSpPr>
        <p:spPr>
          <a:xfrm>
            <a:off x="586390" y="1434370"/>
            <a:ext cx="11018520" cy="875434"/>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In this lab we will create a class that will represent colors and build a function to combine two colors.</a:t>
            </a:r>
          </a:p>
        </p:txBody>
      </p:sp>
      <p:sp>
        <p:nvSpPr>
          <p:cNvPr id="9" name="Text Placeholder 2">
            <a:extLst>
              <a:ext uri="{FF2B5EF4-FFF2-40B4-BE49-F238E27FC236}">
                <a16:creationId xmlns:a16="http://schemas.microsoft.com/office/drawing/2014/main" id="{56B8EACE-35F5-4BBC-8705-1C2BE7CCD53F}"/>
              </a:ext>
            </a:extLst>
          </p:cNvPr>
          <p:cNvSpPr txBox="1">
            <a:spLocks/>
          </p:cNvSpPr>
          <p:nvPr/>
        </p:nvSpPr>
        <p:spPr>
          <a:xfrm>
            <a:off x="586390" y="2349070"/>
            <a:ext cx="11018520" cy="1114967"/>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mj-lt"/>
              </a:rPr>
              <a:t>Background</a:t>
            </a:r>
          </a:p>
          <a:p>
            <a:pPr marL="0" indent="0">
              <a:buNone/>
            </a:pPr>
            <a:r>
              <a:rPr lang="en-US" sz="2000" dirty="0"/>
              <a:t>RGB is a way of storing color data. R stands for red, G stands for green, and B stands for blue. Each color is given a value from 0 to 255.</a:t>
            </a:r>
          </a:p>
        </p:txBody>
      </p:sp>
      <p:sp>
        <p:nvSpPr>
          <p:cNvPr id="10" name="Text Placeholder 2">
            <a:extLst>
              <a:ext uri="{FF2B5EF4-FFF2-40B4-BE49-F238E27FC236}">
                <a16:creationId xmlns:a16="http://schemas.microsoft.com/office/drawing/2014/main" id="{B57D2F12-6628-455F-9FDD-225390E50E8B}"/>
              </a:ext>
            </a:extLst>
          </p:cNvPr>
          <p:cNvSpPr txBox="1">
            <a:spLocks/>
          </p:cNvSpPr>
          <p:nvPr/>
        </p:nvSpPr>
        <p:spPr>
          <a:xfrm>
            <a:off x="586390" y="3503302"/>
            <a:ext cx="11018520" cy="989958"/>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You can use this tool to see the RGB values for different colors: </a:t>
            </a:r>
            <a:r>
              <a:rPr lang="en-US" sz="2000" dirty="0">
                <a:hlinkClick r:id="rId4"/>
              </a:rPr>
              <a:t>https://www.rapidtables.com/web/color/RGB_Color.html​</a:t>
            </a:r>
            <a:endParaRPr lang="en-US" sz="2000" dirty="0"/>
          </a:p>
        </p:txBody>
      </p:sp>
      <p:sp>
        <p:nvSpPr>
          <p:cNvPr id="18" name="Rectangle 17">
            <a:extLst>
              <a:ext uri="{FF2B5EF4-FFF2-40B4-BE49-F238E27FC236}">
                <a16:creationId xmlns:a16="http://schemas.microsoft.com/office/drawing/2014/main" id="{9739C224-35D8-4421-94DC-F607FC873852}"/>
              </a:ext>
            </a:extLst>
          </p:cNvPr>
          <p:cNvSpPr/>
          <p:nvPr/>
        </p:nvSpPr>
        <p:spPr bwMode="auto">
          <a:xfrm>
            <a:off x="586389" y="4863067"/>
            <a:ext cx="764639" cy="5605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RGB</a:t>
            </a:r>
            <a:endParaRPr lang="en-IN" sz="2000" dirty="0">
              <a:solidFill>
                <a:schemeClr val="tx1"/>
              </a:solidFill>
              <a:latin typeface="+mj-lt"/>
              <a:ea typeface="Segoe UI" pitchFamily="34" charset="0"/>
              <a:cs typeface="Segoe UI" pitchFamily="34" charset="0"/>
            </a:endParaRPr>
          </a:p>
        </p:txBody>
      </p:sp>
      <p:sp>
        <p:nvSpPr>
          <p:cNvPr id="11" name="Rectangle 10" descr="A rectangle which indicates the color that has RBG 0,63,76">
            <a:extLst>
              <a:ext uri="{FF2B5EF4-FFF2-40B4-BE49-F238E27FC236}">
                <a16:creationId xmlns:a16="http://schemas.microsoft.com/office/drawing/2014/main" id="{742C14AB-6A58-421D-BDEF-361A7BEAAFD6}"/>
              </a:ext>
            </a:extLst>
          </p:cNvPr>
          <p:cNvSpPr/>
          <p:nvPr/>
        </p:nvSpPr>
        <p:spPr bwMode="auto">
          <a:xfrm>
            <a:off x="1527175" y="4673814"/>
            <a:ext cx="1875526" cy="914400"/>
          </a:xfrm>
          <a:prstGeom prst="rect">
            <a:avLst/>
          </a:prstGeom>
          <a:solidFill>
            <a:srgbClr val="003F4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000" dirty="0">
              <a:solidFill>
                <a:schemeClr val="bg1"/>
              </a:soli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0AD380BD-1324-4380-A51B-4834BD01A59A}"/>
              </a:ext>
            </a:extLst>
          </p:cNvPr>
          <p:cNvSpPr/>
          <p:nvPr/>
        </p:nvSpPr>
        <p:spPr bwMode="auto">
          <a:xfrm>
            <a:off x="1527176" y="5703038"/>
            <a:ext cx="1875526" cy="566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0,63,76</a:t>
            </a:r>
            <a:endParaRPr lang="en-IN" sz="2400" dirty="0">
              <a:solidFill>
                <a:schemeClr val="tx1"/>
              </a:solidFill>
              <a:latin typeface="+mj-lt"/>
              <a:ea typeface="Segoe UI" pitchFamily="34" charset="0"/>
              <a:cs typeface="Segoe UI" pitchFamily="34" charset="0"/>
            </a:endParaRPr>
          </a:p>
        </p:txBody>
      </p:sp>
      <p:sp>
        <p:nvSpPr>
          <p:cNvPr id="12" name="Rectangle 11" descr="A rectangle which indicates the color that has RBG 144,178,71">
            <a:extLst>
              <a:ext uri="{FF2B5EF4-FFF2-40B4-BE49-F238E27FC236}">
                <a16:creationId xmlns:a16="http://schemas.microsoft.com/office/drawing/2014/main" id="{9E5A47CF-C269-498E-88AC-9636434D249B}"/>
              </a:ext>
            </a:extLst>
          </p:cNvPr>
          <p:cNvSpPr/>
          <p:nvPr/>
        </p:nvSpPr>
        <p:spPr bwMode="auto">
          <a:xfrm>
            <a:off x="3578846" y="4673814"/>
            <a:ext cx="1875526" cy="914400"/>
          </a:xfrm>
          <a:prstGeom prst="rect">
            <a:avLst/>
          </a:prstGeom>
          <a:solidFill>
            <a:srgbClr val="7EA63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000" dirty="0">
              <a:solidFill>
                <a:schemeClr val="bg1"/>
              </a:soli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03D7845D-BB56-4DC0-8D8D-8A70B76C7E57}"/>
              </a:ext>
            </a:extLst>
          </p:cNvPr>
          <p:cNvSpPr/>
          <p:nvPr/>
        </p:nvSpPr>
        <p:spPr bwMode="auto">
          <a:xfrm>
            <a:off x="3578847" y="5703038"/>
            <a:ext cx="1875526" cy="566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144,178,71</a:t>
            </a:r>
            <a:endParaRPr lang="en-IN" sz="2400" dirty="0">
              <a:solidFill>
                <a:schemeClr val="tx1"/>
              </a:solidFill>
              <a:latin typeface="+mj-lt"/>
              <a:ea typeface="Segoe UI" pitchFamily="34" charset="0"/>
              <a:cs typeface="Segoe UI" pitchFamily="34" charset="0"/>
            </a:endParaRPr>
          </a:p>
        </p:txBody>
      </p:sp>
      <p:sp>
        <p:nvSpPr>
          <p:cNvPr id="13" name="Rectangle 12" descr="A rectangle which indicates the color that has RBG 156,217,107">
            <a:extLst>
              <a:ext uri="{FF2B5EF4-FFF2-40B4-BE49-F238E27FC236}">
                <a16:creationId xmlns:a16="http://schemas.microsoft.com/office/drawing/2014/main" id="{B5BB2699-9B19-4155-9304-BDD7E5DCB97A}"/>
              </a:ext>
            </a:extLst>
          </p:cNvPr>
          <p:cNvSpPr/>
          <p:nvPr/>
        </p:nvSpPr>
        <p:spPr bwMode="auto">
          <a:xfrm>
            <a:off x="5630518" y="4673814"/>
            <a:ext cx="1875526" cy="914400"/>
          </a:xfrm>
          <a:prstGeom prst="rect">
            <a:avLst/>
          </a:prstGeom>
          <a:solidFill>
            <a:srgbClr val="8ED55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000" dirty="0">
              <a:solidFill>
                <a:schemeClr val="bg1"/>
              </a:soli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CBE9C855-7109-49AE-9820-F77B10CAF9F8}"/>
              </a:ext>
            </a:extLst>
          </p:cNvPr>
          <p:cNvSpPr/>
          <p:nvPr/>
        </p:nvSpPr>
        <p:spPr bwMode="auto">
          <a:xfrm>
            <a:off x="5630519" y="5703038"/>
            <a:ext cx="1875526" cy="566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156,217,107</a:t>
            </a:r>
            <a:endParaRPr lang="en-IN" sz="2400" dirty="0">
              <a:solidFill>
                <a:schemeClr val="tx1"/>
              </a:solidFill>
              <a:latin typeface="+mj-lt"/>
              <a:ea typeface="Segoe UI" pitchFamily="34" charset="0"/>
              <a:cs typeface="Segoe UI" pitchFamily="34" charset="0"/>
            </a:endParaRPr>
          </a:p>
        </p:txBody>
      </p:sp>
      <p:sp>
        <p:nvSpPr>
          <p:cNvPr id="14" name="Rectangle 13" descr="A rectangle which indicates the color that has RBG 240,239,136">
            <a:extLst>
              <a:ext uri="{FF2B5EF4-FFF2-40B4-BE49-F238E27FC236}">
                <a16:creationId xmlns:a16="http://schemas.microsoft.com/office/drawing/2014/main" id="{9FE450C5-DFC7-48CE-A90C-62CAA90944AA}"/>
              </a:ext>
            </a:extLst>
          </p:cNvPr>
          <p:cNvSpPr/>
          <p:nvPr/>
        </p:nvSpPr>
        <p:spPr bwMode="auto">
          <a:xfrm>
            <a:off x="7682189" y="4673814"/>
            <a:ext cx="1875526" cy="914400"/>
          </a:xfrm>
          <a:prstGeom prst="rect">
            <a:avLst/>
          </a:prstGeom>
          <a:solidFill>
            <a:srgbClr val="ECEF7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000" dirty="0">
              <a:solidFill>
                <a:schemeClr val="bg1"/>
              </a:soli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3B65471B-A13C-42A0-B344-7298B346AC6C}"/>
              </a:ext>
            </a:extLst>
          </p:cNvPr>
          <p:cNvSpPr/>
          <p:nvPr/>
        </p:nvSpPr>
        <p:spPr bwMode="auto">
          <a:xfrm>
            <a:off x="7682190" y="5703038"/>
            <a:ext cx="1875526" cy="566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240,239,136</a:t>
            </a:r>
            <a:endParaRPr lang="en-IN" sz="2400" dirty="0">
              <a:solidFill>
                <a:schemeClr val="tx1"/>
              </a:solidFill>
              <a:latin typeface="+mj-lt"/>
              <a:ea typeface="Segoe UI" pitchFamily="34" charset="0"/>
              <a:cs typeface="Segoe UI" pitchFamily="34" charset="0"/>
            </a:endParaRPr>
          </a:p>
        </p:txBody>
      </p:sp>
      <p:sp>
        <p:nvSpPr>
          <p:cNvPr id="15" name="Rectangle 14" descr="A rectangle which indicates the color that has RBG 191,84,46">
            <a:extLst>
              <a:ext uri="{FF2B5EF4-FFF2-40B4-BE49-F238E27FC236}">
                <a16:creationId xmlns:a16="http://schemas.microsoft.com/office/drawing/2014/main" id="{06061D1D-5CE5-4641-936B-0F5C577DDB29}"/>
              </a:ext>
            </a:extLst>
          </p:cNvPr>
          <p:cNvSpPr/>
          <p:nvPr/>
        </p:nvSpPr>
        <p:spPr bwMode="auto">
          <a:xfrm>
            <a:off x="9733861" y="4673814"/>
            <a:ext cx="1875526" cy="914400"/>
          </a:xfrm>
          <a:prstGeom prst="rect">
            <a:avLst/>
          </a:prstGeom>
          <a:solidFill>
            <a:srgbClr val="AE3E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000" dirty="0">
              <a:solidFill>
                <a:schemeClr val="bg1"/>
              </a:soli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294A9146-C6DF-4C7D-A7DD-3685BDD85232}"/>
              </a:ext>
            </a:extLst>
          </p:cNvPr>
          <p:cNvSpPr/>
          <p:nvPr/>
        </p:nvSpPr>
        <p:spPr bwMode="auto">
          <a:xfrm>
            <a:off x="9733861" y="5703038"/>
            <a:ext cx="1875526" cy="566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191,84,46</a:t>
            </a:r>
            <a:endParaRPr lang="en-IN" sz="2400" dirty="0">
              <a:solidFill>
                <a:schemeClr val="tx1"/>
              </a:solidFill>
              <a:latin typeface="+mj-lt"/>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40016866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3">
            <a:extLst>
              <a:ext uri="{FF2B5EF4-FFF2-40B4-BE49-F238E27FC236}">
                <a16:creationId xmlns:a16="http://schemas.microsoft.com/office/drawing/2014/main" id="{FDD9B0DD-1EDA-4BDF-B228-40A120E887AB}"/>
              </a:ext>
            </a:extLst>
          </p:cNvPr>
          <p:cNvSpPr txBox="1">
            <a:spLocks noGrp="1"/>
          </p:cNvSpPr>
          <p:nvPr>
            <p:ph type="title" idx="4294967295"/>
          </p:nvPr>
        </p:nvSpPr>
        <p:spPr bwMode="auto">
          <a:xfrm>
            <a:off x="0" y="0"/>
            <a:ext cx="4364038" cy="6858000"/>
          </a:xfrm>
          <a:prstGeom prst="rect">
            <a:avLst/>
          </a:prstGeom>
          <a:solidFill>
            <a:schemeClr val="tx2"/>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IN" sz="3600" b="0" i="0" u="none" strike="noStrike" kern="1200" cap="none" spc="0" normalizeH="0" baseline="0" noProof="0" dirty="0">
                <a:ln>
                  <a:noFill/>
                </a:ln>
                <a:solidFill>
                  <a:schemeClr val="bg1"/>
                </a:solidFill>
                <a:effectLst/>
                <a:uLnTx/>
                <a:uFillTx/>
                <a:latin typeface="+mj-lt"/>
                <a:ea typeface="Segoe UI" pitchFamily="34" charset="0"/>
                <a:cs typeface="Segoe UI" pitchFamily="34" charset="0"/>
              </a:rPr>
              <a:t>User-Defined</a:t>
            </a:r>
            <a:br>
              <a:rPr kumimoji="0" lang="en-IN" sz="3600" b="0" i="0" u="none" strike="noStrike" kern="1200" cap="none" spc="0" normalizeH="0" baseline="0" noProof="0" dirty="0">
                <a:ln>
                  <a:noFill/>
                </a:ln>
                <a:solidFill>
                  <a:schemeClr val="bg1"/>
                </a:solidFill>
                <a:effectLst/>
                <a:uLnTx/>
                <a:uFillTx/>
                <a:latin typeface="+mj-lt"/>
                <a:ea typeface="Segoe UI" pitchFamily="34" charset="0"/>
                <a:cs typeface="Segoe UI" pitchFamily="34" charset="0"/>
              </a:rPr>
            </a:br>
            <a:r>
              <a:rPr kumimoji="0" lang="en-IN" sz="3600" b="0" i="0" u="none" strike="noStrike" kern="1200" cap="none" spc="0" normalizeH="0" baseline="0" noProof="0" dirty="0">
                <a:ln>
                  <a:noFill/>
                </a:ln>
                <a:solidFill>
                  <a:schemeClr val="bg1"/>
                </a:solidFill>
                <a:effectLst/>
                <a:uLnTx/>
                <a:uFillTx/>
                <a:latin typeface="+mj-lt"/>
                <a:ea typeface="Segoe UI" pitchFamily="34" charset="0"/>
                <a:cs typeface="Segoe UI" pitchFamily="34" charset="0"/>
              </a:rPr>
              <a:t>Types (Classes)</a:t>
            </a:r>
          </a:p>
        </p:txBody>
      </p:sp>
      <p:sp>
        <p:nvSpPr>
          <p:cNvPr id="6" name="Text Placeholder 4">
            <a:extLst>
              <a:ext uri="{FF2B5EF4-FFF2-40B4-BE49-F238E27FC236}">
                <a16:creationId xmlns:a16="http://schemas.microsoft.com/office/drawing/2014/main" id="{32FB6EC4-6284-4BBC-9867-00DBEC5376EE}"/>
              </a:ext>
            </a:extLst>
          </p:cNvPr>
          <p:cNvSpPr txBox="1">
            <a:spLocks/>
          </p:cNvSpPr>
          <p:nvPr/>
        </p:nvSpPr>
        <p:spPr>
          <a:xfrm>
            <a:off x="4797797" y="585788"/>
            <a:ext cx="6669087" cy="5683249"/>
          </a:xfrm>
          <a:prstGeom prst="rect">
            <a:avLst/>
          </a:prstGeom>
        </p:spPr>
        <p:txBody>
          <a:bodyPr vert="horz" wrap="square" lIns="0" tIns="0" rIns="0" bIns="0" rtlCol="0" anchor="ct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Bef>
                <a:spcPts val="600"/>
              </a:spcBef>
              <a:spcAft>
                <a:spcPts val="1200"/>
              </a:spcAft>
              <a:buNone/>
            </a:pPr>
            <a:r>
              <a:rPr lang="en-US" dirty="0">
                <a:solidFill>
                  <a:srgbClr val="000000"/>
                </a:solidFill>
                <a:latin typeface="+mj-lt"/>
              </a:rPr>
              <a:t>After this lesson, you will be able to...</a:t>
            </a:r>
          </a:p>
          <a:p>
            <a:pPr marL="0" lvl="0" indent="0">
              <a:spcBef>
                <a:spcPts val="600"/>
              </a:spcBef>
              <a:buNone/>
            </a:pPr>
            <a:r>
              <a:rPr lang="en-US" sz="2600" dirty="0">
                <a:solidFill>
                  <a:srgbClr val="000000"/>
                </a:solidFill>
              </a:rPr>
              <a:t>Define and identify</a:t>
            </a:r>
          </a:p>
          <a:p>
            <a:pPr marL="569913" lvl="1" indent="-284163">
              <a:spcBef>
                <a:spcPts val="600"/>
              </a:spcBef>
              <a:buFont typeface="Arial" panose="020B0604020202020204" pitchFamily="34" charset="0"/>
              <a:buChar char="•"/>
            </a:pPr>
            <a:r>
              <a:rPr lang="en-US" sz="2400" dirty="0">
                <a:solidFill>
                  <a:srgbClr val="000000"/>
                </a:solidFill>
                <a:latin typeface="+mj-lt"/>
              </a:rPr>
              <a:t>Class</a:t>
            </a:r>
          </a:p>
          <a:p>
            <a:pPr marL="569913" lvl="1" indent="-284163">
              <a:spcBef>
                <a:spcPts val="600"/>
              </a:spcBef>
              <a:buFont typeface="Arial" panose="020B0604020202020204" pitchFamily="34" charset="0"/>
              <a:buChar char="•"/>
            </a:pPr>
            <a:r>
              <a:rPr lang="en-US" sz="2400" dirty="0">
                <a:solidFill>
                  <a:srgbClr val="000000"/>
                </a:solidFill>
                <a:latin typeface="+mj-lt"/>
              </a:rPr>
              <a:t>Instance</a:t>
            </a:r>
          </a:p>
          <a:p>
            <a:pPr marL="569913" lvl="1" indent="-284163">
              <a:spcBef>
                <a:spcPts val="600"/>
              </a:spcBef>
              <a:buFont typeface="Arial" panose="020B0604020202020204" pitchFamily="34" charset="0"/>
              <a:buChar char="•"/>
            </a:pPr>
            <a:r>
              <a:rPr lang="en-US" sz="2400" dirty="0">
                <a:solidFill>
                  <a:srgbClr val="000000"/>
                </a:solidFill>
                <a:latin typeface="+mj-lt"/>
              </a:rPr>
              <a:t>Object</a:t>
            </a:r>
          </a:p>
          <a:p>
            <a:pPr marL="569913" lvl="1" indent="-284163">
              <a:spcBef>
                <a:spcPts val="600"/>
              </a:spcBef>
              <a:buFont typeface="Arial" panose="020B0604020202020204" pitchFamily="34" charset="0"/>
              <a:buChar char="•"/>
            </a:pPr>
            <a:r>
              <a:rPr lang="en-US" sz="2400" dirty="0">
                <a:solidFill>
                  <a:srgbClr val="000000"/>
                </a:solidFill>
                <a:latin typeface="+mj-lt"/>
              </a:rPr>
              <a:t>Attributes</a:t>
            </a:r>
          </a:p>
          <a:p>
            <a:pPr marL="0" lvl="0" indent="0">
              <a:spcBef>
                <a:spcPts val="600"/>
              </a:spcBef>
              <a:spcAft>
                <a:spcPts val="1200"/>
              </a:spcAft>
              <a:buNone/>
            </a:pPr>
            <a:r>
              <a:rPr lang="en-US" sz="2600" dirty="0">
                <a:solidFill>
                  <a:srgbClr val="000000"/>
                </a:solidFill>
              </a:rPr>
              <a:t>Create and instantiate a class</a:t>
            </a:r>
          </a:p>
          <a:p>
            <a:pPr marL="0" lvl="0" indent="0">
              <a:spcBef>
                <a:spcPts val="600"/>
              </a:spcBef>
              <a:spcAft>
                <a:spcPts val="1200"/>
              </a:spcAft>
              <a:buNone/>
            </a:pPr>
            <a:r>
              <a:rPr lang="en-US" sz="2600" dirty="0">
                <a:solidFill>
                  <a:srgbClr val="000000"/>
                </a:solidFill>
              </a:rPr>
              <a:t>Add attributes to an instance</a:t>
            </a:r>
          </a:p>
          <a:p>
            <a:pPr marL="0" lvl="0" indent="0">
              <a:spcBef>
                <a:spcPts val="600"/>
              </a:spcBef>
              <a:spcAft>
                <a:spcPts val="1200"/>
              </a:spcAft>
              <a:buNone/>
            </a:pPr>
            <a:r>
              <a:rPr lang="en-US" sz="2600" dirty="0">
                <a:solidFill>
                  <a:srgbClr val="000000"/>
                </a:solidFill>
              </a:rPr>
              <a:t>Create an embedded object</a:t>
            </a:r>
          </a:p>
          <a:p>
            <a:pPr marL="0" lvl="0" indent="0">
              <a:spcBef>
                <a:spcPts val="600"/>
              </a:spcBef>
              <a:spcAft>
                <a:spcPts val="1200"/>
              </a:spcAft>
              <a:buNone/>
            </a:pPr>
            <a:r>
              <a:rPr lang="en-US" sz="2600" dirty="0">
                <a:solidFill>
                  <a:srgbClr val="000000"/>
                </a:solidFill>
              </a:rPr>
              <a:t>Manipulate instances and attributes through a function</a:t>
            </a:r>
          </a:p>
        </p:txBody>
      </p:sp>
    </p:spTree>
    <p:custDataLst>
      <p:tags r:id="rId1"/>
    </p:custDataLst>
    <p:extLst>
      <p:ext uri="{BB962C8B-B14F-4D97-AF65-F5344CB8AC3E}">
        <p14:creationId xmlns:p14="http://schemas.microsoft.com/office/powerpoint/2010/main" val="16815058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ECF-9334-4866-BD1E-8AD1A0D145C8}"/>
              </a:ext>
            </a:extLst>
          </p:cNvPr>
          <p:cNvSpPr>
            <a:spLocks noGrp="1"/>
          </p:cNvSpPr>
          <p:nvPr>
            <p:ph type="title"/>
          </p:nvPr>
        </p:nvSpPr>
        <p:spPr/>
        <p:txBody>
          <a:bodyPr/>
          <a:lstStyle/>
          <a:p>
            <a:r>
              <a:rPr lang="en-US" dirty="0"/>
              <a:t>Lab 7.01 (Continued)</a:t>
            </a:r>
          </a:p>
        </p:txBody>
      </p:sp>
      <p:sp>
        <p:nvSpPr>
          <p:cNvPr id="4" name="Content Placeholder 2">
            <a:extLst>
              <a:ext uri="{FF2B5EF4-FFF2-40B4-BE49-F238E27FC236}">
                <a16:creationId xmlns:a16="http://schemas.microsoft.com/office/drawing/2014/main" id="{50673F50-6397-4BDB-B05A-6B6D7A7AB119}"/>
              </a:ext>
            </a:extLst>
          </p:cNvPr>
          <p:cNvSpPr txBox="1">
            <a:spLocks/>
          </p:cNvSpPr>
          <p:nvPr/>
        </p:nvSpPr>
        <p:spPr>
          <a:xfrm>
            <a:off x="584200" y="1435099"/>
            <a:ext cx="11018838" cy="3209471"/>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6400" indent="-406400">
              <a:spcBef>
                <a:spcPts val="600"/>
              </a:spcBef>
              <a:spcAft>
                <a:spcPts val="600"/>
              </a:spcAft>
              <a:buFont typeface="+mj-lt"/>
              <a:buAutoNum type="arabicPeriod"/>
            </a:pPr>
            <a:r>
              <a:rPr lang="en-US" dirty="0"/>
              <a:t>Create a class named </a:t>
            </a:r>
            <a:r>
              <a:rPr lang="en-US" dirty="0">
                <a:latin typeface="+mj-lt"/>
              </a:rPr>
              <a:t>Color</a:t>
            </a:r>
          </a:p>
          <a:p>
            <a:pPr marL="406400" indent="-406400">
              <a:spcBef>
                <a:spcPts val="600"/>
              </a:spcBef>
              <a:spcAft>
                <a:spcPts val="600"/>
              </a:spcAft>
              <a:buFont typeface="+mj-lt"/>
              <a:buAutoNum type="arabicPeriod"/>
            </a:pPr>
            <a:r>
              <a:rPr lang="en-US" dirty="0"/>
              <a:t>Instantiate at least three colors</a:t>
            </a:r>
          </a:p>
          <a:p>
            <a:pPr marL="406400" indent="-406400">
              <a:spcBef>
                <a:spcPts val="600"/>
              </a:spcBef>
              <a:spcAft>
                <a:spcPts val="600"/>
              </a:spcAft>
              <a:buFont typeface="+mj-lt"/>
              <a:buAutoNum type="arabicPeriod"/>
            </a:pPr>
            <a:r>
              <a:rPr lang="en-US" dirty="0"/>
              <a:t>Add attributes of </a:t>
            </a:r>
            <a:r>
              <a:rPr lang="en-US" i="1" dirty="0"/>
              <a:t>r</a:t>
            </a:r>
            <a:r>
              <a:rPr lang="en-US" dirty="0"/>
              <a:t>, </a:t>
            </a:r>
            <a:r>
              <a:rPr lang="en-US" i="1" dirty="0"/>
              <a:t>g</a:t>
            </a:r>
            <a:r>
              <a:rPr lang="en-US" dirty="0"/>
              <a:t>, and </a:t>
            </a:r>
            <a:r>
              <a:rPr lang="en-US" i="1" dirty="0"/>
              <a:t>b </a:t>
            </a:r>
            <a:r>
              <a:rPr lang="en-US" dirty="0"/>
              <a:t>to those instances (objects)</a:t>
            </a:r>
          </a:p>
          <a:p>
            <a:pPr marL="406400" indent="-406400">
              <a:spcBef>
                <a:spcPts val="600"/>
              </a:spcBef>
              <a:spcAft>
                <a:spcPts val="600"/>
              </a:spcAft>
              <a:buFont typeface="+mj-lt"/>
              <a:buAutoNum type="arabicPeriod"/>
            </a:pPr>
            <a:r>
              <a:rPr lang="en-US" dirty="0"/>
              <a:t>Create a function, </a:t>
            </a:r>
            <a:r>
              <a:rPr lang="en-US" dirty="0" err="1">
                <a:latin typeface="+mj-lt"/>
              </a:rPr>
              <a:t>add_color</a:t>
            </a:r>
            <a:r>
              <a:rPr lang="en-US" dirty="0"/>
              <a:t>, which takes in two colors and returns a color that is the average of the two red, green, and blue values</a:t>
            </a:r>
          </a:p>
        </p:txBody>
      </p:sp>
    </p:spTree>
    <p:custDataLst>
      <p:tags r:id="rId1"/>
    </p:custDataLst>
    <p:extLst>
      <p:ext uri="{BB962C8B-B14F-4D97-AF65-F5344CB8AC3E}">
        <p14:creationId xmlns:p14="http://schemas.microsoft.com/office/powerpoint/2010/main" val="338984197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wrap="square" anchor="t">
            <a:normAutofit/>
          </a:bodyPr>
          <a:lstStyle/>
          <a:p>
            <a:r>
              <a:rPr lang="en-US" dirty="0"/>
              <a:t>Exit Ticket</a:t>
            </a:r>
          </a:p>
        </p:txBody>
      </p:sp>
      <p:sp>
        <p:nvSpPr>
          <p:cNvPr id="4" name="Content Placeholder 2">
            <a:extLst>
              <a:ext uri="{FF2B5EF4-FFF2-40B4-BE49-F238E27FC236}">
                <a16:creationId xmlns:a16="http://schemas.microsoft.com/office/drawing/2014/main" id="{0A0C6C24-C89F-4FE4-BAF8-DDD60CE61E06}"/>
              </a:ext>
            </a:extLst>
          </p:cNvPr>
          <p:cNvSpPr txBox="1">
            <a:spLocks/>
          </p:cNvSpPr>
          <p:nvPr/>
        </p:nvSpPr>
        <p:spPr>
          <a:xfrm>
            <a:off x="584200" y="1435099"/>
            <a:ext cx="11018838" cy="180158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buFont typeface="Arial" panose="020B0604020202020204" pitchFamily="34" charset="0"/>
              <a:buChar char="•"/>
            </a:pPr>
            <a:r>
              <a:rPr lang="en-US" dirty="0"/>
              <a:t>Write down any questions you still have about the new terms you learned today</a:t>
            </a:r>
          </a:p>
          <a:p>
            <a:pPr>
              <a:spcBef>
                <a:spcPts val="600"/>
              </a:spcBef>
              <a:spcAft>
                <a:spcPts val="600"/>
              </a:spcAft>
              <a:buFont typeface="Arial" panose="020B0604020202020204" pitchFamily="34" charset="0"/>
              <a:buChar char="•"/>
            </a:pPr>
            <a:r>
              <a:rPr lang="en-US" dirty="0"/>
              <a:t>Is there anything you still need more clarification on?</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a:t>Today’s Plan</a:t>
            </a:r>
            <a:br>
              <a:rPr lang="en-US"/>
            </a:br>
            <a:endParaRPr lang="en-US"/>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vert="horz" wrap="square" lIns="0" tIns="0" rIns="0" bIns="0" rtlCol="0" anchor="t">
            <a:spAutoFit/>
          </a:bodyPr>
          <a:lstStyle/>
          <a:p>
            <a:r>
              <a:rPr lang="en-US" dirty="0"/>
              <a:t>Do Now</a:t>
            </a:r>
          </a:p>
          <a:p>
            <a:r>
              <a:rPr lang="en-US" dirty="0"/>
              <a:t>Lesson</a:t>
            </a:r>
          </a:p>
          <a:p>
            <a:r>
              <a:rPr lang="en-US" dirty="0"/>
              <a:t>Lab</a:t>
            </a:r>
          </a:p>
          <a:p>
            <a:r>
              <a:rPr lang="en-US" dirty="0">
                <a:cs typeface="Segoe UI"/>
              </a:rPr>
              <a:t>Exit Ticket</a:t>
            </a:r>
            <a:endParaRPr lang="en-US" dirty="0"/>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7.01</a:t>
            </a:r>
          </a:p>
        </p:txBody>
      </p:sp>
      <p:sp>
        <p:nvSpPr>
          <p:cNvPr id="6" name="Rectangle 5">
            <a:extLst>
              <a:ext uri="{FF2B5EF4-FFF2-40B4-BE49-F238E27FC236}">
                <a16:creationId xmlns:a16="http://schemas.microsoft.com/office/drawing/2014/main" id="{EE127E06-6113-4A08-802A-2205D03235F6}"/>
              </a:ext>
            </a:extLst>
          </p:cNvPr>
          <p:cNvSpPr/>
          <p:nvPr/>
        </p:nvSpPr>
        <p:spPr>
          <a:xfrm>
            <a:off x="588263" y="1435100"/>
            <a:ext cx="5725452" cy="4833937"/>
          </a:xfrm>
          <a:prstGeom prst="rect">
            <a:avLst/>
          </a:prstGeom>
        </p:spPr>
        <p:txBody>
          <a:bodyPr>
            <a:noAutofit/>
          </a:bodyPr>
          <a:lstStyle/>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my_pet_1 = </a:t>
            </a:r>
            <a:r>
              <a:rPr lang="en-US" sz="1600" dirty="0">
                <a:solidFill>
                  <a:srgbClr val="A31515"/>
                </a:solidFill>
                <a:latin typeface="Consolas" panose="020B0609020204030204" pitchFamily="49" charset="0"/>
              </a:rPr>
              <a:t>'pet'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my_pet_1_type = </a:t>
            </a:r>
            <a:r>
              <a:rPr lang="en-US" sz="1600" dirty="0">
                <a:solidFill>
                  <a:srgbClr val="A31515"/>
                </a:solidFill>
                <a:latin typeface="Consolas" panose="020B0609020204030204" pitchFamily="49" charset="0"/>
              </a:rPr>
              <a:t>'cat'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my_pet_1_noise = </a:t>
            </a:r>
            <a:r>
              <a:rPr lang="en-US" sz="1600" dirty="0">
                <a:solidFill>
                  <a:srgbClr val="A31515"/>
                </a:solidFill>
                <a:latin typeface="Consolas" panose="020B0609020204030204" pitchFamily="49" charset="0"/>
              </a:rPr>
              <a:t>'meow'</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my_pet_1_full_name = </a:t>
            </a:r>
            <a:r>
              <a:rPr lang="en-US" sz="1600" dirty="0">
                <a:solidFill>
                  <a:srgbClr val="A31515"/>
                </a:solidFill>
                <a:latin typeface="Consolas" panose="020B0609020204030204" pitchFamily="49" charset="0"/>
              </a:rPr>
              <a:t>'Snuffles </a:t>
            </a:r>
            <a:r>
              <a:rPr lang="en-US" sz="1600" dirty="0" err="1">
                <a:solidFill>
                  <a:srgbClr val="A31515"/>
                </a:solidFill>
                <a:latin typeface="Consolas" panose="020B0609020204030204" pitchFamily="49" charset="0"/>
              </a:rPr>
              <a:t>McGruff</a:t>
            </a:r>
            <a:r>
              <a:rPr lang="en-US" sz="1600" dirty="0">
                <a:solidFill>
                  <a:srgbClr val="A31515"/>
                </a:solidFill>
                <a:latin typeface="Consolas" panose="020B0609020204030204" pitchFamily="49" charset="0"/>
              </a:rPr>
              <a:t>’</a:t>
            </a:r>
          </a:p>
          <a:p>
            <a:pPr marL="342900" indent="-342900">
              <a:spcBef>
                <a:spcPts val="200"/>
              </a:spcBef>
              <a:buClr>
                <a:schemeClr val="accent1"/>
              </a:buClr>
              <a:buFont typeface="+mj-lt"/>
              <a:buAutoNum type="arabicPeriod"/>
            </a:pPr>
            <a:r>
              <a:rPr lang="en-US" sz="1600" dirty="0">
                <a:solidFill>
                  <a:srgbClr val="A31515"/>
                </a:solidFill>
                <a:latin typeface="Consolas" panose="020B0609020204030204" pitchFamily="49" charset="0"/>
              </a:rPr>
              <a:t> </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​my_pet_2 = </a:t>
            </a:r>
            <a:r>
              <a:rPr lang="en-US" sz="1600" dirty="0">
                <a:solidFill>
                  <a:srgbClr val="A31515"/>
                </a:solidFill>
                <a:latin typeface="Consolas" panose="020B0609020204030204" pitchFamily="49" charset="0"/>
              </a:rPr>
              <a:t>'pet'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my_pet_2_type = </a:t>
            </a:r>
            <a:r>
              <a:rPr lang="en-US" sz="1600" dirty="0">
                <a:solidFill>
                  <a:srgbClr val="A31515"/>
                </a:solidFill>
                <a:latin typeface="Consolas" panose="020B0609020204030204" pitchFamily="49" charset="0"/>
              </a:rPr>
              <a:t>'cat'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my_pet_2_noise = </a:t>
            </a:r>
            <a:r>
              <a:rPr lang="en-US" sz="1600" dirty="0">
                <a:solidFill>
                  <a:srgbClr val="A31515"/>
                </a:solidFill>
                <a:latin typeface="Consolas" panose="020B0609020204030204" pitchFamily="49" charset="0"/>
              </a:rPr>
              <a:t>'meow'</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my_pet_2_full_name =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Snowpounce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Flury</a:t>
            </a:r>
            <a:r>
              <a:rPr lang="en-US" sz="1600" dirty="0">
                <a:solidFill>
                  <a:srgbClr val="A31515"/>
                </a:solidFill>
                <a:latin typeface="Consolas" panose="020B0609020204030204" pitchFamily="49" charset="0"/>
              </a:rPr>
              <a: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 </a:t>
            </a: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​my_pet_3 = </a:t>
            </a:r>
            <a:r>
              <a:rPr lang="en-US" sz="1600" dirty="0">
                <a:solidFill>
                  <a:srgbClr val="A31515"/>
                </a:solidFill>
                <a:latin typeface="Consolas" panose="020B0609020204030204" pitchFamily="49" charset="0"/>
              </a:rPr>
              <a:t>'pet'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my_pet_3_type = </a:t>
            </a:r>
            <a:r>
              <a:rPr lang="en-US" sz="1600" dirty="0">
                <a:solidFill>
                  <a:srgbClr val="A31515"/>
                </a:solidFill>
                <a:latin typeface="Consolas" panose="020B0609020204030204" pitchFamily="49" charset="0"/>
              </a:rPr>
              <a:t>'cat'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my_pet_3_noise = </a:t>
            </a:r>
            <a:r>
              <a:rPr lang="en-US" sz="1600" dirty="0">
                <a:solidFill>
                  <a:srgbClr val="A31515"/>
                </a:solidFill>
                <a:latin typeface="Consolas" panose="020B0609020204030204" pitchFamily="49" charset="0"/>
              </a:rPr>
              <a:t>'meow'</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my_pet_3_full_name = </a:t>
            </a:r>
            <a:r>
              <a:rPr lang="en-US" sz="1600" dirty="0">
                <a:solidFill>
                  <a:srgbClr val="A31515"/>
                </a:solidFill>
                <a:latin typeface="Consolas" panose="020B0609020204030204" pitchFamily="49" charset="0"/>
              </a:rPr>
              <a:t>'Snickers Snorkel’</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 </a:t>
            </a: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my_pets</a:t>
            </a:r>
            <a:r>
              <a:rPr lang="en-US" sz="1600" dirty="0">
                <a:solidFill>
                  <a:srgbClr val="000000"/>
                </a:solidFill>
                <a:latin typeface="Consolas" panose="020B0609020204030204" pitchFamily="49" charset="0"/>
              </a:rPr>
              <a:t> = [my_pet_1, my_pet_2, my_pet_3]</a:t>
            </a:r>
          </a:p>
          <a:p>
            <a:pPr marL="342900" indent="-342900">
              <a:spcBef>
                <a:spcPts val="200"/>
              </a:spcBef>
              <a:buClr>
                <a:schemeClr val="accent1"/>
              </a:buClr>
              <a:buFont typeface="+mj-lt"/>
              <a:buAutoNum type="arabicPeriod"/>
            </a:pPr>
            <a:r>
              <a:rPr lang="en-US" sz="1600" dirty="0">
                <a:solidFill>
                  <a:srgbClr val="AF00DB"/>
                </a:solidFill>
                <a:latin typeface="Consolas" panose="020B0609020204030204" pitchFamily="49" charset="0"/>
              </a:rPr>
              <a:t>for</a:t>
            </a:r>
            <a:r>
              <a:rPr lang="en-US" sz="1600" dirty="0">
                <a:solidFill>
                  <a:srgbClr val="000000"/>
                </a:solidFill>
                <a:latin typeface="Consolas" panose="020B0609020204030204" pitchFamily="49" charset="0"/>
              </a:rPr>
              <a:t> pet </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my_pets</a:t>
            </a:r>
            <a:r>
              <a:rPr lang="en-US" sz="1600" dirty="0">
                <a:solidFill>
                  <a:srgbClr val="000000"/>
                </a:solidFill>
                <a:latin typeface="Consolas" panose="020B0609020204030204" pitchFamily="49" charset="0"/>
              </a:rPr>
              <a:t>:</a:t>
            </a:r>
          </a:p>
          <a:p>
            <a:pPr marL="342900" indent="-342900">
              <a:spcBef>
                <a:spcPts val="200"/>
              </a:spcBef>
              <a:buClr>
                <a:schemeClr val="accent1"/>
              </a:buClr>
              <a:buFont typeface="+mj-lt"/>
              <a:buAutoNum type="arabicPeriod"/>
            </a:pPr>
            <a:r>
              <a:rPr lang="en-US" sz="1600" dirty="0">
                <a:solidFill>
                  <a:srgbClr val="008000"/>
                </a:solidFill>
                <a:latin typeface="Consolas" panose="020B0609020204030204" pitchFamily="49" charset="0"/>
              </a:rPr>
              <a:t># print full name of each pet</a:t>
            </a:r>
            <a:endParaRPr lang="en-US" sz="1600" dirty="0">
              <a:solidFill>
                <a:srgbClr val="000000"/>
              </a:solidFill>
              <a:latin typeface="Consolas" panose="020B0609020204030204" pitchFamily="49" charset="0"/>
            </a:endParaRPr>
          </a:p>
        </p:txBody>
      </p:sp>
      <p:sp>
        <p:nvSpPr>
          <p:cNvPr id="11" name="Content Placeholder 4">
            <a:extLst>
              <a:ext uri="{FF2B5EF4-FFF2-40B4-BE49-F238E27FC236}">
                <a16:creationId xmlns:a16="http://schemas.microsoft.com/office/drawing/2014/main" id="{20D5A5CE-886F-4358-A002-D4C044F82265}"/>
              </a:ext>
            </a:extLst>
          </p:cNvPr>
          <p:cNvSpPr txBox="1">
            <a:spLocks/>
          </p:cNvSpPr>
          <p:nvPr/>
        </p:nvSpPr>
        <p:spPr>
          <a:xfrm>
            <a:off x="6313715" y="1435100"/>
            <a:ext cx="5295673" cy="4833937"/>
          </a:xfrm>
          <a:prstGeom prst="rect">
            <a:avLst/>
          </a:prstGeom>
          <a:ln>
            <a:solidFill>
              <a:schemeClr val="bg1">
                <a:lumMod val="75000"/>
              </a:schemeClr>
            </a:solidFill>
          </a:ln>
        </p:spPr>
        <p:txBody>
          <a:bodyPr vert="horz" wrap="square" lIns="91440" tIns="45720" rIns="91440" bIns="4572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latin typeface="+mj-lt"/>
                <a:cs typeface="Segoe UI"/>
              </a:rPr>
              <a:t>In your notebook write: </a:t>
            </a:r>
            <a:endParaRPr lang="en-US" dirty="0">
              <a:latin typeface="+mj-lt"/>
              <a:cs typeface="Segoe UI"/>
            </a:endParaRPr>
          </a:p>
          <a:p>
            <a:pPr marL="465138" indent="-349250">
              <a:buFont typeface="Arial" panose="020B0604020202020204" pitchFamily="34" charset="0"/>
              <a:buChar char="•"/>
              <a:tabLst>
                <a:tab pos="344488" algn="l"/>
                <a:tab pos="347663" algn="l"/>
                <a:tab pos="406400" algn="l"/>
              </a:tabLst>
            </a:pPr>
            <a:r>
              <a:rPr lang="en-US" sz="2400" dirty="0">
                <a:cs typeface="Segoe UI"/>
              </a:rPr>
              <a:t>How you would print out each of the pet’s names</a:t>
            </a:r>
          </a:p>
          <a:p>
            <a:pPr marL="465138" indent="-349250">
              <a:buFont typeface="Arial" panose="020B0604020202020204" pitchFamily="34" charset="0"/>
              <a:buChar char="•"/>
              <a:tabLst>
                <a:tab pos="344488" algn="l"/>
                <a:tab pos="347663" algn="l"/>
                <a:tab pos="406400" algn="l"/>
              </a:tabLst>
            </a:pPr>
            <a:r>
              <a:rPr lang="en-US" sz="2400" dirty="0">
                <a:cs typeface="Segoe UI"/>
              </a:rPr>
              <a:t>Some other data structures you could use to make printing the names easier</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8263" y="457200"/>
            <a:ext cx="11018520" cy="553998"/>
          </a:xfrm>
        </p:spPr>
        <p:txBody>
          <a:bodyPr/>
          <a:lstStyle/>
          <a:p>
            <a:r>
              <a:rPr lang="en-US" dirty="0"/>
              <a:t>Do Now 7.01 (Continued)</a:t>
            </a:r>
          </a:p>
        </p:txBody>
      </p:sp>
      <p:sp>
        <p:nvSpPr>
          <p:cNvPr id="9" name="Rectangle 8">
            <a:extLst>
              <a:ext uri="{FF2B5EF4-FFF2-40B4-BE49-F238E27FC236}">
                <a16:creationId xmlns:a16="http://schemas.microsoft.com/office/drawing/2014/main" id="{A8863B6B-3127-4FD3-887A-CC0E92B2A4C3}"/>
              </a:ext>
            </a:extLst>
          </p:cNvPr>
          <p:cNvSpPr/>
          <p:nvPr/>
        </p:nvSpPr>
        <p:spPr>
          <a:xfrm>
            <a:off x="584200" y="1435101"/>
            <a:ext cx="5729515" cy="4833937"/>
          </a:xfrm>
          <a:prstGeom prst="rect">
            <a:avLst/>
          </a:prstGeom>
        </p:spPr>
        <p:txBody>
          <a:bodyPr>
            <a:noAutofit/>
          </a:bodyPr>
          <a:lstStyle/>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my_pet_1 = </a:t>
            </a:r>
            <a:r>
              <a:rPr lang="en-US" sz="1600" dirty="0">
                <a:solidFill>
                  <a:srgbClr val="A31515"/>
                </a:solidFill>
                <a:latin typeface="Consolas" panose="020B0609020204030204" pitchFamily="49" charset="0"/>
              </a:rPr>
              <a:t>'pet'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my_pet_1_type = </a:t>
            </a:r>
            <a:r>
              <a:rPr lang="en-US" sz="1600" dirty="0">
                <a:solidFill>
                  <a:srgbClr val="A31515"/>
                </a:solidFill>
                <a:latin typeface="Consolas" panose="020B0609020204030204" pitchFamily="49" charset="0"/>
              </a:rPr>
              <a:t>'cat'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my_pet_1_noise = </a:t>
            </a:r>
            <a:r>
              <a:rPr lang="en-US" sz="1600" dirty="0">
                <a:solidFill>
                  <a:srgbClr val="A31515"/>
                </a:solidFill>
                <a:latin typeface="Consolas" panose="020B0609020204030204" pitchFamily="49" charset="0"/>
              </a:rPr>
              <a:t>'meow'</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my_pet_1_full_name = </a:t>
            </a:r>
            <a:r>
              <a:rPr lang="en-US" sz="1600" dirty="0">
                <a:solidFill>
                  <a:srgbClr val="A31515"/>
                </a:solidFill>
                <a:latin typeface="Consolas" panose="020B0609020204030204" pitchFamily="49" charset="0"/>
              </a:rPr>
              <a:t>'Snuffles </a:t>
            </a:r>
            <a:r>
              <a:rPr lang="en-US" sz="1600" dirty="0" err="1">
                <a:solidFill>
                  <a:srgbClr val="A31515"/>
                </a:solidFill>
                <a:latin typeface="Consolas" panose="020B0609020204030204" pitchFamily="49" charset="0"/>
              </a:rPr>
              <a:t>McGruff</a:t>
            </a:r>
            <a:r>
              <a:rPr lang="en-US" sz="1600" dirty="0">
                <a:solidFill>
                  <a:srgbClr val="A31515"/>
                </a:solidFill>
                <a:latin typeface="Consolas" panose="020B0609020204030204" pitchFamily="49" charset="0"/>
              </a:rPr>
              <a:t>’</a:t>
            </a:r>
          </a:p>
          <a:p>
            <a:pPr marL="342900" indent="-342900">
              <a:spcBef>
                <a:spcPts val="200"/>
              </a:spcBef>
              <a:buClr>
                <a:schemeClr val="accent1"/>
              </a:buClr>
              <a:buFont typeface="+mj-lt"/>
              <a:buAutoNum type="arabicPeriod"/>
            </a:pPr>
            <a:r>
              <a:rPr lang="en-US" sz="1600" dirty="0">
                <a:solidFill>
                  <a:srgbClr val="A31515"/>
                </a:solidFill>
                <a:latin typeface="Consolas" panose="020B0609020204030204" pitchFamily="49" charset="0"/>
              </a:rPr>
              <a:t> </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​my_pet_2 = </a:t>
            </a:r>
            <a:r>
              <a:rPr lang="en-US" sz="1600" dirty="0">
                <a:solidFill>
                  <a:srgbClr val="A31515"/>
                </a:solidFill>
                <a:latin typeface="Consolas" panose="020B0609020204030204" pitchFamily="49" charset="0"/>
              </a:rPr>
              <a:t>'pet'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my_pet_2_type = </a:t>
            </a:r>
            <a:r>
              <a:rPr lang="en-US" sz="1600" dirty="0">
                <a:solidFill>
                  <a:srgbClr val="A31515"/>
                </a:solidFill>
                <a:latin typeface="Consolas" panose="020B0609020204030204" pitchFamily="49" charset="0"/>
              </a:rPr>
              <a:t>'cat'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my_pet_2_noise = </a:t>
            </a:r>
            <a:r>
              <a:rPr lang="en-US" sz="1600" dirty="0">
                <a:solidFill>
                  <a:srgbClr val="A31515"/>
                </a:solidFill>
                <a:latin typeface="Consolas" panose="020B0609020204030204" pitchFamily="49" charset="0"/>
              </a:rPr>
              <a:t>'meow'</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my_pet_2_full_name =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Snowpounce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Flury</a:t>
            </a:r>
            <a:r>
              <a:rPr lang="en-US" sz="1600" dirty="0">
                <a:solidFill>
                  <a:srgbClr val="A31515"/>
                </a:solidFill>
                <a:latin typeface="Consolas" panose="020B0609020204030204" pitchFamily="49" charset="0"/>
              </a:rPr>
              <a: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 </a:t>
            </a: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​my_pet_3 = </a:t>
            </a:r>
            <a:r>
              <a:rPr lang="en-US" sz="1600" dirty="0">
                <a:solidFill>
                  <a:srgbClr val="A31515"/>
                </a:solidFill>
                <a:latin typeface="Consolas" panose="020B0609020204030204" pitchFamily="49" charset="0"/>
              </a:rPr>
              <a:t>'pet'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my_pet_3_type = </a:t>
            </a:r>
            <a:r>
              <a:rPr lang="en-US" sz="1600" dirty="0">
                <a:solidFill>
                  <a:srgbClr val="A31515"/>
                </a:solidFill>
                <a:latin typeface="Consolas" panose="020B0609020204030204" pitchFamily="49" charset="0"/>
              </a:rPr>
              <a:t>'cat'</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my_pet_3_noise = </a:t>
            </a:r>
            <a:r>
              <a:rPr lang="en-US" sz="1600" dirty="0">
                <a:solidFill>
                  <a:srgbClr val="A31515"/>
                </a:solidFill>
                <a:latin typeface="Consolas" panose="020B0609020204030204" pitchFamily="49" charset="0"/>
              </a:rPr>
              <a:t>'meow'</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my_pet_3_full_name = </a:t>
            </a:r>
            <a:r>
              <a:rPr lang="en-US" sz="1600" dirty="0">
                <a:solidFill>
                  <a:srgbClr val="A31515"/>
                </a:solidFill>
                <a:latin typeface="Consolas" panose="020B0609020204030204" pitchFamily="49" charset="0"/>
              </a:rPr>
              <a:t>'Snickers Snorkel’</a:t>
            </a:r>
            <a:endParaRPr lang="en-US" sz="1600" dirty="0">
              <a:solidFill>
                <a:srgbClr val="000000"/>
              </a:solidFill>
              <a:latin typeface="Consolas" panose="020B0609020204030204" pitchFamily="49" charset="0"/>
            </a:endParaRP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 </a:t>
            </a: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my_pets</a:t>
            </a:r>
            <a:r>
              <a:rPr lang="en-US" sz="1600" dirty="0">
                <a:solidFill>
                  <a:srgbClr val="000000"/>
                </a:solidFill>
                <a:latin typeface="Consolas" panose="020B0609020204030204" pitchFamily="49" charset="0"/>
              </a:rPr>
              <a:t> = [my_pet_1, my_pet_2, my_pet_3]</a:t>
            </a:r>
          </a:p>
          <a:p>
            <a:pPr marL="342900" indent="-342900">
              <a:spcBef>
                <a:spcPts val="200"/>
              </a:spcBef>
              <a:buClr>
                <a:schemeClr val="accent1"/>
              </a:buClr>
              <a:buFont typeface="+mj-lt"/>
              <a:buAutoNum type="arabicPeriod"/>
            </a:pPr>
            <a:r>
              <a:rPr lang="en-US" sz="1600" dirty="0">
                <a:solidFill>
                  <a:srgbClr val="AF00DB"/>
                </a:solidFill>
                <a:latin typeface="Consolas" panose="020B0609020204030204" pitchFamily="49" charset="0"/>
              </a:rPr>
              <a:t>for</a:t>
            </a:r>
            <a:r>
              <a:rPr lang="en-US" sz="1600" dirty="0">
                <a:solidFill>
                  <a:srgbClr val="000000"/>
                </a:solidFill>
                <a:latin typeface="Consolas" panose="020B0609020204030204" pitchFamily="49" charset="0"/>
              </a:rPr>
              <a:t> pet </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my_pets</a:t>
            </a:r>
            <a:r>
              <a:rPr lang="en-US" sz="1600" dirty="0">
                <a:solidFill>
                  <a:srgbClr val="000000"/>
                </a:solidFill>
                <a:latin typeface="Consolas" panose="020B0609020204030204" pitchFamily="49" charset="0"/>
              </a:rPr>
              <a:t>:</a:t>
            </a:r>
          </a:p>
          <a:p>
            <a:pPr marL="342900" indent="-342900">
              <a:spcBef>
                <a:spcPts val="200"/>
              </a:spcBef>
              <a:buClr>
                <a:schemeClr val="accent1"/>
              </a:buClr>
              <a:buFont typeface="+mj-lt"/>
              <a:buAutoNum type="arabicPeriod"/>
            </a:pP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print full name of each pet</a:t>
            </a:r>
            <a:endParaRPr lang="en-US" sz="1600" dirty="0">
              <a:solidFill>
                <a:srgbClr val="000000"/>
              </a:solidFill>
              <a:latin typeface="Consolas" panose="020B0609020204030204" pitchFamily="49" charset="0"/>
            </a:endParaRPr>
          </a:p>
        </p:txBody>
      </p:sp>
      <p:sp>
        <p:nvSpPr>
          <p:cNvPr id="10" name="Content Placeholder 4">
            <a:extLst>
              <a:ext uri="{FF2B5EF4-FFF2-40B4-BE49-F238E27FC236}">
                <a16:creationId xmlns:a16="http://schemas.microsoft.com/office/drawing/2014/main" id="{0E1301C1-50C8-44CA-B804-23CBCB83EB94}"/>
              </a:ext>
            </a:extLst>
          </p:cNvPr>
          <p:cNvSpPr txBox="1">
            <a:spLocks/>
          </p:cNvSpPr>
          <p:nvPr/>
        </p:nvSpPr>
        <p:spPr>
          <a:xfrm>
            <a:off x="6313715" y="1435100"/>
            <a:ext cx="5295673" cy="4833937"/>
          </a:xfrm>
          <a:prstGeom prst="rect">
            <a:avLst/>
          </a:prstGeom>
          <a:ln>
            <a:solidFill>
              <a:schemeClr val="bg1">
                <a:lumMod val="75000"/>
              </a:schemeClr>
            </a:solidFill>
          </a:ln>
        </p:spPr>
        <p:txBody>
          <a:bodyPr vert="horz" wrap="square" lIns="91440" tIns="45720" rIns="91440" bIns="4572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dirty="0"/>
              <a:t>How did you print out the pet names for this example?</a:t>
            </a:r>
          </a:p>
          <a:p>
            <a:pPr>
              <a:buFont typeface="Arial" panose="020B0604020202020204" pitchFamily="34" charset="0"/>
              <a:buChar char="•"/>
            </a:pPr>
            <a:r>
              <a:rPr lang="en-US" dirty="0"/>
              <a:t>What data type did you think would be helpful for printing out the pets’ names?</a:t>
            </a:r>
          </a:p>
        </p:txBody>
      </p:sp>
    </p:spTree>
    <p:custDataLst>
      <p:tags r:id="rId1"/>
    </p:custDataLst>
    <p:extLst>
      <p:ext uri="{BB962C8B-B14F-4D97-AF65-F5344CB8AC3E}">
        <p14:creationId xmlns:p14="http://schemas.microsoft.com/office/powerpoint/2010/main" val="19633628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8263" y="457200"/>
            <a:ext cx="11018520" cy="553998"/>
          </a:xfrm>
        </p:spPr>
        <p:txBody>
          <a:bodyPr/>
          <a:lstStyle/>
          <a:p>
            <a:r>
              <a:rPr lang="en-US" dirty="0"/>
              <a:t>Do Now 7.01 ((Continued))</a:t>
            </a:r>
          </a:p>
        </p:txBody>
      </p:sp>
      <p:sp>
        <p:nvSpPr>
          <p:cNvPr id="5" name="Rectangle 4">
            <a:extLst>
              <a:ext uri="{FF2B5EF4-FFF2-40B4-BE49-F238E27FC236}">
                <a16:creationId xmlns:a16="http://schemas.microsoft.com/office/drawing/2014/main" id="{1568536F-6C59-42DB-A1F1-8D86AF4B7F3F}"/>
              </a:ext>
            </a:extLst>
          </p:cNvPr>
          <p:cNvSpPr/>
          <p:nvPr/>
        </p:nvSpPr>
        <p:spPr>
          <a:xfrm>
            <a:off x="588263" y="1435100"/>
            <a:ext cx="5725452" cy="4833937"/>
          </a:xfrm>
          <a:prstGeom prst="rect">
            <a:avLst/>
          </a:prstGeom>
        </p:spPr>
        <p:txBody>
          <a:bodyPr>
            <a:noAutofit/>
          </a:bodyPr>
          <a:lstStyle/>
          <a:p>
            <a:pPr marL="342900" indent="-342900">
              <a:buClr>
                <a:schemeClr val="accent1"/>
              </a:buClr>
              <a:buFont typeface="+mj-lt"/>
              <a:buAutoNum type="arabicPeriod"/>
            </a:pPr>
            <a:r>
              <a:rPr lang="en-US" sz="1600" dirty="0">
                <a:solidFill>
                  <a:srgbClr val="000000"/>
                </a:solidFill>
                <a:latin typeface="Consolas" panose="020B0609020204030204" pitchFamily="49" charset="0"/>
              </a:rPr>
              <a:t>my_pet_1 = </a:t>
            </a:r>
            <a:r>
              <a:rPr lang="en-US" sz="1600" dirty="0">
                <a:solidFill>
                  <a:srgbClr val="A31515"/>
                </a:solidFill>
                <a:latin typeface="Consolas" panose="020B0609020204030204" pitchFamily="49" charset="0"/>
              </a:rPr>
              <a:t>'pet'</a:t>
            </a:r>
            <a:endParaRPr lang="en-US" sz="1600" dirty="0">
              <a:solidFill>
                <a:srgbClr val="000000"/>
              </a:solidFill>
              <a:latin typeface="Consolas" panose="020B0609020204030204" pitchFamily="49" charset="0"/>
            </a:endParaRP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my_pet_1_type = </a:t>
            </a:r>
            <a:r>
              <a:rPr lang="en-US" sz="1600" dirty="0">
                <a:solidFill>
                  <a:srgbClr val="A31515"/>
                </a:solidFill>
                <a:latin typeface="Consolas" panose="020B0609020204030204" pitchFamily="49" charset="0"/>
              </a:rPr>
              <a:t>'cat'</a:t>
            </a:r>
            <a:endParaRPr lang="en-US" sz="1600" dirty="0">
              <a:solidFill>
                <a:srgbClr val="000000"/>
              </a:solidFill>
              <a:latin typeface="Consolas" panose="020B0609020204030204" pitchFamily="49" charset="0"/>
            </a:endParaRP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my_pet_1_noise = </a:t>
            </a:r>
            <a:r>
              <a:rPr lang="en-US" sz="1600" dirty="0">
                <a:solidFill>
                  <a:srgbClr val="A31515"/>
                </a:solidFill>
                <a:latin typeface="Consolas" panose="020B0609020204030204" pitchFamily="49" charset="0"/>
              </a:rPr>
              <a:t>'meow'</a:t>
            </a:r>
            <a:endParaRPr lang="en-US" sz="1600" dirty="0">
              <a:solidFill>
                <a:srgbClr val="000000"/>
              </a:solidFill>
              <a:latin typeface="Consolas" panose="020B0609020204030204" pitchFamily="49" charset="0"/>
            </a:endParaRP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my_pet_1_full_name = </a:t>
            </a:r>
            <a:r>
              <a:rPr lang="en-US" sz="1600" dirty="0">
                <a:solidFill>
                  <a:srgbClr val="A31515"/>
                </a:solidFill>
                <a:latin typeface="Consolas" panose="020B0609020204030204" pitchFamily="49" charset="0"/>
              </a:rPr>
              <a:t>'Snuffles </a:t>
            </a:r>
            <a:r>
              <a:rPr lang="en-US" sz="1600" dirty="0" err="1">
                <a:solidFill>
                  <a:srgbClr val="A31515"/>
                </a:solidFill>
                <a:latin typeface="Consolas" panose="020B0609020204030204" pitchFamily="49" charset="0"/>
              </a:rPr>
              <a:t>McGruff</a:t>
            </a:r>
            <a:r>
              <a:rPr lang="en-US" sz="1600" dirty="0">
                <a:solidFill>
                  <a:srgbClr val="A31515"/>
                </a:solidFill>
                <a:latin typeface="Consolas" panose="020B0609020204030204" pitchFamily="49" charset="0"/>
              </a:rPr>
              <a:t>’</a:t>
            </a:r>
          </a:p>
          <a:p>
            <a:pPr marL="342900" indent="-342900">
              <a:buClr>
                <a:schemeClr val="accent1"/>
              </a:buClr>
              <a:buFont typeface="+mj-lt"/>
              <a:buAutoNum type="arabicPeriod"/>
            </a:pPr>
            <a:r>
              <a:rPr lang="en-US" sz="1600" dirty="0">
                <a:solidFill>
                  <a:srgbClr val="A31515"/>
                </a:solidFill>
                <a:latin typeface="Consolas" panose="020B0609020204030204" pitchFamily="49" charset="0"/>
              </a:rPr>
              <a:t> </a:t>
            </a:r>
            <a:endParaRPr lang="en-US" sz="1600" dirty="0">
              <a:solidFill>
                <a:srgbClr val="000000"/>
              </a:solidFill>
              <a:latin typeface="Consolas" panose="020B0609020204030204" pitchFamily="49" charset="0"/>
            </a:endParaRP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​my_pet_2 = </a:t>
            </a:r>
            <a:r>
              <a:rPr lang="en-US" sz="1600" dirty="0">
                <a:solidFill>
                  <a:srgbClr val="A31515"/>
                </a:solidFill>
                <a:latin typeface="Consolas" panose="020B0609020204030204" pitchFamily="49" charset="0"/>
              </a:rPr>
              <a:t>'pet'</a:t>
            </a:r>
            <a:endParaRPr lang="en-US" sz="1600" dirty="0">
              <a:solidFill>
                <a:srgbClr val="000000"/>
              </a:solidFill>
              <a:latin typeface="Consolas" panose="020B0609020204030204" pitchFamily="49" charset="0"/>
            </a:endParaRP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my_pet_2_type = </a:t>
            </a:r>
            <a:r>
              <a:rPr lang="en-US" sz="1600" dirty="0">
                <a:solidFill>
                  <a:srgbClr val="A31515"/>
                </a:solidFill>
                <a:latin typeface="Consolas" panose="020B0609020204030204" pitchFamily="49" charset="0"/>
              </a:rPr>
              <a:t>'cat'</a:t>
            </a:r>
            <a:endParaRPr lang="en-US" sz="1600" dirty="0">
              <a:solidFill>
                <a:srgbClr val="000000"/>
              </a:solidFill>
              <a:latin typeface="Consolas" panose="020B0609020204030204" pitchFamily="49" charset="0"/>
            </a:endParaRP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my_pet_2_noise = </a:t>
            </a:r>
            <a:r>
              <a:rPr lang="en-US" sz="1600" dirty="0">
                <a:solidFill>
                  <a:srgbClr val="A31515"/>
                </a:solidFill>
                <a:latin typeface="Consolas" panose="020B0609020204030204" pitchFamily="49" charset="0"/>
              </a:rPr>
              <a:t>'meow'</a:t>
            </a:r>
            <a:endParaRPr lang="en-US" sz="1600" dirty="0">
              <a:solidFill>
                <a:srgbClr val="000000"/>
              </a:solidFill>
              <a:latin typeface="Consolas" panose="020B0609020204030204" pitchFamily="49" charset="0"/>
            </a:endParaRP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my_pet_2_full_name =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Snowpounce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Flury</a:t>
            </a:r>
            <a:r>
              <a:rPr lang="en-US" sz="1600" dirty="0">
                <a:solidFill>
                  <a:srgbClr val="A31515"/>
                </a:solidFill>
                <a:latin typeface="Consolas" panose="020B0609020204030204" pitchFamily="49" charset="0"/>
              </a:rPr>
              <a:t>’</a:t>
            </a:r>
            <a:endParaRPr lang="en-US" sz="1600" dirty="0">
              <a:solidFill>
                <a:srgbClr val="000000"/>
              </a:solidFill>
              <a:latin typeface="Consolas" panose="020B0609020204030204" pitchFamily="49" charset="0"/>
            </a:endParaRP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 </a:t>
            </a: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​my_pet_3 = </a:t>
            </a:r>
            <a:r>
              <a:rPr lang="en-US" sz="1600" dirty="0">
                <a:solidFill>
                  <a:srgbClr val="A31515"/>
                </a:solidFill>
                <a:latin typeface="Consolas" panose="020B0609020204030204" pitchFamily="49" charset="0"/>
              </a:rPr>
              <a:t>'pet'</a:t>
            </a:r>
            <a:endParaRPr lang="en-US" sz="1600" dirty="0">
              <a:solidFill>
                <a:srgbClr val="000000"/>
              </a:solidFill>
              <a:latin typeface="Consolas" panose="020B0609020204030204" pitchFamily="49" charset="0"/>
            </a:endParaRP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my_pet_3_type = </a:t>
            </a:r>
            <a:r>
              <a:rPr lang="en-US" sz="1600" dirty="0">
                <a:solidFill>
                  <a:srgbClr val="A31515"/>
                </a:solidFill>
                <a:latin typeface="Consolas" panose="020B0609020204030204" pitchFamily="49" charset="0"/>
              </a:rPr>
              <a:t>'cat'</a:t>
            </a:r>
            <a:endParaRPr lang="en-US" sz="1600" dirty="0">
              <a:solidFill>
                <a:srgbClr val="000000"/>
              </a:solidFill>
              <a:latin typeface="Consolas" panose="020B0609020204030204" pitchFamily="49" charset="0"/>
            </a:endParaRP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my_pet_3_noise = </a:t>
            </a:r>
            <a:r>
              <a:rPr lang="en-US" sz="1600" dirty="0">
                <a:solidFill>
                  <a:srgbClr val="A31515"/>
                </a:solidFill>
                <a:latin typeface="Consolas" panose="020B0609020204030204" pitchFamily="49" charset="0"/>
              </a:rPr>
              <a:t>'meow'</a:t>
            </a:r>
            <a:endParaRPr lang="en-US" sz="1600" dirty="0">
              <a:solidFill>
                <a:srgbClr val="000000"/>
              </a:solidFill>
              <a:latin typeface="Consolas" panose="020B0609020204030204" pitchFamily="49" charset="0"/>
            </a:endParaRP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my_pet_3_full_name = </a:t>
            </a:r>
            <a:r>
              <a:rPr lang="en-US" sz="1600" dirty="0">
                <a:solidFill>
                  <a:srgbClr val="A31515"/>
                </a:solidFill>
                <a:latin typeface="Consolas" panose="020B0609020204030204" pitchFamily="49" charset="0"/>
              </a:rPr>
              <a:t>'Snickers Snorkel’</a:t>
            </a:r>
            <a:endParaRPr lang="en-US" sz="1600" dirty="0">
              <a:solidFill>
                <a:srgbClr val="000000"/>
              </a:solidFill>
              <a:latin typeface="Consolas" panose="020B0609020204030204" pitchFamily="49" charset="0"/>
            </a:endParaRP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 </a:t>
            </a: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my_pets</a:t>
            </a:r>
            <a:r>
              <a:rPr lang="en-US" sz="1600" dirty="0">
                <a:solidFill>
                  <a:srgbClr val="000000"/>
                </a:solidFill>
                <a:latin typeface="Consolas" panose="020B0609020204030204" pitchFamily="49" charset="0"/>
              </a:rPr>
              <a:t> = [my_pet_1, my_pet_2, my_pet_3]</a:t>
            </a:r>
          </a:p>
          <a:p>
            <a:pPr marL="342900" indent="-342900">
              <a:buClr>
                <a:schemeClr val="accent1"/>
              </a:buClr>
              <a:buFont typeface="+mj-lt"/>
              <a:buAutoNum type="arabicPeriod"/>
            </a:pPr>
            <a:r>
              <a:rPr lang="en-US" sz="1600" dirty="0">
                <a:solidFill>
                  <a:srgbClr val="AF00DB"/>
                </a:solidFill>
                <a:latin typeface="Consolas" panose="020B0609020204030204" pitchFamily="49" charset="0"/>
              </a:rPr>
              <a:t>for</a:t>
            </a:r>
            <a:r>
              <a:rPr lang="en-US" sz="1600" dirty="0">
                <a:solidFill>
                  <a:srgbClr val="000000"/>
                </a:solidFill>
                <a:latin typeface="Consolas" panose="020B0609020204030204" pitchFamily="49" charset="0"/>
              </a:rPr>
              <a:t> pet </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my_pets</a:t>
            </a:r>
            <a:r>
              <a:rPr lang="en-US" sz="1600" dirty="0">
                <a:solidFill>
                  <a:srgbClr val="000000"/>
                </a:solidFill>
                <a:latin typeface="Consolas" panose="020B0609020204030204" pitchFamily="49" charset="0"/>
              </a:rPr>
              <a:t>:</a:t>
            </a:r>
          </a:p>
          <a:p>
            <a:pPr marL="342900" indent="-342900">
              <a:buClr>
                <a:schemeClr val="accent1"/>
              </a:buClr>
              <a:buFont typeface="+mj-lt"/>
              <a:buAutoNum type="arabicPeriod"/>
            </a:pP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print full name of each pet</a:t>
            </a:r>
            <a:endParaRPr lang="en-US" sz="1600" dirty="0">
              <a:solidFill>
                <a:srgbClr val="000000"/>
              </a:solidFill>
              <a:latin typeface="Consolas" panose="020B0609020204030204" pitchFamily="49" charset="0"/>
            </a:endParaRPr>
          </a:p>
        </p:txBody>
      </p:sp>
      <p:sp>
        <p:nvSpPr>
          <p:cNvPr id="8" name="Content Placeholder 4">
            <a:extLst>
              <a:ext uri="{FF2B5EF4-FFF2-40B4-BE49-F238E27FC236}">
                <a16:creationId xmlns:a16="http://schemas.microsoft.com/office/drawing/2014/main" id="{91E2EF5C-FFA8-48CA-BAB5-CD175C602F61}"/>
              </a:ext>
            </a:extLst>
          </p:cNvPr>
          <p:cNvSpPr txBox="1">
            <a:spLocks/>
          </p:cNvSpPr>
          <p:nvPr/>
        </p:nvSpPr>
        <p:spPr>
          <a:xfrm>
            <a:off x="6313715" y="1435100"/>
            <a:ext cx="5295674" cy="4833937"/>
          </a:xfrm>
          <a:prstGeom prst="rect">
            <a:avLst/>
          </a:prstGeom>
          <a:ln>
            <a:solidFill>
              <a:schemeClr val="bg1">
                <a:lumMod val="75000"/>
              </a:schemeClr>
            </a:solidFill>
          </a:ln>
        </p:spPr>
        <p:txBody>
          <a:bodyPr vert="horz" wrap="square" lIns="91440" tIns="45720" rIns="91440" bIns="4572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dirty="0"/>
              <a:t>What if we have a data type of </a:t>
            </a:r>
            <a:r>
              <a:rPr lang="en-US" dirty="0">
                <a:latin typeface="+mj-lt"/>
              </a:rPr>
              <a:t>pet</a:t>
            </a:r>
            <a:r>
              <a:rPr lang="en-US" dirty="0"/>
              <a:t> that has a type, noise, and name associated with it?</a:t>
            </a:r>
          </a:p>
          <a:p>
            <a:pPr>
              <a:buFont typeface="Arial" panose="020B0604020202020204" pitchFamily="34" charset="0"/>
              <a:buChar char="•"/>
            </a:pPr>
            <a:r>
              <a:rPr lang="en-US" dirty="0"/>
              <a:t>Would that be helpful?</a:t>
            </a:r>
          </a:p>
        </p:txBody>
      </p:sp>
    </p:spTree>
    <p:custDataLst>
      <p:tags r:id="rId1"/>
    </p:custDataLst>
    <p:extLst>
      <p:ext uri="{BB962C8B-B14F-4D97-AF65-F5344CB8AC3E}">
        <p14:creationId xmlns:p14="http://schemas.microsoft.com/office/powerpoint/2010/main" val="321290996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Classes</a:t>
            </a:r>
          </a:p>
        </p:txBody>
      </p:sp>
      <p:sp>
        <p:nvSpPr>
          <p:cNvPr id="4" name="Content Placeholder 2">
            <a:extLst>
              <a:ext uri="{FF2B5EF4-FFF2-40B4-BE49-F238E27FC236}">
                <a16:creationId xmlns:a16="http://schemas.microsoft.com/office/drawing/2014/main" id="{9AF96F90-6763-4EC8-BEEA-21B9D625693F}"/>
              </a:ext>
            </a:extLst>
          </p:cNvPr>
          <p:cNvSpPr txBox="1">
            <a:spLocks/>
          </p:cNvSpPr>
          <p:nvPr/>
        </p:nvSpPr>
        <p:spPr>
          <a:xfrm>
            <a:off x="588262" y="1435100"/>
            <a:ext cx="11018520" cy="48339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US" dirty="0"/>
              <a:t>A</a:t>
            </a:r>
            <a:r>
              <a:rPr lang="en-US" dirty="0">
                <a:latin typeface="+mj-lt"/>
              </a:rPr>
              <a:t> class </a:t>
            </a:r>
            <a:r>
              <a:rPr lang="en-US" dirty="0"/>
              <a:t>is a user-defined type.</a:t>
            </a:r>
          </a:p>
          <a:p>
            <a:pPr marL="0" indent="0">
              <a:spcBef>
                <a:spcPts val="600"/>
              </a:spcBef>
              <a:spcAft>
                <a:spcPts val="600"/>
              </a:spcAft>
              <a:buNone/>
            </a:pPr>
            <a:r>
              <a:rPr lang="en-US" dirty="0"/>
              <a:t>The minimum requirement to create a class in Python looks like this:</a:t>
            </a:r>
          </a:p>
          <a:p>
            <a:pPr marL="347663" indent="581025">
              <a:spcBef>
                <a:spcPts val="600"/>
              </a:spcBef>
              <a:spcAft>
                <a:spcPts val="600"/>
              </a:spcAft>
              <a:buFont typeface="+mj-lt"/>
              <a:buAutoNum type="arabicPeriod"/>
              <a:tabLst>
                <a:tab pos="406400" algn="l"/>
                <a:tab pos="798513" algn="l"/>
                <a:tab pos="1947863" algn="l"/>
              </a:tabLst>
            </a:pPr>
            <a:r>
              <a:rPr lang="en-US" sz="2400" dirty="0"/>
              <a:t>class Pet:</a:t>
            </a:r>
          </a:p>
          <a:p>
            <a:pPr marL="347663" indent="581025">
              <a:spcBef>
                <a:spcPts val="600"/>
              </a:spcBef>
              <a:spcAft>
                <a:spcPts val="600"/>
              </a:spcAft>
              <a:buFont typeface="+mj-lt"/>
              <a:buAutoNum type="arabicPeriod"/>
              <a:tabLst>
                <a:tab pos="406400" algn="l"/>
                <a:tab pos="798513" algn="l"/>
                <a:tab pos="1947863" algn="l"/>
              </a:tabLst>
            </a:pPr>
            <a:r>
              <a:rPr lang="en-US" sz="2400" dirty="0"/>
              <a:t>"""Represents a pet."""</a:t>
            </a:r>
          </a:p>
          <a:p>
            <a:pPr marL="0" indent="0">
              <a:spcBef>
                <a:spcPts val="600"/>
              </a:spcBef>
              <a:spcAft>
                <a:spcPts val="600"/>
              </a:spcAft>
              <a:buNone/>
            </a:pPr>
            <a:r>
              <a:rPr lang="en-US" dirty="0"/>
              <a:t>Note that Python class names use the </a:t>
            </a:r>
            <a:r>
              <a:rPr lang="en-US" dirty="0" err="1"/>
              <a:t>CapWords</a:t>
            </a:r>
            <a:r>
              <a:rPr lang="en-US" dirty="0"/>
              <a:t> convention (no spaces or underscores and each new word is capitalized) and must contain at least one statement after the colon.</a:t>
            </a:r>
          </a:p>
        </p:txBody>
      </p:sp>
    </p:spTree>
    <p:custDataLst>
      <p:tags r:id="rId1"/>
    </p:custDataLst>
    <p:extLst>
      <p:ext uri="{BB962C8B-B14F-4D97-AF65-F5344CB8AC3E}">
        <p14:creationId xmlns:p14="http://schemas.microsoft.com/office/powerpoint/2010/main" val="133791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Objects</a:t>
            </a:r>
          </a:p>
        </p:txBody>
      </p:sp>
      <p:sp>
        <p:nvSpPr>
          <p:cNvPr id="7" name="Content Placeholder 2">
            <a:extLst>
              <a:ext uri="{FF2B5EF4-FFF2-40B4-BE49-F238E27FC236}">
                <a16:creationId xmlns:a16="http://schemas.microsoft.com/office/drawing/2014/main" id="{77C4C52C-F3F0-43CF-BDAE-BC0721B31A69}"/>
              </a:ext>
            </a:extLst>
          </p:cNvPr>
          <p:cNvSpPr txBox="1">
            <a:spLocks/>
          </p:cNvSpPr>
          <p:nvPr/>
        </p:nvSpPr>
        <p:spPr>
          <a:xfrm>
            <a:off x="588262" y="1435100"/>
            <a:ext cx="11018520" cy="4833938"/>
          </a:xfrm>
          <a:prstGeom prst="rect">
            <a:avLst/>
          </a:prstGeom>
        </p:spPr>
        <p:txBody>
          <a:bodyPr vert="horz" wrap="square" lIns="91440" tIns="45720" rIns="91440" bIns="4572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indent="-288925">
              <a:spcBef>
                <a:spcPts val="600"/>
              </a:spcBef>
              <a:spcAft>
                <a:spcPts val="600"/>
              </a:spcAft>
              <a:buFont typeface="Arial" panose="020B0604020202020204" pitchFamily="34" charset="0"/>
              <a:buChar char="•"/>
            </a:pPr>
            <a:r>
              <a:rPr lang="en-US" dirty="0"/>
              <a:t>Think back to the Do Now.</a:t>
            </a:r>
          </a:p>
          <a:p>
            <a:pPr marL="400050" indent="-288925">
              <a:spcBef>
                <a:spcPts val="600"/>
              </a:spcBef>
              <a:spcAft>
                <a:spcPts val="600"/>
              </a:spcAft>
              <a:buFont typeface="Arial" panose="020B0604020202020204" pitchFamily="34" charset="0"/>
              <a:buChar char="•"/>
            </a:pPr>
            <a:r>
              <a:rPr lang="en-US" dirty="0"/>
              <a:t>my_pet_1, my_pet_2, and my_pet_3 were all examples of pets. While they were all pets, each one referred to a specific pet. They were all in the Pet class.</a:t>
            </a:r>
          </a:p>
          <a:p>
            <a:pPr marL="400050" indent="-288925">
              <a:spcBef>
                <a:spcPts val="600"/>
              </a:spcBef>
              <a:spcAft>
                <a:spcPts val="600"/>
              </a:spcAft>
              <a:buFont typeface="Arial" panose="020B0604020202020204" pitchFamily="34" charset="0"/>
              <a:buChar char="•"/>
            </a:pPr>
            <a:r>
              <a:rPr lang="en-US" dirty="0"/>
              <a:t>An individual member of a class is called an </a:t>
            </a:r>
            <a:r>
              <a:rPr lang="en-US" dirty="0">
                <a:latin typeface="+mj-lt"/>
              </a:rPr>
              <a:t>object.</a:t>
            </a:r>
          </a:p>
          <a:p>
            <a:pPr marL="400050" indent="-288925">
              <a:spcBef>
                <a:spcPts val="600"/>
              </a:spcBef>
              <a:spcAft>
                <a:spcPts val="600"/>
              </a:spcAft>
              <a:buFont typeface="Arial" panose="020B0604020202020204" pitchFamily="34" charset="0"/>
              <a:buChar char="•"/>
            </a:pPr>
            <a:r>
              <a:rPr lang="en-US" dirty="0"/>
              <a:t>In the example any pet is a member of the Pet class, but </a:t>
            </a:r>
            <a:r>
              <a:rPr lang="en-US" dirty="0" err="1"/>
              <a:t>my_pet</a:t>
            </a:r>
            <a:r>
              <a:rPr lang="en-US" dirty="0"/>
              <a:t> </a:t>
            </a:r>
            <a:br>
              <a:rPr lang="en-US" dirty="0"/>
            </a:br>
            <a:r>
              <a:rPr lang="en-US" dirty="0"/>
              <a:t>is an object that represents the one pet in the Pet class that is </a:t>
            </a:r>
            <a:br>
              <a:rPr lang="en-US" dirty="0"/>
            </a:br>
            <a:r>
              <a:rPr lang="en-US" dirty="0"/>
              <a:t>my pet.</a:t>
            </a:r>
          </a:p>
        </p:txBody>
      </p:sp>
    </p:spTree>
    <p:custDataLst>
      <p:tags r:id="rId1"/>
    </p:custDataLst>
    <p:extLst>
      <p:ext uri="{BB962C8B-B14F-4D97-AF65-F5344CB8AC3E}">
        <p14:creationId xmlns:p14="http://schemas.microsoft.com/office/powerpoint/2010/main" val="15526052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Instances</a:t>
            </a:r>
          </a:p>
        </p:txBody>
      </p:sp>
      <p:sp>
        <p:nvSpPr>
          <p:cNvPr id="4" name="Content Placeholder 2">
            <a:extLst>
              <a:ext uri="{FF2B5EF4-FFF2-40B4-BE49-F238E27FC236}">
                <a16:creationId xmlns:a16="http://schemas.microsoft.com/office/drawing/2014/main" id="{83E2EBEE-6A18-4C93-9DF7-25F730EB9855}"/>
              </a:ext>
            </a:extLst>
          </p:cNvPr>
          <p:cNvSpPr txBox="1">
            <a:spLocks/>
          </p:cNvSpPr>
          <p:nvPr/>
        </p:nvSpPr>
        <p:spPr>
          <a:xfrm>
            <a:off x="588262" y="1435100"/>
            <a:ext cx="11018520" cy="4833938"/>
          </a:xfrm>
          <a:prstGeom prst="rect">
            <a:avLst/>
          </a:prstGeom>
        </p:spPr>
        <p:txBody>
          <a:bodyPr vert="horz" wrap="square" lIns="91440" tIns="45720" rIns="91440" bIns="4572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An </a:t>
            </a:r>
            <a:r>
              <a:rPr lang="en-US" dirty="0">
                <a:latin typeface="+mj-lt"/>
              </a:rPr>
              <a:t>object </a:t>
            </a:r>
            <a:r>
              <a:rPr lang="en-US" dirty="0"/>
              <a:t>is an </a:t>
            </a:r>
            <a:r>
              <a:rPr lang="en-US" dirty="0">
                <a:latin typeface="+mj-lt"/>
              </a:rPr>
              <a:t>instance </a:t>
            </a:r>
            <a:r>
              <a:rPr lang="en-US" dirty="0"/>
              <a:t>of a </a:t>
            </a:r>
            <a:r>
              <a:rPr lang="en-US" dirty="0">
                <a:latin typeface="+mj-lt"/>
              </a:rPr>
              <a:t>class.</a:t>
            </a:r>
          </a:p>
          <a:p>
            <a:pPr marL="0" indent="0">
              <a:buNone/>
            </a:pPr>
            <a:r>
              <a:rPr lang="en-US" dirty="0"/>
              <a:t>We say that we </a:t>
            </a:r>
            <a:r>
              <a:rPr lang="en-US" dirty="0">
                <a:latin typeface="+mj-lt"/>
              </a:rPr>
              <a:t>instantiate</a:t>
            </a:r>
            <a:r>
              <a:rPr lang="en-US" b="1" dirty="0"/>
              <a:t> </a:t>
            </a:r>
            <a:r>
              <a:rPr lang="en-US" dirty="0"/>
              <a:t>an </a:t>
            </a:r>
            <a:r>
              <a:rPr lang="en-US" dirty="0">
                <a:latin typeface="+mj-lt"/>
              </a:rPr>
              <a:t>object</a:t>
            </a:r>
            <a:r>
              <a:rPr lang="en-US" b="1" dirty="0"/>
              <a:t> </a:t>
            </a:r>
            <a:r>
              <a:rPr lang="en-US" dirty="0"/>
              <a:t>when we create it.</a:t>
            </a:r>
          </a:p>
          <a:p>
            <a:pPr marL="0" indent="0">
              <a:buNone/>
            </a:pPr>
            <a:r>
              <a:rPr lang="en-US" dirty="0"/>
              <a:t>Suppose we have a Pet class</a:t>
            </a:r>
          </a:p>
          <a:p>
            <a:pPr marL="628650" indent="-403225">
              <a:buFont typeface="+mj-lt"/>
              <a:buAutoNum type="arabicPeriod"/>
              <a:tabLst>
                <a:tab pos="344488" algn="l"/>
                <a:tab pos="628650" algn="l"/>
                <a:tab pos="1947863" algn="l"/>
              </a:tabLst>
            </a:pPr>
            <a:r>
              <a:rPr lang="en-US" sz="2400" dirty="0"/>
              <a:t>class Pet:</a:t>
            </a:r>
          </a:p>
          <a:p>
            <a:pPr marL="628650" indent="-403225">
              <a:buFont typeface="+mj-lt"/>
              <a:buAutoNum type="arabicPeriod"/>
              <a:tabLst>
                <a:tab pos="344488" algn="l"/>
                <a:tab pos="628650" algn="l"/>
                <a:tab pos="1947863" algn="l"/>
              </a:tabLst>
            </a:pPr>
            <a:r>
              <a:rPr lang="en-US" sz="2400" dirty="0"/>
              <a:t>"""Represents a pet."""</a:t>
            </a:r>
          </a:p>
          <a:p>
            <a:pPr marL="0" indent="0">
              <a:buNone/>
            </a:pPr>
            <a:r>
              <a:rPr lang="en-US" dirty="0"/>
              <a:t>We can </a:t>
            </a:r>
            <a:r>
              <a:rPr lang="en-US" dirty="0">
                <a:latin typeface="+mj-lt"/>
              </a:rPr>
              <a:t>instantiate</a:t>
            </a:r>
            <a:r>
              <a:rPr lang="en-US" dirty="0"/>
              <a:t> a Pet </a:t>
            </a:r>
            <a:r>
              <a:rPr lang="en-US" dirty="0">
                <a:latin typeface="+mj-lt"/>
              </a:rPr>
              <a:t>object</a:t>
            </a:r>
            <a:r>
              <a:rPr lang="en-US" b="1" dirty="0"/>
              <a:t> </a:t>
            </a:r>
            <a:r>
              <a:rPr lang="en-US" dirty="0"/>
              <a:t>by calling the Pet </a:t>
            </a:r>
            <a:r>
              <a:rPr lang="en-US" dirty="0">
                <a:latin typeface="+mj-lt"/>
              </a:rPr>
              <a:t>class </a:t>
            </a:r>
            <a:r>
              <a:rPr lang="en-US" dirty="0"/>
              <a:t>as though it were a function</a:t>
            </a:r>
          </a:p>
          <a:p>
            <a:pPr marL="628650" indent="-403225">
              <a:buFont typeface="+mj-lt"/>
              <a:buAutoNum type="arabicPeriod"/>
              <a:tabLst>
                <a:tab pos="569913" algn="l"/>
              </a:tabLst>
            </a:pPr>
            <a:r>
              <a:rPr lang="en-US" sz="2400" dirty="0" err="1"/>
              <a:t>my_pet</a:t>
            </a:r>
            <a:r>
              <a:rPr lang="en-US" sz="2400" dirty="0"/>
              <a:t> = Pet()</a:t>
            </a:r>
          </a:p>
          <a:p>
            <a:pPr marL="0" indent="0">
              <a:buNone/>
            </a:pPr>
            <a:r>
              <a:rPr lang="en-US" dirty="0"/>
              <a:t>We can now modify the Pet we instantiated. (We say it is </a:t>
            </a:r>
            <a:r>
              <a:rPr lang="en-US" i="1" dirty="0"/>
              <a:t>mutable</a:t>
            </a:r>
            <a:r>
              <a:rPr lang="en-US" dirty="0"/>
              <a:t>.)</a:t>
            </a:r>
          </a:p>
        </p:txBody>
      </p:sp>
    </p:spTree>
    <p:custDataLst>
      <p:tags r:id="rId1"/>
    </p:custDataLst>
    <p:extLst>
      <p:ext uri="{BB962C8B-B14F-4D97-AF65-F5344CB8AC3E}">
        <p14:creationId xmlns:p14="http://schemas.microsoft.com/office/powerpoint/2010/main" val="7205716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MICROSOFT PHILANTHROPIES TEALS" val="2RdIJB6A"/>
  <p:tag name="ARTICULATE_SLIDE_COUNT" val="2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ALS Intro PowerPoint Template" id="{14E838CF-1EF4-4E88-B9E4-19DEF476D484}" vid="{9B74FC34-FF0A-4DF0-AB66-E9486CC295D5}"/>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ALS Intro PowerPoint Template" id="{14E838CF-1EF4-4E88-B9E4-19DEF476D484}" vid="{C7FAC4EE-B90D-4CD6-B709-F087E65EC40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A57B1E-7B5F-4DEF-909C-0F1E7DA4F385}">
  <ds:schemaRefs>
    <ds:schemaRef ds:uri="http://schemas.openxmlformats.org/package/2006/metadata/core-properties"/>
    <ds:schemaRef ds:uri="5ede4c79-bc9c-4fdf-9f95-32ff416e077f"/>
    <ds:schemaRef ds:uri="http://www.w3.org/XML/1998/namespace"/>
    <ds:schemaRef ds:uri="http://schemas.microsoft.com/office/2006/metadata/properties"/>
    <ds:schemaRef ds:uri="http://purl.org/dc/dcmitype/"/>
    <ds:schemaRef ds:uri="http://purl.org/dc/terms/"/>
    <ds:schemaRef ds:uri="e6fa56e8-bdb9-4d95-8d0f-ea72d8c26dbd"/>
    <ds:schemaRef ds:uri="http://schemas.microsoft.com/office/2006/documentManagement/type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AEAB1357-0123-4B4D-A629-F2C40348A3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1DCEB6-7239-4F94-A780-B2EFCA1B73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2727</Words>
  <Application>Microsoft Office PowerPoint</Application>
  <PresentationFormat>Widescreen</PresentationFormat>
  <Paragraphs>274</Paragraphs>
  <Slides>21</Slides>
  <Notes>19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Consolas</vt:lpstr>
      <vt:lpstr>Segoe UI</vt:lpstr>
      <vt:lpstr>Segoe UI Semibold</vt:lpstr>
      <vt:lpstr>Wingdings</vt:lpstr>
      <vt:lpstr>Microsoft Philanthropies TEALS</vt:lpstr>
      <vt:lpstr>Black Template</vt:lpstr>
      <vt:lpstr>Lesson 7.01: User-Defined Types (Classes)</vt:lpstr>
      <vt:lpstr>User-Defined Types (Classes)</vt:lpstr>
      <vt:lpstr>Today’s Plan </vt:lpstr>
      <vt:lpstr>Do Now 7.01</vt:lpstr>
      <vt:lpstr>Do Now 7.01 (Continued)</vt:lpstr>
      <vt:lpstr>Do Now 7.01 ((Continued))</vt:lpstr>
      <vt:lpstr>Classes</vt:lpstr>
      <vt:lpstr>Objects</vt:lpstr>
      <vt:lpstr>Instances</vt:lpstr>
      <vt:lpstr>Example</vt:lpstr>
      <vt:lpstr>Attributes</vt:lpstr>
      <vt:lpstr>Object Diagram</vt:lpstr>
      <vt:lpstr>Embedded Objects</vt:lpstr>
      <vt:lpstr>Embedded Objects (Continued)</vt:lpstr>
      <vt:lpstr>Debugging Objects</vt:lpstr>
      <vt:lpstr>Some more Debugging Objects </vt:lpstr>
      <vt:lpstr>Debugging Objects (Continued)</vt:lpstr>
      <vt:lpstr>Even More Debugging Objects</vt:lpstr>
      <vt:lpstr>Lab 7.01</vt:lpstr>
      <vt:lpstr>Lab 7.01 (Continued)</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2020-05-11T02:24:06Z</dcterms:created>
  <dcterms:modified xsi:type="dcterms:W3CDTF">2020-05-13T14:43:36Z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FFBCEA14-03A4-4F00-89F4-DD3B572FB68E</vt:lpwstr>
  </property>
  <property fmtid="{D5CDD505-2E9C-101B-9397-08002B2CF9AE}" pid="3" name="ArticulatePath">
    <vt:lpwstr>https://teals.sharepoint.com/sites/WorkingGroups/Shared Documents/Intro to Computer Science/Python PPT Decks/Unit 7/Intro Python 7.01 TEALS</vt:lpwstr>
  </property>
</Properties>
</file>