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3"/>
  </p:notesMasterIdLst>
  <p:sldIdLst>
    <p:sldId id="1661" r:id="rId6"/>
    <p:sldId id="1725" r:id="rId7"/>
    <p:sldId id="258" r:id="rId8"/>
    <p:sldId id="1726" r:id="rId9"/>
    <p:sldId id="1711" r:id="rId10"/>
    <p:sldId id="1715" r:id="rId11"/>
    <p:sldId id="1716" r:id="rId12"/>
    <p:sldId id="1712" r:id="rId13"/>
    <p:sldId id="1713" r:id="rId14"/>
    <p:sldId id="1670" r:id="rId15"/>
    <p:sldId id="1717" r:id="rId16"/>
    <p:sldId id="1718" r:id="rId17"/>
    <p:sldId id="1714" r:id="rId18"/>
    <p:sldId id="1707" r:id="rId19"/>
    <p:sldId id="1696" r:id="rId20"/>
    <p:sldId id="1710" r:id="rId21"/>
    <p:sldId id="1678"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A33C5-CE23-4886-9CD6-ACD1303D3E0D}" v="71" dt="2020-05-13T14:48:48.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1" autoAdjust="0"/>
    <p:restoredTop sz="86397" autoAdjust="0"/>
  </p:normalViewPr>
  <p:slideViewPr>
    <p:cSldViewPr snapToGrid="0">
      <p:cViewPr>
        <p:scale>
          <a:sx n="75" d="100"/>
          <a:sy n="75" d="100"/>
        </p:scale>
        <p:origin x="750" y="4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5/13/2020 8:15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five minutes or so to try to implement a __str__ method, then have some of the students share their method implementations.</a:t>
            </a: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4210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possible implementation of the __str__ method. Most students probably won’t come up with this implementation, but any working implementation is fine.</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98333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to the students that we got this error because there is no + operator defined for objects of the Time class. Now we’re going to look at the __add__ method in order to define an operand.</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97015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few minutes to develop a plan for implementing the __add__ method with the class.</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1506156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 to give to students:</a:t>
            </a:r>
          </a:p>
          <a:p>
            <a:pPr marL="171450" indent="-171450">
              <a:buFont typeface="Arial" panose="020B0604020202020204" pitchFamily="34" charset="0"/>
              <a:buChar char="•"/>
            </a:pPr>
            <a:r>
              <a:rPr lang="en-US" dirty="0"/>
              <a:t>This exercise is a cautionary tale about one of the most common and difficult to find errors in Python:</a:t>
            </a:r>
          </a:p>
          <a:p>
            <a:pPr marL="628650" lvl="1" indent="-171450">
              <a:buFont typeface="Arial" panose="020B0604020202020204" pitchFamily="34" charset="0"/>
              <a:buChar char="•"/>
            </a:pPr>
            <a:r>
              <a:rPr lang="en-US" dirty="0" err="1"/>
              <a:t>TypeError</a:t>
            </a:r>
            <a:r>
              <a:rPr lang="en-US" dirty="0"/>
              <a:t>: Can’t convert list object to str implicitly</a:t>
            </a:r>
          </a:p>
          <a:p>
            <a:pPr marL="628650" lvl="1" indent="-171450">
              <a:buFont typeface="Arial" panose="020B0604020202020204" pitchFamily="34" charset="0"/>
              <a:buChar char="•"/>
            </a:pPr>
            <a:r>
              <a:rPr lang="en-US" dirty="0"/>
              <a:t>Use the str() function to convert the list object to a string in the __str__ method</a:t>
            </a:r>
          </a:p>
          <a:p>
            <a:pPr marL="171450" lvl="0" indent="-171450">
              <a:buFont typeface="Arial" panose="020B0604020202020204" pitchFamily="34" charset="0"/>
              <a:buChar char="•"/>
            </a:pPr>
            <a:r>
              <a:rPr lang="en-US" dirty="0"/>
              <a:t>Test your code by creating two Kangaroo objects:</a:t>
            </a:r>
          </a:p>
          <a:p>
            <a:pPr marL="628650" lvl="1" indent="-171450">
              <a:buFont typeface="Arial" panose="020B0604020202020204" pitchFamily="34" charset="0"/>
              <a:buChar char="•"/>
            </a:pPr>
            <a:r>
              <a:rPr lang="en-US" dirty="0"/>
              <a:t>Assign them to variables named kanga and </a:t>
            </a:r>
            <a:r>
              <a:rPr lang="en-US" dirty="0" err="1"/>
              <a:t>roo</a:t>
            </a:r>
            <a:endParaRPr lang="en-US" dirty="0"/>
          </a:p>
          <a:p>
            <a:pPr marL="628650" lvl="1" indent="-171450">
              <a:buFont typeface="Arial" panose="020B0604020202020204" pitchFamily="34" charset="0"/>
              <a:buChar char="•"/>
            </a:pPr>
            <a:r>
              <a:rPr lang="en-US" dirty="0"/>
              <a:t>Add </a:t>
            </a:r>
            <a:r>
              <a:rPr lang="en-US" dirty="0" err="1"/>
              <a:t>roo</a:t>
            </a:r>
            <a:r>
              <a:rPr lang="en-US" dirty="0"/>
              <a:t> to the contents of kanga’s pouch</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443068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highly unlikely any of the students will complete Lab 7.03 in a single class session. This extra credit can be assigned as an additional lab outside of class.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147976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this lesson. It would be helpful to also write them on a whiteboard or somewhere else to keep them visible to the students as they progress through the lesson.</a:t>
            </a:r>
          </a:p>
          <a:p>
            <a:endParaRPr lang="en-US" dirty="0"/>
          </a:p>
          <a:p>
            <a:r>
              <a:rPr lang="en-US" dirty="0"/>
              <a:t>Another helpful practice would be to have the students write down the new terms for this lesson and their definitions in a notebook.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145114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about 5 minutes to follow the instructions on the Do Now page.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use the two questions from the Do Now to introduce the __str__ and __add__ methods, but we need to define methods first.</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71342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are the way we implement behaviors for objects in object-oriented programming. Since we already saw the __</a:t>
            </a:r>
            <a:r>
              <a:rPr lang="en-US" dirty="0" err="1"/>
              <a:t>init</a:t>
            </a:r>
            <a:r>
              <a:rPr lang="en-US" dirty="0"/>
              <a:t>__ method, methods should not be a completely new concept for the students.</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6153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will print ‘woof’ when </a:t>
            </a:r>
            <a:r>
              <a:rPr lang="en-US" dirty="0" err="1"/>
              <a:t>my_pet.make_noise</a:t>
            </a:r>
            <a:r>
              <a:rPr lang="en-US" dirty="0"/>
              <a:t>() is called.</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3152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time to think about the question and formulate some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99937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ideal segue into the __str__ method. We will return to the Do Now again after introducing __str__ to lead into the __add__ method to overload the ‘+’ operator.</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69812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the __str__ and __add__ special methods in the next lesson.</a:t>
            </a:r>
          </a:p>
          <a:p>
            <a:endParaRPr lang="en-US" dirty="0"/>
          </a:p>
          <a:p>
            <a:r>
              <a:rPr lang="en-US" dirty="0"/>
              <a:t>Make sure to highlight the advantage of being able to create and assign a value to attributes in the __</a:t>
            </a:r>
            <a:r>
              <a:rPr lang="en-US" dirty="0" err="1"/>
              <a:t>init</a:t>
            </a:r>
            <a:r>
              <a:rPr lang="en-US" dirty="0"/>
              <a:t>__ method.</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7.03: Methods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a:cs typeface="Segoe UI"/>
              </a:rPr>
              <a:t>Microsoft Philanthropies TEALS Program</a:t>
            </a:r>
          </a:p>
          <a:p>
            <a:r>
              <a:rPr lang="en-US">
                <a:cs typeface="Segoe UI"/>
              </a:rPr>
              <a:t>Introduction to Computer Science</a:t>
            </a:r>
          </a:p>
          <a:p>
            <a:r>
              <a:rPr lang="en-US">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__str__ method</a:t>
            </a:r>
          </a:p>
        </p:txBody>
      </p:sp>
      <p:sp>
        <p:nvSpPr>
          <p:cNvPr id="6" name="TextBox 5">
            <a:extLst>
              <a:ext uri="{FF2B5EF4-FFF2-40B4-BE49-F238E27FC236}">
                <a16:creationId xmlns:a16="http://schemas.microsoft.com/office/drawing/2014/main" id="{867D4C29-357D-46F4-9B2A-9D21CE934101}"/>
              </a:ext>
            </a:extLst>
          </p:cNvPr>
          <p:cNvSpPr txBox="1"/>
          <p:nvPr/>
        </p:nvSpPr>
        <p:spPr>
          <a:xfrm>
            <a:off x="584201" y="4185792"/>
            <a:ext cx="5090208" cy="2083245"/>
          </a:xfrm>
          <a:prstGeom prst="rect">
            <a:avLst/>
          </a:prstGeom>
          <a:noFill/>
          <a:ln>
            <a:solidFill>
              <a:schemeClr val="accent1"/>
            </a:solidFill>
          </a:ln>
        </p:spPr>
        <p:txBody>
          <a:bodyPr wrap="square">
            <a:noAutofit/>
          </a:bodyPr>
          <a:lstStyle/>
          <a:p>
            <a:pPr>
              <a:spcBef>
                <a:spcPts val="600"/>
              </a:spcBef>
            </a:pPr>
            <a:r>
              <a:rPr lang="en-US" sz="2400" b="0" dirty="0">
                <a:solidFill>
                  <a:srgbClr val="000000"/>
                </a:solidFill>
                <a:effectLst/>
                <a:latin typeface="Consolas" panose="020B0609020204030204" pitchFamily="49" charset="0"/>
              </a:rPr>
              <a:t>time_1 = Time(</a:t>
            </a:r>
            <a:r>
              <a:rPr lang="en-US" sz="2400" b="0" dirty="0">
                <a:solidFill>
                  <a:srgbClr val="098658"/>
                </a:solidFill>
                <a:effectLst/>
                <a:latin typeface="Consolas" panose="020B0609020204030204" pitchFamily="49" charset="0"/>
              </a:rPr>
              <a:t>5</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32</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00</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time_2 = Time(</a:t>
            </a:r>
            <a:r>
              <a:rPr lang="en-US" sz="2400" b="0" dirty="0">
                <a:solidFill>
                  <a:srgbClr val="098658"/>
                </a:solidFill>
                <a:effectLst/>
                <a:latin typeface="Consolas" panose="020B0609020204030204" pitchFamily="49" charset="0"/>
              </a:rPr>
              <a:t>23</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11</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11</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(time_1)</a:t>
            </a:r>
          </a:p>
          <a:p>
            <a:pPr>
              <a:spcBef>
                <a:spcPts val="600"/>
              </a:spcBef>
            </a:pP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(time_2)</a:t>
            </a:r>
          </a:p>
        </p:txBody>
      </p:sp>
      <p:sp>
        <p:nvSpPr>
          <p:cNvPr id="9" name="Arrow: Right 8" descr="An arrow pointing to the right towards a result">
            <a:extLst>
              <a:ext uri="{FF2B5EF4-FFF2-40B4-BE49-F238E27FC236}">
                <a16:creationId xmlns:a16="http://schemas.microsoft.com/office/drawing/2014/main" id="{2C572ACA-D283-4914-A1E8-CE4E19CDF4F9}"/>
              </a:ext>
            </a:extLst>
          </p:cNvPr>
          <p:cNvSpPr/>
          <p:nvPr/>
        </p:nvSpPr>
        <p:spPr bwMode="auto">
          <a:xfrm>
            <a:off x="6093619" y="4964334"/>
            <a:ext cx="2571817" cy="52616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A66AE792-7CC8-4B9B-88BA-28948DA5C2E6}"/>
              </a:ext>
            </a:extLst>
          </p:cNvPr>
          <p:cNvSpPr txBox="1"/>
          <p:nvPr/>
        </p:nvSpPr>
        <p:spPr>
          <a:xfrm>
            <a:off x="8966676" y="4578213"/>
            <a:ext cx="2642712" cy="1298403"/>
          </a:xfrm>
          <a:prstGeom prst="rect">
            <a:avLst/>
          </a:prstGeom>
          <a:noFill/>
          <a:ln>
            <a:solidFill>
              <a:schemeClr val="bg1">
                <a:lumMod val="75000"/>
              </a:schemeClr>
            </a:solidFill>
          </a:ln>
        </p:spPr>
        <p:txBody>
          <a:bodyPr wrap="square" anchor="ctr">
            <a:noAutofit/>
          </a:bodyPr>
          <a:lstStyle/>
          <a:p>
            <a:pPr algn="ctr"/>
            <a:r>
              <a:rPr lang="en-US" sz="2400" dirty="0"/>
              <a:t>05:32:00</a:t>
            </a:r>
          </a:p>
          <a:p>
            <a:pPr algn="ctr"/>
            <a:r>
              <a:rPr lang="en-US" sz="2400" dirty="0"/>
              <a:t>23:11:11</a:t>
            </a:r>
          </a:p>
        </p:txBody>
      </p:sp>
      <p:sp>
        <p:nvSpPr>
          <p:cNvPr id="5" name="Rectangle 4">
            <a:extLst>
              <a:ext uri="{FF2B5EF4-FFF2-40B4-BE49-F238E27FC236}">
                <a16:creationId xmlns:a16="http://schemas.microsoft.com/office/drawing/2014/main" id="{8B37C173-4511-486D-814F-58A0B4D336DD}"/>
              </a:ext>
            </a:extLst>
          </p:cNvPr>
          <p:cNvSpPr/>
          <p:nvPr/>
        </p:nvSpPr>
        <p:spPr>
          <a:xfrm>
            <a:off x="584200" y="1435100"/>
            <a:ext cx="11049000" cy="2419124"/>
          </a:xfrm>
          <a:prstGeom prst="rect">
            <a:avLst/>
          </a:prstGeom>
        </p:spPr>
        <p:txBody>
          <a:bodyPr wrap="square">
            <a:spAutoFit/>
          </a:bodyPr>
          <a:lstStyle/>
          <a:p>
            <a:pPr marL="228600" lvl="0" indent="-228600" defTabSz="932742">
              <a:spcBef>
                <a:spcPct val="20000"/>
              </a:spcBef>
              <a:buSzPct val="90000"/>
              <a:buFont typeface="Arial" panose="020B0604020202020204" pitchFamily="34" charset="0"/>
              <a:buChar char="•"/>
            </a:pPr>
            <a:r>
              <a:rPr lang="en-US" sz="2800" dirty="0">
                <a:solidFill>
                  <a:srgbClr val="000000"/>
                </a:solidFill>
                <a:cs typeface="Segoe UI" panose="020B0502040204020203" pitchFamily="34" charset="0"/>
              </a:rPr>
              <a:t>The </a:t>
            </a:r>
            <a:r>
              <a:rPr lang="en-US" sz="2800" b="1" dirty="0">
                <a:solidFill>
                  <a:srgbClr val="000000"/>
                </a:solidFill>
                <a:latin typeface="Segoe UI Semibold"/>
                <a:cs typeface="Segoe UI" panose="020B0502040204020203" pitchFamily="34" charset="0"/>
              </a:rPr>
              <a:t>__str__</a:t>
            </a:r>
            <a:r>
              <a:rPr lang="en-US" sz="2800" dirty="0">
                <a:solidFill>
                  <a:srgbClr val="000000"/>
                </a:solidFill>
                <a:latin typeface="Segoe UI Semibold"/>
                <a:cs typeface="Segoe UI" panose="020B0502040204020203" pitchFamily="34" charset="0"/>
              </a:rPr>
              <a:t> </a:t>
            </a:r>
            <a:r>
              <a:rPr lang="en-US" sz="2800" dirty="0">
                <a:solidFill>
                  <a:srgbClr val="000000"/>
                </a:solidFill>
                <a:cs typeface="Segoe UI" panose="020B0502040204020203" pitchFamily="34" charset="0"/>
              </a:rPr>
              <a:t>method is another of the Python special methods (like __</a:t>
            </a:r>
            <a:r>
              <a:rPr lang="en-US" sz="2800" dirty="0" err="1">
                <a:solidFill>
                  <a:srgbClr val="000000"/>
                </a:solidFill>
                <a:cs typeface="Segoe UI" panose="020B0502040204020203" pitchFamily="34" charset="0"/>
              </a:rPr>
              <a:t>init</a:t>
            </a:r>
            <a:r>
              <a:rPr lang="en-US" sz="2800" dirty="0">
                <a:solidFill>
                  <a:srgbClr val="000000"/>
                </a:solidFill>
                <a:cs typeface="Segoe UI" panose="020B0502040204020203" pitchFamily="34" charset="0"/>
              </a:rPr>
              <a:t>__).</a:t>
            </a:r>
          </a:p>
          <a:p>
            <a:pPr marL="228600" lvl="0" indent="-228600" defTabSz="932742">
              <a:spcBef>
                <a:spcPct val="20000"/>
              </a:spcBef>
              <a:buSzPct val="90000"/>
              <a:buFont typeface="Arial" panose="020B0604020202020204" pitchFamily="34" charset="0"/>
              <a:buChar char="•"/>
            </a:pPr>
            <a:r>
              <a:rPr lang="en-US" sz="2800" dirty="0">
                <a:solidFill>
                  <a:srgbClr val="000000"/>
                </a:solidFill>
                <a:cs typeface="Segoe UI" panose="020B0502040204020203" pitchFamily="34" charset="0"/>
              </a:rPr>
              <a:t>It returns a string representation for the object.</a:t>
            </a:r>
          </a:p>
          <a:p>
            <a:pPr marL="228600" lvl="0" indent="-228600" defTabSz="932742">
              <a:spcBef>
                <a:spcPct val="20000"/>
              </a:spcBef>
              <a:buSzPct val="90000"/>
              <a:buFont typeface="Arial" panose="020B0604020202020204" pitchFamily="34" charset="0"/>
              <a:buChar char="•"/>
            </a:pPr>
            <a:r>
              <a:rPr lang="en-US" sz="2800" dirty="0">
                <a:solidFill>
                  <a:srgbClr val="000000"/>
                </a:solidFill>
                <a:cs typeface="Segoe UI" panose="020B0502040204020203" pitchFamily="34" charset="0"/>
              </a:rPr>
              <a:t>With a __str__ method in an object, we can print the object and get a result that we expect.</a:t>
            </a:r>
          </a:p>
        </p:txBody>
      </p:sp>
    </p:spTree>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__str__ method  </a:t>
            </a:r>
          </a:p>
        </p:txBody>
      </p:sp>
      <p:sp>
        <p:nvSpPr>
          <p:cNvPr id="7" name="Content Placeholder 2">
            <a:extLst>
              <a:ext uri="{FF2B5EF4-FFF2-40B4-BE49-F238E27FC236}">
                <a16:creationId xmlns:a16="http://schemas.microsoft.com/office/drawing/2014/main" id="{4C37751F-55FA-4A51-91FF-EA0793216987}"/>
              </a:ext>
            </a:extLst>
          </p:cNvPr>
          <p:cNvSpPr txBox="1">
            <a:spLocks/>
          </p:cNvSpPr>
          <p:nvPr/>
        </p:nvSpPr>
        <p:spPr>
          <a:xfrm>
            <a:off x="584200" y="1450866"/>
            <a:ext cx="11025188" cy="858696"/>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Here is some starter code for the __str__ method.</a:t>
            </a:r>
          </a:p>
        </p:txBody>
      </p:sp>
      <p:sp>
        <p:nvSpPr>
          <p:cNvPr id="10" name="TextBox 9">
            <a:extLst>
              <a:ext uri="{FF2B5EF4-FFF2-40B4-BE49-F238E27FC236}">
                <a16:creationId xmlns:a16="http://schemas.microsoft.com/office/drawing/2014/main" id="{32D3E8D3-E7A7-49EA-9D3F-4DDA6D976590}"/>
              </a:ext>
            </a:extLst>
          </p:cNvPr>
          <p:cNvSpPr txBox="1"/>
          <p:nvPr/>
        </p:nvSpPr>
        <p:spPr>
          <a:xfrm>
            <a:off x="584200" y="2558991"/>
            <a:ext cx="11018520" cy="1505694"/>
          </a:xfrm>
          <a:prstGeom prst="rect">
            <a:avLst/>
          </a:prstGeom>
          <a:noFill/>
        </p:spPr>
        <p:txBody>
          <a:bodyPr wrap="square" anchor="ctr">
            <a:noAutofit/>
          </a:bodyPr>
          <a:lstStyle/>
          <a:p>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__str__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 </a:t>
            </a:r>
            <a:r>
              <a:rPr lang="en-US" sz="2400" b="0" dirty="0">
                <a:effectLst/>
                <a:latin typeface="Consolas" panose="020B0609020204030204" pitchFamily="49" charset="0"/>
              </a:rPr>
              <a:t>&lt;your code here&gt;</a:t>
            </a:r>
            <a:endParaRPr lang="en-US" sz="2400" b="0" dirty="0">
              <a:solidFill>
                <a:srgbClr val="000000"/>
              </a:solidFill>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2E4A6AF8-4ACD-417A-987A-3D28798A2C5E}"/>
              </a:ext>
            </a:extLst>
          </p:cNvPr>
          <p:cNvSpPr txBox="1">
            <a:spLocks/>
          </p:cNvSpPr>
          <p:nvPr/>
        </p:nvSpPr>
        <p:spPr>
          <a:xfrm>
            <a:off x="577532" y="4314114"/>
            <a:ext cx="11025188" cy="858696"/>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would you complete this method?</a:t>
            </a:r>
          </a:p>
        </p:txBody>
      </p:sp>
    </p:spTree>
    <p:extLst>
      <p:ext uri="{BB962C8B-B14F-4D97-AF65-F5344CB8AC3E}">
        <p14:creationId xmlns:p14="http://schemas.microsoft.com/office/powerpoint/2010/main" val="40681084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__str__ method </a:t>
            </a:r>
          </a:p>
        </p:txBody>
      </p:sp>
      <p:sp>
        <p:nvSpPr>
          <p:cNvPr id="6" name="TextBox 5">
            <a:extLst>
              <a:ext uri="{FF2B5EF4-FFF2-40B4-BE49-F238E27FC236}">
                <a16:creationId xmlns:a16="http://schemas.microsoft.com/office/drawing/2014/main" id="{9A6AFB9B-433A-486F-B050-4EF7B6970893}"/>
              </a:ext>
            </a:extLst>
          </p:cNvPr>
          <p:cNvSpPr txBox="1"/>
          <p:nvPr/>
        </p:nvSpPr>
        <p:spPr>
          <a:xfrm>
            <a:off x="584200" y="2785664"/>
            <a:ext cx="11018838" cy="1520905"/>
          </a:xfrm>
          <a:prstGeom prst="rect">
            <a:avLst/>
          </a:prstGeom>
          <a:noFill/>
        </p:spPr>
        <p:txBody>
          <a:bodyPr wrap="square" anchor="ctr">
            <a:noAutofit/>
          </a:bodyPr>
          <a:lstStyle/>
          <a:p>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__str__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a:solidFill>
                  <a:srgbClr val="0000FF"/>
                </a:solidFill>
                <a:effectLst/>
                <a:latin typeface="Consolas" panose="020B0609020204030204" pitchFamily="49" charset="0"/>
              </a:rPr>
              <a:t>%.2d</a:t>
            </a:r>
            <a:r>
              <a:rPr lang="en-US" sz="2400" b="0" dirty="0">
                <a:solidFill>
                  <a:srgbClr val="A31515"/>
                </a:solidFill>
                <a:effectLst/>
                <a:latin typeface="Consolas" panose="020B0609020204030204" pitchFamily="49" charset="0"/>
              </a:rPr>
              <a:t>:</a:t>
            </a:r>
            <a:r>
              <a:rPr lang="en-US" sz="2400" b="0" dirty="0">
                <a:solidFill>
                  <a:srgbClr val="0000FF"/>
                </a:solidFill>
                <a:effectLst/>
                <a:latin typeface="Consolas" panose="020B0609020204030204" pitchFamily="49" charset="0"/>
              </a:rPr>
              <a:t>%.2d</a:t>
            </a:r>
            <a:r>
              <a:rPr lang="en-US" sz="2400" b="0" dirty="0">
                <a:solidFill>
                  <a:srgbClr val="A31515"/>
                </a:solidFill>
                <a:effectLst/>
                <a:latin typeface="Consolas" panose="020B0609020204030204" pitchFamily="49" charset="0"/>
              </a:rPr>
              <a:t>:</a:t>
            </a:r>
            <a:r>
              <a:rPr lang="en-US" sz="2400" b="0" dirty="0">
                <a:solidFill>
                  <a:srgbClr val="0000FF"/>
                </a:solidFill>
                <a:effectLst/>
                <a:latin typeface="Consolas" panose="020B0609020204030204" pitchFamily="49" charset="0"/>
              </a:rPr>
              <a:t>%.2d</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self</a:t>
            </a:r>
            <a:r>
              <a:rPr lang="en-US" sz="2400" b="0" dirty="0" err="1">
                <a:solidFill>
                  <a:srgbClr val="000000"/>
                </a:solidFill>
                <a:effectLst/>
                <a:latin typeface="Consolas" panose="020B0609020204030204" pitchFamily="49" charset="0"/>
              </a:rPr>
              <a:t>.hour</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self</a:t>
            </a:r>
            <a:r>
              <a:rPr lang="en-US" sz="2400" b="0" dirty="0" err="1">
                <a:solidFill>
                  <a:srgbClr val="000000"/>
                </a:solidFill>
                <a:effectLst/>
                <a:latin typeface="Consolas" panose="020B0609020204030204" pitchFamily="49" charset="0"/>
              </a:rPr>
              <a:t>.minute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self</a:t>
            </a:r>
            <a:r>
              <a:rPr lang="en-US" sz="2400" b="0" dirty="0" err="1">
                <a:solidFill>
                  <a:srgbClr val="000000"/>
                </a:solidFill>
                <a:effectLst/>
                <a:latin typeface="Consolas" panose="020B0609020204030204" pitchFamily="49" charset="0"/>
              </a:rPr>
              <a:t>.second</a:t>
            </a:r>
            <a:r>
              <a:rPr lang="en-US" sz="2400"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7C5E820A-67D6-4C41-9865-70C375019630}"/>
              </a:ext>
            </a:extLst>
          </p:cNvPr>
          <p:cNvSpPr/>
          <p:nvPr/>
        </p:nvSpPr>
        <p:spPr>
          <a:xfrm>
            <a:off x="584200" y="1435100"/>
            <a:ext cx="11023600" cy="954107"/>
          </a:xfrm>
          <a:prstGeom prst="rect">
            <a:avLst/>
          </a:prstGeom>
        </p:spPr>
        <p:txBody>
          <a:bodyPr wrap="square">
            <a:spAutoFit/>
          </a:bodyPr>
          <a:lstStyle/>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Here’s one implementation of the __str__ method that uses string formatting. Your method may be different.</a:t>
            </a:r>
          </a:p>
        </p:txBody>
      </p:sp>
    </p:spTree>
    <p:extLst>
      <p:ext uri="{BB962C8B-B14F-4D97-AF65-F5344CB8AC3E}">
        <p14:creationId xmlns:p14="http://schemas.microsoft.com/office/powerpoint/2010/main" val="40670220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D6-2746-4452-8C14-3D1827EB5513}"/>
              </a:ext>
            </a:extLst>
          </p:cNvPr>
          <p:cNvSpPr>
            <a:spLocks noGrp="1"/>
          </p:cNvSpPr>
          <p:nvPr>
            <p:ph type="title"/>
          </p:nvPr>
        </p:nvSpPr>
        <p:spPr/>
        <p:txBody>
          <a:bodyPr/>
          <a:lstStyle/>
          <a:p>
            <a:r>
              <a:rPr lang="en-US" dirty="0"/>
              <a:t>Returning to Do Now 7.03 once again</a:t>
            </a:r>
          </a:p>
        </p:txBody>
      </p:sp>
      <p:sp>
        <p:nvSpPr>
          <p:cNvPr id="6" name="Content Placeholder 2">
            <a:extLst>
              <a:ext uri="{FF2B5EF4-FFF2-40B4-BE49-F238E27FC236}">
                <a16:creationId xmlns:a16="http://schemas.microsoft.com/office/drawing/2014/main" id="{F0839194-C68B-4272-A24F-8DD70B46CCBF}"/>
              </a:ext>
            </a:extLst>
          </p:cNvPr>
          <p:cNvSpPr txBox="1">
            <a:spLocks/>
          </p:cNvSpPr>
          <p:nvPr/>
        </p:nvSpPr>
        <p:spPr>
          <a:xfrm>
            <a:off x="584200" y="1435100"/>
            <a:ext cx="11018838"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dirty="0"/>
              <a:t>What happened when you tried to add time_1 and time_2?</a:t>
            </a:r>
          </a:p>
          <a:p>
            <a:pPr marL="0" indent="0">
              <a:spcBef>
                <a:spcPts val="600"/>
              </a:spcBef>
              <a:buNone/>
            </a:pPr>
            <a:r>
              <a:rPr lang="en-US" dirty="0"/>
              <a:t>Did you get an error like this?</a:t>
            </a:r>
          </a:p>
        </p:txBody>
      </p:sp>
      <p:sp>
        <p:nvSpPr>
          <p:cNvPr id="9" name="Content Placeholder 2">
            <a:extLst>
              <a:ext uri="{FF2B5EF4-FFF2-40B4-BE49-F238E27FC236}">
                <a16:creationId xmlns:a16="http://schemas.microsoft.com/office/drawing/2014/main" id="{8AE50476-AA6A-4898-8F57-D73DCD513A3D}"/>
              </a:ext>
            </a:extLst>
          </p:cNvPr>
          <p:cNvSpPr txBox="1">
            <a:spLocks/>
          </p:cNvSpPr>
          <p:nvPr/>
        </p:nvSpPr>
        <p:spPr>
          <a:xfrm>
            <a:off x="590550" y="2861120"/>
            <a:ext cx="11018838" cy="73298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TypeError</a:t>
            </a:r>
            <a:r>
              <a:rPr lang="en-US" dirty="0"/>
              <a:t>: unsupported operand type(s) for +: 'Time' and 'Time'</a:t>
            </a:r>
          </a:p>
        </p:txBody>
      </p:sp>
    </p:spTree>
    <p:extLst>
      <p:ext uri="{BB962C8B-B14F-4D97-AF65-F5344CB8AC3E}">
        <p14:creationId xmlns:p14="http://schemas.microsoft.com/office/powerpoint/2010/main" val="10739751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__add__ method</a:t>
            </a:r>
          </a:p>
        </p:txBody>
      </p:sp>
      <p:sp>
        <p:nvSpPr>
          <p:cNvPr id="7" name="TextBox 6">
            <a:extLst>
              <a:ext uri="{FF2B5EF4-FFF2-40B4-BE49-F238E27FC236}">
                <a16:creationId xmlns:a16="http://schemas.microsoft.com/office/drawing/2014/main" id="{7A98596A-B207-4978-AFC3-18291B797E20}"/>
              </a:ext>
            </a:extLst>
          </p:cNvPr>
          <p:cNvSpPr txBox="1"/>
          <p:nvPr/>
        </p:nvSpPr>
        <p:spPr>
          <a:xfrm>
            <a:off x="584200" y="4185793"/>
            <a:ext cx="11025187" cy="2083245"/>
          </a:xfrm>
          <a:prstGeom prst="rect">
            <a:avLst/>
          </a:prstGeom>
          <a:noFill/>
        </p:spPr>
        <p:txBody>
          <a:bodyPr wrap="square" anchor="ctr">
            <a:noAutofit/>
          </a:bodyPr>
          <a:lstStyle/>
          <a:p>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__add__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&lt;your code to add self and time&gt;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&lt;a time object that is the sum of both times&gt;</a:t>
            </a:r>
          </a:p>
        </p:txBody>
      </p:sp>
      <p:sp>
        <p:nvSpPr>
          <p:cNvPr id="5" name="Rectangle 4">
            <a:extLst>
              <a:ext uri="{FF2B5EF4-FFF2-40B4-BE49-F238E27FC236}">
                <a16:creationId xmlns:a16="http://schemas.microsoft.com/office/drawing/2014/main" id="{BCE5F0DF-A93E-4082-AE0E-F1C782C73BC8}"/>
              </a:ext>
            </a:extLst>
          </p:cNvPr>
          <p:cNvSpPr/>
          <p:nvPr/>
        </p:nvSpPr>
        <p:spPr>
          <a:xfrm>
            <a:off x="584200" y="1435100"/>
            <a:ext cx="11049000" cy="2419124"/>
          </a:xfrm>
          <a:prstGeom prst="rect">
            <a:avLst/>
          </a:prstGeom>
        </p:spPr>
        <p:txBody>
          <a:bodyPr wrap="square">
            <a:spAutoFit/>
          </a:bodyPr>
          <a:lstStyle/>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The </a:t>
            </a:r>
            <a:r>
              <a:rPr lang="en-US" sz="2800" b="1" dirty="0">
                <a:solidFill>
                  <a:srgbClr val="000000"/>
                </a:solidFill>
                <a:latin typeface="Consolas" panose="020B0609020204030204" pitchFamily="49" charset="0"/>
                <a:cs typeface="Segoe UI" panose="020B0502040204020203" pitchFamily="34" charset="0"/>
              </a:rPr>
              <a:t>__add__ </a:t>
            </a:r>
            <a:r>
              <a:rPr lang="en-US" sz="2800" dirty="0">
                <a:solidFill>
                  <a:srgbClr val="000000"/>
                </a:solidFill>
                <a:cs typeface="Segoe UI" panose="020B0502040204020203" pitchFamily="34" charset="0"/>
              </a:rPr>
              <a:t>method is another special method in Python that allows us to define a + operator for a class.</a:t>
            </a:r>
          </a:p>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Using the </a:t>
            </a:r>
            <a:r>
              <a:rPr lang="en-US" sz="2800" dirty="0">
                <a:solidFill>
                  <a:srgbClr val="000000"/>
                </a:solidFill>
                <a:latin typeface="Consolas" panose="020B0609020204030204" pitchFamily="49" charset="0"/>
                <a:cs typeface="Segoe UI" panose="020B0502040204020203" pitchFamily="34" charset="0"/>
              </a:rPr>
              <a:t>__add__ </a:t>
            </a:r>
            <a:r>
              <a:rPr lang="en-US" sz="2800" dirty="0">
                <a:solidFill>
                  <a:srgbClr val="000000"/>
                </a:solidFill>
                <a:cs typeface="Segoe UI" panose="020B0502040204020203" pitchFamily="34" charset="0"/>
              </a:rPr>
              <a:t>method to redefine the + operator for a class is known as </a:t>
            </a:r>
            <a:r>
              <a:rPr lang="en-US" sz="2800" b="1" dirty="0">
                <a:solidFill>
                  <a:srgbClr val="000000"/>
                </a:solidFill>
                <a:cs typeface="Segoe UI" panose="020B0502040204020203" pitchFamily="34" charset="0"/>
              </a:rPr>
              <a:t>operator overloading</a:t>
            </a:r>
            <a:r>
              <a:rPr lang="en-US" sz="2800" dirty="0">
                <a:solidFill>
                  <a:srgbClr val="000000"/>
                </a:solidFill>
                <a:cs typeface="Segoe UI" panose="020B0502040204020203" pitchFamily="34" charset="0"/>
              </a:rPr>
              <a:t>.</a:t>
            </a:r>
          </a:p>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Here is starter code for an </a:t>
            </a:r>
            <a:r>
              <a:rPr lang="en-US" sz="2800" dirty="0">
                <a:solidFill>
                  <a:srgbClr val="000000"/>
                </a:solidFill>
                <a:latin typeface="Consolas" panose="020B0609020204030204" pitchFamily="49" charset="0"/>
                <a:cs typeface="Segoe UI" panose="020B0502040204020203" pitchFamily="34" charset="0"/>
              </a:rPr>
              <a:t>__add__ </a:t>
            </a:r>
            <a:r>
              <a:rPr lang="en-US" sz="2800" dirty="0">
                <a:solidFill>
                  <a:srgbClr val="000000"/>
                </a:solidFill>
                <a:cs typeface="Segoe UI" panose="020B0502040204020203" pitchFamily="34" charset="0"/>
              </a:rPr>
              <a:t>method for the Time class. </a:t>
            </a:r>
          </a:p>
        </p:txBody>
      </p:sp>
    </p:spTree>
    <p:extLst>
      <p:ext uri="{BB962C8B-B14F-4D97-AF65-F5344CB8AC3E}">
        <p14:creationId xmlns:p14="http://schemas.microsoft.com/office/powerpoint/2010/main" val="22314396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7.03</a:t>
            </a:r>
          </a:p>
        </p:txBody>
      </p:sp>
      <p:sp>
        <p:nvSpPr>
          <p:cNvPr id="4" name="Content Placeholder 2">
            <a:extLst>
              <a:ext uri="{FF2B5EF4-FFF2-40B4-BE49-F238E27FC236}">
                <a16:creationId xmlns:a16="http://schemas.microsoft.com/office/drawing/2014/main" id="{47457412-EC0C-4DF4-9765-91E0152947A5}"/>
              </a:ext>
            </a:extLst>
          </p:cNvPr>
          <p:cNvSpPr txBox="1">
            <a:spLocks/>
          </p:cNvSpPr>
          <p:nvPr/>
        </p:nvSpPr>
        <p:spPr>
          <a:xfrm>
            <a:off x="584200" y="1435100"/>
            <a:ext cx="11018838" cy="424731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t>Finish writing the __add__ method for the Time class from Do Now 7.03.</a:t>
            </a:r>
          </a:p>
          <a:p>
            <a:pPr marL="0" indent="0">
              <a:spcBef>
                <a:spcPts val="600"/>
              </a:spcBef>
              <a:buFont typeface="Wingdings" panose="05000000000000000000" pitchFamily="2" charset="2"/>
              <a:buNone/>
            </a:pPr>
            <a:r>
              <a:rPr lang="en-US" dirty="0"/>
              <a:t>Write a definition for a class named Kangaroo with the following methods.</a:t>
            </a:r>
          </a:p>
          <a:p>
            <a:pPr lvl="1" indent="-342900">
              <a:spcBef>
                <a:spcPts val="600"/>
              </a:spcBef>
              <a:buFont typeface="Arial" panose="020B0604020202020204" pitchFamily="34" charset="0"/>
              <a:buChar char="•"/>
              <a:tabLst>
                <a:tab pos="177800" algn="l"/>
              </a:tabLst>
            </a:pPr>
            <a:r>
              <a:rPr lang="en-US" sz="2400" dirty="0"/>
              <a:t>An __</a:t>
            </a:r>
            <a:r>
              <a:rPr lang="en-US" sz="2400" dirty="0" err="1"/>
              <a:t>init</a:t>
            </a:r>
            <a:r>
              <a:rPr lang="en-US" sz="2400" dirty="0"/>
              <a:t>__ method that initializes an attribute named </a:t>
            </a:r>
            <a:r>
              <a:rPr lang="en-US" sz="2400" dirty="0" err="1"/>
              <a:t>pouch_contents</a:t>
            </a:r>
            <a:r>
              <a:rPr lang="en-US" sz="2400" dirty="0"/>
              <a:t> to an empty list.</a:t>
            </a:r>
          </a:p>
          <a:p>
            <a:pPr lvl="1" indent="-342900">
              <a:spcBef>
                <a:spcPts val="600"/>
              </a:spcBef>
              <a:buFont typeface="Arial" panose="020B0604020202020204" pitchFamily="34" charset="0"/>
              <a:buChar char="•"/>
              <a:tabLst>
                <a:tab pos="177800" algn="l"/>
              </a:tabLst>
            </a:pPr>
            <a:r>
              <a:rPr lang="en-US" sz="2400" dirty="0"/>
              <a:t>A method named </a:t>
            </a:r>
            <a:r>
              <a:rPr lang="en-US" sz="2400" dirty="0" err="1"/>
              <a:t>put_in_pouch</a:t>
            </a:r>
            <a:r>
              <a:rPr lang="en-US" sz="2400" dirty="0"/>
              <a:t> that takes an object of any type and adds it to </a:t>
            </a:r>
            <a:r>
              <a:rPr lang="en-US" sz="2400" dirty="0" err="1"/>
              <a:t>pouch_contents</a:t>
            </a:r>
            <a:r>
              <a:rPr lang="en-US" sz="2400" dirty="0"/>
              <a:t>.</a:t>
            </a:r>
          </a:p>
          <a:p>
            <a:pPr lvl="1" indent="-342900">
              <a:spcBef>
                <a:spcPts val="600"/>
              </a:spcBef>
              <a:buFont typeface="Arial" panose="020B0604020202020204" pitchFamily="34" charset="0"/>
              <a:buChar char="•"/>
              <a:tabLst>
                <a:tab pos="177800" algn="l"/>
              </a:tabLst>
            </a:pPr>
            <a:r>
              <a:rPr lang="en-US" sz="2400" dirty="0"/>
              <a:t>A __str__ method that returns a string representation of the Kangaroo object and the contents of the pouch.</a:t>
            </a:r>
          </a:p>
        </p:txBody>
      </p:sp>
    </p:spTree>
    <p:extLst>
      <p:ext uri="{BB962C8B-B14F-4D97-AF65-F5344CB8AC3E}">
        <p14:creationId xmlns:p14="http://schemas.microsoft.com/office/powerpoint/2010/main" val="33898419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7.03 Extra Credit</a:t>
            </a:r>
          </a:p>
        </p:txBody>
      </p:sp>
      <p:sp>
        <p:nvSpPr>
          <p:cNvPr id="8" name="Content Placeholder 2">
            <a:extLst>
              <a:ext uri="{FF2B5EF4-FFF2-40B4-BE49-F238E27FC236}">
                <a16:creationId xmlns:a16="http://schemas.microsoft.com/office/drawing/2014/main" id="{CC7209BB-1127-4D27-82C7-6CC938141AE1}"/>
              </a:ext>
            </a:extLst>
          </p:cNvPr>
          <p:cNvSpPr txBox="1">
            <a:spLocks/>
          </p:cNvSpPr>
          <p:nvPr/>
        </p:nvSpPr>
        <p:spPr>
          <a:xfrm>
            <a:off x="584200" y="1435100"/>
            <a:ext cx="11018838" cy="430887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t>Return to your Pet class from Lab 7.02. Research the </a:t>
            </a:r>
            <a:r>
              <a:rPr lang="en-US" dirty="0" err="1"/>
              <a:t>isinstance</a:t>
            </a:r>
            <a:r>
              <a:rPr lang="en-US" dirty="0"/>
              <a:t> function to write a method </a:t>
            </a:r>
            <a:r>
              <a:rPr lang="en-US" dirty="0" err="1"/>
              <a:t>is_friend</a:t>
            </a:r>
            <a:r>
              <a:rPr lang="en-US" dirty="0"/>
              <a:t> that will take another pet as an argument and return True if the two pets are friends and False if they are not.</a:t>
            </a:r>
          </a:p>
          <a:p>
            <a:pPr marL="0" indent="0">
              <a:spcBef>
                <a:spcPts val="600"/>
              </a:spcBef>
              <a:buFont typeface="Wingdings" panose="05000000000000000000" pitchFamily="2" charset="2"/>
              <a:buNone/>
            </a:pPr>
            <a:r>
              <a:rPr lang="en-US" dirty="0"/>
              <a:t>Rules</a:t>
            </a:r>
          </a:p>
          <a:p>
            <a:pPr marL="406400" indent="-292100">
              <a:spcBef>
                <a:spcPts val="600"/>
              </a:spcBef>
              <a:buFont typeface="Arial" panose="020B0604020202020204" pitchFamily="34" charset="0"/>
              <a:buChar char="•"/>
              <a:tabLst>
                <a:tab pos="228600" algn="l"/>
              </a:tabLst>
            </a:pPr>
            <a:r>
              <a:rPr lang="en-US" dirty="0"/>
              <a:t>If both pets are dogs, they are friends</a:t>
            </a:r>
          </a:p>
          <a:p>
            <a:pPr marL="406400" indent="-292100">
              <a:spcBef>
                <a:spcPts val="600"/>
              </a:spcBef>
              <a:buFont typeface="Arial" panose="020B0604020202020204" pitchFamily="34" charset="0"/>
              <a:buChar char="•"/>
              <a:tabLst>
                <a:tab pos="228600" algn="l"/>
              </a:tabLst>
            </a:pPr>
            <a:r>
              <a:rPr lang="en-US" dirty="0"/>
              <a:t>If self is a dog and the other pet is a cat, they are friends</a:t>
            </a:r>
          </a:p>
          <a:p>
            <a:pPr marL="406400" indent="-292100">
              <a:spcBef>
                <a:spcPts val="600"/>
              </a:spcBef>
              <a:buFont typeface="Arial" panose="020B0604020202020204" pitchFamily="34" charset="0"/>
              <a:buChar char="•"/>
              <a:tabLst>
                <a:tab pos="228600" algn="l"/>
              </a:tabLst>
            </a:pPr>
            <a:r>
              <a:rPr lang="en-US" dirty="0"/>
              <a:t>If self is a cat and the other pet is a dog, they are not friends</a:t>
            </a:r>
          </a:p>
          <a:p>
            <a:pPr marL="406400" indent="-292100">
              <a:spcBef>
                <a:spcPts val="600"/>
              </a:spcBef>
              <a:buFont typeface="Arial" panose="020B0604020202020204" pitchFamily="34" charset="0"/>
              <a:buChar char="•"/>
              <a:tabLst>
                <a:tab pos="228600" algn="l"/>
              </a:tabLst>
            </a:pPr>
            <a:r>
              <a:rPr lang="en-US" dirty="0"/>
              <a:t>If they are both cats, they are not friends</a:t>
            </a:r>
          </a:p>
        </p:txBody>
      </p:sp>
    </p:spTree>
    <p:extLst>
      <p:ext uri="{BB962C8B-B14F-4D97-AF65-F5344CB8AC3E}">
        <p14:creationId xmlns:p14="http://schemas.microsoft.com/office/powerpoint/2010/main" val="30182572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4" name="Rectangle 3">
            <a:extLst>
              <a:ext uri="{FF2B5EF4-FFF2-40B4-BE49-F238E27FC236}">
                <a16:creationId xmlns:a16="http://schemas.microsoft.com/office/drawing/2014/main" id="{AA3CA78C-F294-46B8-85FC-FDD17B0DCF27}"/>
              </a:ext>
              <a:ext uri="{C183D7F6-B498-43B3-948B-1728B52AA6E4}">
                <adec:decorative xmlns:adec="http://schemas.microsoft.com/office/drawing/2017/decorative" val="1"/>
              </a:ext>
            </a:extLst>
          </p:cNvPr>
          <p:cNvSpPr/>
          <p:nvPr/>
        </p:nvSpPr>
        <p:spPr>
          <a:xfrm>
            <a:off x="588963" y="2049926"/>
            <a:ext cx="1447101" cy="1450181"/>
          </a:xfrm>
          <a:prstGeom prst="rect">
            <a:avLst/>
          </a:prstGeom>
          <a:solidFill>
            <a:schemeClr val="bg2"/>
          </a:solid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endParaRPr lang="en-IN" sz="2800" dirty="0"/>
          </a:p>
        </p:txBody>
      </p:sp>
      <p:sp>
        <p:nvSpPr>
          <p:cNvPr id="5" name="Rectangle 4" descr="Pencil">
            <a:extLst>
              <a:ext uri="{FF2B5EF4-FFF2-40B4-BE49-F238E27FC236}">
                <a16:creationId xmlns:a16="http://schemas.microsoft.com/office/drawing/2014/main" id="{75678F79-FE14-46A8-BC2E-6685B2D7D3CC}"/>
              </a:ext>
            </a:extLst>
          </p:cNvPr>
          <p:cNvSpPr/>
          <p:nvPr/>
        </p:nvSpPr>
        <p:spPr>
          <a:xfrm>
            <a:off x="866881" y="2329384"/>
            <a:ext cx="891265" cy="89126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Rectangle 5">
            <a:extLst>
              <a:ext uri="{FF2B5EF4-FFF2-40B4-BE49-F238E27FC236}">
                <a16:creationId xmlns:a16="http://schemas.microsoft.com/office/drawing/2014/main" id="{FDCC3887-65F6-4037-AB10-9A5398E7CE68}"/>
              </a:ext>
            </a:extLst>
          </p:cNvPr>
          <p:cNvSpPr/>
          <p:nvPr/>
        </p:nvSpPr>
        <p:spPr>
          <a:xfrm>
            <a:off x="2179638" y="2049926"/>
            <a:ext cx="9423399" cy="1450181"/>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r>
              <a:rPr lang="en-US" sz="2800" dirty="0"/>
              <a:t>Write down any questions you still have about the new terms you learned today</a:t>
            </a:r>
            <a:endParaRPr lang="en-IN" sz="2800" dirty="0"/>
          </a:p>
        </p:txBody>
      </p:sp>
      <p:sp>
        <p:nvSpPr>
          <p:cNvPr id="8" name="Rectangle 7">
            <a:extLst>
              <a:ext uri="{FF2B5EF4-FFF2-40B4-BE49-F238E27FC236}">
                <a16:creationId xmlns:a16="http://schemas.microsoft.com/office/drawing/2014/main" id="{8C82CB94-F757-4DD8-BD7B-E70F474F2067}"/>
              </a:ext>
              <a:ext uri="{C183D7F6-B498-43B3-948B-1728B52AA6E4}">
                <adec:decorative xmlns:adec="http://schemas.microsoft.com/office/drawing/2017/decorative" val="1"/>
              </a:ext>
            </a:extLst>
          </p:cNvPr>
          <p:cNvSpPr/>
          <p:nvPr/>
        </p:nvSpPr>
        <p:spPr>
          <a:xfrm>
            <a:off x="588963" y="4045533"/>
            <a:ext cx="1447101" cy="1450181"/>
          </a:xfrm>
          <a:prstGeom prst="rect">
            <a:avLst/>
          </a:prstGeom>
          <a:solidFill>
            <a:schemeClr val="bg2"/>
          </a:solid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endParaRPr lang="en-IN" sz="2800" dirty="0"/>
          </a:p>
        </p:txBody>
      </p:sp>
      <p:sp>
        <p:nvSpPr>
          <p:cNvPr id="9" name="Rectangle 8" descr="Questions">
            <a:extLst>
              <a:ext uri="{FF2B5EF4-FFF2-40B4-BE49-F238E27FC236}">
                <a16:creationId xmlns:a16="http://schemas.microsoft.com/office/drawing/2014/main" id="{011843D8-9D83-4A82-A5BC-422125CC2D90}"/>
              </a:ext>
            </a:extLst>
          </p:cNvPr>
          <p:cNvSpPr/>
          <p:nvPr/>
        </p:nvSpPr>
        <p:spPr>
          <a:xfrm>
            <a:off x="866881" y="4324991"/>
            <a:ext cx="891265" cy="89126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Rectangle 9">
            <a:extLst>
              <a:ext uri="{FF2B5EF4-FFF2-40B4-BE49-F238E27FC236}">
                <a16:creationId xmlns:a16="http://schemas.microsoft.com/office/drawing/2014/main" id="{11E18343-9317-44E6-BE43-0C776D289AE4}"/>
              </a:ext>
            </a:extLst>
          </p:cNvPr>
          <p:cNvSpPr/>
          <p:nvPr/>
        </p:nvSpPr>
        <p:spPr>
          <a:xfrm>
            <a:off x="2179638" y="4045533"/>
            <a:ext cx="9423399" cy="1450181"/>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r>
              <a:rPr lang="en-US" sz="2800"/>
              <a:t>Is there anything you still need more clarification on?</a:t>
            </a:r>
            <a:endParaRPr lang="en-IN" sz="280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CA27675-649F-4322-A6F2-ECC02E8F8EF2}"/>
              </a:ext>
            </a:extLst>
          </p:cNvPr>
          <p:cNvSpPr>
            <a:spLocks noGrp="1"/>
          </p:cNvSpPr>
          <p:nvPr>
            <p:ph type="title" idx="4294967295"/>
          </p:nvPr>
        </p:nvSpPr>
        <p:spPr bwMode="auto">
          <a:xfrm>
            <a:off x="0" y="0"/>
            <a:ext cx="4364038" cy="6858000"/>
          </a:xfrm>
          <a:prstGeom prst="rect">
            <a:avLst/>
          </a:prstGeom>
          <a:solidFill>
            <a:schemeClr val="tx2"/>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32472" fontAlgn="base">
              <a:spcAft>
                <a:spcPct val="0"/>
              </a:spcAft>
              <a:defRPr/>
            </a:pPr>
            <a:r>
              <a:rPr lang="en-IN" spc="0" dirty="0">
                <a:ln>
                  <a:noFill/>
                </a:ln>
                <a:solidFill>
                  <a:schemeClr val="bg1"/>
                </a:solidFill>
                <a:latin typeface="+mj-lt"/>
                <a:ea typeface="Segoe UI" pitchFamily="34" charset="0"/>
                <a:cs typeface="Segoe UI" pitchFamily="34" charset="0"/>
              </a:rPr>
              <a:t>Methods</a:t>
            </a:r>
            <a:endPar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6" name="Text Placeholder 4">
            <a:extLst>
              <a:ext uri="{FF2B5EF4-FFF2-40B4-BE49-F238E27FC236}">
                <a16:creationId xmlns:a16="http://schemas.microsoft.com/office/drawing/2014/main" id="{0088982F-6FA3-4B81-82E6-A59836F741DE}"/>
              </a:ext>
            </a:extLst>
          </p:cNvPr>
          <p:cNvSpPr txBox="1">
            <a:spLocks/>
          </p:cNvSpPr>
          <p:nvPr/>
        </p:nvSpPr>
        <p:spPr>
          <a:xfrm>
            <a:off x="4940301" y="585788"/>
            <a:ext cx="6669087" cy="5683250"/>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0" indent="0">
              <a:lnSpc>
                <a:spcPct val="90000"/>
              </a:lnSpc>
              <a:buNone/>
            </a:pPr>
            <a:r>
              <a:rPr lang="en-US" dirty="0"/>
              <a:t>Define and identify</a:t>
            </a:r>
          </a:p>
          <a:p>
            <a:pPr marL="685800" lvl="1" indent="-457200">
              <a:lnSpc>
                <a:spcPct val="90000"/>
              </a:lnSpc>
              <a:buFont typeface="Arial" panose="020B0604020202020204" pitchFamily="34" charset="0"/>
              <a:buChar char="•"/>
            </a:pPr>
            <a:r>
              <a:rPr lang="en-US" sz="2800" dirty="0">
                <a:latin typeface="+mj-lt"/>
              </a:rPr>
              <a:t>method</a:t>
            </a:r>
          </a:p>
          <a:p>
            <a:pPr marL="685800" lvl="1" indent="-457200">
              <a:lnSpc>
                <a:spcPct val="90000"/>
              </a:lnSpc>
              <a:buFont typeface="Arial" panose="020B0604020202020204" pitchFamily="34" charset="0"/>
              <a:buChar char="•"/>
            </a:pPr>
            <a:r>
              <a:rPr lang="en-US" sz="2800" dirty="0">
                <a:latin typeface="+mj-lt"/>
              </a:rPr>
              <a:t>__str__</a:t>
            </a:r>
          </a:p>
          <a:p>
            <a:pPr marL="685800" lvl="1" indent="-457200">
              <a:lnSpc>
                <a:spcPct val="90000"/>
              </a:lnSpc>
              <a:buFont typeface="Arial" panose="020B0604020202020204" pitchFamily="34" charset="0"/>
              <a:buChar char="•"/>
            </a:pPr>
            <a:r>
              <a:rPr lang="en-US" sz="2800" dirty="0">
                <a:latin typeface="+mj-lt"/>
              </a:rPr>
              <a:t>__add__</a:t>
            </a:r>
          </a:p>
          <a:p>
            <a:pPr marL="685800" lvl="1" indent="-457200">
              <a:lnSpc>
                <a:spcPct val="90000"/>
              </a:lnSpc>
              <a:buFont typeface="Arial" panose="020B0604020202020204" pitchFamily="34" charset="0"/>
              <a:buChar char="•"/>
            </a:pPr>
            <a:r>
              <a:rPr lang="en-US" sz="2800" dirty="0">
                <a:latin typeface="+mj-lt"/>
              </a:rPr>
              <a:t>operator overloading</a:t>
            </a:r>
          </a:p>
        </p:txBody>
      </p:sp>
    </p:spTree>
    <p:extLst>
      <p:ext uri="{BB962C8B-B14F-4D97-AF65-F5344CB8AC3E}">
        <p14:creationId xmlns:p14="http://schemas.microsoft.com/office/powerpoint/2010/main" val="23819960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a:t>Today’s Plan</a:t>
            </a:r>
            <a:br>
              <a:rPr lang="en-US"/>
            </a:br>
            <a:endParaRPr lang="en-US"/>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vert="horz" wrap="square" lIns="0" tIns="0" rIns="0" bIns="0" rtlCol="0" anchor="t">
            <a:spAutoFit/>
          </a:bodyPr>
          <a:lstStyle/>
          <a:p>
            <a:r>
              <a:rPr lang="en-US" dirty="0"/>
              <a:t>Do Now</a:t>
            </a:r>
          </a:p>
          <a:p>
            <a:r>
              <a:rPr lang="en-US" dirty="0"/>
              <a:t>Lesson</a:t>
            </a:r>
          </a:p>
          <a:p>
            <a:r>
              <a:rPr lang="en-US" dirty="0"/>
              <a:t>Lab</a:t>
            </a:r>
          </a:p>
          <a:p>
            <a:r>
              <a:rPr lang="en-US" dirty="0">
                <a:cs typeface="Segoe UI"/>
              </a:rPr>
              <a:t>Exit Ticket</a:t>
            </a:r>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7.04</a:t>
            </a:r>
          </a:p>
        </p:txBody>
      </p:sp>
      <p:sp>
        <p:nvSpPr>
          <p:cNvPr id="7" name="Content Placeholder 4">
            <a:extLst>
              <a:ext uri="{FF2B5EF4-FFF2-40B4-BE49-F238E27FC236}">
                <a16:creationId xmlns:a16="http://schemas.microsoft.com/office/drawing/2014/main" id="{BB374DC9-8DC9-4D80-AADB-9E67EF5DF2CA}"/>
              </a:ext>
            </a:extLst>
          </p:cNvPr>
          <p:cNvSpPr txBox="1">
            <a:spLocks/>
          </p:cNvSpPr>
          <p:nvPr/>
        </p:nvSpPr>
        <p:spPr>
          <a:xfrm>
            <a:off x="601866" y="1409429"/>
            <a:ext cx="4785470" cy="369332"/>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cs typeface="Segoe UI"/>
              </a:rPr>
              <a:t>In your console type: </a:t>
            </a:r>
          </a:p>
        </p:txBody>
      </p:sp>
      <p:sp>
        <p:nvSpPr>
          <p:cNvPr id="8" name="TextBox 7">
            <a:extLst>
              <a:ext uri="{FF2B5EF4-FFF2-40B4-BE49-F238E27FC236}">
                <a16:creationId xmlns:a16="http://schemas.microsoft.com/office/drawing/2014/main" id="{7B02530D-E91B-4FDC-9497-8B64EFF9A3E4}"/>
              </a:ext>
            </a:extLst>
          </p:cNvPr>
          <p:cNvSpPr txBox="1"/>
          <p:nvPr/>
        </p:nvSpPr>
        <p:spPr>
          <a:xfrm>
            <a:off x="556457" y="2029482"/>
            <a:ext cx="7571543" cy="4239556"/>
          </a:xfrm>
          <a:prstGeom prst="rect">
            <a:avLst/>
          </a:prstGeom>
          <a:noFill/>
          <a:ln>
            <a:solidFill>
              <a:schemeClr val="bg1">
                <a:lumMod val="75000"/>
              </a:schemeClr>
            </a:solidFill>
          </a:ln>
        </p:spPr>
        <p:txBody>
          <a:bodyPr wrap="square">
            <a:noAutofit/>
          </a:bodyPr>
          <a:lstStyle/>
          <a:p>
            <a:pPr>
              <a:spcBef>
                <a:spcPts val="600"/>
              </a:spcBef>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Time</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time on a 24 hour clock."""</a:t>
            </a:r>
            <a:endParaRPr lang="en-US" sz="2000" dirty="0">
              <a:solidFill>
                <a:srgbClr val="000000"/>
              </a:solidFill>
              <a:latin typeface="Consolas" panose="020B0609020204030204" pitchFamily="49" charset="0"/>
            </a:endParaRP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hour</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minute</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second</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.hour</a:t>
            </a:r>
            <a:r>
              <a:rPr lang="en-US" sz="2000" dirty="0">
                <a:solidFill>
                  <a:srgbClr val="000000"/>
                </a:solidFill>
                <a:latin typeface="Consolas" panose="020B0609020204030204" pitchFamily="49" charset="0"/>
              </a:rPr>
              <a:t> = hour</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.minute</a:t>
            </a:r>
            <a:r>
              <a:rPr lang="en-US" sz="2000" dirty="0">
                <a:solidFill>
                  <a:srgbClr val="000000"/>
                </a:solidFill>
                <a:latin typeface="Consolas" panose="020B0609020204030204" pitchFamily="49" charset="0"/>
              </a:rPr>
              <a:t> = minute</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.second</a:t>
            </a:r>
            <a:r>
              <a:rPr lang="en-US" sz="2000" dirty="0">
                <a:solidFill>
                  <a:srgbClr val="000000"/>
                </a:solidFill>
                <a:latin typeface="Consolas" panose="020B0609020204030204" pitchFamily="49" charset="0"/>
              </a:rPr>
              <a:t> = second</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time_1 = Time(</a:t>
            </a:r>
            <a:r>
              <a:rPr lang="en-US" sz="2000" dirty="0">
                <a:solidFill>
                  <a:srgbClr val="098658"/>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32</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00</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time_2 = Time(</a:t>
            </a:r>
            <a:r>
              <a:rPr lang="en-US" sz="2000" dirty="0">
                <a:solidFill>
                  <a:srgbClr val="098658"/>
                </a:solidFill>
                <a:latin typeface="Consolas" panose="020B0609020204030204" pitchFamily="49" charset="0"/>
              </a:rPr>
              <a:t>23</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11</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11</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(time_1)</a:t>
            </a:r>
          </a:p>
          <a:p>
            <a:pPr>
              <a:spcBef>
                <a:spcPts val="600"/>
              </a:spcBef>
            </a:pP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(time_2)</a:t>
            </a:r>
          </a:p>
        </p:txBody>
      </p:sp>
      <p:sp>
        <p:nvSpPr>
          <p:cNvPr id="9" name="Content Placeholder 4">
            <a:extLst>
              <a:ext uri="{FF2B5EF4-FFF2-40B4-BE49-F238E27FC236}">
                <a16:creationId xmlns:a16="http://schemas.microsoft.com/office/drawing/2014/main" id="{8EA1F03E-CA5C-4EB8-BB28-7685C58B535D}"/>
              </a:ext>
            </a:extLst>
          </p:cNvPr>
          <p:cNvSpPr txBox="1">
            <a:spLocks/>
          </p:cNvSpPr>
          <p:nvPr/>
        </p:nvSpPr>
        <p:spPr>
          <a:xfrm>
            <a:off x="8470900" y="2017714"/>
            <a:ext cx="3119234"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dirty="0">
                <a:latin typeface="+mj-lt"/>
                <a:cs typeface="Segoe UI"/>
              </a:rPr>
              <a:t>In your notebook write:</a:t>
            </a:r>
            <a:endParaRPr lang="en-US" dirty="0">
              <a:latin typeface="+mj-lt"/>
              <a:cs typeface="Segoe UI"/>
            </a:endParaRPr>
          </a:p>
          <a:p>
            <a:pPr marL="457200" indent="-342900">
              <a:spcBef>
                <a:spcPts val="600"/>
              </a:spcBef>
              <a:buFont typeface="+mj-lt"/>
              <a:buAutoNum type="arabicPeriod"/>
              <a:tabLst>
                <a:tab pos="406400" algn="l"/>
              </a:tabLst>
            </a:pPr>
            <a:r>
              <a:rPr lang="en-US" sz="2000" dirty="0">
                <a:cs typeface="Segoe UI"/>
              </a:rPr>
              <a:t>Based on what is output, how can you tell the difference between time_1 and time_2?</a:t>
            </a:r>
          </a:p>
          <a:p>
            <a:pPr marL="457200" indent="-342900">
              <a:spcBef>
                <a:spcPts val="600"/>
              </a:spcBef>
              <a:buFont typeface="+mj-lt"/>
              <a:buAutoNum type="arabicPeriod"/>
              <a:tabLst>
                <a:tab pos="406400" algn="l"/>
              </a:tabLst>
            </a:pPr>
            <a:r>
              <a:rPr lang="en-US" sz="2000" dirty="0">
                <a:cs typeface="Segoe UI"/>
              </a:rPr>
              <a:t>What happens if you try to add time_1 and time_2?</a:t>
            </a:r>
          </a:p>
        </p:txBody>
      </p:sp>
    </p:spTree>
    <p:extLst>
      <p:ext uri="{BB962C8B-B14F-4D97-AF65-F5344CB8AC3E}">
        <p14:creationId xmlns:p14="http://schemas.microsoft.com/office/powerpoint/2010/main" val="8380667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D6-2746-4452-8C14-3D1827EB5513}"/>
              </a:ext>
            </a:extLst>
          </p:cNvPr>
          <p:cNvSpPr>
            <a:spLocks noGrp="1"/>
          </p:cNvSpPr>
          <p:nvPr>
            <p:ph type="title"/>
          </p:nvPr>
        </p:nvSpPr>
        <p:spPr/>
        <p:txBody>
          <a:bodyPr/>
          <a:lstStyle/>
          <a:p>
            <a:r>
              <a:rPr lang="en-US" dirty="0"/>
              <a:t>Do Now 7.03 Discussion</a:t>
            </a:r>
          </a:p>
        </p:txBody>
      </p:sp>
      <p:sp>
        <p:nvSpPr>
          <p:cNvPr id="4" name="Content Placeholder 2">
            <a:extLst>
              <a:ext uri="{FF2B5EF4-FFF2-40B4-BE49-F238E27FC236}">
                <a16:creationId xmlns:a16="http://schemas.microsoft.com/office/drawing/2014/main" id="{7BF6BB31-B6CD-401C-B442-3E5B9AE481B4}"/>
              </a:ext>
            </a:extLst>
          </p:cNvPr>
          <p:cNvSpPr txBox="1">
            <a:spLocks/>
          </p:cNvSpPr>
          <p:nvPr/>
        </p:nvSpPr>
        <p:spPr>
          <a:xfrm>
            <a:off x="588262" y="1435100"/>
            <a:ext cx="10430575" cy="144655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Arial" panose="020B0604020202020204" pitchFamily="34" charset="0"/>
              <a:buChar char="•"/>
            </a:pPr>
            <a:r>
              <a:rPr lang="en-US" dirty="0"/>
              <a:t>You probably got results you didn’t expect in the Do Now.</a:t>
            </a:r>
          </a:p>
          <a:p>
            <a:pPr>
              <a:spcBef>
                <a:spcPts val="600"/>
              </a:spcBef>
              <a:spcAft>
                <a:spcPts val="600"/>
              </a:spcAft>
              <a:buFont typeface="Arial" panose="020B0604020202020204" pitchFamily="34" charset="0"/>
              <a:buChar char="•"/>
            </a:pPr>
            <a:r>
              <a:rPr lang="en-US" dirty="0"/>
              <a:t>We’re going to return to the Do Now questions shortly, but first, let’s talk about methods.</a:t>
            </a:r>
          </a:p>
        </p:txBody>
      </p:sp>
    </p:spTree>
    <p:extLst>
      <p:ext uri="{BB962C8B-B14F-4D97-AF65-F5344CB8AC3E}">
        <p14:creationId xmlns:p14="http://schemas.microsoft.com/office/powerpoint/2010/main" val="40934763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Methods </a:t>
            </a:r>
          </a:p>
        </p:txBody>
      </p:sp>
      <p:sp>
        <p:nvSpPr>
          <p:cNvPr id="4" name="Content Placeholder 2">
            <a:extLst>
              <a:ext uri="{FF2B5EF4-FFF2-40B4-BE49-F238E27FC236}">
                <a16:creationId xmlns:a16="http://schemas.microsoft.com/office/drawing/2014/main" id="{D6443812-C4E1-4B47-92D7-17229C171805}"/>
              </a:ext>
            </a:extLst>
          </p:cNvPr>
          <p:cNvSpPr txBox="1">
            <a:spLocks/>
          </p:cNvSpPr>
          <p:nvPr/>
        </p:nvSpPr>
        <p:spPr>
          <a:xfrm>
            <a:off x="588262" y="1435100"/>
            <a:ext cx="10430575" cy="18959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dirty="0"/>
              <a:t>We already saw one</a:t>
            </a:r>
            <a:r>
              <a:rPr lang="en-US" dirty="0">
                <a:latin typeface="+mj-lt"/>
              </a:rPr>
              <a:t> </a:t>
            </a:r>
            <a:r>
              <a:rPr lang="en-US" b="1" dirty="0">
                <a:latin typeface="+mj-lt"/>
              </a:rPr>
              <a:t>method </a:t>
            </a:r>
            <a:r>
              <a:rPr lang="en-US" dirty="0"/>
              <a:t>in the last lesson,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a:t>
            </a:r>
            <a:r>
              <a:rPr lang="en-US" dirty="0"/>
              <a:t>.</a:t>
            </a:r>
          </a:p>
          <a:p>
            <a:pPr>
              <a:spcBef>
                <a:spcPts val="600"/>
              </a:spcBef>
            </a:pPr>
            <a:r>
              <a:rPr lang="en-US" dirty="0"/>
              <a:t>A </a:t>
            </a:r>
            <a:r>
              <a:rPr lang="en-US" dirty="0">
                <a:latin typeface="+mj-lt"/>
              </a:rPr>
              <a:t>method </a:t>
            </a:r>
            <a:r>
              <a:rPr lang="en-US" dirty="0"/>
              <a:t>is a function that is defined within a class.</a:t>
            </a:r>
          </a:p>
          <a:p>
            <a:pPr>
              <a:spcBef>
                <a:spcPts val="600"/>
              </a:spcBef>
            </a:pPr>
            <a:r>
              <a:rPr lang="en-US" dirty="0"/>
              <a:t>As we saw in the last lesson, a method must have at least one argument: </a:t>
            </a:r>
            <a:r>
              <a:rPr lang="en-US" dirty="0">
                <a:latin typeface="Consolas" panose="020B0609020204030204" pitchFamily="49" charset="0"/>
              </a:rPr>
              <a:t>self</a:t>
            </a:r>
            <a:r>
              <a:rPr lang="en-US" dirty="0"/>
              <a:t>.</a:t>
            </a:r>
          </a:p>
        </p:txBody>
      </p:sp>
    </p:spTree>
    <p:extLst>
      <p:ext uri="{BB962C8B-B14F-4D97-AF65-F5344CB8AC3E}">
        <p14:creationId xmlns:p14="http://schemas.microsoft.com/office/powerpoint/2010/main" val="25316377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Methods  </a:t>
            </a:r>
          </a:p>
        </p:txBody>
      </p:sp>
      <p:sp>
        <p:nvSpPr>
          <p:cNvPr id="6" name="TextBox 5">
            <a:extLst>
              <a:ext uri="{FF2B5EF4-FFF2-40B4-BE49-F238E27FC236}">
                <a16:creationId xmlns:a16="http://schemas.microsoft.com/office/drawing/2014/main" id="{861C6860-354F-4243-AF9A-3A5D4BEB4CFD}"/>
              </a:ext>
            </a:extLst>
          </p:cNvPr>
          <p:cNvSpPr txBox="1"/>
          <p:nvPr/>
        </p:nvSpPr>
        <p:spPr>
          <a:xfrm>
            <a:off x="556457" y="2463800"/>
            <a:ext cx="11052931" cy="3805238"/>
          </a:xfrm>
          <a:prstGeom prst="rect">
            <a:avLst/>
          </a:prstGeom>
          <a:noFill/>
          <a:ln>
            <a:solidFill>
              <a:schemeClr val="bg1">
                <a:lumMod val="75000"/>
              </a:schemeClr>
            </a:solidFill>
          </a:ln>
        </p:spPr>
        <p:txBody>
          <a:bodyPr wrap="square">
            <a:noAutofit/>
          </a:bodyPr>
          <a:lstStyle/>
          <a:p>
            <a:pPr>
              <a:spcBef>
                <a:spcPts val="600"/>
              </a:spcBef>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 """</a:t>
            </a:r>
            <a:endParaRPr lang="en-US" sz="2000" dirty="0">
              <a:solidFill>
                <a:srgbClr val="000000"/>
              </a:solidFill>
              <a:latin typeface="Consolas" panose="020B0609020204030204" pitchFamily="49" charset="0"/>
            </a:endParaRP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name</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color</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noise</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self</a:t>
            </a:r>
            <a:r>
              <a:rPr lang="en-US" sz="2000" dirty="0">
                <a:solidFill>
                  <a:srgbClr val="000000"/>
                </a:solidFill>
                <a:latin typeface="Consolas" panose="020B0609020204030204" pitchFamily="49" charset="0"/>
              </a:rPr>
              <a:t>.name = name</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.color</a:t>
            </a:r>
            <a:r>
              <a:rPr lang="en-US" sz="2000" dirty="0">
                <a:solidFill>
                  <a:srgbClr val="000000"/>
                </a:solidFill>
                <a:latin typeface="Consolas" panose="020B0609020204030204" pitchFamily="49" charset="0"/>
              </a:rPr>
              <a:t> = color</a:t>
            </a:r>
          </a:p>
          <a:p>
            <a:pPr>
              <a:spcBef>
                <a:spcPts val="600"/>
              </a:spcBef>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.noise</a:t>
            </a:r>
            <a:r>
              <a:rPr lang="en-US" sz="2000" dirty="0">
                <a:solidFill>
                  <a:srgbClr val="000000"/>
                </a:solidFill>
                <a:latin typeface="Consolas" panose="020B0609020204030204" pitchFamily="49" charset="0"/>
              </a:rPr>
              <a:t> = noise</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make_noise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.noise</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my_pet</a:t>
            </a:r>
            <a:r>
              <a:rPr lang="en-US" sz="2000" dirty="0">
                <a:solidFill>
                  <a:srgbClr val="000000"/>
                </a:solidFill>
                <a:latin typeface="Consolas" panose="020B0609020204030204" pitchFamily="49" charset="0"/>
              </a:rPr>
              <a:t> = Pet(</a:t>
            </a:r>
            <a:r>
              <a:rPr lang="en-US" sz="2000" dirty="0">
                <a:solidFill>
                  <a:srgbClr val="A31515"/>
                </a:solidFill>
                <a:latin typeface="Consolas" panose="020B0609020204030204" pitchFamily="49" charset="0"/>
              </a:rPr>
              <a:t>'Fido'</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'brown'</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'woof'</a:t>
            </a:r>
            <a:r>
              <a:rPr lang="en-US" sz="2000" dirty="0">
                <a:solidFill>
                  <a:srgbClr val="000000"/>
                </a:solidFill>
                <a:latin typeface="Consolas" panose="020B0609020204030204" pitchFamily="49" charset="0"/>
              </a:rPr>
              <a:t>)</a:t>
            </a:r>
          </a:p>
          <a:p>
            <a:pPr>
              <a:spcBef>
                <a:spcPts val="600"/>
              </a:spcBef>
            </a:pPr>
            <a:r>
              <a:rPr lang="en-US" sz="2000" dirty="0" err="1">
                <a:solidFill>
                  <a:srgbClr val="000000"/>
                </a:solidFill>
                <a:latin typeface="Consolas" panose="020B0609020204030204" pitchFamily="49" charset="0"/>
              </a:rPr>
              <a:t>my_pet.make_noise</a:t>
            </a:r>
            <a:r>
              <a:rPr lang="en-US"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D72D133A-E012-495C-9509-C767896A220E}"/>
              </a:ext>
            </a:extLst>
          </p:cNvPr>
          <p:cNvSpPr/>
          <p:nvPr/>
        </p:nvSpPr>
        <p:spPr>
          <a:xfrm>
            <a:off x="584200" y="1435100"/>
            <a:ext cx="11023600" cy="954107"/>
          </a:xfrm>
          <a:prstGeom prst="rect">
            <a:avLst/>
          </a:prstGeom>
        </p:spPr>
        <p:txBody>
          <a:bodyPr wrap="square">
            <a:spAutoFit/>
          </a:bodyPr>
          <a:lstStyle/>
          <a:p>
            <a:pPr marL="228600" lvl="0" indent="-228600" defTabSz="932742">
              <a:spcBef>
                <a:spcPct val="20000"/>
              </a:spcBef>
              <a:buSzPct val="90000"/>
              <a:buFont typeface="Wingdings" panose="05000000000000000000" pitchFamily="2" charset="2"/>
              <a:buChar char=""/>
            </a:pPr>
            <a:r>
              <a:rPr lang="en-US" sz="2800" dirty="0">
                <a:solidFill>
                  <a:srgbClr val="000000"/>
                </a:solidFill>
                <a:cs typeface="Segoe UI" panose="020B0502040204020203" pitchFamily="34" charset="0"/>
              </a:rPr>
              <a:t>Here’s an example of adding a method to our Pet class to print out the noise our pet makes.</a:t>
            </a:r>
          </a:p>
        </p:txBody>
      </p:sp>
    </p:spTree>
    <p:extLst>
      <p:ext uri="{BB962C8B-B14F-4D97-AF65-F5344CB8AC3E}">
        <p14:creationId xmlns:p14="http://schemas.microsoft.com/office/powerpoint/2010/main" val="28038408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D6-2746-4452-8C14-3D1827EB5513}"/>
              </a:ext>
            </a:extLst>
          </p:cNvPr>
          <p:cNvSpPr>
            <a:spLocks noGrp="1"/>
          </p:cNvSpPr>
          <p:nvPr>
            <p:ph type="title"/>
          </p:nvPr>
        </p:nvSpPr>
        <p:spPr/>
        <p:txBody>
          <a:bodyPr/>
          <a:lstStyle/>
          <a:p>
            <a:r>
              <a:rPr lang="en-US" dirty="0"/>
              <a:t>Returning to the Do Now 7.03 Discussion</a:t>
            </a:r>
          </a:p>
        </p:txBody>
      </p:sp>
      <p:sp>
        <p:nvSpPr>
          <p:cNvPr id="6" name="Content Placeholder 2">
            <a:extLst>
              <a:ext uri="{FF2B5EF4-FFF2-40B4-BE49-F238E27FC236}">
                <a16:creationId xmlns:a16="http://schemas.microsoft.com/office/drawing/2014/main" id="{79AE60B0-D61A-403D-9374-60F467411909}"/>
              </a:ext>
            </a:extLst>
          </p:cNvPr>
          <p:cNvSpPr txBox="1">
            <a:spLocks/>
          </p:cNvSpPr>
          <p:nvPr/>
        </p:nvSpPr>
        <p:spPr>
          <a:xfrm>
            <a:off x="588262" y="1435099"/>
            <a:ext cx="11021126" cy="1465755"/>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What happened when you printed </a:t>
            </a:r>
            <a:r>
              <a:rPr lang="en-US" dirty="0">
                <a:latin typeface="Consolas" panose="020B0609020204030204" pitchFamily="49" charset="0"/>
              </a:rPr>
              <a:t>time_1</a:t>
            </a:r>
            <a:r>
              <a:rPr lang="en-US" dirty="0"/>
              <a:t> and </a:t>
            </a:r>
            <a:r>
              <a:rPr lang="en-US" dirty="0">
                <a:latin typeface="Consolas" panose="020B0609020204030204" pitchFamily="49" charset="0"/>
              </a:rPr>
              <a:t>time_2</a:t>
            </a:r>
            <a:r>
              <a:rPr lang="en-US" dirty="0"/>
              <a:t>?</a:t>
            </a:r>
          </a:p>
          <a:p>
            <a:pPr marL="520700" indent="-284163">
              <a:tabLst>
                <a:tab pos="236538" algn="l"/>
              </a:tabLst>
            </a:pPr>
            <a:r>
              <a:rPr lang="en-US" dirty="0"/>
              <a:t>You probably got a result like this, right?</a:t>
            </a:r>
          </a:p>
        </p:txBody>
      </p:sp>
      <p:sp>
        <p:nvSpPr>
          <p:cNvPr id="5" name="TextBox 4">
            <a:extLst>
              <a:ext uri="{FF2B5EF4-FFF2-40B4-BE49-F238E27FC236}">
                <a16:creationId xmlns:a16="http://schemas.microsoft.com/office/drawing/2014/main" id="{EF83847C-D15F-4853-9901-B81B889BD0BC}"/>
              </a:ext>
            </a:extLst>
          </p:cNvPr>
          <p:cNvSpPr txBox="1"/>
          <p:nvPr/>
        </p:nvSpPr>
        <p:spPr>
          <a:xfrm>
            <a:off x="588262" y="3164578"/>
            <a:ext cx="11021126" cy="1742788"/>
          </a:xfrm>
          <a:prstGeom prst="rect">
            <a:avLst/>
          </a:prstGeom>
          <a:noFill/>
          <a:ln>
            <a:solidFill>
              <a:schemeClr val="bg1">
                <a:lumMod val="75000"/>
              </a:schemeClr>
            </a:solidFill>
          </a:ln>
        </p:spPr>
        <p:txBody>
          <a:bodyPr wrap="square" anchor="ctr">
            <a:noAutofit/>
          </a:bodyPr>
          <a:lstStyle/>
          <a:p>
            <a:r>
              <a:rPr lang="en-US" sz="2800" dirty="0"/>
              <a:t>&gt; python3 do_now_7_03.py</a:t>
            </a:r>
          </a:p>
          <a:p>
            <a:r>
              <a:rPr lang="en-US" sz="2800" dirty="0"/>
              <a:t>&lt;__</a:t>
            </a:r>
            <a:r>
              <a:rPr lang="en-US" sz="2800" dirty="0" err="1"/>
              <a:t>main__.Time</a:t>
            </a:r>
            <a:r>
              <a:rPr lang="en-US" sz="2800" dirty="0"/>
              <a:t> object at 0x0000017995BC4E80&gt;</a:t>
            </a:r>
          </a:p>
          <a:p>
            <a:r>
              <a:rPr lang="en-US" sz="2800" dirty="0"/>
              <a:t>&lt;__</a:t>
            </a:r>
            <a:r>
              <a:rPr lang="en-US" sz="2800" dirty="0" err="1"/>
              <a:t>main__.Time</a:t>
            </a:r>
            <a:r>
              <a:rPr lang="en-US" sz="2800" dirty="0"/>
              <a:t> object at 0x0000017995C03250&gt;</a:t>
            </a:r>
          </a:p>
        </p:txBody>
      </p:sp>
      <p:sp>
        <p:nvSpPr>
          <p:cNvPr id="8" name="Content Placeholder 2">
            <a:extLst>
              <a:ext uri="{FF2B5EF4-FFF2-40B4-BE49-F238E27FC236}">
                <a16:creationId xmlns:a16="http://schemas.microsoft.com/office/drawing/2014/main" id="{ACB6147B-75D3-44D9-AAD2-0BBB849E2F78}"/>
              </a:ext>
            </a:extLst>
          </p:cNvPr>
          <p:cNvSpPr txBox="1">
            <a:spLocks/>
          </p:cNvSpPr>
          <p:nvPr/>
        </p:nvSpPr>
        <p:spPr>
          <a:xfrm>
            <a:off x="584200" y="5171090"/>
            <a:ext cx="11021126" cy="1097948"/>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20700" indent="-284163">
              <a:tabLst>
                <a:tab pos="520700" algn="l"/>
              </a:tabLst>
            </a:pPr>
            <a:r>
              <a:rPr lang="en-US" dirty="0"/>
              <a:t>Was this what you expected?</a:t>
            </a:r>
          </a:p>
        </p:txBody>
      </p:sp>
    </p:spTree>
    <p:extLst>
      <p:ext uri="{BB962C8B-B14F-4D97-AF65-F5344CB8AC3E}">
        <p14:creationId xmlns:p14="http://schemas.microsoft.com/office/powerpoint/2010/main" val="30212078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D6-2746-4452-8C14-3D1827EB5513}"/>
              </a:ext>
            </a:extLst>
          </p:cNvPr>
          <p:cNvSpPr>
            <a:spLocks noGrp="1"/>
          </p:cNvSpPr>
          <p:nvPr>
            <p:ph type="title"/>
          </p:nvPr>
        </p:nvSpPr>
        <p:spPr/>
        <p:txBody>
          <a:bodyPr/>
          <a:lstStyle/>
          <a:p>
            <a:r>
              <a:rPr lang="en-US" dirty="0"/>
              <a:t>Do Now 7.03 Discussion </a:t>
            </a:r>
          </a:p>
        </p:txBody>
      </p:sp>
      <p:sp>
        <p:nvSpPr>
          <p:cNvPr id="6" name="Content Placeholder 2">
            <a:extLst>
              <a:ext uri="{FF2B5EF4-FFF2-40B4-BE49-F238E27FC236}">
                <a16:creationId xmlns:a16="http://schemas.microsoft.com/office/drawing/2014/main" id="{C5F489B6-130A-48EC-AD57-C1731C73C35C}"/>
              </a:ext>
            </a:extLst>
          </p:cNvPr>
          <p:cNvSpPr txBox="1">
            <a:spLocks/>
          </p:cNvSpPr>
          <p:nvPr/>
        </p:nvSpPr>
        <p:spPr>
          <a:xfrm>
            <a:off x="588262" y="1435099"/>
            <a:ext cx="11021126" cy="1465755"/>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time_1 and time_2 refer to the objects and not the attributes of the objects. The printed results are the type of the variables (Time object) and their location in memory.</a:t>
            </a:r>
          </a:p>
        </p:txBody>
      </p:sp>
      <p:sp>
        <p:nvSpPr>
          <p:cNvPr id="7" name="TextBox 6">
            <a:extLst>
              <a:ext uri="{FF2B5EF4-FFF2-40B4-BE49-F238E27FC236}">
                <a16:creationId xmlns:a16="http://schemas.microsoft.com/office/drawing/2014/main" id="{384D4993-3128-427F-90B6-3B34A59D561E}"/>
              </a:ext>
            </a:extLst>
          </p:cNvPr>
          <p:cNvSpPr txBox="1"/>
          <p:nvPr/>
        </p:nvSpPr>
        <p:spPr>
          <a:xfrm>
            <a:off x="588262" y="3164578"/>
            <a:ext cx="11021126" cy="1742788"/>
          </a:xfrm>
          <a:prstGeom prst="rect">
            <a:avLst/>
          </a:prstGeom>
          <a:noFill/>
          <a:ln>
            <a:solidFill>
              <a:schemeClr val="bg1">
                <a:lumMod val="75000"/>
              </a:schemeClr>
            </a:solidFill>
          </a:ln>
        </p:spPr>
        <p:txBody>
          <a:bodyPr wrap="square" anchor="ctr">
            <a:noAutofit/>
          </a:bodyPr>
          <a:lstStyle/>
          <a:p>
            <a:r>
              <a:rPr lang="en-US" sz="2800" dirty="0"/>
              <a:t>&gt; python3 do_now_7_03.py</a:t>
            </a:r>
          </a:p>
          <a:p>
            <a:r>
              <a:rPr lang="en-US" sz="2800" dirty="0"/>
              <a:t>&lt;__</a:t>
            </a:r>
            <a:r>
              <a:rPr lang="en-US" sz="2800" dirty="0" err="1"/>
              <a:t>main__.Time</a:t>
            </a:r>
            <a:r>
              <a:rPr lang="en-US" sz="2800" dirty="0"/>
              <a:t> object at 0x0000017995BC4E80&gt;</a:t>
            </a:r>
          </a:p>
          <a:p>
            <a:r>
              <a:rPr lang="en-US" sz="2800" dirty="0"/>
              <a:t>&lt;__</a:t>
            </a:r>
            <a:r>
              <a:rPr lang="en-US" sz="2800" dirty="0" err="1"/>
              <a:t>main__.Time</a:t>
            </a:r>
            <a:r>
              <a:rPr lang="en-US" sz="2800" dirty="0"/>
              <a:t> object at 0x0000017995C03250&gt;</a:t>
            </a:r>
          </a:p>
        </p:txBody>
      </p:sp>
      <p:sp>
        <p:nvSpPr>
          <p:cNvPr id="8" name="Content Placeholder 2">
            <a:extLst>
              <a:ext uri="{FF2B5EF4-FFF2-40B4-BE49-F238E27FC236}">
                <a16:creationId xmlns:a16="http://schemas.microsoft.com/office/drawing/2014/main" id="{503D01FA-7142-4CB0-A44A-F344B7490A91}"/>
              </a:ext>
            </a:extLst>
          </p:cNvPr>
          <p:cNvSpPr txBox="1">
            <a:spLocks/>
          </p:cNvSpPr>
          <p:nvPr/>
        </p:nvSpPr>
        <p:spPr>
          <a:xfrm>
            <a:off x="584200" y="5171090"/>
            <a:ext cx="11021126" cy="1097948"/>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6537" indent="0">
              <a:buNone/>
              <a:tabLst>
                <a:tab pos="520700" algn="l"/>
              </a:tabLst>
            </a:pPr>
            <a:r>
              <a:rPr lang="en-US" dirty="0"/>
              <a:t>This is probably not what you were looking for. Let’s look at a way to print out the times instead of the objects.</a:t>
            </a:r>
          </a:p>
        </p:txBody>
      </p:sp>
    </p:spTree>
    <p:extLst>
      <p:ext uri="{BB962C8B-B14F-4D97-AF65-F5344CB8AC3E}">
        <p14:creationId xmlns:p14="http://schemas.microsoft.com/office/powerpoint/2010/main" val="448148736"/>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9B74FC34-FF0A-4DF0-AB66-E9486CC295D5}"/>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C7FAC4EE-B90D-4CD6-B709-F087E65EC4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A57B1E-7B5F-4DEF-909C-0F1E7DA4F385}">
  <ds:schemaRefs>
    <ds:schemaRef ds:uri="http://purl.org/dc/term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5ede4c79-bc9c-4fdf-9f95-32ff416e077f"/>
    <ds:schemaRef ds:uri="e6fa56e8-bdb9-4d95-8d0f-ea72d8c26dbd"/>
  </ds:schemaRefs>
</ds:datastoreItem>
</file>

<file path=customXml/itemProps2.xml><?xml version="1.0" encoding="utf-8"?>
<ds:datastoreItem xmlns:ds="http://schemas.openxmlformats.org/officeDocument/2006/customXml" ds:itemID="{AEAB1357-0123-4B4D-A629-F2C40348A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1DCEB6-7239-4F94-A780-B2EFCA1B7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1642</Words>
  <Application>Microsoft Office PowerPoint</Application>
  <PresentationFormat>Widescreen</PresentationFormat>
  <Paragraphs>145</Paragraphs>
  <Slides>17</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Consolas</vt:lpstr>
      <vt:lpstr>Segoe UI</vt:lpstr>
      <vt:lpstr>Segoe UI Semibold</vt:lpstr>
      <vt:lpstr>Wingdings</vt:lpstr>
      <vt:lpstr>Microsoft Philanthropies TEALS</vt:lpstr>
      <vt:lpstr>Black Template</vt:lpstr>
      <vt:lpstr>Lesson 7.03: Methods</vt:lpstr>
      <vt:lpstr>Methods</vt:lpstr>
      <vt:lpstr>Today’s Plan </vt:lpstr>
      <vt:lpstr>Do Now 7.04</vt:lpstr>
      <vt:lpstr>Do Now 7.03 Discussion</vt:lpstr>
      <vt:lpstr>Methods </vt:lpstr>
      <vt:lpstr>Methods  </vt:lpstr>
      <vt:lpstr>Returning to the Do Now 7.03 Discussion</vt:lpstr>
      <vt:lpstr>Do Now 7.03 Discussion </vt:lpstr>
      <vt:lpstr>The __str__ method</vt:lpstr>
      <vt:lpstr>The __str__ method  </vt:lpstr>
      <vt:lpstr>The __str__ method </vt:lpstr>
      <vt:lpstr>Returning to Do Now 7.03 once again</vt:lpstr>
      <vt:lpstr>The __add__ method</vt:lpstr>
      <vt:lpstr>Lab 7.03</vt:lpstr>
      <vt:lpstr>Lab 7.03 Extra Credit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2020-05-06T21:44:12Z</dcterms:created>
  <dcterms:modified xsi:type="dcterms:W3CDTF">2020-05-13T14:48:49Z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