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0"/>
  </p:notesMasterIdLst>
  <p:sldIdLst>
    <p:sldId id="1661" r:id="rId6"/>
    <p:sldId id="1725" r:id="rId7"/>
    <p:sldId id="258" r:id="rId8"/>
    <p:sldId id="259" r:id="rId9"/>
    <p:sldId id="1715" r:id="rId10"/>
    <p:sldId id="1719" r:id="rId11"/>
    <p:sldId id="1720" r:id="rId12"/>
    <p:sldId id="1716" r:id="rId13"/>
    <p:sldId id="1721" r:id="rId14"/>
    <p:sldId id="1722" r:id="rId15"/>
    <p:sldId id="1723" r:id="rId16"/>
    <p:sldId id="1724" r:id="rId17"/>
    <p:sldId id="1696" r:id="rId18"/>
    <p:sldId id="1678"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6725" autoAdjust="0"/>
  </p:normalViewPr>
  <p:slideViewPr>
    <p:cSldViewPr snapToGrid="0">
      <p:cViewPr>
        <p:scale>
          <a:sx n="66" d="100"/>
          <a:sy n="66" d="100"/>
        </p:scale>
        <p:origin x="582"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5/13/2020 8:40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give a hint to the students that they need to define a new </a:t>
            </a:r>
            <a:r>
              <a:rPr lang="en-US" dirty="0" err="1"/>
              <a:t>make_noise</a:t>
            </a:r>
            <a:r>
              <a:rPr lang="en-US" dirty="0"/>
              <a:t>() method in the Dog class to override the Pet class method.</a:t>
            </a:r>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213225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point out to the students that an instance of the Pet class will still print out ‘Noise!’ when </a:t>
            </a:r>
            <a:r>
              <a:rPr lang="en-US" dirty="0" err="1"/>
              <a:t>make_noise</a:t>
            </a:r>
            <a:r>
              <a:rPr lang="en-US" dirty="0"/>
              <a:t>() is called and that another child class (like Cat, for example) could override </a:t>
            </a:r>
            <a:r>
              <a:rPr lang="en-US" dirty="0" err="1"/>
              <a:t>make_noise</a:t>
            </a:r>
            <a:r>
              <a:rPr lang="en-US" dirty="0"/>
              <a:t>() with its own noise. A child class can override any method, including __</a:t>
            </a:r>
            <a:r>
              <a:rPr lang="en-US" dirty="0" err="1"/>
              <a:t>init</a:t>
            </a:r>
            <a:r>
              <a:rPr lang="en-US" dirty="0"/>
              <a:t>__ and it can also add methods that are not a part of the parent class.</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4058272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assignment may be confusing for students unfamiliar with Pokémon. Don’t let them get hung up on the details of Pokémon – the main objective is defining child classes from </a:t>
            </a:r>
            <a:r>
              <a:rPr lang="en-US"/>
              <a:t>the Pokémon </a:t>
            </a:r>
            <a:r>
              <a:rPr lang="en-US" dirty="0"/>
              <a:t>parent class.</a:t>
            </a:r>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44306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learning objectives for this lesson. It would be helpful to also write them on a whiteboard or somewhere else to keep them visible to the students as they progress through the lesson.</a:t>
            </a:r>
          </a:p>
          <a:p>
            <a:endParaRPr lang="en-US" dirty="0"/>
          </a:p>
          <a:p>
            <a:r>
              <a:rPr lang="en-US" dirty="0"/>
              <a:t>Another helpful practice would be to have the students write down the new terms for this lesson and their definitions in a notebook.</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1451141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about 5 minutes to follow the instructions on the Do Now page.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Inheritance is one of the most important concepts in object-oriented programming, but it may be very confusing to the students. Make sure to take the time to ensure they understand.</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6153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students a minute to identify the difference. They should recognize that the declaration of the Dog class had an argument of ‘Pet’. This is what identifies the Dog class as a subclass of the Pet class.</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798646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feedback from the students about the error they found. The issue should have been that there was no string to initialize the name in the Pet class. This may have confused some students, since the Dog class doesn’t have an __</a:t>
            </a:r>
            <a:r>
              <a:rPr lang="en-US" dirty="0" err="1"/>
              <a:t>init</a:t>
            </a:r>
            <a:r>
              <a:rPr lang="en-US" dirty="0"/>
              <a:t>__ method. Explain to the students that Dog inherited the __</a:t>
            </a:r>
            <a:r>
              <a:rPr lang="en-US" dirty="0" err="1"/>
              <a:t>init</a:t>
            </a:r>
            <a:r>
              <a:rPr lang="en-US" dirty="0"/>
              <a:t>__ method from the Pet class, so it is necessary to supply the name string to instantiate dog_1.</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806456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a good time to draw a UML class diagram on the whiteboard or a display.</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31520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by this point the class will be able to identify the Pet class as the parent class and the Dog class as the child class. If there is still confusion, make sure the relationship is clear before moving on.</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666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dog_1.make_noise() will print out ‘Noise!’ because the Dog class inherited the </a:t>
            </a:r>
            <a:r>
              <a:rPr lang="en-US" dirty="0" err="1"/>
              <a:t>make_noise</a:t>
            </a:r>
            <a:r>
              <a:rPr lang="en-US" dirty="0"/>
              <a:t>() method from the Pet class.</a:t>
            </a:r>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5863761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sv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7.04: Inheritance</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a:cs typeface="Segoe UI"/>
              </a:rPr>
              <a:t>Microsoft Philanthropies TEALS Program</a:t>
            </a:r>
          </a:p>
          <a:p>
            <a:r>
              <a:rPr lang="en-US">
                <a:cs typeface="Segoe UI"/>
              </a:rPr>
              <a:t>Introduction to Computer Science</a:t>
            </a:r>
          </a:p>
          <a:p>
            <a:r>
              <a:rPr lang="en-US">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Parent and Child Classes  </a:t>
            </a:r>
          </a:p>
        </p:txBody>
      </p:sp>
      <p:sp>
        <p:nvSpPr>
          <p:cNvPr id="7" name="Content Placeholder 2">
            <a:extLst>
              <a:ext uri="{FF2B5EF4-FFF2-40B4-BE49-F238E27FC236}">
                <a16:creationId xmlns:a16="http://schemas.microsoft.com/office/drawing/2014/main" id="{F1D5A258-9944-4073-80AD-21889082DE0D}"/>
              </a:ext>
            </a:extLst>
          </p:cNvPr>
          <p:cNvSpPr txBox="1">
            <a:spLocks/>
          </p:cNvSpPr>
          <p:nvPr/>
        </p:nvSpPr>
        <p:spPr>
          <a:xfrm>
            <a:off x="584200" y="1435100"/>
            <a:ext cx="11018838" cy="861774"/>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a:t>
            </a:r>
            <a:r>
              <a:rPr lang="en-US" dirty="0">
                <a:latin typeface="Consolas" panose="020B0609020204030204" pitchFamily="49" charset="0"/>
              </a:rPr>
              <a:t>dog_1.make_noise() </a:t>
            </a:r>
            <a:r>
              <a:rPr lang="en-US" dirty="0"/>
              <a:t>print out?</a:t>
            </a:r>
          </a:p>
        </p:txBody>
      </p:sp>
      <p:sp>
        <p:nvSpPr>
          <p:cNvPr id="6" name="TextBox 5">
            <a:extLst>
              <a:ext uri="{FF2B5EF4-FFF2-40B4-BE49-F238E27FC236}">
                <a16:creationId xmlns:a16="http://schemas.microsoft.com/office/drawing/2014/main" id="{2695B934-6E00-4DF6-923F-3763D3FAFE2D}"/>
              </a:ext>
            </a:extLst>
          </p:cNvPr>
          <p:cNvSpPr txBox="1"/>
          <p:nvPr/>
        </p:nvSpPr>
        <p:spPr>
          <a:xfrm>
            <a:off x="584200" y="2351445"/>
            <a:ext cx="11025188" cy="3917593"/>
          </a:xfrm>
          <a:prstGeom prst="rect">
            <a:avLst/>
          </a:prstGeom>
          <a:noFill/>
          <a:ln>
            <a:solidFill>
              <a:schemeClr val="bg1">
                <a:lumMod val="75000"/>
              </a:schemeClr>
            </a:solidFill>
          </a:ln>
        </p:spPr>
        <p:txBody>
          <a:bodyPr wrap="square">
            <a:noAutofit/>
          </a:bodyPr>
          <a:lstStyle/>
          <a:p>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Pet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pet."""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__</a:t>
            </a:r>
            <a:r>
              <a:rPr lang="en-US" sz="2000" dirty="0" err="1">
                <a:solidFill>
                  <a:srgbClr val="795E26"/>
                </a:solidFill>
                <a:latin typeface="Consolas" panose="020B0609020204030204" pitchFamily="49" charset="0"/>
              </a:rPr>
              <a:t>init</a:t>
            </a:r>
            <a:r>
              <a:rPr lang="en-US" sz="2000" dirty="0">
                <a:solidFill>
                  <a:srgbClr val="795E26"/>
                </a:solidFill>
                <a:latin typeface="Consolas" panose="020B0609020204030204" pitchFamily="49" charset="0"/>
              </a:rPr>
              <a:t>__</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name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self</a:t>
            </a:r>
            <a:r>
              <a:rPr lang="en-US" sz="2000" dirty="0">
                <a:solidFill>
                  <a:srgbClr val="000000"/>
                </a:solidFill>
                <a:latin typeface="Consolas" panose="020B0609020204030204" pitchFamily="49" charset="0"/>
              </a:rPr>
              <a:t>.name = name</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795E26"/>
                </a:solidFill>
                <a:latin typeface="Consolas" panose="020B0609020204030204" pitchFamily="49" charset="0"/>
              </a:rPr>
              <a:t>make_noise</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print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'Noise!'</a:t>
            </a:r>
            <a:r>
              <a:rPr lang="en-US" sz="2000" dirty="0">
                <a:solidFill>
                  <a:srgbClr val="000000"/>
                </a:solidFill>
                <a:latin typeface="Consolas" panose="020B0609020204030204" pitchFamily="49" charset="0"/>
              </a:rPr>
              <a:t>)</a:t>
            </a:r>
            <a:br>
              <a:rPr lang="en-US" sz="2000" dirty="0">
                <a:solidFill>
                  <a:srgbClr val="000000"/>
                </a:solidFill>
                <a:latin typeface="Consolas" panose="020B0609020204030204" pitchFamily="49" charset="0"/>
              </a:rPr>
            </a:b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Dog</a:t>
            </a:r>
            <a:r>
              <a:rPr lang="en-US" sz="2000" dirty="0">
                <a:solidFill>
                  <a:srgbClr val="000000"/>
                </a:solidFill>
                <a:latin typeface="Consolas" panose="020B0609020204030204" pitchFamily="49" charset="0"/>
              </a:rPr>
              <a:t>(</a:t>
            </a:r>
            <a:r>
              <a:rPr lang="en-US" sz="2000" dirty="0">
                <a:solidFill>
                  <a:srgbClr val="267F99"/>
                </a:solidFill>
                <a:latin typeface="Consolas" panose="020B0609020204030204" pitchFamily="49" charset="0"/>
              </a:rPr>
              <a:t>Pet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dog - a type of pet"""</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dog_1 = Dog(</a:t>
            </a:r>
            <a:r>
              <a:rPr lang="en-US" sz="2000" dirty="0">
                <a:solidFill>
                  <a:srgbClr val="A31515"/>
                </a:solidFill>
                <a:latin typeface="Consolas" panose="020B0609020204030204" pitchFamily="49" charset="0"/>
              </a:rPr>
              <a:t>'Fido'</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dog_1.make_noise()</a:t>
            </a:r>
          </a:p>
        </p:txBody>
      </p:sp>
    </p:spTree>
    <p:extLst>
      <p:ext uri="{BB962C8B-B14F-4D97-AF65-F5344CB8AC3E}">
        <p14:creationId xmlns:p14="http://schemas.microsoft.com/office/powerpoint/2010/main" val="31904067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Parent and Child Classes   </a:t>
            </a:r>
          </a:p>
        </p:txBody>
      </p:sp>
      <p:sp>
        <p:nvSpPr>
          <p:cNvPr id="7" name="Content Placeholder 2">
            <a:extLst>
              <a:ext uri="{FF2B5EF4-FFF2-40B4-BE49-F238E27FC236}">
                <a16:creationId xmlns:a16="http://schemas.microsoft.com/office/drawing/2014/main" id="{89A065B2-C806-4A90-9046-FA6758D22E54}"/>
              </a:ext>
            </a:extLst>
          </p:cNvPr>
          <p:cNvSpPr txBox="1">
            <a:spLocks/>
          </p:cNvSpPr>
          <p:nvPr/>
        </p:nvSpPr>
        <p:spPr>
          <a:xfrm>
            <a:off x="584200" y="1435100"/>
            <a:ext cx="11018838" cy="1064260"/>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1800" dirty="0"/>
              <a:t>A child class can override methods defined in the parent class.</a:t>
            </a:r>
          </a:p>
          <a:p>
            <a:pPr>
              <a:spcBef>
                <a:spcPts val="600"/>
              </a:spcBef>
            </a:pPr>
            <a:r>
              <a:rPr lang="en-US" sz="1800" dirty="0"/>
              <a:t>How would you override the </a:t>
            </a:r>
            <a:r>
              <a:rPr lang="en-US" sz="1800" dirty="0" err="1"/>
              <a:t>make_noise</a:t>
            </a:r>
            <a:r>
              <a:rPr lang="en-US" sz="1800" dirty="0"/>
              <a:t>() method defined in the Pet class to make instances of the Dog class print ‘bark </a:t>
            </a:r>
            <a:r>
              <a:rPr lang="en-US" sz="1800" dirty="0" err="1"/>
              <a:t>bark</a:t>
            </a:r>
            <a:r>
              <a:rPr lang="en-US" sz="1800" dirty="0"/>
              <a:t>’ instead?</a:t>
            </a:r>
          </a:p>
        </p:txBody>
      </p:sp>
      <p:sp>
        <p:nvSpPr>
          <p:cNvPr id="6" name="TextBox 5">
            <a:extLst>
              <a:ext uri="{FF2B5EF4-FFF2-40B4-BE49-F238E27FC236}">
                <a16:creationId xmlns:a16="http://schemas.microsoft.com/office/drawing/2014/main" id="{C56F700E-077E-4B9F-940B-A8E7987ED6E8}"/>
              </a:ext>
            </a:extLst>
          </p:cNvPr>
          <p:cNvSpPr txBox="1"/>
          <p:nvPr/>
        </p:nvSpPr>
        <p:spPr>
          <a:xfrm>
            <a:off x="584200" y="2621280"/>
            <a:ext cx="11025188" cy="3647758"/>
          </a:xfrm>
          <a:prstGeom prst="rect">
            <a:avLst/>
          </a:prstGeom>
          <a:noFill/>
          <a:ln>
            <a:solidFill>
              <a:schemeClr val="bg1">
                <a:lumMod val="75000"/>
              </a:schemeClr>
            </a:solidFill>
          </a:ln>
        </p:spPr>
        <p:txBody>
          <a:bodyPr wrap="square">
            <a:noAutofit/>
          </a:bodyPr>
          <a:lstStyle/>
          <a:p>
            <a:pPr>
              <a:spcBef>
                <a:spcPts val="600"/>
              </a:spcBef>
            </a:pP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Pet</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pet."""</a:t>
            </a:r>
            <a:endParaRPr lang="en-US" sz="2000" dirty="0">
              <a:solidFill>
                <a:srgbClr val="000000"/>
              </a:solidFill>
              <a:latin typeface="Consolas" panose="020B0609020204030204" pitchFamily="49" charset="0"/>
            </a:endParaRPr>
          </a:p>
          <a:p>
            <a:pPr>
              <a:spcBef>
                <a:spcPts val="6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__</a:t>
            </a:r>
            <a:r>
              <a:rPr lang="en-US" sz="2000" dirty="0" err="1">
                <a:solidFill>
                  <a:srgbClr val="795E26"/>
                </a:solidFill>
                <a:latin typeface="Consolas" panose="020B0609020204030204" pitchFamily="49" charset="0"/>
              </a:rPr>
              <a:t>init</a:t>
            </a:r>
            <a:r>
              <a:rPr lang="en-US" sz="2000" dirty="0">
                <a:solidFill>
                  <a:srgbClr val="795E26"/>
                </a:solidFill>
                <a:latin typeface="Consolas" panose="020B0609020204030204" pitchFamily="49" charset="0"/>
              </a:rPr>
              <a:t>__</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name</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self</a:t>
            </a:r>
            <a:r>
              <a:rPr lang="en-US" sz="2000" dirty="0">
                <a:solidFill>
                  <a:srgbClr val="000000"/>
                </a:solidFill>
                <a:latin typeface="Consolas" panose="020B0609020204030204" pitchFamily="49" charset="0"/>
              </a:rPr>
              <a:t>.name = name</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795E26"/>
                </a:solidFill>
                <a:latin typeface="Consolas" panose="020B0609020204030204" pitchFamily="49" charset="0"/>
              </a:rPr>
              <a:t>make_noise</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print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'Noise!'</a:t>
            </a:r>
            <a:r>
              <a:rPr lang="en-US" sz="2000" dirty="0">
                <a:solidFill>
                  <a:srgbClr val="000000"/>
                </a:solidFill>
                <a:latin typeface="Consolas" panose="020B0609020204030204" pitchFamily="49" charset="0"/>
              </a:rPr>
              <a:t>)</a:t>
            </a:r>
            <a:br>
              <a:rPr lang="en-US" sz="2000" dirty="0">
                <a:solidFill>
                  <a:srgbClr val="000000"/>
                </a:solidFill>
                <a:latin typeface="Consolas" panose="020B0609020204030204" pitchFamily="49" charset="0"/>
              </a:rPr>
            </a:b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Dog</a:t>
            </a:r>
            <a:r>
              <a:rPr lang="en-US" sz="2000" dirty="0">
                <a:solidFill>
                  <a:srgbClr val="000000"/>
                </a:solidFill>
                <a:latin typeface="Consolas" panose="020B0609020204030204" pitchFamily="49" charset="0"/>
              </a:rPr>
              <a:t>(</a:t>
            </a:r>
            <a:r>
              <a:rPr lang="en-US" sz="2000" dirty="0">
                <a:solidFill>
                  <a:srgbClr val="267F99"/>
                </a:solidFill>
                <a:latin typeface="Consolas" panose="020B0609020204030204" pitchFamily="49" charset="0"/>
              </a:rPr>
              <a:t>Pet</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dog - a type of pet"""</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dog_1 = Dog(</a:t>
            </a:r>
            <a:r>
              <a:rPr lang="en-US" sz="2000" dirty="0">
                <a:solidFill>
                  <a:srgbClr val="A31515"/>
                </a:solidFill>
                <a:latin typeface="Consolas" panose="020B0609020204030204" pitchFamily="49" charset="0"/>
              </a:rPr>
              <a:t>'Fido'</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dog_1.make_noise()</a:t>
            </a:r>
          </a:p>
        </p:txBody>
      </p:sp>
    </p:spTree>
    <p:extLst>
      <p:ext uri="{BB962C8B-B14F-4D97-AF65-F5344CB8AC3E}">
        <p14:creationId xmlns:p14="http://schemas.microsoft.com/office/powerpoint/2010/main" val="165307992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Parent and Child Classes    </a:t>
            </a:r>
          </a:p>
        </p:txBody>
      </p:sp>
      <p:sp>
        <p:nvSpPr>
          <p:cNvPr id="7" name="Content Placeholder 2">
            <a:extLst>
              <a:ext uri="{FF2B5EF4-FFF2-40B4-BE49-F238E27FC236}">
                <a16:creationId xmlns:a16="http://schemas.microsoft.com/office/drawing/2014/main" id="{72859B86-2DDA-4343-B154-B4AE3400530F}"/>
              </a:ext>
            </a:extLst>
          </p:cNvPr>
          <p:cNvSpPr txBox="1">
            <a:spLocks/>
          </p:cNvSpPr>
          <p:nvPr/>
        </p:nvSpPr>
        <p:spPr>
          <a:xfrm>
            <a:off x="584200" y="1462723"/>
            <a:ext cx="11018838" cy="861774"/>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 </a:t>
            </a:r>
            <a:r>
              <a:rPr lang="en-US" sz="2000" dirty="0" err="1"/>
              <a:t>make_noise</a:t>
            </a:r>
            <a:r>
              <a:rPr lang="en-US" sz="2000" dirty="0"/>
              <a:t>() method in the Dog class should look something like the following. </a:t>
            </a:r>
          </a:p>
        </p:txBody>
      </p:sp>
      <p:sp>
        <p:nvSpPr>
          <p:cNvPr id="6" name="TextBox 5">
            <a:extLst>
              <a:ext uri="{FF2B5EF4-FFF2-40B4-BE49-F238E27FC236}">
                <a16:creationId xmlns:a16="http://schemas.microsoft.com/office/drawing/2014/main" id="{5A398E58-8894-41E4-BD70-9342CB435B94}"/>
              </a:ext>
            </a:extLst>
          </p:cNvPr>
          <p:cNvSpPr txBox="1"/>
          <p:nvPr/>
        </p:nvSpPr>
        <p:spPr>
          <a:xfrm>
            <a:off x="584200" y="2252056"/>
            <a:ext cx="11025188" cy="4016982"/>
          </a:xfrm>
          <a:prstGeom prst="rect">
            <a:avLst/>
          </a:prstGeom>
          <a:noFill/>
          <a:ln>
            <a:solidFill>
              <a:schemeClr val="bg1">
                <a:lumMod val="75000"/>
              </a:schemeClr>
            </a:solidFill>
          </a:ln>
        </p:spPr>
        <p:txBody>
          <a:bodyPr wrap="square">
            <a:noAutofit/>
          </a:bodyPr>
          <a:lstStyle/>
          <a:p>
            <a:pPr>
              <a:spcBef>
                <a:spcPts val="300"/>
              </a:spcBef>
            </a:pP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Pet</a:t>
            </a:r>
            <a:r>
              <a:rPr lang="en-US" sz="2000" dirty="0">
                <a:solidFill>
                  <a:srgbClr val="000000"/>
                </a:solidFill>
                <a:latin typeface="Consolas" panose="020B0609020204030204" pitchFamily="49" charset="0"/>
              </a:rPr>
              <a:t>:</a:t>
            </a:r>
          </a:p>
          <a:p>
            <a:pPr>
              <a:spcBef>
                <a:spcPts val="300"/>
              </a:spcBef>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pet."""</a:t>
            </a:r>
            <a:endParaRPr lang="en-US" sz="2000" dirty="0">
              <a:solidFill>
                <a:srgbClr val="000000"/>
              </a:solidFill>
              <a:latin typeface="Consolas" panose="020B0609020204030204" pitchFamily="49" charset="0"/>
            </a:endParaRPr>
          </a:p>
          <a:p>
            <a:pPr>
              <a:spcBef>
                <a:spcPts val="3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__</a:t>
            </a:r>
            <a:r>
              <a:rPr lang="en-US" sz="2000" dirty="0" err="1">
                <a:solidFill>
                  <a:srgbClr val="795E26"/>
                </a:solidFill>
                <a:latin typeface="Consolas" panose="020B0609020204030204" pitchFamily="49" charset="0"/>
              </a:rPr>
              <a:t>init</a:t>
            </a:r>
            <a:r>
              <a:rPr lang="en-US" sz="2000" dirty="0">
                <a:solidFill>
                  <a:srgbClr val="795E26"/>
                </a:solidFill>
                <a:latin typeface="Consolas" panose="020B0609020204030204" pitchFamily="49" charset="0"/>
              </a:rPr>
              <a:t>__</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name</a:t>
            </a:r>
            <a:r>
              <a:rPr lang="en-US" sz="2000" dirty="0">
                <a:solidFill>
                  <a:srgbClr val="000000"/>
                </a:solidFill>
                <a:latin typeface="Consolas" panose="020B0609020204030204" pitchFamily="49" charset="0"/>
              </a:rPr>
              <a:t>):</a:t>
            </a:r>
          </a:p>
          <a:p>
            <a:pPr>
              <a:spcBef>
                <a:spcPts val="3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self</a:t>
            </a:r>
            <a:r>
              <a:rPr lang="en-US" sz="2000" dirty="0">
                <a:solidFill>
                  <a:srgbClr val="000000"/>
                </a:solidFill>
                <a:latin typeface="Consolas" panose="020B0609020204030204" pitchFamily="49" charset="0"/>
              </a:rPr>
              <a:t>.name = name</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795E26"/>
                </a:solidFill>
                <a:latin typeface="Consolas" panose="020B0609020204030204" pitchFamily="49" charset="0"/>
              </a:rPr>
              <a:t>make_noise</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a:t>
            </a:r>
          </a:p>
          <a:p>
            <a:pPr>
              <a:spcBef>
                <a:spcPts val="300"/>
              </a:spcBef>
            </a:pP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print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'Noise!'</a:t>
            </a:r>
            <a:r>
              <a:rPr lang="en-US" sz="2000" dirty="0">
                <a:solidFill>
                  <a:srgbClr val="000000"/>
                </a:solidFill>
                <a:latin typeface="Consolas" panose="020B0609020204030204" pitchFamily="49" charset="0"/>
              </a:rPr>
              <a:t>)</a:t>
            </a:r>
            <a:br>
              <a:rPr lang="en-US" sz="2000" dirty="0">
                <a:solidFill>
                  <a:srgbClr val="000000"/>
                </a:solidFill>
                <a:latin typeface="Consolas" panose="020B0609020204030204" pitchFamily="49" charset="0"/>
              </a:rPr>
            </a:b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Dog</a:t>
            </a:r>
            <a:r>
              <a:rPr lang="en-US" sz="2000" dirty="0">
                <a:solidFill>
                  <a:srgbClr val="000000"/>
                </a:solidFill>
                <a:latin typeface="Consolas" panose="020B0609020204030204" pitchFamily="49" charset="0"/>
              </a:rPr>
              <a:t>(</a:t>
            </a:r>
            <a:r>
              <a:rPr lang="en-US" sz="2000" dirty="0">
                <a:solidFill>
                  <a:srgbClr val="267F99"/>
                </a:solidFill>
                <a:latin typeface="Consolas" panose="020B0609020204030204" pitchFamily="49" charset="0"/>
              </a:rPr>
              <a:t>Pet</a:t>
            </a:r>
            <a:r>
              <a:rPr lang="en-US" sz="2000" dirty="0">
                <a:solidFill>
                  <a:srgbClr val="000000"/>
                </a:solidFill>
                <a:latin typeface="Consolas" panose="020B0609020204030204" pitchFamily="49" charset="0"/>
              </a:rPr>
              <a:t>):</a:t>
            </a:r>
          </a:p>
          <a:p>
            <a:pPr>
              <a:spcBef>
                <a:spcPts val="300"/>
              </a:spcBef>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dog - a type of pet"""</a:t>
            </a:r>
            <a:endParaRPr lang="en-US" sz="2000" dirty="0">
              <a:solidFill>
                <a:srgbClr val="000000"/>
              </a:solidFill>
              <a:latin typeface="Consolas" panose="020B0609020204030204" pitchFamily="49" charset="0"/>
            </a:endParaRPr>
          </a:p>
          <a:p>
            <a:pPr>
              <a:spcBef>
                <a:spcPts val="3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795E26"/>
                </a:solidFill>
                <a:latin typeface="Consolas" panose="020B0609020204030204" pitchFamily="49" charset="0"/>
              </a:rPr>
              <a:t>make_noise</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a:t>
            </a:r>
          </a:p>
          <a:p>
            <a:pPr>
              <a:spcBef>
                <a:spcPts val="300"/>
              </a:spcBef>
            </a:pP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print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'bark bark'</a:t>
            </a:r>
            <a:r>
              <a:rPr lang="en-US" sz="2000" dirty="0">
                <a:solidFill>
                  <a:srgbClr val="000000"/>
                </a:solidFill>
                <a:latin typeface="Consolas" panose="020B0609020204030204" pitchFamily="49" charset="0"/>
              </a:rPr>
              <a:t>)</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dog_1 = Dog(</a:t>
            </a:r>
            <a:r>
              <a:rPr lang="en-US" sz="2000" dirty="0">
                <a:solidFill>
                  <a:srgbClr val="A31515"/>
                </a:solidFill>
                <a:latin typeface="Consolas" panose="020B0609020204030204" pitchFamily="49" charset="0"/>
              </a:rPr>
              <a:t>'Fido'</a:t>
            </a:r>
            <a:r>
              <a:rPr lang="en-US" sz="2000" dirty="0">
                <a:solidFill>
                  <a:srgbClr val="000000"/>
                </a:solidFill>
                <a:latin typeface="Consolas" panose="020B0609020204030204" pitchFamily="49" charset="0"/>
              </a:rPr>
              <a:t>)</a:t>
            </a:r>
          </a:p>
          <a:p>
            <a:pPr>
              <a:spcBef>
                <a:spcPts val="300"/>
              </a:spcBef>
            </a:pPr>
            <a:r>
              <a:rPr lang="en-US" sz="2000" dirty="0">
                <a:solidFill>
                  <a:srgbClr val="000000"/>
                </a:solidFill>
                <a:latin typeface="Consolas" panose="020B0609020204030204" pitchFamily="49" charset="0"/>
              </a:rPr>
              <a:t>dog_1.make_noise()</a:t>
            </a:r>
          </a:p>
        </p:txBody>
      </p:sp>
    </p:spTree>
    <p:extLst>
      <p:ext uri="{BB962C8B-B14F-4D97-AF65-F5344CB8AC3E}">
        <p14:creationId xmlns:p14="http://schemas.microsoft.com/office/powerpoint/2010/main" val="23128316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Lab 7.04</a:t>
            </a:r>
          </a:p>
        </p:txBody>
      </p:sp>
      <p:sp>
        <p:nvSpPr>
          <p:cNvPr id="5" name="Content Placeholder 2">
            <a:extLst>
              <a:ext uri="{FF2B5EF4-FFF2-40B4-BE49-F238E27FC236}">
                <a16:creationId xmlns:a16="http://schemas.microsoft.com/office/drawing/2014/main" id="{CCE39D44-061B-432C-9C59-43B419EA2680}"/>
              </a:ext>
            </a:extLst>
          </p:cNvPr>
          <p:cNvSpPr txBox="1">
            <a:spLocks/>
          </p:cNvSpPr>
          <p:nvPr/>
        </p:nvSpPr>
        <p:spPr>
          <a:xfrm>
            <a:off x="588262" y="1435100"/>
            <a:ext cx="10430575" cy="2489200"/>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Font typeface="Arial" panose="020B0604020202020204" pitchFamily="34" charset="0"/>
              <a:buChar char="•"/>
            </a:pPr>
            <a:r>
              <a:rPr lang="en-US" dirty="0"/>
              <a:t>Given a generic Pokémon class, create three child classes that represent different types of Pokémon.</a:t>
            </a:r>
          </a:p>
          <a:p>
            <a:pPr>
              <a:spcBef>
                <a:spcPts val="600"/>
              </a:spcBef>
              <a:buFont typeface="Arial" panose="020B0604020202020204" pitchFamily="34" charset="0"/>
              <a:buChar char="•"/>
            </a:pPr>
            <a:r>
              <a:rPr lang="en-US" dirty="0"/>
              <a:t>Use the example code as a starting point.</a:t>
            </a:r>
          </a:p>
          <a:p>
            <a:pPr>
              <a:spcBef>
                <a:spcPts val="600"/>
              </a:spcBef>
              <a:buFont typeface="Arial" panose="020B0604020202020204" pitchFamily="34" charset="0"/>
              <a:buChar char="•"/>
            </a:pPr>
            <a:r>
              <a:rPr lang="en-US" dirty="0"/>
              <a:t>Use the definitions of Pokémon types in your lab handout when defining the child classes.</a:t>
            </a:r>
          </a:p>
        </p:txBody>
      </p:sp>
    </p:spTree>
    <p:extLst>
      <p:ext uri="{BB962C8B-B14F-4D97-AF65-F5344CB8AC3E}">
        <p14:creationId xmlns:p14="http://schemas.microsoft.com/office/powerpoint/2010/main" val="33898419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a:t>Exit Ticket</a:t>
            </a:r>
          </a:p>
        </p:txBody>
      </p:sp>
      <p:sp>
        <p:nvSpPr>
          <p:cNvPr id="11" name="Rectangle 10">
            <a:extLst>
              <a:ext uri="{FF2B5EF4-FFF2-40B4-BE49-F238E27FC236}">
                <a16:creationId xmlns:a16="http://schemas.microsoft.com/office/drawing/2014/main" id="{6B322509-8D4D-456D-942D-D066B541A993}"/>
              </a:ext>
              <a:ext uri="{C183D7F6-B498-43B3-948B-1728B52AA6E4}">
                <adec:decorative xmlns:adec="http://schemas.microsoft.com/office/drawing/2017/decorative" val="1"/>
              </a:ext>
            </a:extLst>
          </p:cNvPr>
          <p:cNvSpPr/>
          <p:nvPr/>
        </p:nvSpPr>
        <p:spPr>
          <a:xfrm>
            <a:off x="588963" y="2049926"/>
            <a:ext cx="1447101" cy="1450181"/>
          </a:xfrm>
          <a:prstGeom prst="rect">
            <a:avLst/>
          </a:prstGeom>
          <a:solidFill>
            <a:schemeClr val="bg2"/>
          </a:solidFill>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nchor="ctr"/>
          <a:lstStyle/>
          <a:p>
            <a:pPr>
              <a:spcBef>
                <a:spcPts val="600"/>
              </a:spcBef>
            </a:pPr>
            <a:endParaRPr lang="en-IN" sz="2800" dirty="0"/>
          </a:p>
        </p:txBody>
      </p:sp>
      <p:sp>
        <p:nvSpPr>
          <p:cNvPr id="5" name="Rectangle 4" descr="Pencil">
            <a:extLst>
              <a:ext uri="{FF2B5EF4-FFF2-40B4-BE49-F238E27FC236}">
                <a16:creationId xmlns:a16="http://schemas.microsoft.com/office/drawing/2014/main" id="{647E49B2-7A80-4439-876C-A4F46051F716}"/>
              </a:ext>
            </a:extLst>
          </p:cNvPr>
          <p:cNvSpPr/>
          <p:nvPr/>
        </p:nvSpPr>
        <p:spPr>
          <a:xfrm>
            <a:off x="866881" y="2329384"/>
            <a:ext cx="891265" cy="89126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 name="Rectangle 3">
            <a:extLst>
              <a:ext uri="{FF2B5EF4-FFF2-40B4-BE49-F238E27FC236}">
                <a16:creationId xmlns:a16="http://schemas.microsoft.com/office/drawing/2014/main" id="{8333BB46-7DF6-4B17-9611-B62CDC3803FF}"/>
              </a:ext>
            </a:extLst>
          </p:cNvPr>
          <p:cNvSpPr/>
          <p:nvPr/>
        </p:nvSpPr>
        <p:spPr>
          <a:xfrm>
            <a:off x="2179638" y="2049926"/>
            <a:ext cx="9423399" cy="1450181"/>
          </a:xfrm>
          <a:prstGeom prst="rect">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nchor="ctr"/>
          <a:lstStyle/>
          <a:p>
            <a:pPr>
              <a:spcBef>
                <a:spcPts val="600"/>
              </a:spcBef>
            </a:pPr>
            <a:r>
              <a:rPr lang="en-US" sz="2800" dirty="0"/>
              <a:t>Write down any questions you still have about the new terms you learned today</a:t>
            </a:r>
            <a:endParaRPr lang="en-IN" sz="2800" dirty="0"/>
          </a:p>
        </p:txBody>
      </p:sp>
      <p:sp>
        <p:nvSpPr>
          <p:cNvPr id="12" name="Rectangle 11">
            <a:extLst>
              <a:ext uri="{FF2B5EF4-FFF2-40B4-BE49-F238E27FC236}">
                <a16:creationId xmlns:a16="http://schemas.microsoft.com/office/drawing/2014/main" id="{6321B9C5-7ED6-4A74-A19F-0B097E4D4A7E}"/>
              </a:ext>
              <a:ext uri="{C183D7F6-B498-43B3-948B-1728B52AA6E4}">
                <adec:decorative xmlns:adec="http://schemas.microsoft.com/office/drawing/2017/decorative" val="1"/>
              </a:ext>
            </a:extLst>
          </p:cNvPr>
          <p:cNvSpPr/>
          <p:nvPr/>
        </p:nvSpPr>
        <p:spPr>
          <a:xfrm>
            <a:off x="588963" y="4045533"/>
            <a:ext cx="1447101" cy="1450181"/>
          </a:xfrm>
          <a:prstGeom prst="rect">
            <a:avLst/>
          </a:prstGeom>
          <a:solidFill>
            <a:schemeClr val="bg2"/>
          </a:solidFill>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nchor="ctr"/>
          <a:lstStyle/>
          <a:p>
            <a:pPr>
              <a:spcBef>
                <a:spcPts val="600"/>
              </a:spcBef>
            </a:pPr>
            <a:endParaRPr lang="en-IN" sz="2800" dirty="0"/>
          </a:p>
        </p:txBody>
      </p:sp>
      <p:sp>
        <p:nvSpPr>
          <p:cNvPr id="9" name="Rectangle 8" descr="Questions">
            <a:extLst>
              <a:ext uri="{FF2B5EF4-FFF2-40B4-BE49-F238E27FC236}">
                <a16:creationId xmlns:a16="http://schemas.microsoft.com/office/drawing/2014/main" id="{8992044F-C510-471E-8D99-A514797D8160}"/>
              </a:ext>
            </a:extLst>
          </p:cNvPr>
          <p:cNvSpPr/>
          <p:nvPr/>
        </p:nvSpPr>
        <p:spPr>
          <a:xfrm>
            <a:off x="866881" y="4324991"/>
            <a:ext cx="891265" cy="89126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8" name="Rectangle 7">
            <a:extLst>
              <a:ext uri="{FF2B5EF4-FFF2-40B4-BE49-F238E27FC236}">
                <a16:creationId xmlns:a16="http://schemas.microsoft.com/office/drawing/2014/main" id="{3D9A02C0-14F5-4318-A089-AD956BE00E67}"/>
              </a:ext>
            </a:extLst>
          </p:cNvPr>
          <p:cNvSpPr/>
          <p:nvPr/>
        </p:nvSpPr>
        <p:spPr>
          <a:xfrm>
            <a:off x="2179638" y="4045533"/>
            <a:ext cx="9423399" cy="1450181"/>
          </a:xfrm>
          <a:prstGeom prst="rect">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nchor="ctr"/>
          <a:lstStyle/>
          <a:p>
            <a:pPr>
              <a:spcBef>
                <a:spcPts val="600"/>
              </a:spcBef>
            </a:pPr>
            <a:r>
              <a:rPr lang="en-US" sz="2800"/>
              <a:t>Is there anything you still need more clarification on?</a:t>
            </a:r>
            <a:endParaRPr lang="en-IN" sz="280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CA27675-649F-4322-A6F2-ECC02E8F8EF2}"/>
              </a:ext>
            </a:extLst>
          </p:cNvPr>
          <p:cNvSpPr>
            <a:spLocks noGrp="1"/>
          </p:cNvSpPr>
          <p:nvPr>
            <p:ph type="title" idx="4294967295"/>
          </p:nvPr>
        </p:nvSpPr>
        <p:spPr bwMode="auto">
          <a:xfrm>
            <a:off x="0" y="0"/>
            <a:ext cx="4364038" cy="6858000"/>
          </a:xfrm>
          <a:prstGeom prst="rect">
            <a:avLst/>
          </a:prstGeom>
          <a:solidFill>
            <a:schemeClr val="tx2"/>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932472" fontAlgn="base">
              <a:spcAft>
                <a:spcPct val="0"/>
              </a:spcAft>
              <a:defRPr/>
            </a:pPr>
            <a:r>
              <a:rPr lang="en-IN" spc="0" dirty="0">
                <a:ln>
                  <a:noFill/>
                </a:ln>
                <a:solidFill>
                  <a:schemeClr val="bg1"/>
                </a:solidFill>
                <a:latin typeface="+mj-lt"/>
                <a:ea typeface="Segoe UI" pitchFamily="34" charset="0"/>
                <a:cs typeface="Segoe UI" pitchFamily="34" charset="0"/>
              </a:rPr>
              <a:t>Inheritance</a:t>
            </a:r>
            <a:endPar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6" name="Text Placeholder 4">
            <a:extLst>
              <a:ext uri="{FF2B5EF4-FFF2-40B4-BE49-F238E27FC236}">
                <a16:creationId xmlns:a16="http://schemas.microsoft.com/office/drawing/2014/main" id="{0088982F-6FA3-4B81-82E6-A59836F741DE}"/>
              </a:ext>
            </a:extLst>
          </p:cNvPr>
          <p:cNvSpPr txBox="1">
            <a:spLocks/>
          </p:cNvSpPr>
          <p:nvPr/>
        </p:nvSpPr>
        <p:spPr>
          <a:xfrm>
            <a:off x="4940301" y="585788"/>
            <a:ext cx="6669087" cy="5683250"/>
          </a:xfrm>
          <a:prstGeom prst="rect">
            <a:avLst/>
          </a:prstGeom>
        </p:spPr>
        <p:txBody>
          <a:bodyPr vert="horz" wrap="square" lIns="0" tIns="0" rIns="0" bIns="0" rtlCol="0" anchor="ct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a:latin typeface="+mj-lt"/>
              </a:rPr>
              <a:t>After this lesson, you will be able to...</a:t>
            </a:r>
          </a:p>
          <a:p>
            <a:pPr marL="0" indent="0">
              <a:lnSpc>
                <a:spcPct val="90000"/>
              </a:lnSpc>
              <a:buNone/>
            </a:pPr>
            <a:r>
              <a:rPr lang="en-US" sz="2400" dirty="0"/>
              <a:t>Define and identify</a:t>
            </a:r>
          </a:p>
          <a:p>
            <a:pPr marL="463550" lvl="1" indent="-292100">
              <a:lnSpc>
                <a:spcPct val="90000"/>
              </a:lnSpc>
              <a:buFont typeface="Arial" panose="020B0604020202020204" pitchFamily="34" charset="0"/>
              <a:buChar char="•"/>
              <a:tabLst>
                <a:tab pos="171450" algn="l"/>
                <a:tab pos="463550" algn="l"/>
              </a:tabLst>
            </a:pPr>
            <a:r>
              <a:rPr lang="en-US" sz="2400" dirty="0">
                <a:latin typeface="+mj-lt"/>
              </a:rPr>
              <a:t>inheritance</a:t>
            </a:r>
          </a:p>
          <a:p>
            <a:pPr marL="463550" lvl="1" indent="-292100">
              <a:lnSpc>
                <a:spcPct val="90000"/>
              </a:lnSpc>
              <a:buFont typeface="Arial" panose="020B0604020202020204" pitchFamily="34" charset="0"/>
              <a:buChar char="•"/>
              <a:tabLst>
                <a:tab pos="171450" algn="l"/>
                <a:tab pos="463550" algn="l"/>
              </a:tabLst>
            </a:pPr>
            <a:r>
              <a:rPr lang="en-US" sz="2400" dirty="0">
                <a:latin typeface="+mj-lt"/>
              </a:rPr>
              <a:t>parent class</a:t>
            </a:r>
          </a:p>
          <a:p>
            <a:pPr marL="463550" lvl="1" indent="-292100">
              <a:lnSpc>
                <a:spcPct val="90000"/>
              </a:lnSpc>
              <a:buFont typeface="Arial" panose="020B0604020202020204" pitchFamily="34" charset="0"/>
              <a:buChar char="•"/>
              <a:tabLst>
                <a:tab pos="171450" algn="l"/>
                <a:tab pos="463550" algn="l"/>
              </a:tabLst>
            </a:pPr>
            <a:r>
              <a:rPr lang="en-US" sz="2400" dirty="0">
                <a:latin typeface="+mj-lt"/>
              </a:rPr>
              <a:t>child class</a:t>
            </a:r>
          </a:p>
          <a:p>
            <a:pPr marL="0" indent="0">
              <a:lnSpc>
                <a:spcPct val="90000"/>
              </a:lnSpc>
              <a:buNone/>
            </a:pPr>
            <a:r>
              <a:rPr lang="en-US" sz="2400" dirty="0"/>
              <a:t>Create a class that inherits from another class</a:t>
            </a:r>
          </a:p>
          <a:p>
            <a:pPr marL="0" indent="0">
              <a:lnSpc>
                <a:spcPct val="90000"/>
              </a:lnSpc>
              <a:buNone/>
            </a:pPr>
            <a:r>
              <a:rPr lang="en-US" sz="2400" dirty="0"/>
              <a:t>Overwrite methods of the parent class in a child class</a:t>
            </a:r>
          </a:p>
        </p:txBody>
      </p:sp>
    </p:spTree>
    <p:extLst>
      <p:ext uri="{BB962C8B-B14F-4D97-AF65-F5344CB8AC3E}">
        <p14:creationId xmlns:p14="http://schemas.microsoft.com/office/powerpoint/2010/main" val="23819960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p:txBody>
          <a:bodyPr/>
          <a:lstStyle/>
          <a:p>
            <a:r>
              <a:rPr lang="en-US"/>
              <a:t>Today’s Plan</a:t>
            </a:r>
            <a:br>
              <a:rPr lang="en-US"/>
            </a:br>
            <a:endParaRPr lang="en-US"/>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p:txBody>
          <a:bodyPr/>
          <a:lstStyle/>
          <a:p>
            <a:r>
              <a:rPr lang="en-US" dirty="0"/>
              <a:t>Do Now</a:t>
            </a:r>
          </a:p>
          <a:p>
            <a:r>
              <a:rPr lang="en-US" dirty="0"/>
              <a:t>Lesson</a:t>
            </a:r>
          </a:p>
          <a:p>
            <a:r>
              <a:rPr lang="en-US" dirty="0"/>
              <a:t>Lab</a:t>
            </a:r>
          </a:p>
          <a:p>
            <a:r>
              <a:rPr lang="en-US" dirty="0"/>
              <a:t>Exit Ticket</a:t>
            </a:r>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7.04</a:t>
            </a:r>
          </a:p>
        </p:txBody>
      </p:sp>
      <p:sp>
        <p:nvSpPr>
          <p:cNvPr id="7" name="Content Placeholder 4">
            <a:extLst>
              <a:ext uri="{FF2B5EF4-FFF2-40B4-BE49-F238E27FC236}">
                <a16:creationId xmlns:a16="http://schemas.microsoft.com/office/drawing/2014/main" id="{BB374DC9-8DC9-4D80-AADB-9E67EF5DF2CA}"/>
              </a:ext>
            </a:extLst>
          </p:cNvPr>
          <p:cNvSpPr txBox="1">
            <a:spLocks/>
          </p:cNvSpPr>
          <p:nvPr/>
        </p:nvSpPr>
        <p:spPr>
          <a:xfrm>
            <a:off x="601866" y="1409429"/>
            <a:ext cx="4785470" cy="369332"/>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latin typeface="+mj-lt"/>
                <a:cs typeface="Segoe UI"/>
              </a:rPr>
              <a:t>In your console type: </a:t>
            </a:r>
          </a:p>
        </p:txBody>
      </p:sp>
      <p:sp>
        <p:nvSpPr>
          <p:cNvPr id="8" name="TextBox 7">
            <a:extLst>
              <a:ext uri="{FF2B5EF4-FFF2-40B4-BE49-F238E27FC236}">
                <a16:creationId xmlns:a16="http://schemas.microsoft.com/office/drawing/2014/main" id="{7B02530D-E91B-4FDC-9497-8B64EFF9A3E4}"/>
              </a:ext>
            </a:extLst>
          </p:cNvPr>
          <p:cNvSpPr txBox="1"/>
          <p:nvPr/>
        </p:nvSpPr>
        <p:spPr>
          <a:xfrm>
            <a:off x="556457" y="2029482"/>
            <a:ext cx="7281031" cy="4247317"/>
          </a:xfrm>
          <a:prstGeom prst="rect">
            <a:avLst/>
          </a:prstGeom>
          <a:noFill/>
          <a:ln>
            <a:solidFill>
              <a:schemeClr val="bg1">
                <a:lumMod val="75000"/>
              </a:schemeClr>
            </a:solidFill>
          </a:ln>
        </p:spPr>
        <p:txBody>
          <a:bodyPr wrap="square">
            <a:spAutoFit/>
          </a:bodyPr>
          <a:lstStyle/>
          <a:p>
            <a:pPr>
              <a:spcBef>
                <a:spcPts val="600"/>
              </a:spcBef>
            </a:pP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Pet</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"""Represents a pet."""</a:t>
            </a:r>
            <a:endParaRPr lang="en-US" sz="2400" b="0" dirty="0">
              <a:solidFill>
                <a:srgbClr val="000000"/>
              </a:solidFill>
              <a:effectLst/>
              <a:latin typeface="Consolas" panose="020B0609020204030204" pitchFamily="49" charset="0"/>
            </a:endParaRP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def</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__</a:t>
            </a:r>
            <a:r>
              <a:rPr lang="en-US" sz="2400" b="0" dirty="0" err="1">
                <a:solidFill>
                  <a:srgbClr val="795E26"/>
                </a:solidFill>
                <a:effectLst/>
                <a:latin typeface="Consolas" panose="020B0609020204030204" pitchFamily="49" charset="0"/>
              </a:rPr>
              <a:t>init</a:t>
            </a:r>
            <a:r>
              <a:rPr lang="en-US" sz="2400" b="0" dirty="0">
                <a:solidFill>
                  <a:srgbClr val="795E26"/>
                </a:solidFill>
                <a:effectLst/>
                <a:latin typeface="Consolas" panose="020B0609020204030204" pitchFamily="49" charset="0"/>
              </a:rPr>
              <a:t>__</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name</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.name = name</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def</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make_noise</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print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'Noise!'</a:t>
            </a:r>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Dog</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Pet</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"""Represents a dog - a type of pet"""</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dog_1 = Dog()</a:t>
            </a:r>
          </a:p>
          <a:p>
            <a:pPr>
              <a:spcBef>
                <a:spcPts val="600"/>
              </a:spcBef>
            </a:pPr>
            <a:r>
              <a:rPr lang="en-US" sz="2400" b="0" dirty="0">
                <a:solidFill>
                  <a:srgbClr val="000000"/>
                </a:solidFill>
                <a:effectLst/>
                <a:latin typeface="Consolas" panose="020B0609020204030204" pitchFamily="49" charset="0"/>
              </a:rPr>
              <a:t>dog_1.make_noise()</a:t>
            </a:r>
          </a:p>
        </p:txBody>
      </p:sp>
      <p:sp>
        <p:nvSpPr>
          <p:cNvPr id="9" name="Content Placeholder 4">
            <a:extLst>
              <a:ext uri="{FF2B5EF4-FFF2-40B4-BE49-F238E27FC236}">
                <a16:creationId xmlns:a16="http://schemas.microsoft.com/office/drawing/2014/main" id="{8EA1F03E-CA5C-4EB8-BB28-7685C58B535D}"/>
              </a:ext>
            </a:extLst>
          </p:cNvPr>
          <p:cNvSpPr txBox="1">
            <a:spLocks/>
          </p:cNvSpPr>
          <p:nvPr/>
        </p:nvSpPr>
        <p:spPr>
          <a:xfrm>
            <a:off x="8010144" y="2017714"/>
            <a:ext cx="3579990" cy="4259086"/>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dirty="0">
                <a:latin typeface="+mj-lt"/>
                <a:cs typeface="Segoe UI"/>
              </a:rPr>
              <a:t>In your notebook write:</a:t>
            </a:r>
            <a:endParaRPr lang="en-US" dirty="0">
              <a:latin typeface="+mj-lt"/>
              <a:cs typeface="Segoe UI"/>
            </a:endParaRPr>
          </a:p>
          <a:p>
            <a:pPr marL="457200" indent="-342900">
              <a:spcBef>
                <a:spcPts val="600"/>
              </a:spcBef>
              <a:buFont typeface="+mj-lt"/>
              <a:buAutoNum type="arabicPeriod"/>
              <a:tabLst>
                <a:tab pos="406400" algn="l"/>
              </a:tabLst>
            </a:pPr>
            <a:r>
              <a:rPr lang="en-US" sz="2000" dirty="0">
                <a:cs typeface="Segoe UI"/>
              </a:rPr>
              <a:t>What is the output when you run this code?</a:t>
            </a:r>
          </a:p>
          <a:p>
            <a:pPr marL="457200" indent="-342900">
              <a:spcBef>
                <a:spcPts val="600"/>
              </a:spcBef>
              <a:buFont typeface="+mj-lt"/>
              <a:buAutoNum type="arabicPeriod"/>
              <a:tabLst>
                <a:tab pos="406400" algn="l"/>
              </a:tabLst>
            </a:pPr>
            <a:r>
              <a:rPr lang="en-US" sz="2000" dirty="0">
                <a:cs typeface="Segoe UI"/>
              </a:rPr>
              <a:t>Rewrite the code to resolve the error and make this work properly.</a:t>
            </a:r>
          </a:p>
          <a:p>
            <a:pPr marL="457200" indent="-342900">
              <a:spcBef>
                <a:spcPts val="600"/>
              </a:spcBef>
              <a:buFont typeface="+mj-lt"/>
              <a:buAutoNum type="arabicPeriod"/>
              <a:tabLst>
                <a:tab pos="406400" algn="l"/>
              </a:tabLst>
            </a:pPr>
            <a:r>
              <a:rPr lang="en-US" sz="2000" dirty="0">
                <a:cs typeface="Segoe UI"/>
              </a:rPr>
              <a:t>What happens when you call the method </a:t>
            </a:r>
            <a:r>
              <a:rPr lang="en-US" sz="2000" dirty="0" err="1">
                <a:latin typeface="Consolas" panose="020B0609020204030204" pitchFamily="49" charset="0"/>
                <a:cs typeface="Segoe UI"/>
              </a:rPr>
              <a:t>make_noise</a:t>
            </a:r>
            <a:r>
              <a:rPr lang="en-US" sz="2000" dirty="0">
                <a:cs typeface="Segoe UI"/>
              </a:rPr>
              <a:t>?</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Inheritance </a:t>
            </a:r>
          </a:p>
        </p:txBody>
      </p:sp>
      <p:sp>
        <p:nvSpPr>
          <p:cNvPr id="7" name="Content Placeholder 2">
            <a:extLst>
              <a:ext uri="{FF2B5EF4-FFF2-40B4-BE49-F238E27FC236}">
                <a16:creationId xmlns:a16="http://schemas.microsoft.com/office/drawing/2014/main" id="{2B716FA4-8AC7-494A-BE7A-14FFC4B51F58}"/>
              </a:ext>
            </a:extLst>
          </p:cNvPr>
          <p:cNvSpPr txBox="1">
            <a:spLocks/>
          </p:cNvSpPr>
          <p:nvPr/>
        </p:nvSpPr>
        <p:spPr>
          <a:xfrm>
            <a:off x="588262" y="1435100"/>
            <a:ext cx="10430575" cy="24622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Font typeface="Arial" panose="020B0604020202020204" pitchFamily="34" charset="0"/>
              <a:buChar char="•"/>
            </a:pPr>
            <a:r>
              <a:rPr lang="en-US" dirty="0">
                <a:latin typeface="+mj-lt"/>
              </a:rPr>
              <a:t>Inheritance</a:t>
            </a:r>
            <a:r>
              <a:rPr lang="en-US" dirty="0"/>
              <a:t> in object-oriented programming is creating a new class that is a subclass of another class.</a:t>
            </a:r>
          </a:p>
          <a:p>
            <a:pPr>
              <a:spcBef>
                <a:spcPts val="600"/>
              </a:spcBef>
              <a:spcAft>
                <a:spcPts val="600"/>
              </a:spcAft>
            </a:pPr>
            <a:r>
              <a:rPr lang="en-US" dirty="0"/>
              <a:t>The subclass inherits all of the attributes and methods from the other class.</a:t>
            </a:r>
          </a:p>
          <a:p>
            <a:pPr>
              <a:spcBef>
                <a:spcPts val="600"/>
              </a:spcBef>
              <a:spcAft>
                <a:spcPts val="600"/>
              </a:spcAft>
            </a:pPr>
            <a:r>
              <a:rPr lang="en-US" dirty="0"/>
              <a:t>In the Do Now, the </a:t>
            </a:r>
            <a:r>
              <a:rPr lang="en-US" dirty="0">
                <a:latin typeface="Consolas" panose="020B0609020204030204" pitchFamily="49" charset="0"/>
              </a:rPr>
              <a:t>Dog</a:t>
            </a:r>
            <a:r>
              <a:rPr lang="en-US" dirty="0"/>
              <a:t> class inherited from the </a:t>
            </a:r>
            <a:r>
              <a:rPr lang="en-US" dirty="0">
                <a:latin typeface="Consolas" panose="020B0609020204030204" pitchFamily="49" charset="0"/>
              </a:rPr>
              <a:t>Pet</a:t>
            </a:r>
            <a:r>
              <a:rPr lang="en-US" dirty="0"/>
              <a:t> class.</a:t>
            </a:r>
          </a:p>
        </p:txBody>
      </p:sp>
    </p:spTree>
    <p:extLst>
      <p:ext uri="{BB962C8B-B14F-4D97-AF65-F5344CB8AC3E}">
        <p14:creationId xmlns:p14="http://schemas.microsoft.com/office/powerpoint/2010/main" val="25316377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Inheritance  </a:t>
            </a:r>
          </a:p>
        </p:txBody>
      </p:sp>
      <p:sp>
        <p:nvSpPr>
          <p:cNvPr id="7" name="Content Placeholder 2">
            <a:extLst>
              <a:ext uri="{FF2B5EF4-FFF2-40B4-BE49-F238E27FC236}">
                <a16:creationId xmlns:a16="http://schemas.microsoft.com/office/drawing/2014/main" id="{CAAEF2BE-E93C-4BAC-B3FE-DE5EA69A6819}"/>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Do Now 7.04, what was the difference between the declaration of the Pet class and the Dog class?</a:t>
            </a:r>
          </a:p>
        </p:txBody>
      </p:sp>
      <p:sp>
        <p:nvSpPr>
          <p:cNvPr id="5" name="TextBox 4">
            <a:extLst>
              <a:ext uri="{FF2B5EF4-FFF2-40B4-BE49-F238E27FC236}">
                <a16:creationId xmlns:a16="http://schemas.microsoft.com/office/drawing/2014/main" id="{003510EB-F754-4249-9BD5-A9D6F286E239}"/>
              </a:ext>
            </a:extLst>
          </p:cNvPr>
          <p:cNvSpPr txBox="1"/>
          <p:nvPr/>
        </p:nvSpPr>
        <p:spPr>
          <a:xfrm>
            <a:off x="584200" y="2732792"/>
            <a:ext cx="11018838" cy="3431709"/>
          </a:xfrm>
          <a:prstGeom prst="rect">
            <a:avLst/>
          </a:prstGeom>
          <a:noFill/>
          <a:ln>
            <a:solidFill>
              <a:schemeClr val="bg1">
                <a:lumMod val="75000"/>
              </a:schemeClr>
            </a:solidFill>
          </a:ln>
        </p:spPr>
        <p:txBody>
          <a:bodyPr wrap="square">
            <a:spAutoFit/>
          </a:bodyPr>
          <a:lstStyle/>
          <a:p>
            <a:pPr>
              <a:spcBef>
                <a:spcPts val="600"/>
              </a:spcBef>
            </a:pP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Pet</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"""Represents a pet."""</a:t>
            </a:r>
            <a:endParaRPr lang="en-US" sz="2400" b="0" dirty="0">
              <a:solidFill>
                <a:srgbClr val="000000"/>
              </a:solidFill>
              <a:effectLst/>
              <a:latin typeface="Consolas" panose="020B0609020204030204" pitchFamily="49" charset="0"/>
            </a:endParaRP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def</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__</a:t>
            </a:r>
            <a:r>
              <a:rPr lang="en-US" sz="2400" b="0" dirty="0" err="1">
                <a:solidFill>
                  <a:srgbClr val="795E26"/>
                </a:solidFill>
                <a:effectLst/>
                <a:latin typeface="Consolas" panose="020B0609020204030204" pitchFamily="49" charset="0"/>
              </a:rPr>
              <a:t>init</a:t>
            </a:r>
            <a:r>
              <a:rPr lang="en-US" sz="2400" b="0" dirty="0">
                <a:solidFill>
                  <a:srgbClr val="795E26"/>
                </a:solidFill>
                <a:effectLst/>
                <a:latin typeface="Consolas" panose="020B0609020204030204" pitchFamily="49" charset="0"/>
              </a:rPr>
              <a:t>__</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name</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.name = name</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def</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make_noise</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print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'Noise!'</a:t>
            </a:r>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Dog</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Pet</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"""Represents a dog - a type of pet"""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346793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Inheritance   </a:t>
            </a:r>
          </a:p>
        </p:txBody>
      </p:sp>
      <p:sp>
        <p:nvSpPr>
          <p:cNvPr id="6" name="Content Placeholder 2">
            <a:extLst>
              <a:ext uri="{FF2B5EF4-FFF2-40B4-BE49-F238E27FC236}">
                <a16:creationId xmlns:a16="http://schemas.microsoft.com/office/drawing/2014/main" id="{DE663899-E57E-40F6-A11E-9F3CD1B0A5EF}"/>
              </a:ext>
            </a:extLst>
          </p:cNvPr>
          <p:cNvSpPr txBox="1">
            <a:spLocks/>
          </p:cNvSpPr>
          <p:nvPr/>
        </p:nvSpPr>
        <p:spPr>
          <a:xfrm>
            <a:off x="584200" y="1435100"/>
            <a:ext cx="11018838" cy="861774"/>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t>In Do Now 7.04, what was the error in the code?</a:t>
            </a:r>
          </a:p>
        </p:txBody>
      </p:sp>
      <p:sp>
        <p:nvSpPr>
          <p:cNvPr id="5" name="TextBox 4">
            <a:extLst>
              <a:ext uri="{FF2B5EF4-FFF2-40B4-BE49-F238E27FC236}">
                <a16:creationId xmlns:a16="http://schemas.microsoft.com/office/drawing/2014/main" id="{003510EB-F754-4249-9BD5-A9D6F286E239}"/>
              </a:ext>
            </a:extLst>
          </p:cNvPr>
          <p:cNvSpPr txBox="1"/>
          <p:nvPr/>
        </p:nvSpPr>
        <p:spPr>
          <a:xfrm>
            <a:off x="584200" y="2351445"/>
            <a:ext cx="11025188" cy="3917593"/>
          </a:xfrm>
          <a:prstGeom prst="rect">
            <a:avLst/>
          </a:prstGeom>
          <a:noFill/>
          <a:ln>
            <a:solidFill>
              <a:schemeClr val="bg1">
                <a:lumMod val="75000"/>
              </a:schemeClr>
            </a:solidFill>
          </a:ln>
        </p:spPr>
        <p:txBody>
          <a:bodyPr wrap="square">
            <a:noAutofit/>
          </a:bodyPr>
          <a:lstStyle/>
          <a:p>
            <a:pPr>
              <a:spcBef>
                <a:spcPts val="600"/>
              </a:spcBef>
            </a:pP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Pet</a:t>
            </a:r>
            <a:r>
              <a:rPr lang="en-US" sz="2000" b="0" dirty="0">
                <a:solidFill>
                  <a:srgbClr val="000000"/>
                </a:solidFill>
                <a:effectLst/>
                <a:latin typeface="Consolas" panose="020B0609020204030204" pitchFamily="49" charset="0"/>
              </a:rPr>
              <a:t>:</a:t>
            </a:r>
          </a:p>
          <a:p>
            <a:pPr>
              <a:spcBef>
                <a:spcPts val="600"/>
              </a:spcBef>
            </a:pP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"""Represents a pet."""</a:t>
            </a:r>
            <a:endParaRPr lang="en-US" sz="2000" b="0" dirty="0">
              <a:solidFill>
                <a:srgbClr val="000000"/>
              </a:solidFill>
              <a:effectLst/>
              <a:latin typeface="Consolas" panose="020B0609020204030204" pitchFamily="49" charset="0"/>
            </a:endParaRPr>
          </a:p>
          <a:p>
            <a:pPr>
              <a:spcBef>
                <a:spcPts val="600"/>
              </a:spcBef>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def</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__</a:t>
            </a:r>
            <a:r>
              <a:rPr lang="en-US" sz="2000" b="0" dirty="0" err="1">
                <a:solidFill>
                  <a:srgbClr val="795E26"/>
                </a:solidFill>
                <a:effectLst/>
                <a:latin typeface="Consolas" panose="020B0609020204030204" pitchFamily="49" charset="0"/>
              </a:rPr>
              <a:t>init</a:t>
            </a:r>
            <a:r>
              <a:rPr lang="en-US" sz="2000" b="0" dirty="0">
                <a:solidFill>
                  <a:srgbClr val="795E26"/>
                </a:solidFill>
                <a:effectLst/>
                <a:latin typeface="Consolas" panose="020B0609020204030204" pitchFamily="49" charset="0"/>
              </a:rPr>
              <a:t>__</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self</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name</a:t>
            </a:r>
            <a:r>
              <a:rPr lang="en-US" sz="2000" b="0" dirty="0">
                <a:solidFill>
                  <a:srgbClr val="000000"/>
                </a:solidFill>
                <a:effectLst/>
                <a:latin typeface="Consolas" panose="020B0609020204030204" pitchFamily="49" charset="0"/>
              </a:rPr>
              <a:t>):</a:t>
            </a:r>
          </a:p>
          <a:p>
            <a:pPr>
              <a:spcBef>
                <a:spcPts val="600"/>
              </a:spcBef>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self</a:t>
            </a:r>
            <a:r>
              <a:rPr lang="en-US" sz="2000" b="0" dirty="0">
                <a:solidFill>
                  <a:srgbClr val="000000"/>
                </a:solidFill>
                <a:effectLst/>
                <a:latin typeface="Consolas" panose="020B0609020204030204" pitchFamily="49" charset="0"/>
              </a:rPr>
              <a:t>.name = name</a:t>
            </a: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def</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make_noise</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self</a:t>
            </a:r>
            <a:r>
              <a:rPr lang="en-US" sz="2000" b="0" dirty="0">
                <a:solidFill>
                  <a:srgbClr val="000000"/>
                </a:solidFill>
                <a:effectLst/>
                <a:latin typeface="Consolas" panose="020B0609020204030204" pitchFamily="49" charset="0"/>
              </a:rPr>
              <a:t>):</a:t>
            </a:r>
          </a:p>
          <a:p>
            <a:pPr>
              <a:spcBef>
                <a:spcPts val="600"/>
              </a:spcBef>
            </a:pP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print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'Noise!'</a:t>
            </a:r>
            <a:r>
              <a:rPr lang="en-US" sz="2000" b="0" dirty="0">
                <a:solidFill>
                  <a:srgbClr val="000000"/>
                </a:solidFill>
                <a:effectLst/>
                <a:latin typeface="Consolas" panose="020B0609020204030204" pitchFamily="49" charset="0"/>
              </a:rPr>
              <a:t>)</a:t>
            </a: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Dog</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Pet</a:t>
            </a:r>
            <a:r>
              <a:rPr lang="en-US" sz="2000" b="0" dirty="0">
                <a:solidFill>
                  <a:srgbClr val="000000"/>
                </a:solidFill>
                <a:effectLst/>
                <a:latin typeface="Consolas" panose="020B0609020204030204" pitchFamily="49" charset="0"/>
              </a:rPr>
              <a:t>):</a:t>
            </a:r>
          </a:p>
          <a:p>
            <a:pPr>
              <a:spcBef>
                <a:spcPts val="600"/>
              </a:spcBef>
            </a:pP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"""Represents a dog - a type of pet"""</a:t>
            </a: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dog_1 = Dog()</a:t>
            </a:r>
          </a:p>
          <a:p>
            <a:pPr>
              <a:spcBef>
                <a:spcPts val="600"/>
              </a:spcBef>
            </a:pPr>
            <a:r>
              <a:rPr lang="en-US" sz="2000" b="0" dirty="0">
                <a:solidFill>
                  <a:srgbClr val="000000"/>
                </a:solidFill>
                <a:effectLst/>
                <a:latin typeface="Consolas" panose="020B0609020204030204" pitchFamily="49" charset="0"/>
              </a:rPr>
              <a:t>dog_1.make_noise()</a:t>
            </a:r>
          </a:p>
        </p:txBody>
      </p:sp>
    </p:spTree>
    <p:extLst>
      <p:ext uri="{BB962C8B-B14F-4D97-AF65-F5344CB8AC3E}">
        <p14:creationId xmlns:p14="http://schemas.microsoft.com/office/powerpoint/2010/main" val="26644502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Parent and Child Classes</a:t>
            </a:r>
          </a:p>
        </p:txBody>
      </p:sp>
      <p:sp>
        <p:nvSpPr>
          <p:cNvPr id="4" name="Content Placeholder 2">
            <a:extLst>
              <a:ext uri="{FF2B5EF4-FFF2-40B4-BE49-F238E27FC236}">
                <a16:creationId xmlns:a16="http://schemas.microsoft.com/office/drawing/2014/main" id="{E7D035A9-8DC6-4AC5-80FC-6368C3981F63}"/>
              </a:ext>
            </a:extLst>
          </p:cNvPr>
          <p:cNvSpPr txBox="1">
            <a:spLocks/>
          </p:cNvSpPr>
          <p:nvPr/>
        </p:nvSpPr>
        <p:spPr>
          <a:xfrm>
            <a:off x="588262" y="1435100"/>
            <a:ext cx="10430575" cy="1895904"/>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dirty="0"/>
              <a:t>A class that is a subclass of another class (it inherits from that class) is called the </a:t>
            </a:r>
            <a:r>
              <a:rPr lang="en-US" dirty="0">
                <a:latin typeface="+mj-lt"/>
              </a:rPr>
              <a:t>child class</a:t>
            </a:r>
            <a:r>
              <a:rPr lang="en-US" dirty="0"/>
              <a:t>.</a:t>
            </a:r>
          </a:p>
          <a:p>
            <a:pPr>
              <a:buFont typeface="Arial" panose="020B0604020202020204" pitchFamily="34" charset="0"/>
              <a:buChar char="•"/>
            </a:pPr>
            <a:r>
              <a:rPr lang="en-US" dirty="0"/>
              <a:t>The original class the child class inherits from is the </a:t>
            </a:r>
            <a:r>
              <a:rPr lang="en-US" dirty="0">
                <a:latin typeface="+mj-lt"/>
              </a:rPr>
              <a:t>parent class</a:t>
            </a:r>
            <a:r>
              <a:rPr lang="en-US" dirty="0"/>
              <a:t>.</a:t>
            </a:r>
          </a:p>
          <a:p>
            <a:pPr>
              <a:buFont typeface="Arial" panose="020B0604020202020204" pitchFamily="34" charset="0"/>
              <a:buChar char="•"/>
            </a:pPr>
            <a:r>
              <a:rPr lang="en-US" dirty="0"/>
              <a:t>The child class inherits all of the methods from the parent class.</a:t>
            </a:r>
          </a:p>
        </p:txBody>
      </p:sp>
    </p:spTree>
    <p:extLst>
      <p:ext uri="{BB962C8B-B14F-4D97-AF65-F5344CB8AC3E}">
        <p14:creationId xmlns:p14="http://schemas.microsoft.com/office/powerpoint/2010/main" val="2803840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Parent and Child Classes </a:t>
            </a:r>
          </a:p>
        </p:txBody>
      </p:sp>
      <p:sp>
        <p:nvSpPr>
          <p:cNvPr id="6" name="Content Placeholder 2">
            <a:extLst>
              <a:ext uri="{FF2B5EF4-FFF2-40B4-BE49-F238E27FC236}">
                <a16:creationId xmlns:a16="http://schemas.microsoft.com/office/drawing/2014/main" id="{714EA151-365C-47C7-BE79-2D7460FA101A}"/>
              </a:ext>
            </a:extLst>
          </p:cNvPr>
          <p:cNvSpPr txBox="1">
            <a:spLocks/>
          </p:cNvSpPr>
          <p:nvPr/>
        </p:nvSpPr>
        <p:spPr>
          <a:xfrm>
            <a:off x="584200" y="1435100"/>
            <a:ext cx="11018838" cy="861774"/>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Do Now 7.04, which class is the parent and which is the child?</a:t>
            </a:r>
          </a:p>
        </p:txBody>
      </p:sp>
      <p:sp>
        <p:nvSpPr>
          <p:cNvPr id="8" name="TextBox 7">
            <a:extLst>
              <a:ext uri="{FF2B5EF4-FFF2-40B4-BE49-F238E27FC236}">
                <a16:creationId xmlns:a16="http://schemas.microsoft.com/office/drawing/2014/main" id="{03F70E5A-7F77-4847-AC06-36C42226D9A2}"/>
              </a:ext>
            </a:extLst>
          </p:cNvPr>
          <p:cNvSpPr txBox="1"/>
          <p:nvPr/>
        </p:nvSpPr>
        <p:spPr>
          <a:xfrm>
            <a:off x="584200" y="2351445"/>
            <a:ext cx="11025188" cy="3917593"/>
          </a:xfrm>
          <a:prstGeom prst="rect">
            <a:avLst/>
          </a:prstGeom>
          <a:noFill/>
          <a:ln>
            <a:solidFill>
              <a:schemeClr val="bg1">
                <a:lumMod val="75000"/>
              </a:schemeClr>
            </a:solidFill>
          </a:ln>
        </p:spPr>
        <p:txBody>
          <a:bodyPr wrap="square">
            <a:noAutofit/>
          </a:bodyPr>
          <a:lstStyle/>
          <a:p>
            <a:pPr>
              <a:spcBef>
                <a:spcPts val="600"/>
              </a:spcBef>
            </a:pP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Pet</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pet."""</a:t>
            </a:r>
            <a:endParaRPr lang="en-US" sz="2000" dirty="0">
              <a:solidFill>
                <a:srgbClr val="000000"/>
              </a:solidFill>
              <a:latin typeface="Consolas" panose="020B0609020204030204" pitchFamily="49" charset="0"/>
            </a:endParaRPr>
          </a:p>
          <a:p>
            <a:pPr>
              <a:spcBef>
                <a:spcPts val="6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__</a:t>
            </a:r>
            <a:r>
              <a:rPr lang="en-US" sz="2000" dirty="0" err="1">
                <a:solidFill>
                  <a:srgbClr val="795E26"/>
                </a:solidFill>
                <a:latin typeface="Consolas" panose="020B0609020204030204" pitchFamily="49" charset="0"/>
              </a:rPr>
              <a:t>init</a:t>
            </a:r>
            <a:r>
              <a:rPr lang="en-US" sz="2000" dirty="0">
                <a:solidFill>
                  <a:srgbClr val="795E26"/>
                </a:solidFill>
                <a:latin typeface="Consolas" panose="020B0609020204030204" pitchFamily="49" charset="0"/>
              </a:rPr>
              <a:t>__</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name</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self</a:t>
            </a:r>
            <a:r>
              <a:rPr lang="en-US" sz="2000" dirty="0">
                <a:solidFill>
                  <a:srgbClr val="000000"/>
                </a:solidFill>
                <a:latin typeface="Consolas" panose="020B0609020204030204" pitchFamily="49" charset="0"/>
              </a:rPr>
              <a:t>.name = name</a:t>
            </a:r>
          </a:p>
          <a:p>
            <a:pPr>
              <a:spcBef>
                <a:spcPts val="600"/>
              </a:spcBef>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795E26"/>
                </a:solidFill>
                <a:latin typeface="Consolas" panose="020B0609020204030204" pitchFamily="49" charset="0"/>
              </a:rPr>
              <a:t>make_noise</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print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'Noise!'</a:t>
            </a:r>
            <a:r>
              <a:rPr lang="en-US" sz="2000" dirty="0">
                <a:solidFill>
                  <a:srgbClr val="000000"/>
                </a:solidFill>
                <a:latin typeface="Consolas" panose="020B0609020204030204" pitchFamily="49" charset="0"/>
              </a:rPr>
              <a:t>)</a:t>
            </a:r>
          </a:p>
          <a:p>
            <a:pPr>
              <a:spcBef>
                <a:spcPts val="600"/>
              </a:spcBef>
            </a:pP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Dog</a:t>
            </a:r>
            <a:r>
              <a:rPr lang="en-US" sz="2000" dirty="0">
                <a:solidFill>
                  <a:srgbClr val="000000"/>
                </a:solidFill>
                <a:latin typeface="Consolas" panose="020B0609020204030204" pitchFamily="49" charset="0"/>
              </a:rPr>
              <a:t>(</a:t>
            </a:r>
            <a:r>
              <a:rPr lang="en-US" sz="2000" dirty="0">
                <a:solidFill>
                  <a:srgbClr val="267F99"/>
                </a:solidFill>
                <a:latin typeface="Consolas" panose="020B0609020204030204" pitchFamily="49" charset="0"/>
              </a:rPr>
              <a:t>Pet</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dog - a type of pet"""</a:t>
            </a:r>
            <a:endParaRPr lang="en-US" sz="2000" dirty="0">
              <a:solidFill>
                <a:srgbClr val="000000"/>
              </a:solidFill>
              <a:latin typeface="Consolas" panose="020B0609020204030204" pitchFamily="49" charset="0"/>
            </a:endParaRPr>
          </a:p>
          <a:p>
            <a:pPr>
              <a:spcBef>
                <a:spcPts val="600"/>
              </a:spcBef>
            </a:pPr>
            <a:r>
              <a:rPr lang="en-US" sz="2000" dirty="0">
                <a:solidFill>
                  <a:srgbClr val="000000"/>
                </a:solidFill>
                <a:latin typeface="Consolas" panose="020B0609020204030204" pitchFamily="49" charset="0"/>
              </a:rPr>
              <a:t>dog_1 = Dog(</a:t>
            </a:r>
            <a:r>
              <a:rPr lang="en-US" sz="2000" dirty="0">
                <a:solidFill>
                  <a:srgbClr val="A31515"/>
                </a:solidFill>
                <a:latin typeface="Consolas" panose="020B0609020204030204" pitchFamily="49" charset="0"/>
              </a:rPr>
              <a:t>'Fido'</a:t>
            </a:r>
            <a:r>
              <a:rPr lang="en-US" sz="2000" dirty="0">
                <a:solidFill>
                  <a:srgbClr val="000000"/>
                </a:solidFill>
                <a:latin typeface="Consolas" panose="020B0609020204030204" pitchFamily="49" charset="0"/>
              </a:rPr>
              <a:t>)</a:t>
            </a:r>
          </a:p>
          <a:p>
            <a:pPr>
              <a:spcBef>
                <a:spcPts val="600"/>
              </a:spcBef>
            </a:pPr>
            <a:r>
              <a:rPr lang="en-US" sz="2000" dirty="0">
                <a:solidFill>
                  <a:srgbClr val="000000"/>
                </a:solidFill>
                <a:latin typeface="Consolas" panose="020B0609020204030204" pitchFamily="49" charset="0"/>
              </a:rPr>
              <a:t>dog_1.make_noise()</a:t>
            </a:r>
          </a:p>
        </p:txBody>
      </p:sp>
    </p:spTree>
    <p:extLst>
      <p:ext uri="{BB962C8B-B14F-4D97-AF65-F5344CB8AC3E}">
        <p14:creationId xmlns:p14="http://schemas.microsoft.com/office/powerpoint/2010/main" val="1771166273"/>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9B74FC34-FF0A-4DF0-AB66-E9486CC295D5}"/>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C7FAC4EE-B90D-4CD6-B709-F087E65EC4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AB1357-0123-4B4D-A629-F2C40348A3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1DCEB6-7239-4F94-A780-B2EFCA1B73D9}">
  <ds:schemaRefs>
    <ds:schemaRef ds:uri="http://schemas.microsoft.com/sharepoint/v3/contenttype/forms"/>
  </ds:schemaRefs>
</ds:datastoreItem>
</file>

<file path=customXml/itemProps3.xml><?xml version="1.0" encoding="utf-8"?>
<ds:datastoreItem xmlns:ds="http://schemas.openxmlformats.org/officeDocument/2006/customXml" ds:itemID="{3EA57B1E-7B5F-4DEF-909C-0F1E7DA4F385}">
  <ds:schemaRefs>
    <ds:schemaRef ds:uri="http://www.w3.org/XML/1998/namespace"/>
    <ds:schemaRef ds:uri="http://purl.org/dc/terms/"/>
    <ds:schemaRef ds:uri="http://purl.org/dc/elements/1.1/"/>
    <ds:schemaRef ds:uri="http://purl.org/dc/dcmitype/"/>
    <ds:schemaRef ds:uri="e6fa56e8-bdb9-4d95-8d0f-ea72d8c26dbd"/>
    <ds:schemaRef ds:uri="http://schemas.microsoft.com/office/2006/documentManagement/types"/>
    <ds:schemaRef ds:uri="5ede4c79-bc9c-4fdf-9f95-32ff416e077f"/>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0</TotalTime>
  <Words>1612</Words>
  <Application>Microsoft Office PowerPoint</Application>
  <PresentationFormat>Widescreen</PresentationFormat>
  <Paragraphs>131</Paragraphs>
  <Slides>14</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Segoe UI</vt:lpstr>
      <vt:lpstr>Segoe UI Semibold</vt:lpstr>
      <vt:lpstr>Wingdings</vt:lpstr>
      <vt:lpstr>Microsoft Philanthropies TEALS</vt:lpstr>
      <vt:lpstr>Black Template</vt:lpstr>
      <vt:lpstr>Lesson 7.04: Inheritance</vt:lpstr>
      <vt:lpstr>Inheritance</vt:lpstr>
      <vt:lpstr>Today’s Plan </vt:lpstr>
      <vt:lpstr>Do Now 7.04</vt:lpstr>
      <vt:lpstr>Inheritance </vt:lpstr>
      <vt:lpstr>Inheritance  </vt:lpstr>
      <vt:lpstr>Inheritance   </vt:lpstr>
      <vt:lpstr>Parent and Child Classes</vt:lpstr>
      <vt:lpstr>Parent and Child Classes </vt:lpstr>
      <vt:lpstr>Parent and Child Classes  </vt:lpstr>
      <vt:lpstr>Parent and Child Classes   </vt:lpstr>
      <vt:lpstr>Parent and Child Classes    </vt:lpstr>
      <vt:lpstr>Lab 7.04</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2020-05-06T21:44:12Z</dcterms:created>
  <dcterms:modified xsi:type="dcterms:W3CDTF">2020-05-13T03:41:15Z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