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50" r:id="rId2"/>
    <p:sldMasterId id="214748370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Quattrocento Sans" panose="020B060402020202020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xP2sVegwpSzf9TupjSFLRFeEF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6" autoAdjust="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68" name="Google Shape;76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1/13/2021 2:33 PM</a:t>
            </a:r>
            <a:endParaRPr/>
          </a:p>
        </p:txBody>
      </p:sp>
      <p:sp>
        <p:nvSpPr>
          <p:cNvPr id="769" name="Google Shape;7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46" name="Google Shape;84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54" name="Google Shape;8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1" name="Google Shape;8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is a assignment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 is a comparison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Poll students how many Boolean expressions are used? </a:t>
            </a:r>
            <a:endParaRPr/>
          </a:p>
        </p:txBody>
      </p:sp>
      <p:sp>
        <p:nvSpPr>
          <p:cNvPr id="803" name="Google Shape;80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is an assignment operator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is a comparison operator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Poll students how many Boolean expressions are used?  Only the comparison operators are Boolean expressions (return True or False).</a:t>
            </a:r>
          </a:p>
        </p:txBody>
      </p:sp>
      <p:sp>
        <p:nvSpPr>
          <p:cNvPr id="810" name="Google Shape;8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Python's standard order of operations means that …</a:t>
            </a:r>
            <a:br>
              <a:rPr lang="en-US" dirty="0"/>
            </a:br>
            <a:br>
              <a:rPr lang="en-US" dirty="0"/>
            </a:b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 actually equivalent to</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But even with parentheses, this kind of syntax will not work reliably. For example, this code returns False:</a:t>
            </a:r>
            <a:br>
              <a:rPr lang="en-US" dirty="0"/>
            </a:br>
            <a:endParaRPr lang="en-US" dirty="0"/>
          </a:p>
          <a:p>
            <a:pPr marL="0" lvl="0" indent="0" algn="l" rtl="0">
              <a:spcBef>
                <a:spcPts val="0"/>
              </a:spcBef>
              <a:spcAft>
                <a:spcPts val="0"/>
              </a:spcAft>
              <a:buNone/>
            </a:pP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'mouse'))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only safe solution is to do one comparison at a time.  This version correctly returns True:</a:t>
            </a:r>
            <a:br>
              <a:rPr lang="en-US" dirty="0"/>
            </a:br>
            <a:br>
              <a:rPr lang="en-US" dirty="0"/>
            </a:b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animal == 'mouse')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817" name="Google Shape;8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Suggest doing an Internet search for "Python order of operations" to become familiar with Python documentation and how this information is presented.</a:t>
            </a:r>
            <a:endParaRPr dirty="0"/>
          </a:p>
        </p:txBody>
      </p:sp>
      <p:sp>
        <p:nvSpPr>
          <p:cNvPr id="824" name="Google Shape;82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6"/>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59"/>
        <p:cNvGrpSpPr/>
        <p:nvPr/>
      </p:nvGrpSpPr>
      <p:grpSpPr>
        <a:xfrm>
          <a:off x="0" y="0"/>
          <a:ext cx="0" cy="0"/>
          <a:chOff x="0" y="0"/>
          <a:chExt cx="0" cy="0"/>
        </a:xfrm>
      </p:grpSpPr>
      <p:sp>
        <p:nvSpPr>
          <p:cNvPr id="760" name="Google Shape;760;p1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7"/>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2" name="Google Shape;762;p117"/>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8"/>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8"/>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8"/>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8"/>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8"/>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8"/>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8"/>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8"/>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8"/>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8"/>
          <p:cNvGrpSpPr/>
          <p:nvPr/>
        </p:nvGrpSpPr>
        <p:grpSpPr>
          <a:xfrm>
            <a:off x="7407275" y="1447800"/>
            <a:ext cx="599440" cy="4724400"/>
            <a:chOff x="7406640" y="1447800"/>
            <a:chExt cx="599440" cy="4724400"/>
          </a:xfrm>
        </p:grpSpPr>
        <p:cxnSp>
          <p:nvCxnSpPr>
            <p:cNvPr id="71" name="Google Shape;71;p28"/>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8"/>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8"/>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8"/>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8"/>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8"/>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8"/>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8"/>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9"/>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9"/>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9"/>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9"/>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9"/>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9"/>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9"/>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9"/>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9"/>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9"/>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9"/>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9"/>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9"/>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9"/>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30"/>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30"/>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30"/>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30"/>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30"/>
          <p:cNvGrpSpPr/>
          <p:nvPr/>
        </p:nvGrpSpPr>
        <p:grpSpPr>
          <a:xfrm>
            <a:off x="1" y="3228301"/>
            <a:ext cx="3962400" cy="2367280"/>
            <a:chOff x="3444239" y="3274021"/>
            <a:chExt cx="518161" cy="2367280"/>
          </a:xfrm>
        </p:grpSpPr>
        <p:cxnSp>
          <p:nvCxnSpPr>
            <p:cNvPr id="102" name="Google Shape;102;p30"/>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30"/>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30"/>
          <p:cNvGrpSpPr/>
          <p:nvPr/>
        </p:nvGrpSpPr>
        <p:grpSpPr>
          <a:xfrm>
            <a:off x="8188962" y="3228301"/>
            <a:ext cx="4003041" cy="2367280"/>
            <a:chOff x="8188959" y="3274021"/>
            <a:chExt cx="518161" cy="2367280"/>
          </a:xfrm>
        </p:grpSpPr>
        <p:cxnSp>
          <p:nvCxnSpPr>
            <p:cNvPr id="105" name="Google Shape;105;p30"/>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30"/>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30"/>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30"/>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30"/>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30"/>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0"/>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30"/>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30"/>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30"/>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1"/>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31"/>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31"/>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31"/>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31"/>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31"/>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31"/>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31"/>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31"/>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31"/>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31"/>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31"/>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31"/>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31"/>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31"/>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31"/>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2"/>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2"/>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2"/>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2"/>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2"/>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2"/>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2"/>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2"/>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2"/>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2"/>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2"/>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3"/>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3"/>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3"/>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3"/>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3"/>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3"/>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3"/>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3"/>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3"/>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3"/>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3"/>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3"/>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3"/>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3"/>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4"/>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4"/>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4"/>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5"/>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5"/>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5"/>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5"/>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5"/>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6"/>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6"/>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6"/>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6"/>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6"/>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6"/>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6"/>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6"/>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6"/>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6"/>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6"/>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6"/>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7"/>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7"/>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7"/>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7"/>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7"/>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7"/>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7"/>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7"/>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7"/>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7"/>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7"/>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7"/>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7"/>
          <p:cNvGrpSpPr/>
          <p:nvPr/>
        </p:nvGrpSpPr>
        <p:grpSpPr>
          <a:xfrm>
            <a:off x="588262" y="4059104"/>
            <a:ext cx="562936" cy="1051917"/>
            <a:chOff x="588262" y="4109720"/>
            <a:chExt cx="562936" cy="1051917"/>
          </a:xfrm>
        </p:grpSpPr>
        <p:sp>
          <p:nvSpPr>
            <p:cNvPr id="205" name="Google Shape;205;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7"/>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7"/>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7"/>
          <p:cNvGrpSpPr/>
          <p:nvPr/>
        </p:nvGrpSpPr>
        <p:grpSpPr>
          <a:xfrm>
            <a:off x="2843727" y="4059104"/>
            <a:ext cx="562936" cy="1051917"/>
            <a:chOff x="588262" y="4109720"/>
            <a:chExt cx="562936" cy="1051917"/>
          </a:xfrm>
        </p:grpSpPr>
        <p:sp>
          <p:nvSpPr>
            <p:cNvPr id="211" name="Google Shape;211;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7"/>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7"/>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7"/>
          <p:cNvGrpSpPr/>
          <p:nvPr/>
        </p:nvGrpSpPr>
        <p:grpSpPr>
          <a:xfrm>
            <a:off x="5099192" y="4059104"/>
            <a:ext cx="562936" cy="1051917"/>
            <a:chOff x="588262" y="4109720"/>
            <a:chExt cx="562936" cy="1051917"/>
          </a:xfrm>
        </p:grpSpPr>
        <p:sp>
          <p:nvSpPr>
            <p:cNvPr id="217" name="Google Shape;217;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7"/>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7"/>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7"/>
          <p:cNvGrpSpPr/>
          <p:nvPr/>
        </p:nvGrpSpPr>
        <p:grpSpPr>
          <a:xfrm>
            <a:off x="7354657" y="4059104"/>
            <a:ext cx="562936" cy="1051917"/>
            <a:chOff x="588262" y="4109720"/>
            <a:chExt cx="562936" cy="1051917"/>
          </a:xfrm>
        </p:grpSpPr>
        <p:sp>
          <p:nvSpPr>
            <p:cNvPr id="223" name="Google Shape;223;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7"/>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7"/>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7"/>
          <p:cNvGrpSpPr/>
          <p:nvPr/>
        </p:nvGrpSpPr>
        <p:grpSpPr>
          <a:xfrm>
            <a:off x="9610122" y="4059104"/>
            <a:ext cx="562936" cy="1051917"/>
            <a:chOff x="588262" y="4109720"/>
            <a:chExt cx="562936" cy="1051917"/>
          </a:xfrm>
        </p:grpSpPr>
        <p:sp>
          <p:nvSpPr>
            <p:cNvPr id="229" name="Google Shape;229;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8"/>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8"/>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8"/>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8"/>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8"/>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8"/>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8"/>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8"/>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8"/>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8"/>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8"/>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8"/>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8"/>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8"/>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8"/>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8"/>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8"/>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8"/>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8"/>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8"/>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8"/>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40"/>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40"/>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41"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41"/>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2"/>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3"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3"/>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4"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4"/>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5"/>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5"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5"/>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5"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0"/>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20"/>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20"/>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6"/>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6"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6"/>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6"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6"/>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6"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7"/>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7"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7"/>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7"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7"/>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7"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7"/>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7"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8"/>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8"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9"/>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9"/>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9"/>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50"/>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50"/>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50"/>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51"/>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51"/>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51"/>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2"/>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8"/>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8"/>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8"/>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8"/>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8"/>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8"/>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8"/>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8"/>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8"/>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8"/>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8"/>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8"/>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8"/>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8"/>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8"/>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8"/>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8"/>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8"/>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8"/>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8"/>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9"/>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9"/>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9"/>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9"/>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9"/>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60"/>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60"/>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60"/>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61"/>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61"/>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61"/>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61"/>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61"/>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61"/>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61"/>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3"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4"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5"/>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5"/>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6"/>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6"/>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6"/>
          <p:cNvGrpSpPr/>
          <p:nvPr/>
        </p:nvGrpSpPr>
        <p:grpSpPr>
          <a:xfrm>
            <a:off x="11023167" y="412549"/>
            <a:ext cx="719065" cy="153377"/>
            <a:chOff x="4846638" y="3441700"/>
            <a:chExt cx="5910262" cy="1260475"/>
          </a:xfrm>
        </p:grpSpPr>
        <p:sp>
          <p:nvSpPr>
            <p:cNvPr id="380" name="Google Shape;380;p66"/>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6"/>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6"/>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6"/>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6"/>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7"/>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8"/>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71"/>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08" name="Google Shape;408;p7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09" name="Google Shape;409;p71"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0"/>
        <p:cNvGrpSpPr/>
        <p:nvPr/>
      </p:nvGrpSpPr>
      <p:grpSpPr>
        <a:xfrm>
          <a:off x="0" y="0"/>
          <a:ext cx="0" cy="0"/>
          <a:chOff x="0" y="0"/>
          <a:chExt cx="0" cy="0"/>
        </a:xfrm>
      </p:grpSpPr>
      <p:sp>
        <p:nvSpPr>
          <p:cNvPr id="411" name="Google Shape;411;p72"/>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72"/>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3" name="Google Shape;413;p7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4" name="Google Shape;414;p72"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5"/>
        <p:cNvGrpSpPr/>
        <p:nvPr/>
      </p:nvGrpSpPr>
      <p:grpSpPr>
        <a:xfrm>
          <a:off x="0" y="0"/>
          <a:ext cx="0" cy="0"/>
          <a:chOff x="0" y="0"/>
          <a:chExt cx="0" cy="0"/>
        </a:xfrm>
      </p:grpSpPr>
      <p:sp>
        <p:nvSpPr>
          <p:cNvPr id="416" name="Google Shape;416;p7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7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8" name="Google Shape;418;p7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19"/>
        <p:cNvGrpSpPr/>
        <p:nvPr/>
      </p:nvGrpSpPr>
      <p:grpSpPr>
        <a:xfrm>
          <a:off x="0" y="0"/>
          <a:ext cx="0" cy="0"/>
          <a:chOff x="0" y="0"/>
          <a:chExt cx="0" cy="0"/>
        </a:xfrm>
      </p:grpSpPr>
      <p:sp>
        <p:nvSpPr>
          <p:cNvPr id="420" name="Google Shape;420;p7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7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7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3"/>
        <p:cNvGrpSpPr/>
        <p:nvPr/>
      </p:nvGrpSpPr>
      <p:grpSpPr>
        <a:xfrm>
          <a:off x="0" y="0"/>
          <a:ext cx="0" cy="0"/>
          <a:chOff x="0" y="0"/>
          <a:chExt cx="0" cy="0"/>
        </a:xfrm>
      </p:grpSpPr>
      <p:sp>
        <p:nvSpPr>
          <p:cNvPr id="424" name="Google Shape;424;p7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75"/>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26"/>
        <p:cNvGrpSpPr/>
        <p:nvPr/>
      </p:nvGrpSpPr>
      <p:grpSpPr>
        <a:xfrm>
          <a:off x="0" y="0"/>
          <a:ext cx="0" cy="0"/>
          <a:chOff x="0" y="0"/>
          <a:chExt cx="0" cy="0"/>
        </a:xfrm>
      </p:grpSpPr>
      <p:sp>
        <p:nvSpPr>
          <p:cNvPr id="427" name="Google Shape;427;p7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76"/>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6"/>
        <p:cNvGrpSpPr/>
        <p:nvPr/>
      </p:nvGrpSpPr>
      <p:grpSpPr>
        <a:xfrm>
          <a:off x="0" y="0"/>
          <a:ext cx="0" cy="0"/>
          <a:chOff x="0" y="0"/>
          <a:chExt cx="0" cy="0"/>
        </a:xfrm>
      </p:grpSpPr>
      <p:pic>
        <p:nvPicPr>
          <p:cNvPr id="37" name="Google Shape;37;p23"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8" name="Google Shape;38;p23"/>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3"/>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7"/>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2" name="Google Shape;432;p77"/>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3"/>
        <p:cNvGrpSpPr/>
        <p:nvPr/>
      </p:nvGrpSpPr>
      <p:grpSpPr>
        <a:xfrm>
          <a:off x="0" y="0"/>
          <a:ext cx="0" cy="0"/>
          <a:chOff x="0" y="0"/>
          <a:chExt cx="0" cy="0"/>
        </a:xfrm>
      </p:grpSpPr>
      <p:sp>
        <p:nvSpPr>
          <p:cNvPr id="434" name="Google Shape;434;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78"/>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78"/>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37"/>
        <p:cNvGrpSpPr/>
        <p:nvPr/>
      </p:nvGrpSpPr>
      <p:grpSpPr>
        <a:xfrm>
          <a:off x="0" y="0"/>
          <a:ext cx="0" cy="0"/>
          <a:chOff x="0" y="0"/>
          <a:chExt cx="0" cy="0"/>
        </a:xfrm>
      </p:grpSpPr>
      <p:sp>
        <p:nvSpPr>
          <p:cNvPr id="438" name="Google Shape;438;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39"/>
        <p:cNvGrpSpPr/>
        <p:nvPr/>
      </p:nvGrpSpPr>
      <p:grpSpPr>
        <a:xfrm>
          <a:off x="0" y="0"/>
          <a:ext cx="0" cy="0"/>
          <a:chOff x="0" y="0"/>
          <a:chExt cx="0" cy="0"/>
        </a:xfrm>
      </p:grpSpPr>
      <p:sp>
        <p:nvSpPr>
          <p:cNvPr id="440" name="Google Shape;440;p80"/>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1" name="Google Shape;441;p80"/>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2" name="Google Shape;442;p80"/>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3" name="Google Shape;443;p80"/>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4" name="Google Shape;444;p80"/>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5" name="Google Shape;445;p80"/>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6" name="Google Shape;446;p80"/>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7" name="Google Shape;447;p80"/>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48" name="Google Shape;448;p80"/>
          <p:cNvGrpSpPr/>
          <p:nvPr/>
        </p:nvGrpSpPr>
        <p:grpSpPr>
          <a:xfrm>
            <a:off x="7407275" y="1447800"/>
            <a:ext cx="599440" cy="4724400"/>
            <a:chOff x="7406640" y="1447800"/>
            <a:chExt cx="599440" cy="4724400"/>
          </a:xfrm>
        </p:grpSpPr>
        <p:cxnSp>
          <p:nvCxnSpPr>
            <p:cNvPr id="449" name="Google Shape;449;p80"/>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0" name="Google Shape;450;p80"/>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1" name="Google Shape;451;p80"/>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2" name="Google Shape;452;p80"/>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3" name="Google Shape;453;p80"/>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54" name="Google Shape;454;p80"/>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5" name="Google Shape;455;p80"/>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6" name="Google Shape;456;p80"/>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7" name="Google Shape;457;p80"/>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8" name="Google Shape;458;p80"/>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59"/>
        <p:cNvGrpSpPr/>
        <p:nvPr/>
      </p:nvGrpSpPr>
      <p:grpSpPr>
        <a:xfrm>
          <a:off x="0" y="0"/>
          <a:ext cx="0" cy="0"/>
          <a:chOff x="0" y="0"/>
          <a:chExt cx="0" cy="0"/>
        </a:xfrm>
      </p:grpSpPr>
      <p:sp>
        <p:nvSpPr>
          <p:cNvPr id="460" name="Google Shape;460;p81"/>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1" name="Google Shape;461;p81"/>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2" name="Google Shape;462;p81"/>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3" name="Google Shape;463;p81"/>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4" name="Google Shape;464;p81"/>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5" name="Google Shape;465;p81"/>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6" name="Google Shape;466;p81"/>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7" name="Google Shape;467;p81"/>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8" name="Google Shape;468;p81"/>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69" name="Google Shape;469;p81"/>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0" name="Google Shape;470;p81"/>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1" name="Google Shape;471;p81"/>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2" name="Google Shape;472;p81"/>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3" name="Google Shape;473;p81"/>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4"/>
        <p:cNvGrpSpPr/>
        <p:nvPr/>
      </p:nvGrpSpPr>
      <p:grpSpPr>
        <a:xfrm>
          <a:off x="0" y="0"/>
          <a:ext cx="0" cy="0"/>
          <a:chOff x="0" y="0"/>
          <a:chExt cx="0" cy="0"/>
        </a:xfrm>
      </p:grpSpPr>
      <p:sp>
        <p:nvSpPr>
          <p:cNvPr id="475" name="Google Shape;475;p82"/>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6" name="Google Shape;476;p82"/>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7" name="Google Shape;477;p82"/>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8" name="Google Shape;478;p82"/>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9" name="Google Shape;479;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82"/>
          <p:cNvGrpSpPr/>
          <p:nvPr/>
        </p:nvGrpSpPr>
        <p:grpSpPr>
          <a:xfrm>
            <a:off x="1" y="3228301"/>
            <a:ext cx="3962400" cy="2367280"/>
            <a:chOff x="3444239" y="3274021"/>
            <a:chExt cx="518161" cy="2367280"/>
          </a:xfrm>
        </p:grpSpPr>
        <p:cxnSp>
          <p:nvCxnSpPr>
            <p:cNvPr id="481" name="Google Shape;481;p82"/>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82"/>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3" name="Google Shape;483;p82"/>
          <p:cNvGrpSpPr/>
          <p:nvPr/>
        </p:nvGrpSpPr>
        <p:grpSpPr>
          <a:xfrm>
            <a:off x="8188962" y="3228301"/>
            <a:ext cx="4003041" cy="2367280"/>
            <a:chOff x="8188959" y="3274021"/>
            <a:chExt cx="518161" cy="2367280"/>
          </a:xfrm>
        </p:grpSpPr>
        <p:cxnSp>
          <p:nvCxnSpPr>
            <p:cNvPr id="484" name="Google Shape;484;p82"/>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82"/>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86" name="Google Shape;486;p82"/>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7" name="Google Shape;487;p82"/>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8" name="Google Shape;488;p82"/>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9" name="Google Shape;489;p82"/>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0" name="Google Shape;490;p82"/>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1" name="Google Shape;491;p82"/>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2" name="Google Shape;492;p82"/>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3" name="Google Shape;493;p82"/>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4"/>
        <p:cNvGrpSpPr/>
        <p:nvPr/>
      </p:nvGrpSpPr>
      <p:grpSpPr>
        <a:xfrm>
          <a:off x="0" y="0"/>
          <a:ext cx="0" cy="0"/>
          <a:chOff x="0" y="0"/>
          <a:chExt cx="0" cy="0"/>
        </a:xfrm>
      </p:grpSpPr>
      <p:sp>
        <p:nvSpPr>
          <p:cNvPr id="495" name="Google Shape;495;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83"/>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7" name="Google Shape;497;p83"/>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8" name="Google Shape;498;p83"/>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9" name="Google Shape;499;p83"/>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0" name="Google Shape;500;p83"/>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83"/>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83"/>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3" name="Google Shape;503;p83"/>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4" name="Google Shape;504;p83"/>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5" name="Google Shape;505;p83"/>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6" name="Google Shape;506;p83"/>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83"/>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83"/>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83"/>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83"/>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83"/>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83"/>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3" name="Google Shape;513;p83"/>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4" name="Google Shape;514;p83"/>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5" name="Google Shape;515;p83"/>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6" name="Google Shape;516;p83"/>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17"/>
        <p:cNvGrpSpPr/>
        <p:nvPr/>
      </p:nvGrpSpPr>
      <p:grpSpPr>
        <a:xfrm>
          <a:off x="0" y="0"/>
          <a:ext cx="0" cy="0"/>
          <a:chOff x="0" y="0"/>
          <a:chExt cx="0" cy="0"/>
        </a:xfrm>
      </p:grpSpPr>
      <p:sp>
        <p:nvSpPr>
          <p:cNvPr id="518" name="Google Shape;518;p84"/>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9" name="Google Shape;519;p84"/>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0" name="Google Shape;520;p84"/>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1" name="Google Shape;521;p84"/>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2" name="Google Shape;522;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3" name="Google Shape;523;p84"/>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4" name="Google Shape;524;p84"/>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5" name="Google Shape;525;p84"/>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6" name="Google Shape;526;p84"/>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27" name="Google Shape;527;p84"/>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84"/>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9" name="Google Shape;529;p84"/>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0" name="Google Shape;530;p84"/>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1"/>
        <p:cNvGrpSpPr/>
        <p:nvPr/>
      </p:nvGrpSpPr>
      <p:grpSpPr>
        <a:xfrm>
          <a:off x="0" y="0"/>
          <a:ext cx="0" cy="0"/>
          <a:chOff x="0" y="0"/>
          <a:chExt cx="0" cy="0"/>
        </a:xfrm>
      </p:grpSpPr>
      <p:sp>
        <p:nvSpPr>
          <p:cNvPr id="532" name="Google Shape;532;p85"/>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85"/>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5"/>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85"/>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7" name="Google Shape;537;p85"/>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8" name="Google Shape;538;p85"/>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9" name="Google Shape;539;p85"/>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0" name="Google Shape;540;p85"/>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85"/>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2" name="Google Shape;542;p85"/>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3" name="Google Shape;543;p85"/>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4" name="Google Shape;544;p85"/>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45" name="Google Shape;545;p85"/>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6" name="Google Shape;546;p85"/>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7" name="Google Shape;547;p85"/>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48"/>
        <p:cNvGrpSpPr/>
        <p:nvPr/>
      </p:nvGrpSpPr>
      <p:grpSpPr>
        <a:xfrm>
          <a:off x="0" y="0"/>
          <a:ext cx="0" cy="0"/>
          <a:chOff x="0" y="0"/>
          <a:chExt cx="0" cy="0"/>
        </a:xfrm>
      </p:grpSpPr>
      <p:sp>
        <p:nvSpPr>
          <p:cNvPr id="549" name="Google Shape;549;p86"/>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0" name="Google Shape;550;p8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86"/>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2" name="Google Shape;552;p86"/>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24"/>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5" name="Google Shape;45;p24"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3"/>
        <p:cNvGrpSpPr/>
        <p:nvPr/>
      </p:nvGrpSpPr>
      <p:grpSpPr>
        <a:xfrm>
          <a:off x="0" y="0"/>
          <a:ext cx="0" cy="0"/>
          <a:chOff x="0" y="0"/>
          <a:chExt cx="0" cy="0"/>
        </a:xfrm>
      </p:grpSpPr>
      <p:sp>
        <p:nvSpPr>
          <p:cNvPr id="554" name="Google Shape;554;p87"/>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5" name="Google Shape;555;p8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6" name="Google Shape;556;p87"/>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7" name="Google Shape;557;p87"/>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8" name="Google Shape;558;p87"/>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9" name="Google Shape;559;p87"/>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0"/>
        <p:cNvGrpSpPr/>
        <p:nvPr/>
      </p:nvGrpSpPr>
      <p:grpSpPr>
        <a:xfrm>
          <a:off x="0" y="0"/>
          <a:ext cx="0" cy="0"/>
          <a:chOff x="0" y="0"/>
          <a:chExt cx="0" cy="0"/>
        </a:xfrm>
      </p:grpSpPr>
      <p:sp>
        <p:nvSpPr>
          <p:cNvPr id="561" name="Google Shape;561;p8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8"/>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3" name="Google Shape;563;p88"/>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4" name="Google Shape;564;p88"/>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5" name="Google Shape;565;p88"/>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6" name="Google Shape;566;p88"/>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7" name="Google Shape;567;p88"/>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8" name="Google Shape;568;p88"/>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69" name="Google Shape;569;p88"/>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0" name="Google Shape;570;p88"/>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1" name="Google Shape;571;p88"/>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2" name="Google Shape;572;p88"/>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3" name="Google Shape;573;p88"/>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4"/>
        <p:cNvGrpSpPr/>
        <p:nvPr/>
      </p:nvGrpSpPr>
      <p:grpSpPr>
        <a:xfrm>
          <a:off x="0" y="0"/>
          <a:ext cx="0" cy="0"/>
          <a:chOff x="0" y="0"/>
          <a:chExt cx="0" cy="0"/>
        </a:xfrm>
      </p:grpSpPr>
      <p:sp>
        <p:nvSpPr>
          <p:cNvPr id="575" name="Google Shape;575;p8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89"/>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7" name="Google Shape;577;p89"/>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9"/>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9"/>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0" name="Google Shape;580;p89"/>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1" name="Google Shape;581;p89"/>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2" name="Google Shape;582;p89"/>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3" name="Google Shape;583;p89"/>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4" name="Google Shape;584;p89"/>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5" name="Google Shape;585;p89"/>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89"/>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87" name="Google Shape;587;p89"/>
          <p:cNvGrpSpPr/>
          <p:nvPr/>
        </p:nvGrpSpPr>
        <p:grpSpPr>
          <a:xfrm>
            <a:off x="588262" y="4059104"/>
            <a:ext cx="562936" cy="1051917"/>
            <a:chOff x="588262" y="4109720"/>
            <a:chExt cx="562936" cy="1051917"/>
          </a:xfrm>
        </p:grpSpPr>
        <p:sp>
          <p:nvSpPr>
            <p:cNvPr id="588" name="Google Shape;58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89" name="Google Shape;58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0" name="Google Shape;59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1" name="Google Shape;591;p89"/>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2" name="Google Shape;592;p89"/>
          <p:cNvGrpSpPr/>
          <p:nvPr/>
        </p:nvGrpSpPr>
        <p:grpSpPr>
          <a:xfrm>
            <a:off x="2843727" y="4059104"/>
            <a:ext cx="562936" cy="1051917"/>
            <a:chOff x="588262" y="4109720"/>
            <a:chExt cx="562936" cy="1051917"/>
          </a:xfrm>
        </p:grpSpPr>
        <p:sp>
          <p:nvSpPr>
            <p:cNvPr id="593" name="Google Shape;59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4" name="Google Shape;59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5" name="Google Shape;59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6" name="Google Shape;596;p89"/>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7" name="Google Shape;597;p89"/>
          <p:cNvGrpSpPr/>
          <p:nvPr/>
        </p:nvGrpSpPr>
        <p:grpSpPr>
          <a:xfrm>
            <a:off x="5099192" y="4059104"/>
            <a:ext cx="562936" cy="1051917"/>
            <a:chOff x="588262" y="4109720"/>
            <a:chExt cx="562936" cy="1051917"/>
          </a:xfrm>
        </p:grpSpPr>
        <p:sp>
          <p:nvSpPr>
            <p:cNvPr id="598" name="Google Shape;59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9" name="Google Shape;59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0" name="Google Shape;60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1" name="Google Shape;601;p89"/>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2" name="Google Shape;602;p89"/>
          <p:cNvGrpSpPr/>
          <p:nvPr/>
        </p:nvGrpSpPr>
        <p:grpSpPr>
          <a:xfrm>
            <a:off x="7354657" y="4059104"/>
            <a:ext cx="562936" cy="1051917"/>
            <a:chOff x="588262" y="4109720"/>
            <a:chExt cx="562936" cy="1051917"/>
          </a:xfrm>
        </p:grpSpPr>
        <p:sp>
          <p:nvSpPr>
            <p:cNvPr id="603" name="Google Shape;60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4" name="Google Shape;60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5" name="Google Shape;60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6" name="Google Shape;606;p89"/>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7" name="Google Shape;607;p89"/>
          <p:cNvGrpSpPr/>
          <p:nvPr/>
        </p:nvGrpSpPr>
        <p:grpSpPr>
          <a:xfrm>
            <a:off x="9610122" y="4059104"/>
            <a:ext cx="562936" cy="1051917"/>
            <a:chOff x="588262" y="4109720"/>
            <a:chExt cx="562936" cy="1051917"/>
          </a:xfrm>
        </p:grpSpPr>
        <p:sp>
          <p:nvSpPr>
            <p:cNvPr id="608" name="Google Shape;60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9" name="Google Shape;60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0" name="Google Shape;61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1" name="Google Shape;611;p89"/>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2" name="Google Shape;612;p89"/>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3" name="Google Shape;613;p89"/>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4" name="Google Shape;614;p89"/>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5" name="Google Shape;615;p89"/>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16"/>
        <p:cNvGrpSpPr/>
        <p:nvPr/>
      </p:nvGrpSpPr>
      <p:grpSpPr>
        <a:xfrm>
          <a:off x="0" y="0"/>
          <a:ext cx="0" cy="0"/>
          <a:chOff x="0" y="0"/>
          <a:chExt cx="0" cy="0"/>
        </a:xfrm>
      </p:grpSpPr>
      <p:sp>
        <p:nvSpPr>
          <p:cNvPr id="617" name="Google Shape;617;p90"/>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8" name="Google Shape;618;p90"/>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9" name="Google Shape;619;p90"/>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0" name="Google Shape;620;p90"/>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1" name="Google Shape;621;p90"/>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90"/>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3" name="Google Shape;623;p9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90"/>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5" name="Google Shape;625;p90"/>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6" name="Google Shape;626;p90"/>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7" name="Google Shape;627;p90"/>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8" name="Google Shape;628;p90"/>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9" name="Google Shape;629;p90"/>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0" name="Google Shape;630;p90"/>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1" name="Google Shape;631;p90"/>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2" name="Google Shape;632;p90"/>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3" name="Google Shape;633;p90"/>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90"/>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90"/>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90"/>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90"/>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90"/>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39"/>
        <p:cNvGrpSpPr/>
        <p:nvPr/>
      </p:nvGrpSpPr>
      <p:grpSpPr>
        <a:xfrm>
          <a:off x="0" y="0"/>
          <a:ext cx="0" cy="0"/>
          <a:chOff x="0" y="0"/>
          <a:chExt cx="0" cy="0"/>
        </a:xfrm>
      </p:grpSpPr>
      <p:sp>
        <p:nvSpPr>
          <p:cNvPr id="640" name="Google Shape;640;p91"/>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1"/>
        <p:cNvGrpSpPr/>
        <p:nvPr/>
      </p:nvGrpSpPr>
      <p:grpSpPr>
        <a:xfrm>
          <a:off x="0" y="0"/>
          <a:ext cx="0" cy="0"/>
          <a:chOff x="0" y="0"/>
          <a:chExt cx="0" cy="0"/>
        </a:xfrm>
      </p:grpSpPr>
      <p:sp>
        <p:nvSpPr>
          <p:cNvPr id="642" name="Google Shape;642;p92"/>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9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4" name="Google Shape;644;p92"/>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5"/>
        <p:cNvGrpSpPr/>
        <p:nvPr/>
      </p:nvGrpSpPr>
      <p:grpSpPr>
        <a:xfrm>
          <a:off x="0" y="0"/>
          <a:ext cx="0" cy="0"/>
          <a:chOff x="0" y="0"/>
          <a:chExt cx="0" cy="0"/>
        </a:xfrm>
      </p:grpSpPr>
      <p:sp>
        <p:nvSpPr>
          <p:cNvPr id="646" name="Google Shape;646;p93"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7" name="Google Shape;647;p93"/>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48"/>
        <p:cNvGrpSpPr/>
        <p:nvPr/>
      </p:nvGrpSpPr>
      <p:grpSpPr>
        <a:xfrm>
          <a:off x="0" y="0"/>
          <a:ext cx="0" cy="0"/>
          <a:chOff x="0" y="0"/>
          <a:chExt cx="0" cy="0"/>
        </a:xfrm>
      </p:grpSpPr>
      <p:sp>
        <p:nvSpPr>
          <p:cNvPr id="649" name="Google Shape;649;p94"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94"/>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1"/>
        <p:cNvGrpSpPr/>
        <p:nvPr/>
      </p:nvGrpSpPr>
      <p:grpSpPr>
        <a:xfrm>
          <a:off x="0" y="0"/>
          <a:ext cx="0" cy="0"/>
          <a:chOff x="0" y="0"/>
          <a:chExt cx="0" cy="0"/>
        </a:xfrm>
      </p:grpSpPr>
      <p:sp>
        <p:nvSpPr>
          <p:cNvPr id="652" name="Google Shape;652;p95"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5"/>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4"/>
        <p:cNvGrpSpPr/>
        <p:nvPr/>
      </p:nvGrpSpPr>
      <p:grpSpPr>
        <a:xfrm>
          <a:off x="0" y="0"/>
          <a:ext cx="0" cy="0"/>
          <a:chOff x="0" y="0"/>
          <a:chExt cx="0" cy="0"/>
        </a:xfrm>
      </p:grpSpPr>
      <p:sp>
        <p:nvSpPr>
          <p:cNvPr id="655" name="Google Shape;655;p96"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6"/>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6"/>
        <p:cNvGrpSpPr/>
        <p:nvPr/>
      </p:nvGrpSpPr>
      <p:grpSpPr>
        <a:xfrm>
          <a:off x="0" y="0"/>
          <a:ext cx="0" cy="0"/>
          <a:chOff x="0" y="0"/>
          <a:chExt cx="0" cy="0"/>
        </a:xfrm>
      </p:grpSpPr>
      <p:pic>
        <p:nvPicPr>
          <p:cNvPr id="47" name="Google Shape;47;p1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8" name="Google Shape;48;p1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57"/>
        <p:cNvGrpSpPr/>
        <p:nvPr/>
      </p:nvGrpSpPr>
      <p:grpSpPr>
        <a:xfrm>
          <a:off x="0" y="0"/>
          <a:ext cx="0" cy="0"/>
          <a:chOff x="0" y="0"/>
          <a:chExt cx="0" cy="0"/>
        </a:xfrm>
      </p:grpSpPr>
      <p:sp>
        <p:nvSpPr>
          <p:cNvPr id="658" name="Google Shape;658;p97"/>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59" name="Google Shape;659;p97"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0" name="Google Shape;660;p97"/>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1" name="Google Shape;661;p97"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3"/>
        <p:cNvGrpSpPr/>
        <p:nvPr/>
      </p:nvGrpSpPr>
      <p:grpSpPr>
        <a:xfrm>
          <a:off x="0" y="0"/>
          <a:ext cx="0" cy="0"/>
          <a:chOff x="0" y="0"/>
          <a:chExt cx="0" cy="0"/>
        </a:xfrm>
      </p:grpSpPr>
      <p:sp>
        <p:nvSpPr>
          <p:cNvPr id="664" name="Google Shape;664;p98"/>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8"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8"/>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8"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8"/>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9" name="Google Shape;669;p98"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0" name="Google Shape;670;p98"/>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1"/>
        <p:cNvGrpSpPr/>
        <p:nvPr/>
      </p:nvGrpSpPr>
      <p:grpSpPr>
        <a:xfrm>
          <a:off x="0" y="0"/>
          <a:ext cx="0" cy="0"/>
          <a:chOff x="0" y="0"/>
          <a:chExt cx="0" cy="0"/>
        </a:xfrm>
      </p:grpSpPr>
      <p:sp>
        <p:nvSpPr>
          <p:cNvPr id="672" name="Google Shape;672;p99"/>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9"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9"/>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9"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9"/>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7" name="Google Shape;677;p99"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8" name="Google Shape;678;p99"/>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9"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9"/>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1"/>
        <p:cNvGrpSpPr/>
        <p:nvPr/>
      </p:nvGrpSpPr>
      <p:grpSpPr>
        <a:xfrm>
          <a:off x="0" y="0"/>
          <a:ext cx="0" cy="0"/>
          <a:chOff x="0" y="0"/>
          <a:chExt cx="0" cy="0"/>
        </a:xfrm>
      </p:grpSpPr>
      <p:sp>
        <p:nvSpPr>
          <p:cNvPr id="682" name="Google Shape;682;p10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3" name="Google Shape;683;p100"/>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4" name="Google Shape;684;p100"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5"/>
        <p:cNvGrpSpPr/>
        <p:nvPr/>
      </p:nvGrpSpPr>
      <p:grpSpPr>
        <a:xfrm>
          <a:off x="0" y="0"/>
          <a:ext cx="0" cy="0"/>
          <a:chOff x="0" y="0"/>
          <a:chExt cx="0" cy="0"/>
        </a:xfrm>
      </p:grpSpPr>
      <p:sp>
        <p:nvSpPr>
          <p:cNvPr id="686" name="Google Shape;686;p101"/>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101"/>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88" name="Google Shape;688;p101"/>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89" name="Google Shape;689;p101"/>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0"/>
        <p:cNvGrpSpPr/>
        <p:nvPr/>
      </p:nvGrpSpPr>
      <p:grpSpPr>
        <a:xfrm>
          <a:off x="0" y="0"/>
          <a:ext cx="0" cy="0"/>
          <a:chOff x="0" y="0"/>
          <a:chExt cx="0" cy="0"/>
        </a:xfrm>
      </p:grpSpPr>
      <p:sp>
        <p:nvSpPr>
          <p:cNvPr id="691" name="Google Shape;691;p102"/>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2" name="Google Shape;692;p10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3" name="Google Shape;693;p10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4"/>
        <p:cNvGrpSpPr/>
        <p:nvPr/>
      </p:nvGrpSpPr>
      <p:grpSpPr>
        <a:xfrm>
          <a:off x="0" y="0"/>
          <a:ext cx="0" cy="0"/>
          <a:chOff x="0" y="0"/>
          <a:chExt cx="0" cy="0"/>
        </a:xfrm>
      </p:grpSpPr>
      <p:sp>
        <p:nvSpPr>
          <p:cNvPr id="695" name="Google Shape;695;p103"/>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103"/>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103"/>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698"/>
        <p:cNvGrpSpPr/>
        <p:nvPr/>
      </p:nvGrpSpPr>
      <p:grpSpPr>
        <a:xfrm>
          <a:off x="0" y="0"/>
          <a:ext cx="0" cy="0"/>
          <a:chOff x="0" y="0"/>
          <a:chExt cx="0" cy="0"/>
        </a:xfrm>
      </p:grpSpPr>
      <p:cxnSp>
        <p:nvCxnSpPr>
          <p:cNvPr id="699" name="Google Shape;699;p104"/>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0" name="Google Shape;700;p104"/>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104"/>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2"/>
        <p:cNvGrpSpPr/>
        <p:nvPr/>
      </p:nvGrpSpPr>
      <p:grpSpPr>
        <a:xfrm>
          <a:off x="0" y="0"/>
          <a:ext cx="0" cy="0"/>
          <a:chOff x="0" y="0"/>
          <a:chExt cx="0" cy="0"/>
        </a:xfrm>
      </p:grpSpPr>
      <p:sp>
        <p:nvSpPr>
          <p:cNvPr id="703" name="Google Shape;703;p105"/>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4" name="Google Shape;704;p105"/>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5"/>
        <p:cNvGrpSpPr/>
        <p:nvPr/>
      </p:nvGrpSpPr>
      <p:grpSpPr>
        <a:xfrm>
          <a:off x="0" y="0"/>
          <a:ext cx="0" cy="0"/>
          <a:chOff x="0" y="0"/>
          <a:chExt cx="0" cy="0"/>
        </a:xfrm>
      </p:grpSpPr>
      <p:sp>
        <p:nvSpPr>
          <p:cNvPr id="706" name="Google Shape;706;p106"/>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106"/>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0"/>
        <p:cNvGrpSpPr/>
        <p:nvPr/>
      </p:nvGrpSpPr>
      <p:grpSpPr>
        <a:xfrm>
          <a:off x="0" y="0"/>
          <a:ext cx="0" cy="0"/>
          <a:chOff x="0" y="0"/>
          <a:chExt cx="0" cy="0"/>
        </a:xfrm>
      </p:grpSpPr>
      <p:pic>
        <p:nvPicPr>
          <p:cNvPr id="51" name="Google Shape;51;p25"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2" name="Google Shape;52;p2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08"/>
        <p:cNvGrpSpPr/>
        <p:nvPr/>
      </p:nvGrpSpPr>
      <p:grpSpPr>
        <a:xfrm>
          <a:off x="0" y="0"/>
          <a:ext cx="0" cy="0"/>
          <a:chOff x="0" y="0"/>
          <a:chExt cx="0" cy="0"/>
        </a:xfrm>
      </p:grpSpPr>
      <p:sp>
        <p:nvSpPr>
          <p:cNvPr id="709" name="Google Shape;709;p107"/>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0"/>
        <p:cNvGrpSpPr/>
        <p:nvPr/>
      </p:nvGrpSpPr>
      <p:grpSpPr>
        <a:xfrm>
          <a:off x="0" y="0"/>
          <a:ext cx="0" cy="0"/>
          <a:chOff x="0" y="0"/>
          <a:chExt cx="0" cy="0"/>
        </a:xfrm>
      </p:grpSpPr>
      <p:sp>
        <p:nvSpPr>
          <p:cNvPr id="711" name="Google Shape;711;p108"/>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3"/>
        <p:cNvGrpSpPr/>
        <p:nvPr/>
      </p:nvGrpSpPr>
      <p:grpSpPr>
        <a:xfrm>
          <a:off x="0" y="0"/>
          <a:ext cx="0" cy="0"/>
          <a:chOff x="0" y="0"/>
          <a:chExt cx="0" cy="0"/>
        </a:xfrm>
      </p:grpSpPr>
      <p:sp>
        <p:nvSpPr>
          <p:cNvPr id="714" name="Google Shape;714;p110"/>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5" name="Google Shape;715;p110"/>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6" name="Google Shape;716;p110"/>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7" name="Google Shape;717;p110"/>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8" name="Google Shape;718;p110"/>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19" name="Google Shape;719;p110"/>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0" name="Google Shape;720;p110"/>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1" name="Google Shape;721;p110"/>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2" name="Google Shape;722;p110"/>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3" name="Google Shape;723;p110"/>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4" name="Google Shape;724;p110"/>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5" name="Google Shape;725;p110"/>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6" name="Google Shape;726;p110"/>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7" name="Google Shape;727;p110"/>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8" name="Google Shape;728;p110"/>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9" name="Google Shape;729;p110"/>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110"/>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1" name="Google Shape;731;p110"/>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2" name="Google Shape;732;p110"/>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3" name="Google Shape;733;p110"/>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4"/>
        <p:cNvGrpSpPr/>
        <p:nvPr/>
      </p:nvGrpSpPr>
      <p:grpSpPr>
        <a:xfrm>
          <a:off x="0" y="0"/>
          <a:ext cx="0" cy="0"/>
          <a:chOff x="0" y="0"/>
          <a:chExt cx="0" cy="0"/>
        </a:xfrm>
      </p:grpSpPr>
      <p:sp>
        <p:nvSpPr>
          <p:cNvPr id="735" name="Google Shape;735;p111"/>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36" name="Google Shape;736;p111"/>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7" name="Google Shape;737;p111"/>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8" name="Google Shape;738;p111"/>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9" name="Google Shape;739;p111"/>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0"/>
        <p:cNvGrpSpPr/>
        <p:nvPr/>
      </p:nvGrpSpPr>
      <p:grpSpPr>
        <a:xfrm>
          <a:off x="0" y="0"/>
          <a:ext cx="0" cy="0"/>
          <a:chOff x="0" y="0"/>
          <a:chExt cx="0" cy="0"/>
        </a:xfrm>
      </p:grpSpPr>
      <p:sp>
        <p:nvSpPr>
          <p:cNvPr id="741" name="Google Shape;741;p112"/>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2" name="Google Shape;742;p112"/>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3" name="Google Shape;743;p112"/>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4"/>
        <p:cNvGrpSpPr/>
        <p:nvPr/>
      </p:nvGrpSpPr>
      <p:grpSpPr>
        <a:xfrm>
          <a:off x="0" y="0"/>
          <a:ext cx="0" cy="0"/>
          <a:chOff x="0" y="0"/>
          <a:chExt cx="0" cy="0"/>
        </a:xfrm>
      </p:grpSpPr>
      <p:sp>
        <p:nvSpPr>
          <p:cNvPr id="745" name="Google Shape;745;p113"/>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6" name="Google Shape;746;p113"/>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7" name="Google Shape;747;p113"/>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8" name="Google Shape;748;p113"/>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13"/>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0" name="Google Shape;750;p113"/>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1" name="Google Shape;751;p113"/>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3"/>
        <p:cNvGrpSpPr/>
        <p:nvPr/>
      </p:nvGrpSpPr>
      <p:grpSpPr>
        <a:xfrm>
          <a:off x="0" y="0"/>
          <a:ext cx="0" cy="0"/>
          <a:chOff x="0" y="0"/>
          <a:chExt cx="0" cy="0"/>
        </a:xfrm>
      </p:grpSpPr>
      <p:sp>
        <p:nvSpPr>
          <p:cNvPr id="754" name="Google Shape;754;p1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5" name="Google Shape;755;p115"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56"/>
        <p:cNvGrpSpPr/>
        <p:nvPr/>
      </p:nvGrpSpPr>
      <p:grpSpPr>
        <a:xfrm>
          <a:off x="0" y="0"/>
          <a:ext cx="0" cy="0"/>
          <a:chOff x="0" y="0"/>
          <a:chExt cx="0" cy="0"/>
        </a:xfrm>
      </p:grpSpPr>
      <p:pic>
        <p:nvPicPr>
          <p:cNvPr id="757" name="Google Shape;757;p1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58" name="Google Shape;758;p116"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3.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6"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5"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3" name="Google Shape;403;p70"/>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4" name="Google Shape;404;p70"/>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770"/>
        <p:cNvGrpSpPr/>
        <p:nvPr/>
      </p:nvGrpSpPr>
      <p:grpSpPr>
        <a:xfrm>
          <a:off x="0" y="0"/>
          <a:ext cx="0" cy="0"/>
          <a:chOff x="0" y="0"/>
          <a:chExt cx="0" cy="0"/>
        </a:xfrm>
      </p:grpSpPr>
      <p:sp>
        <p:nvSpPr>
          <p:cNvPr id="771" name="Google Shape;771;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2.02: Booleans &amp; Expressions</a:t>
            </a:r>
            <a:endParaRPr dirty="0"/>
          </a:p>
        </p:txBody>
      </p:sp>
      <p:sp>
        <p:nvSpPr>
          <p:cNvPr id="772" name="Google Shape;772;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t>Microsoft Philanthropies TEALS Program</a:t>
            </a:r>
            <a:endParaRPr dirty="0"/>
          </a:p>
          <a:p>
            <a:pPr marL="0" lvl="0" indent="0" algn="l" rtl="0">
              <a:lnSpc>
                <a:spcPct val="100000"/>
              </a:lnSpc>
              <a:spcBef>
                <a:spcPts val="0"/>
              </a:spcBef>
              <a:spcAft>
                <a:spcPts val="0"/>
              </a:spcAft>
              <a:buClr>
                <a:schemeClr val="lt1"/>
              </a:buClr>
              <a:buSzPts val="1980"/>
              <a:buNone/>
            </a:pPr>
            <a:r>
              <a:rPr lang="en-US" dirty="0"/>
              <a:t>Introduction </a:t>
            </a:r>
            <a:r>
              <a:rPr lang="en-US"/>
              <a:t>to Computer </a:t>
            </a:r>
            <a:r>
              <a:rPr lang="en-US" dirty="0"/>
              <a:t>S</a:t>
            </a:r>
            <a:r>
              <a:rPr lang="en-US"/>
              <a:t>cience</a:t>
            </a:r>
            <a:endParaRPr dirty="0"/>
          </a:p>
          <a:p>
            <a:pPr marL="0" lvl="0" indent="0" algn="l" rtl="0">
              <a:lnSpc>
                <a:spcPct val="100000"/>
              </a:lnSpc>
              <a:spcBef>
                <a:spcPts val="0"/>
              </a:spcBef>
              <a:spcAft>
                <a:spcPts val="0"/>
              </a:spcAft>
              <a:buClr>
                <a:schemeClr val="lt1"/>
              </a:buClr>
              <a:buSzPts val="1980"/>
              <a:buNone/>
            </a:pPr>
            <a:r>
              <a:rPr lang="en-US" dirty="0"/>
              <a:t>Semester 2</a:t>
            </a:r>
            <a:endParaRPr dirty="0"/>
          </a:p>
        </p:txBody>
      </p:sp>
      <p:pic>
        <p:nvPicPr>
          <p:cNvPr id="773" name="Google Shape;773;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2"/>
        <p:cNvGrpSpPr/>
        <p:nvPr/>
      </p:nvGrpSpPr>
      <p:grpSpPr>
        <a:xfrm>
          <a:off x="0" y="0"/>
          <a:ext cx="0" cy="0"/>
          <a:chOff x="0" y="0"/>
          <a:chExt cx="0" cy="0"/>
        </a:xfrm>
      </p:grpSpPr>
      <p:sp>
        <p:nvSpPr>
          <p:cNvPr id="833" name="Google Shape;833;p10"/>
          <p:cNvSpPr txBox="1"/>
          <p:nvPr/>
        </p:nvSpPr>
        <p:spPr>
          <a:xfrm>
            <a:off x="279919" y="16077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 part 1:</a:t>
            </a:r>
            <a:endParaRPr dirty="0">
              <a:latin typeface="Segoe UI" panose="020B0502040204020203" pitchFamily="34" charset="0"/>
              <a:cs typeface="Segoe UI" panose="020B0502040204020203" pitchFamily="34" charset="0"/>
            </a:endParaRPr>
          </a:p>
        </p:txBody>
      </p:sp>
      <p:sp>
        <p:nvSpPr>
          <p:cNvPr id="834" name="Google Shape;834;p10"/>
          <p:cNvSpPr txBox="1">
            <a:spLocks noGrp="1"/>
          </p:cNvSpPr>
          <p:nvPr>
            <p:ph type="title"/>
          </p:nvPr>
        </p:nvSpPr>
        <p:spPr>
          <a:xfrm>
            <a:off x="586740" y="803188"/>
            <a:ext cx="11350156" cy="965790"/>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Predict if each of the following examples will produce </a:t>
            </a:r>
            <a:r>
              <a:rPr lang="en-US" sz="3240" dirty="0">
                <a:latin typeface="Consolas" panose="020B0609020204030204" pitchFamily="49" charset="0"/>
                <a:cs typeface="Segoe UI" panose="020B0502040204020203" pitchFamily="34" charset="0"/>
              </a:rPr>
              <a:t>True</a:t>
            </a:r>
            <a:r>
              <a:rPr lang="en-US" sz="3240" dirty="0">
                <a:latin typeface="Segoe UI" panose="020B0502040204020203" pitchFamily="34" charset="0"/>
                <a:cs typeface="Segoe UI" panose="020B0502040204020203" pitchFamily="34" charset="0"/>
              </a:rPr>
              <a:t> or </a:t>
            </a:r>
            <a:r>
              <a:rPr lang="en-US" sz="3240" dirty="0">
                <a:latin typeface="Consolas" panose="020B0609020204030204" pitchFamily="49" charset="0"/>
                <a:cs typeface="Segoe UI" panose="020B0502040204020203" pitchFamily="34" charset="0"/>
              </a:rPr>
              <a:t>False</a:t>
            </a:r>
            <a:r>
              <a:rPr lang="en-US" sz="3240" dirty="0">
                <a:latin typeface="Segoe UI" panose="020B0502040204020203" pitchFamily="34" charset="0"/>
                <a:cs typeface="Segoe UI" panose="020B0502040204020203" pitchFamily="34" charset="0"/>
              </a:rPr>
              <a:t> output. Check your answers in interactive mode.</a:t>
            </a:r>
            <a:endParaRPr dirty="0">
              <a:latin typeface="Segoe UI" panose="020B0502040204020203" pitchFamily="34" charset="0"/>
              <a:cs typeface="Segoe UI" panose="020B0502040204020203" pitchFamily="34" charset="0"/>
            </a:endParaRPr>
          </a:p>
        </p:txBody>
      </p:sp>
      <p:sp>
        <p:nvSpPr>
          <p:cNvPr id="835" name="Google Shape;835;p10"/>
          <p:cNvSpPr txBox="1"/>
          <p:nvPr/>
        </p:nvSpPr>
        <p:spPr>
          <a:xfrm>
            <a:off x="653579" y="2184956"/>
            <a:ext cx="1239122" cy="307777"/>
          </a:xfrm>
          <a:prstGeom prst="rect">
            <a:avLst/>
          </a:prstGeom>
          <a:noFill/>
          <a:ln>
            <a:noFill/>
          </a:ln>
        </p:spPr>
        <p:txBody>
          <a:bodyPr spcFirstLastPara="1" wrap="square" lIns="0" tIns="0" rIns="0" bIns="0" anchor="t" anchorCtr="0">
            <a:spAutoFit/>
          </a:bodyPr>
          <a:lstStyle/>
          <a:p>
            <a:r>
              <a:rPr lang="en-US" sz="2000" b="1" dirty="0">
                <a:solidFill>
                  <a:schemeClr val="dk1"/>
                </a:solidFill>
                <a:latin typeface="Segoe UI" panose="020B0502040204020203" pitchFamily="34" charset="0"/>
                <a:cs typeface="Segoe UI" panose="020B0502040204020203" pitchFamily="34" charset="0"/>
                <a:sym typeface="Quattrocento Sans"/>
              </a:rPr>
              <a:t>Example 1</a:t>
            </a:r>
            <a:endParaRPr sz="2000" b="1" dirty="0">
              <a:solidFill>
                <a:schemeClr val="dk1"/>
              </a:solidFill>
              <a:latin typeface="Segoe UI" panose="020B0502040204020203" pitchFamily="34" charset="0"/>
              <a:cs typeface="Segoe UI" panose="020B0502040204020203" pitchFamily="34" charset="0"/>
            </a:endParaRPr>
          </a:p>
        </p:txBody>
      </p:sp>
      <p:sp>
        <p:nvSpPr>
          <p:cNvPr id="836" name="Google Shape;836;p10"/>
          <p:cNvSpPr/>
          <p:nvPr/>
        </p:nvSpPr>
        <p:spPr>
          <a:xfrm>
            <a:off x="0" y="2516577"/>
            <a:ext cx="6096000" cy="1015800"/>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7" name="Google Shape;837;p10"/>
          <p:cNvSpPr txBox="1"/>
          <p:nvPr/>
        </p:nvSpPr>
        <p:spPr>
          <a:xfrm>
            <a:off x="653578"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2</a:t>
            </a:r>
            <a:endParaRPr dirty="0"/>
          </a:p>
        </p:txBody>
      </p:sp>
      <p:sp>
        <p:nvSpPr>
          <p:cNvPr id="838" name="Google Shape;838;p10"/>
          <p:cNvSpPr/>
          <p:nvPr/>
        </p:nvSpPr>
        <p:spPr>
          <a:xfrm>
            <a:off x="0" y="463130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9" name="Google Shape;839;p10"/>
          <p:cNvSpPr txBox="1"/>
          <p:nvPr/>
        </p:nvSpPr>
        <p:spPr>
          <a:xfrm>
            <a:off x="6223066" y="214724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Example 3</a:t>
            </a:r>
            <a:endParaRPr dirty="0"/>
          </a:p>
        </p:txBody>
      </p:sp>
      <p:sp>
        <p:nvSpPr>
          <p:cNvPr id="840" name="Google Shape;840;p10"/>
          <p:cNvSpPr/>
          <p:nvPr/>
        </p:nvSpPr>
        <p:spPr>
          <a:xfrm>
            <a:off x="5576099" y="254343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or b != 'science'</a:t>
            </a:r>
            <a:endParaRPr dirty="0"/>
          </a:p>
        </p:txBody>
      </p:sp>
      <p:sp>
        <p:nvSpPr>
          <p:cNvPr id="841" name="Google Shape;841;p10"/>
          <p:cNvSpPr txBox="1"/>
          <p:nvPr/>
        </p:nvSpPr>
        <p:spPr>
          <a:xfrm>
            <a:off x="6223066"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4</a:t>
            </a:r>
            <a:endParaRPr dirty="0"/>
          </a:p>
        </p:txBody>
      </p:sp>
      <p:sp>
        <p:nvSpPr>
          <p:cNvPr id="842" name="Google Shape;842;p10"/>
          <p:cNvSpPr/>
          <p:nvPr/>
        </p:nvSpPr>
        <p:spPr>
          <a:xfrm>
            <a:off x="5573486" y="4630521"/>
            <a:ext cx="7053943" cy="1323439"/>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c = True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not c and a &gt; 75 and b == 'science'</a:t>
            </a:r>
            <a:endParaRPr dirty="0"/>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
          <p:cNvSpPr txBox="1"/>
          <p:nvPr/>
        </p:nvSpPr>
        <p:spPr>
          <a:xfrm>
            <a:off x="387819" y="311963"/>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 part </a:t>
            </a:r>
            <a:r>
              <a:rPr lang="en-US" sz="3600" dirty="0">
                <a:solidFill>
                  <a:schemeClr val="dk1"/>
                </a:solidFill>
                <a:latin typeface="Segoe UI" panose="020B0502040204020203" pitchFamily="34" charset="0"/>
                <a:ea typeface="Quattrocento Sans"/>
                <a:cs typeface="Segoe UI" panose="020B0502040204020203" pitchFamily="34" charset="0"/>
                <a:sym typeface="Quattrocento Sans"/>
              </a:rPr>
              <a:t>2</a:t>
            </a: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  President </a:t>
            </a:r>
            <a:endParaRPr dirty="0">
              <a:latin typeface="Segoe UI" panose="020B0502040204020203" pitchFamily="34" charset="0"/>
              <a:cs typeface="Segoe UI" panose="020B0502040204020203" pitchFamily="34" charset="0"/>
            </a:endParaRPr>
          </a:p>
        </p:txBody>
      </p:sp>
      <p:sp>
        <p:nvSpPr>
          <p:cNvPr id="849" name="Google Shape;849;p11"/>
          <p:cNvSpPr txBox="1">
            <a:spLocks noGrp="1"/>
          </p:cNvSpPr>
          <p:nvPr>
            <p:ph type="title"/>
          </p:nvPr>
        </p:nvSpPr>
        <p:spPr>
          <a:xfrm>
            <a:off x="584200" y="881102"/>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In your console:</a:t>
            </a:r>
            <a:br>
              <a:rPr lang="en-US" sz="3240" dirty="0">
                <a:latin typeface="Segoe UI" panose="020B0502040204020203" pitchFamily="34" charset="0"/>
                <a:cs typeface="Segoe UI" panose="020B0502040204020203" pitchFamily="34" charset="0"/>
              </a:rPr>
            </a:br>
            <a:endParaRPr sz="3240" dirty="0">
              <a:latin typeface="Segoe UI" panose="020B0502040204020203" pitchFamily="34" charset="0"/>
              <a:cs typeface="Segoe UI" panose="020B0502040204020203" pitchFamily="34" charset="0"/>
            </a:endParaRPr>
          </a:p>
        </p:txBody>
      </p:sp>
      <p:sp>
        <p:nvSpPr>
          <p:cNvPr id="850" name="Google Shape;850;p11"/>
          <p:cNvSpPr txBox="1">
            <a:spLocks noGrp="1"/>
          </p:cNvSpPr>
          <p:nvPr>
            <p:ph type="body" idx="1"/>
          </p:nvPr>
        </p:nvSpPr>
        <p:spPr>
          <a:xfrm>
            <a:off x="584200" y="1435100"/>
            <a:ext cx="10925928" cy="4262705"/>
          </a:xfrm>
          <a:prstGeom prst="rect">
            <a:avLst/>
          </a:prstGeom>
          <a:noFill/>
          <a:ln>
            <a:noFill/>
          </a:ln>
        </p:spPr>
        <p:txBody>
          <a:bodyPr spcFirstLastPara="1" wrap="square" lIns="0" tIns="0" rIns="0" bIns="0" anchor="t" anchorCtr="0">
            <a:spAutoFit/>
          </a:bodyPr>
          <a:lstStyle/>
          <a:p>
            <a:pPr marL="457200" lvl="1" indent="0">
              <a:spcBef>
                <a:spcPts val="0"/>
              </a:spcBef>
              <a:buSzPts val="2880"/>
              <a:buNone/>
            </a:pPr>
            <a:r>
              <a:rPr lang="en-US" sz="2400" dirty="0">
                <a:latin typeface="Segoe UI" panose="020B0502040204020203" pitchFamily="34" charset="0"/>
                <a:cs typeface="Segoe UI" panose="020B0502040204020203" pitchFamily="34" charset="0"/>
              </a:rPr>
              <a:t>Create a “Can I be President?” program.  It will check to see if the user meets the minimum requirements for becoming the President of the United States. Have the user input the information needed.</a:t>
            </a:r>
          </a:p>
          <a:p>
            <a:pPr marL="0" lvl="0" indent="0" algn="l" rtl="0">
              <a:lnSpc>
                <a:spcPct val="100000"/>
              </a:lnSpc>
              <a:spcBef>
                <a:spcPts val="0"/>
              </a:spcBef>
              <a:spcAft>
                <a:spcPts val="0"/>
              </a:spcAft>
              <a:buClr>
                <a:schemeClr val="dk1"/>
              </a:buClr>
              <a:buSzPts val="2880"/>
              <a:buNone/>
            </a:pP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Requirements to be president:</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Older than 35</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Resident of US for 14 Years</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Natural born citizen</a:t>
            </a: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Print True if the user can be President, and False if not.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2"/>
          <p:cNvSpPr txBox="1"/>
          <p:nvPr/>
        </p:nvSpPr>
        <p:spPr>
          <a:xfrm>
            <a:off x="673476" y="34056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 part 3: Roller Coaster</a:t>
            </a:r>
            <a:endParaRPr dirty="0">
              <a:latin typeface="Segoe UI" panose="020B0502040204020203" pitchFamily="34" charset="0"/>
              <a:cs typeface="Segoe UI" panose="020B0502040204020203" pitchFamily="34" charset="0"/>
            </a:endParaRPr>
          </a:p>
        </p:txBody>
      </p:sp>
      <p:sp>
        <p:nvSpPr>
          <p:cNvPr id="857" name="Google Shape;857;p12"/>
          <p:cNvSpPr txBox="1">
            <a:spLocks noGrp="1"/>
          </p:cNvSpPr>
          <p:nvPr>
            <p:ph type="title"/>
          </p:nvPr>
        </p:nvSpPr>
        <p:spPr>
          <a:xfrm>
            <a:off x="370549" y="1484818"/>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In your console:</a:t>
            </a:r>
            <a:br>
              <a:rPr lang="en-US" sz="3240" dirty="0">
                <a:latin typeface="Segoe UI" panose="020B0502040204020203" pitchFamily="34" charset="0"/>
                <a:cs typeface="Segoe UI" panose="020B0502040204020203" pitchFamily="34" charset="0"/>
              </a:rPr>
            </a:br>
            <a:endParaRPr sz="3240" dirty="0">
              <a:latin typeface="Segoe UI" panose="020B0502040204020203" pitchFamily="34" charset="0"/>
              <a:cs typeface="Segoe UI" panose="020B0502040204020203" pitchFamily="34" charset="0"/>
            </a:endParaRPr>
          </a:p>
        </p:txBody>
      </p:sp>
      <p:sp>
        <p:nvSpPr>
          <p:cNvPr id="858" name="Google Shape;858;p12"/>
          <p:cNvSpPr txBox="1">
            <a:spLocks noGrp="1"/>
          </p:cNvSpPr>
          <p:nvPr>
            <p:ph type="body" idx="1"/>
          </p:nvPr>
        </p:nvSpPr>
        <p:spPr>
          <a:xfrm>
            <a:off x="673476" y="2141944"/>
            <a:ext cx="11018520" cy="4139595"/>
          </a:xfrm>
          <a:prstGeom prst="rect">
            <a:avLst/>
          </a:prstGeom>
          <a:noFill/>
          <a:ln>
            <a:noFill/>
          </a:ln>
        </p:spPr>
        <p:txBody>
          <a:bodyPr spcFirstLastPara="1" wrap="square" lIns="0" tIns="0" rIns="0" bIns="0" anchor="t" anchorCtr="0">
            <a:spAutoFit/>
          </a:bodyPr>
          <a:lstStyle/>
          <a:p>
            <a:pPr marL="457200" lvl="1" indent="0">
              <a:spcBef>
                <a:spcPts val="0"/>
              </a:spcBef>
              <a:buSzPts val="2880"/>
            </a:pPr>
            <a:r>
              <a:rPr lang="en-US" sz="2400" dirty="0">
                <a:latin typeface="Segoe UI" panose="020B0502040204020203" pitchFamily="34" charset="0"/>
                <a:cs typeface="Segoe UI" panose="020B0502040204020203" pitchFamily="34" charset="0"/>
              </a:rPr>
              <a:t>Create a “Can I ride the roller coaster?” program. It will check to see if the user meets the minimum requirements to ride the roller coaster. Have the user input the information needed.</a:t>
            </a:r>
          </a:p>
          <a:p>
            <a:pPr marL="0" lvl="0" indent="0" algn="l" rtl="0">
              <a:lnSpc>
                <a:spcPct val="100000"/>
              </a:lnSpc>
              <a:spcBef>
                <a:spcPts val="0"/>
              </a:spcBef>
              <a:spcAft>
                <a:spcPts val="0"/>
              </a:spcAft>
              <a:buClr>
                <a:schemeClr val="dk1"/>
              </a:buClr>
              <a:buSzPts val="2880"/>
            </a:pP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Requirements to ride the roller coaster:</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Height over 50 inches – loophole allows any height if older than 18</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Each ride costs 4 quarters </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There is a frequent rider pass, which makes the rides only cost 2 quarters </a:t>
            </a: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pPr>
            <a:endParaRPr lang="en-US" sz="2400"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pPr>
            <a:r>
              <a:rPr lang="en-US" sz="2400" dirty="0">
                <a:latin typeface="Segoe UI" panose="020B0502040204020203" pitchFamily="34" charset="0"/>
                <a:cs typeface="Segoe UI" panose="020B0502040204020203" pitchFamily="34" charset="0"/>
              </a:rPr>
              <a:t>Print True if the user can ride the roller coaster, and False if not.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864" name="Google Shape;864;p13"/>
          <p:cNvSpPr txBox="1">
            <a:spLocks noGrp="1"/>
          </p:cNvSpPr>
          <p:nvPr>
            <p:ph type="body" idx="1"/>
          </p:nvPr>
        </p:nvSpPr>
        <p:spPr>
          <a:xfrm>
            <a:off x="584200" y="1435100"/>
            <a:ext cx="11018838" cy="336092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Are the following expressions equivalent? Research </a:t>
            </a:r>
            <a:r>
              <a:rPr lang="en-US" dirty="0" err="1">
                <a:latin typeface="Segoe UI" panose="020B0502040204020203" pitchFamily="34" charset="0"/>
                <a:cs typeface="Segoe UI" panose="020B0502040204020203" pitchFamily="34" charset="0"/>
              </a:rPr>
              <a:t>DeMorgan’s</a:t>
            </a:r>
            <a:r>
              <a:rPr lang="en-US" dirty="0">
                <a:latin typeface="Segoe UI" panose="020B0502040204020203" pitchFamily="34" charset="0"/>
                <a:cs typeface="Segoe UI" panose="020B0502040204020203" pitchFamily="34" charset="0"/>
              </a:rPr>
              <a:t> Laws and write why you think they are the same or why they are not the same.</a:t>
            </a:r>
            <a:endParaRPr dirty="0">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chemeClr val="dk1"/>
              </a:buClr>
              <a:buSzPts val="2520"/>
              <a:buNone/>
            </a:pPr>
            <a:endParaRPr dirty="0">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rgbClr val="0000FF"/>
              </a:buClr>
              <a:buSzPts val="2520"/>
              <a:buNone/>
            </a:pPr>
            <a:r>
              <a:rPr lang="en-US" dirty="0">
                <a:solidFill>
                  <a:srgbClr val="0000FF"/>
                </a:solidFill>
                <a:latin typeface="Segoe UI" panose="020B0502040204020203" pitchFamily="34" charset="0"/>
                <a:cs typeface="Segoe UI" panose="020B0502040204020203" pitchFamily="34" charset="0"/>
              </a:rPr>
              <a:t>not(x or y) == not x and not y </a:t>
            </a:r>
            <a:endParaRPr dirty="0">
              <a:latin typeface="Segoe UI" panose="020B0502040204020203" pitchFamily="34" charset="0"/>
              <a:cs typeface="Segoe UI" panose="020B0502040204020203" pitchFamily="34" charset="0"/>
            </a:endParaRPr>
          </a:p>
          <a:p>
            <a:pPr marL="228600" lvl="0" indent="-68579" algn="l" rtl="0">
              <a:lnSpc>
                <a:spcPct val="100000"/>
              </a:lnSpc>
              <a:spcBef>
                <a:spcPts val="560"/>
              </a:spcBef>
              <a:spcAft>
                <a:spcPts val="0"/>
              </a:spcAft>
              <a:buClr>
                <a:schemeClr val="dk1"/>
              </a:buClr>
              <a:buSzPts val="2520"/>
              <a:buNone/>
            </a:pPr>
            <a:endParaRPr dirty="0">
              <a:solidFill>
                <a:srgbClr val="0000FF"/>
              </a:solidFill>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rgbClr val="0000FF"/>
              </a:buClr>
              <a:buSzPts val="2520"/>
              <a:buNone/>
            </a:pPr>
            <a:r>
              <a:rPr lang="en-US" dirty="0">
                <a:solidFill>
                  <a:srgbClr val="0000FF"/>
                </a:solidFill>
                <a:latin typeface="Segoe UI" panose="020B0502040204020203" pitchFamily="34" charset="0"/>
                <a:cs typeface="Segoe UI" panose="020B0502040204020203" pitchFamily="34" charset="0"/>
              </a:rPr>
              <a:t>not(x and y) == not x or not 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a:t>
            </a:r>
            <a:r>
              <a:rPr lang="en-US" dirty="0"/>
              <a:t> </a:t>
            </a:r>
            <a:r>
              <a:rPr lang="en-US" dirty="0">
                <a:latin typeface="Segoe UI" panose="020B0502040204020203" pitchFamily="34" charset="0"/>
                <a:cs typeface="Segoe UI" panose="020B0502040204020203" pitchFamily="34" charset="0"/>
              </a:rPr>
              <a:t>ticket</a:t>
            </a:r>
            <a:endParaRPr dirty="0">
              <a:latin typeface="Segoe UI" panose="020B0502040204020203" pitchFamily="34" charset="0"/>
              <a:cs typeface="Segoe UI" panose="020B0502040204020203" pitchFamily="34" charset="0"/>
            </a:endParaRPr>
          </a:p>
        </p:txBody>
      </p:sp>
      <p:sp>
        <p:nvSpPr>
          <p:cNvPr id="870" name="Google Shape;870;p14"/>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Booleans &amp; Expressions</a:t>
            </a:r>
            <a:endParaRPr/>
          </a:p>
        </p:txBody>
      </p:sp>
      <p:sp>
        <p:nvSpPr>
          <p:cNvPr id="779" name="Google Shape;779;p2"/>
          <p:cNvSpPr txBox="1">
            <a:spLocks noGrp="1"/>
          </p:cNvSpPr>
          <p:nvPr>
            <p:ph type="body" idx="1"/>
          </p:nvPr>
        </p:nvSpPr>
        <p:spPr>
          <a:xfrm>
            <a:off x="584199" y="1435100"/>
            <a:ext cx="11173791" cy="19543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Booleans, expressions, composition, </a:t>
            </a:r>
            <a:r>
              <a:rPr lang="en-US" dirty="0">
                <a:latin typeface="Consolas" panose="020B0609020204030204" pitchFamily="49" charset="0"/>
                <a:cs typeface="Segoe UI" panose="020B0502040204020203" pitchFamily="34" charset="0"/>
              </a:rPr>
              <a:t>True</a:t>
            </a:r>
            <a:r>
              <a:rPr lang="en-US" dirty="0">
                <a:latin typeface="Segoe UI" panose="020B0502040204020203" pitchFamily="34" charset="0"/>
                <a:cs typeface="Segoe UI" panose="020B0502040204020203" pitchFamily="34" charset="0"/>
              </a:rPr>
              <a:t>, </a:t>
            </a:r>
            <a:r>
              <a:rPr lang="en-US" dirty="0">
                <a:latin typeface="Consolas" panose="020B0609020204030204" pitchFamily="49" charset="0"/>
                <a:cs typeface="Segoe UI" panose="020B0502040204020203" pitchFamily="34" charset="0"/>
              </a:rPr>
              <a:t>False</a:t>
            </a:r>
            <a:endParaRPr dirty="0">
              <a:latin typeface="Consolas" panose="020B0609020204030204" pitchFamily="49"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Evaluate a Boolean expression</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Compose Boolean expressions using </a:t>
            </a:r>
            <a:r>
              <a:rPr lang="en-US" b="1" dirty="0">
                <a:solidFill>
                  <a:srgbClr val="0070C0"/>
                </a:solidFill>
                <a:latin typeface="Segoe UI" panose="020B0502040204020203" pitchFamily="34" charset="0"/>
                <a:cs typeface="Segoe UI" panose="020B0502040204020203" pitchFamily="34" charset="0"/>
              </a:rPr>
              <a:t>and</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or</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not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&lt;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&gt;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and</a:t>
            </a:r>
            <a:r>
              <a:rPr lang="en-US" b="1" dirty="0">
                <a:solidFill>
                  <a:srgbClr val="0070C0"/>
                </a:solidFill>
                <a:latin typeface="Segoe UI" panose="020B0502040204020203" pitchFamily="34" charset="0"/>
                <a:cs typeface="Segoe UI" panose="020B0502040204020203" pitchFamily="34" charset="0"/>
              </a:rPr>
              <a:t> ==</a:t>
            </a:r>
            <a:endParaRPr b="1"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785" name="Google Shape;785;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1</a:t>
            </a:r>
            <a:endParaRPr dirty="0">
              <a:latin typeface="Segoe UI" panose="020B0502040204020203" pitchFamily="34" charset="0"/>
              <a:cs typeface="Segoe UI" panose="020B0502040204020203" pitchFamily="34" charset="0"/>
            </a:endParaRPr>
          </a:p>
        </p:txBody>
      </p:sp>
      <p:sp>
        <p:nvSpPr>
          <p:cNvPr id="792" name="Google Shape;792;p4"/>
          <p:cNvSpPr txBox="1">
            <a:spLocks noGrp="1"/>
          </p:cNvSpPr>
          <p:nvPr>
            <p:ph type="body" idx="1"/>
          </p:nvPr>
        </p:nvSpPr>
        <p:spPr>
          <a:xfrm>
            <a:off x="586581" y="1472807"/>
            <a:ext cx="11018838" cy="529375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20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Type each line of the following code into the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"cat"</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user_fav_animal</a:t>
            </a:r>
            <a:r>
              <a:rPr lang="en-US" sz="2000" dirty="0">
                <a:solidFill>
                  <a:srgbClr val="0000FF"/>
                </a:solidFill>
                <a:latin typeface="Consolas"/>
                <a:ea typeface="Consolas"/>
                <a:cs typeface="Consolas"/>
                <a:sym typeface="Consolas"/>
              </a:rPr>
              <a:t> = input("What is your favorite animal? ") </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a:t>
            </a:r>
            <a:r>
              <a:rPr lang="en-US" sz="2000" dirty="0" err="1">
                <a:solidFill>
                  <a:srgbClr val="0000FF"/>
                </a:solidFill>
                <a:latin typeface="Consolas"/>
                <a:ea typeface="Consolas"/>
                <a:cs typeface="Consolas"/>
                <a:sym typeface="Consolas"/>
              </a:rPr>
              <a:t>user_fav_animal</a:t>
            </a:r>
            <a:endParaRPr sz="2000" dirty="0">
              <a:solidFill>
                <a:srgbClr val="0000FF"/>
              </a:solidFill>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1800"/>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sym typeface="Quattrocento Sans"/>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does </a:t>
            </a:r>
            <a:r>
              <a:rPr lang="en-US" sz="2000" b="1" dirty="0">
                <a:solidFill>
                  <a:srgbClr val="0000FF"/>
                </a:solidFill>
                <a:latin typeface="Segoe UI" panose="020B0502040204020203" pitchFamily="34" charset="0"/>
                <a:cs typeface="Segoe UI" panose="020B0502040204020203" pitchFamily="34" charset="0"/>
              </a:rPr>
              <a:t>5 &lt; 3 </a:t>
            </a:r>
            <a:r>
              <a:rPr lang="en-US" sz="2000" dirty="0">
                <a:latin typeface="Segoe UI" panose="020B0502040204020203" pitchFamily="34" charset="0"/>
                <a:cs typeface="Segoe UI" panose="020B0502040204020203" pitchFamily="34" charset="0"/>
              </a:rPr>
              <a:t>evaluate to?</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is the type of </a:t>
            </a:r>
            <a:r>
              <a:rPr lang="en-US" sz="2000" b="1" dirty="0">
                <a:solidFill>
                  <a:srgbClr val="0000FF"/>
                </a:solidFill>
                <a:latin typeface="Segoe UI" panose="020B0502040204020203" pitchFamily="34" charset="0"/>
                <a:cs typeface="Segoe UI" panose="020B0502040204020203" pitchFamily="34" charset="0"/>
              </a:rPr>
              <a:t>5 &lt; 3</a:t>
            </a:r>
            <a:r>
              <a:rPr lang="en-US" sz="2000" dirty="0">
                <a:latin typeface="Segoe UI" panose="020B0502040204020203" pitchFamily="34" charset="0"/>
                <a:cs typeface="Segoe UI" panose="020B0502040204020203" pitchFamily="34" charset="0"/>
              </a:rPr>
              <a:t>? What does that stand for?</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is the difference between </a:t>
            </a:r>
            <a:r>
              <a:rPr lang="en-US" sz="2000" b="1" dirty="0">
                <a:solidFill>
                  <a:srgbClr val="0000FF"/>
                </a:solidFill>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and </a:t>
            </a:r>
            <a:r>
              <a:rPr lang="en-US" sz="2000" b="1" dirty="0">
                <a:solidFill>
                  <a:srgbClr val="0000FF"/>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data type do you think</a:t>
            </a:r>
            <a:r>
              <a:rPr lang="en-US" sz="2000" b="1" dirty="0">
                <a:latin typeface="Segoe UI" panose="020B0502040204020203" pitchFamily="34" charset="0"/>
                <a:cs typeface="Segoe UI" panose="020B0502040204020203" pitchFamily="34" charset="0"/>
              </a:rPr>
              <a:t> </a:t>
            </a:r>
            <a:r>
              <a:rPr lang="en-US" sz="2000" dirty="0" err="1">
                <a:solidFill>
                  <a:srgbClr val="0000FF"/>
                </a:solidFill>
                <a:latin typeface="Segoe UI" panose="020B0502040204020203" pitchFamily="34" charset="0"/>
                <a:cs typeface="Segoe UI" panose="020B0502040204020203" pitchFamily="34" charset="0"/>
              </a:rPr>
              <a:t>my_fav_animal</a:t>
            </a:r>
            <a:r>
              <a:rPr lang="en-US" sz="2000" dirty="0">
                <a:solidFill>
                  <a:srgbClr val="0000FF"/>
                </a:solidFill>
                <a:latin typeface="Segoe UI" panose="020B0502040204020203" pitchFamily="34" charset="0"/>
                <a:cs typeface="Segoe UI" panose="020B0502040204020203" pitchFamily="34" charset="0"/>
              </a:rPr>
              <a:t> == </a:t>
            </a:r>
            <a:r>
              <a:rPr lang="en-US" sz="2000" dirty="0" err="1">
                <a:solidFill>
                  <a:srgbClr val="0000FF"/>
                </a:solidFill>
                <a:latin typeface="Segoe UI" panose="020B0502040204020203" pitchFamily="34" charset="0"/>
                <a:cs typeface="Segoe UI" panose="020B0502040204020203" pitchFamily="34" charset="0"/>
              </a:rPr>
              <a:t>user_fav_animal</a:t>
            </a:r>
            <a:r>
              <a:rPr lang="en-US" sz="2000" dirty="0">
                <a:solidFill>
                  <a:srgbClr val="0000FF"/>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is?</a:t>
            </a:r>
            <a:endParaRPr dirty="0">
              <a:latin typeface="Segoe UI" panose="020B0502040204020203" pitchFamily="34" charset="0"/>
              <a:cs typeface="Segoe UI" panose="020B0502040204020203" pitchFamily="34" charset="0"/>
            </a:endParaRPr>
          </a:p>
          <a:p>
            <a:pPr marL="228600" lvl="0" indent="-114300" algn="l" rtl="0">
              <a:lnSpc>
                <a:spcPct val="100000"/>
              </a:lnSpc>
              <a:spcBef>
                <a:spcPts val="400"/>
              </a:spcBef>
              <a:spcAft>
                <a:spcPts val="0"/>
              </a:spcAft>
              <a:buClr>
                <a:schemeClr val="dk1"/>
              </a:buClr>
              <a:buSzPts val="1800"/>
              <a:buNone/>
            </a:pPr>
            <a:endParaRPr sz="20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2</a:t>
            </a:r>
            <a:endParaRPr dirty="0">
              <a:latin typeface="Segoe UI" panose="020B0502040204020203" pitchFamily="34" charset="0"/>
              <a:cs typeface="Segoe UI" panose="020B0502040204020203" pitchFamily="34" charset="0"/>
            </a:endParaRPr>
          </a:p>
        </p:txBody>
      </p:sp>
      <p:sp>
        <p:nvSpPr>
          <p:cNvPr id="799" name="Google Shape;799;p5"/>
          <p:cNvSpPr txBox="1">
            <a:spLocks noGrp="1"/>
          </p:cNvSpPr>
          <p:nvPr>
            <p:ph type="body" idx="1"/>
          </p:nvPr>
        </p:nvSpPr>
        <p:spPr>
          <a:xfrm>
            <a:off x="584200" y="1435100"/>
            <a:ext cx="11018838" cy="46858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p>
          <a:p>
            <a:pPr marL="228600" lvl="0" indent="-228600" algn="l" rtl="0">
              <a:lnSpc>
                <a:spcPct val="100000"/>
              </a:lnSpc>
              <a:spcBef>
                <a:spcPts val="0"/>
              </a:spcBef>
              <a:spcAft>
                <a:spcPts val="0"/>
              </a:spcAft>
              <a:buClr>
                <a:schemeClr val="dk1"/>
              </a:buClr>
              <a:buSzPts val="2160"/>
              <a:buChar char="·"/>
            </a:pP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 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Age =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 = </a:t>
            </a: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&gt;=6 and age &gt;=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print(</a:t>
            </a: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a:t>
            </a:r>
            <a:endParaRPr dirty="0"/>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br>
              <a:rPr lang="en-US" sz="2400" b="1" dirty="0">
                <a:latin typeface="Segoe UI" panose="020B0502040204020203" pitchFamily="34" charset="0"/>
                <a:cs typeface="Segoe UI" panose="020B0502040204020203" pitchFamily="34" charset="0"/>
              </a:rPr>
            </a:b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b="1" dirty="0">
                <a:solidFill>
                  <a:srgbClr val="0000FF"/>
                </a:solidFill>
                <a:latin typeface="Segoe UI" panose="020B0502040204020203" pitchFamily="34" charset="0"/>
                <a:cs typeface="Segoe UI" panose="020B0502040204020203" pitchFamily="34" charset="0"/>
              </a:rPr>
              <a:t>and </a:t>
            </a:r>
            <a:r>
              <a:rPr lang="en-US" sz="2400" dirty="0">
                <a:latin typeface="Segoe UI" panose="020B0502040204020203" pitchFamily="34" charset="0"/>
                <a:cs typeface="Segoe UI" panose="020B0502040204020203" pitchFamily="34" charset="0"/>
              </a:rPr>
              <a:t>do 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type do you think </a:t>
            </a:r>
            <a:r>
              <a:rPr lang="en-US" sz="2400" b="1" dirty="0" err="1">
                <a:solidFill>
                  <a:srgbClr val="0000FF"/>
                </a:solidFill>
                <a:latin typeface="Segoe UI" panose="020B0502040204020203" pitchFamily="34" charset="0"/>
                <a:cs typeface="Segoe UI" panose="020B0502040204020203" pitchFamily="34" charset="0"/>
              </a:rPr>
              <a:t>can_get_license</a:t>
            </a:r>
            <a:r>
              <a:rPr lang="en-US" sz="2400" dirty="0">
                <a:latin typeface="Segoe UI" panose="020B0502040204020203" pitchFamily="34" charset="0"/>
                <a:cs typeface="Segoe UI" panose="020B0502040204020203" pitchFamily="34" charset="0"/>
              </a:rPr>
              <a:t> is?</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2.02 - part 1</a:t>
            </a:r>
            <a:endParaRPr dirty="0">
              <a:latin typeface="Segoe UI" panose="020B0502040204020203" pitchFamily="34" charset="0"/>
              <a:cs typeface="Segoe UI" panose="020B0502040204020203" pitchFamily="34" charset="0"/>
            </a:endParaRPr>
          </a:p>
        </p:txBody>
      </p:sp>
      <p:sp>
        <p:nvSpPr>
          <p:cNvPr id="806" name="Google Shape;806;p6"/>
          <p:cNvSpPr txBox="1">
            <a:spLocks noGrp="1"/>
          </p:cNvSpPr>
          <p:nvPr>
            <p:ph type="body" idx="1"/>
          </p:nvPr>
        </p:nvSpPr>
        <p:spPr>
          <a:xfrm>
            <a:off x="584200" y="1435100"/>
            <a:ext cx="11018838" cy="34034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A </a:t>
            </a:r>
            <a:r>
              <a:rPr lang="en-US" sz="2400" i="1" dirty="0">
                <a:latin typeface="Segoe UI" panose="020B0502040204020203" pitchFamily="34" charset="0"/>
                <a:cs typeface="Segoe UI" panose="020B0502040204020203" pitchFamily="34" charset="0"/>
              </a:rPr>
              <a:t>Boolean expression</a:t>
            </a:r>
            <a:r>
              <a:rPr lang="en-US" sz="2400" dirty="0">
                <a:latin typeface="Segoe UI" panose="020B0502040204020203" pitchFamily="34" charset="0"/>
                <a:cs typeface="Segoe UI" panose="020B0502040204020203" pitchFamily="34" charset="0"/>
              </a:rPr>
              <a:t> is an expression that evaluates to either </a:t>
            </a:r>
            <a:r>
              <a:rPr lang="en-US" sz="2400" dirty="0">
                <a:latin typeface="Consolas" panose="020B0609020204030204" pitchFamily="49" charset="0"/>
                <a:cs typeface="Segoe UI" panose="020B0502040204020203" pitchFamily="34" charset="0"/>
              </a:rPr>
              <a:t>True</a:t>
            </a:r>
            <a:r>
              <a:rPr lang="en-US" sz="2400" dirty="0">
                <a:latin typeface="Segoe UI" panose="020B0502040204020203" pitchFamily="34" charset="0"/>
                <a:cs typeface="Segoe UI" panose="020B0502040204020203" pitchFamily="34" charset="0"/>
              </a:rPr>
              <a:t> or </a:t>
            </a:r>
            <a:r>
              <a:rPr lang="en-US" sz="2400" dirty="0">
                <a:latin typeface="Consolas" panose="020B0609020204030204" pitchFamily="49" charset="0"/>
                <a:cs typeface="Segoe UI" panose="020B0502040204020203" pitchFamily="34" charset="0"/>
              </a:rPr>
              <a:t>False</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What is the difference between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Who remembers </a:t>
            </a:r>
            <a:r>
              <a:rPr lang="en-US" sz="2400" b="1" dirty="0">
                <a:latin typeface="Segoe UI" panose="020B0502040204020203" pitchFamily="34" charset="0"/>
                <a:cs typeface="Segoe UI" panose="020B0502040204020203" pitchFamily="34" charset="0"/>
              </a:rPr>
              <a:t>and</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or</a:t>
            </a:r>
            <a:r>
              <a:rPr lang="en-US" sz="2400" dirty="0">
                <a:latin typeface="Segoe UI" panose="020B0502040204020203" pitchFamily="34" charset="0"/>
                <a:cs typeface="Segoe UI" panose="020B0502040204020203" pitchFamily="34" charset="0"/>
              </a:rPr>
              <a:t>, and </a:t>
            </a:r>
            <a:r>
              <a:rPr lang="en-US" sz="2400" b="1" dirty="0">
                <a:latin typeface="Segoe UI" panose="020B0502040204020203" pitchFamily="34" charset="0"/>
                <a:cs typeface="Segoe UI" panose="020B0502040204020203" pitchFamily="34" charset="0"/>
              </a:rPr>
              <a:t>not</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3</a:t>
            </a:r>
            <a:endParaRPr dirty="0">
              <a:latin typeface="Segoe UI" panose="020B0502040204020203" pitchFamily="34" charset="0"/>
              <a:cs typeface="Segoe UI" panose="020B0502040204020203" pitchFamily="34" charset="0"/>
            </a:endParaRPr>
          </a:p>
        </p:txBody>
      </p:sp>
      <p:sp>
        <p:nvSpPr>
          <p:cNvPr id="813" name="Google Shape;813;p7"/>
          <p:cNvSpPr txBox="1">
            <a:spLocks noGrp="1"/>
          </p:cNvSpPr>
          <p:nvPr>
            <p:ph type="body" idx="1"/>
          </p:nvPr>
        </p:nvSpPr>
        <p:spPr>
          <a:xfrm>
            <a:off x="584200" y="1435100"/>
            <a:ext cx="11018838" cy="320857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animal ==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do here?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the two statements here?</a:t>
            </a:r>
            <a:endParaRPr lang="en-US" sz="2400" dirty="0">
              <a:latin typeface="Segoe UI" panose="020B0502040204020203" pitchFamily="34" charset="0"/>
              <a:cs typeface="Segoe UI" panose="020B0502040204020203" pitchFamily="34" charset="0"/>
              <a:sym typeface="Consolas"/>
            </a:endParaRPr>
          </a:p>
          <a:p>
            <a:pPr marL="228600" lvl="0" indent="-228600" algn="l" rtl="0">
              <a:lnSpc>
                <a:spcPct val="100000"/>
              </a:lnSpc>
              <a:spcBef>
                <a:spcPts val="480"/>
              </a:spcBef>
              <a:spcAft>
                <a:spcPts val="0"/>
              </a:spcAft>
              <a:buClr>
                <a:schemeClr val="dk1"/>
              </a:buClr>
              <a:buSzPts val="2160"/>
              <a:buChar char="·"/>
            </a:pPr>
            <a:endParaRPr dirty="0"/>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4</a:t>
            </a:r>
            <a:endParaRPr dirty="0">
              <a:latin typeface="Segoe UI" panose="020B0502040204020203" pitchFamily="34" charset="0"/>
              <a:cs typeface="Segoe UI" panose="020B0502040204020203" pitchFamily="34" charset="0"/>
            </a:endParaRPr>
          </a:p>
        </p:txBody>
      </p:sp>
      <p:sp>
        <p:nvSpPr>
          <p:cNvPr id="820" name="Google Shape;820;p8"/>
          <p:cNvSpPr txBox="1">
            <a:spLocks noGrp="1"/>
          </p:cNvSpPr>
          <p:nvPr>
            <p:ph type="body" idx="1"/>
          </p:nvPr>
        </p:nvSpPr>
        <p:spPr>
          <a:xfrm>
            <a:off x="584200" y="1435100"/>
            <a:ext cx="11018838" cy="46858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part 3 and part 4?</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lang="en-US" sz="2400" dirty="0">
              <a:latin typeface="Segoe UI" panose="020B0502040204020203" pitchFamily="34" charset="0"/>
              <a:ea typeface="Consolas"/>
              <a:cs typeface="Segoe UI" panose="020B0502040204020203" pitchFamily="34" charset="0"/>
              <a:sym typeface="Consolas"/>
            </a:endParaRPr>
          </a:p>
          <a:p>
            <a:pPr marL="228600" indent="-91440">
              <a:spcBef>
                <a:spcPts val="480"/>
              </a:spcBef>
              <a:buSzPts val="2160"/>
              <a:buNone/>
            </a:pPr>
            <a:r>
              <a:rPr lang="en-US" sz="2400" dirty="0">
                <a:latin typeface="Segoe UI" panose="020B0502040204020203" pitchFamily="34" charset="0"/>
                <a:ea typeface="Consolas"/>
                <a:cs typeface="Segoe UI" panose="020B0502040204020203" pitchFamily="34" charset="0"/>
                <a:sym typeface="Consolas"/>
              </a:rPr>
              <a:t>Hint: </a:t>
            </a:r>
            <a:r>
              <a:rPr lang="en-US" sz="2000" dirty="0">
                <a:latin typeface="Segoe UI" panose="020B0502040204020203" pitchFamily="34" charset="0"/>
                <a:cs typeface="Segoe UI" panose="020B0502040204020203" pitchFamily="34" charset="0"/>
              </a:rPr>
              <a:t>The comparison statement in part 4 is </a:t>
            </a:r>
            <a:r>
              <a:rPr lang="en-US" sz="2000" b="1" dirty="0">
                <a:latin typeface="Segoe UI" panose="020B0502040204020203" pitchFamily="34" charset="0"/>
                <a:cs typeface="Segoe UI" panose="020B0502040204020203" pitchFamily="34" charset="0"/>
              </a:rPr>
              <a:t>not</a:t>
            </a:r>
            <a:r>
              <a:rPr lang="en-US" sz="2000" dirty="0">
                <a:latin typeface="Segoe UI" panose="020B0502040204020203" pitchFamily="34" charset="0"/>
                <a:cs typeface="Segoe UI" panose="020B0502040204020203" pitchFamily="34" charset="0"/>
              </a:rPr>
              <a:t> standard Python and will not return the expected answer of </a:t>
            </a:r>
            <a:r>
              <a:rPr lang="en-US" sz="2000" dirty="0">
                <a:solidFill>
                  <a:srgbClr val="0000FF"/>
                </a:solidFill>
                <a:latin typeface="Segoe UI" panose="020B0502040204020203" pitchFamily="34" charset="0"/>
                <a:cs typeface="Segoe UI" panose="020B0502040204020203" pitchFamily="34" charset="0"/>
              </a:rPr>
              <a:t>false</a:t>
            </a:r>
            <a:r>
              <a:rPr lang="en-US" sz="2000" dirty="0">
                <a:latin typeface="Segoe UI" panose="020B0502040204020203" pitchFamily="34" charset="0"/>
                <a:cs typeface="Segoe UI" panose="020B0502040204020203" pitchFamily="34" charset="0"/>
              </a:rPr>
              <a:t> … because of a convention called </a:t>
            </a:r>
            <a:r>
              <a:rPr lang="en-US" sz="2000" i="1" dirty="0">
                <a:latin typeface="Segoe UI" panose="020B0502040204020203" pitchFamily="34" charset="0"/>
                <a:cs typeface="Segoe UI" panose="020B0502040204020203" pitchFamily="34" charset="0"/>
              </a:rPr>
              <a:t>short circuiting</a:t>
            </a:r>
            <a:r>
              <a:rPr lang="en-US" sz="2000" dirty="0">
                <a:latin typeface="Segoe UI" panose="020B0502040204020203" pitchFamily="34" charset="0"/>
                <a:cs typeface="Segoe UI" panose="020B0502040204020203" pitchFamily="34" charset="0"/>
              </a:rPr>
              <a:t>, which is beyond the scope of this course.</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Part 3 showed the correct syntax  </a:t>
            </a:r>
            <a:r>
              <a:rPr lang="en-US" sz="2000" dirty="0">
                <a:solidFill>
                  <a:srgbClr val="0000FF"/>
                </a:solidFill>
                <a:latin typeface="Consolas"/>
                <a:ea typeface="Consolas"/>
                <a:cs typeface="Consolas"/>
                <a:sym typeface="Consolas"/>
              </a:rPr>
              <a:t>animal == 'cat' or animal == 'dog' </a:t>
            </a:r>
            <a:r>
              <a:rPr lang="en-US" sz="2000" dirty="0">
                <a:latin typeface="Segoe UI" panose="020B0502040204020203" pitchFamily="34" charset="0"/>
                <a:cs typeface="Segoe UI" panose="020B0502040204020203" pitchFamily="34" charset="0"/>
              </a:rPr>
              <a:t> for making a comparison between the </a:t>
            </a:r>
            <a:r>
              <a:rPr lang="en-US" sz="2000" dirty="0">
                <a:solidFill>
                  <a:srgbClr val="0000FF"/>
                </a:solidFill>
                <a:latin typeface="Segoe UI" panose="020B0502040204020203" pitchFamily="34" charset="0"/>
                <a:ea typeface="Consolas"/>
                <a:cs typeface="Segoe UI" panose="020B0502040204020203" pitchFamily="34" charset="0"/>
                <a:sym typeface="Consolas"/>
              </a:rPr>
              <a:t>animal</a:t>
            </a:r>
            <a:r>
              <a:rPr lang="en-US" sz="2000" dirty="0">
                <a:latin typeface="Segoe UI" panose="020B0502040204020203" pitchFamily="34" charset="0"/>
                <a:cs typeface="Segoe UI" panose="020B0502040204020203" pitchFamily="34" charset="0"/>
              </a:rPr>
              <a:t> variable and two different strings such as 'cat' and 'dog'.</a:t>
            </a:r>
            <a:endParaRPr sz="20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Lesson </a:t>
            </a:r>
            <a:r>
              <a:rPr lang="en-US" dirty="0">
                <a:latin typeface="Segoe UI" panose="020B0502040204020203" pitchFamily="34" charset="0"/>
                <a:cs typeface="Segoe UI" panose="020B0502040204020203" pitchFamily="34" charset="0"/>
              </a:rPr>
              <a:t>2.02</a:t>
            </a:r>
            <a:r>
              <a:rPr lang="en-US" dirty="0"/>
              <a:t> - part 2</a:t>
            </a:r>
            <a:endParaRPr dirty="0"/>
          </a:p>
        </p:txBody>
      </p:sp>
      <p:sp>
        <p:nvSpPr>
          <p:cNvPr id="827" name="Google Shape;827;p9"/>
          <p:cNvSpPr txBox="1">
            <a:spLocks noGrp="1"/>
          </p:cNvSpPr>
          <p:nvPr>
            <p:ph type="body" idx="1"/>
          </p:nvPr>
        </p:nvSpPr>
        <p:spPr>
          <a:xfrm>
            <a:off x="584200" y="1435100"/>
            <a:ext cx="11018838" cy="487569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A </a:t>
            </a:r>
            <a:r>
              <a:rPr lang="en-US" sz="2400" i="1" dirty="0">
                <a:latin typeface="Segoe UI" panose="020B0502040204020203" pitchFamily="34" charset="0"/>
                <a:cs typeface="Segoe UI" panose="020B0502040204020203" pitchFamily="34" charset="0"/>
              </a:rPr>
              <a:t>composite expression</a:t>
            </a:r>
            <a:r>
              <a:rPr lang="en-US" sz="2400" dirty="0">
                <a:latin typeface="Segoe UI" panose="020B0502040204020203" pitchFamily="34" charset="0"/>
                <a:cs typeface="Segoe UI" panose="020B0502040204020203" pitchFamily="34" charset="0"/>
              </a:rPr>
              <a:t> means using an expression as part of a larger expression. You can use parentheses to compose expressions as well.</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974725" lvl="0" indent="-342900">
              <a:spcBef>
                <a:spcPts val="0"/>
              </a:spcBef>
              <a:buClr>
                <a:srgbClr val="C57A15"/>
              </a:buClr>
              <a:buSzPts val="2160"/>
              <a:buFont typeface="Consolas"/>
              <a:buChar char="&gt;"/>
            </a:pPr>
            <a:r>
              <a:rPr lang="en-US" sz="2400" dirty="0">
                <a:solidFill>
                  <a:srgbClr val="0000FF"/>
                </a:solidFill>
                <a:latin typeface="Consolas"/>
                <a:ea typeface="Consolas"/>
                <a:cs typeface="Consolas"/>
                <a:sym typeface="Consolas"/>
              </a:rPr>
              <a:t>13 + 8</a:t>
            </a:r>
            <a:endParaRPr lang="en-US" sz="2400" dirty="0"/>
          </a:p>
          <a:p>
            <a:pPr marL="974725" lvl="0" indent="-342900">
              <a:spcBef>
                <a:spcPts val="0"/>
              </a:spcBef>
              <a:buClr>
                <a:srgbClr val="C57A15"/>
              </a:buClr>
              <a:buSzPts val="2160"/>
              <a:buFont typeface="Consolas"/>
              <a:buChar char="&gt;"/>
            </a:pPr>
            <a:r>
              <a:rPr lang="en-US" sz="2400" dirty="0">
                <a:solidFill>
                  <a:srgbClr val="0000FF"/>
                </a:solidFill>
                <a:latin typeface="Consolas"/>
                <a:sym typeface="Consolas"/>
              </a:rPr>
              <a:t>(13 + 8) * 2</a:t>
            </a: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Python if you want certain things to be evaluated together, use parentheses -- even if they're not strictly necessary.  This also helps with code readability.</a:t>
            </a:r>
          </a:p>
          <a:p>
            <a:pPr marL="0" lvl="0" indent="0" algn="l" rtl="0">
              <a:lnSpc>
                <a:spcPct val="100000"/>
              </a:lnSpc>
              <a:spcBef>
                <a:spcPts val="480"/>
              </a:spcBef>
              <a:spcAft>
                <a:spcPts val="0"/>
              </a:spcAft>
              <a:buClr>
                <a:schemeClr val="dk1"/>
              </a:buClr>
              <a:buSzPts val="2160"/>
              <a:buNone/>
            </a:pPr>
            <a:endParaRPr lang="en-US" sz="800" dirty="0">
              <a:latin typeface="Segoe UI" panose="020B0502040204020203" pitchFamily="34" charset="0"/>
              <a:cs typeface="Segoe UI" panose="020B0502040204020203" pitchFamily="34" charset="0"/>
            </a:endParaRPr>
          </a:p>
          <a:p>
            <a:pPr marL="342900" indent="-342900">
              <a:spcBef>
                <a:spcPts val="480"/>
              </a:spcBef>
              <a:buSzPts val="2160"/>
            </a:pPr>
            <a:r>
              <a:rPr lang="en-US" sz="2000" dirty="0">
                <a:latin typeface="Segoe UI" panose="020B0502040204020203" pitchFamily="34" charset="0"/>
                <a:cs typeface="Segoe UI" panose="020B0502040204020203" pitchFamily="34" charset="0"/>
              </a:rPr>
              <a:t>Python will interpret the following two lines in the same way.</a:t>
            </a:r>
          </a:p>
          <a:p>
            <a:pPr marL="342900" indent="-342900">
              <a:spcBef>
                <a:spcPts val="480"/>
              </a:spcBef>
              <a:buSzPts val="2160"/>
            </a:pPr>
            <a:r>
              <a:rPr lang="en-US" sz="2000" dirty="0">
                <a:latin typeface="Segoe UI" panose="020B0502040204020203" pitchFamily="34" charset="0"/>
                <a:cs typeface="Segoe UI" panose="020B0502040204020203" pitchFamily="34" charset="0"/>
              </a:rPr>
              <a:t>The second line makes it clearer to a reader how the composite expression will be evaluated.</a:t>
            </a:r>
          </a:p>
          <a:p>
            <a:pPr marL="228600" lvl="0" indent="-228600" algn="l" rtl="0">
              <a:lnSpc>
                <a:spcPct val="100000"/>
              </a:lnSpc>
              <a:spcBef>
                <a:spcPts val="480"/>
              </a:spcBef>
              <a:spcAft>
                <a:spcPts val="0"/>
              </a:spcAft>
              <a:buClr>
                <a:schemeClr val="dk1"/>
              </a:buClr>
              <a:buSzPts val="2160"/>
              <a:buChar char="·"/>
            </a:pPr>
            <a:endParaRPr lang="en-US" sz="800" dirty="0">
              <a:latin typeface="Segoe UI" panose="020B0502040204020203" pitchFamily="34" charset="0"/>
              <a:cs typeface="Segoe UI" panose="020B0502040204020203" pitchFamily="34" charset="0"/>
            </a:endParaRPr>
          </a:p>
          <a:p>
            <a:pPr marL="974725" lvl="0" indent="-342900">
              <a:spcBef>
                <a:spcPts val="0"/>
              </a:spcBef>
              <a:buClr>
                <a:srgbClr val="C57A15"/>
              </a:buClr>
              <a:buSzPts val="2160"/>
              <a:buFont typeface="Consolas"/>
              <a:buChar char="&gt;"/>
            </a:pPr>
            <a:r>
              <a:rPr lang="en-US" sz="2400" dirty="0">
                <a:solidFill>
                  <a:srgbClr val="0000FF"/>
                </a:solidFill>
                <a:latin typeface="Consolas"/>
                <a:sym typeface="Consolas"/>
              </a:rPr>
              <a:t>pet == 'cat' or pet == 'dog' and name == 'Blue'</a:t>
            </a:r>
            <a:endParaRPr lang="en-US" sz="2400" dirty="0">
              <a:solidFill>
                <a:srgbClr val="0000FF"/>
              </a:solidFill>
              <a:latin typeface="Consolas"/>
            </a:endParaRPr>
          </a:p>
          <a:p>
            <a:pPr marL="974725" lvl="0" indent="-342900">
              <a:spcBef>
                <a:spcPts val="0"/>
              </a:spcBef>
              <a:buClr>
                <a:srgbClr val="C57A15"/>
              </a:buClr>
              <a:buSzPts val="2160"/>
              <a:buFont typeface="Consolas"/>
              <a:buChar char="&gt;"/>
            </a:pPr>
            <a:r>
              <a:rPr lang="en-US" sz="2400" dirty="0">
                <a:solidFill>
                  <a:srgbClr val="0000FF"/>
                </a:solidFill>
                <a:latin typeface="Consolas"/>
                <a:sym typeface="Consolas"/>
              </a:rPr>
              <a:t>(pet == 'cat') or (pet == 'dog' and name == 'Blue')</a:t>
            </a:r>
            <a:endParaRPr lang="en-US" sz="2400" dirty="0">
              <a:solidFill>
                <a:srgbClr val="0000FF"/>
              </a:solidFill>
              <a:latin typeface="Consolas"/>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1215</Words>
  <Application>Microsoft Office PowerPoint</Application>
  <PresentationFormat>Widescreen</PresentationFormat>
  <Paragraphs>163</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Segoe UI</vt:lpstr>
      <vt:lpstr>Calibri</vt:lpstr>
      <vt:lpstr>Noto Sans Symbols</vt:lpstr>
      <vt:lpstr>Consolas</vt:lpstr>
      <vt:lpstr>Quattrocento Sans</vt:lpstr>
      <vt:lpstr>Microsoft Philanthropies TEALS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cp:lastModifiedBy>Greene, David</cp:lastModifiedBy>
  <cp:revision>29</cp:revision>
  <dcterms:created xsi:type="dcterms:W3CDTF">2019-12-20T16:56:59Z</dcterms:created>
  <dcterms:modified xsi:type="dcterms:W3CDTF">2021-03-09T03:19:52Z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83BB000B-3B49-4145-8CDD-E8660B055742</vt:lpwstr>
  </property>
  <property fmtid="{D5CDD505-2E9C-101B-9397-08002B2CF9AE}" pid="4" name="ArticulatePath">
    <vt:lpwstr>Intro Python 2.02 TEALS</vt:lpwstr>
  </property>
</Properties>
</file>