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0ZacBornXGVWIG9lDMJUztT+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4"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1/25/2021 2:56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Go over the code and fix the bug together as a class. When you have finished ask students how they would add a different pet option -- see example below</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add another condition </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If(animal == ‘cat’ or animal == ‘dog’):</a:t>
            </a:r>
            <a:endParaRPr dirty="0"/>
          </a:p>
          <a:p>
            <a:pPr marL="0" lvl="0" indent="0" algn="l" rtl="0">
              <a:lnSpc>
                <a:spcPct val="100000"/>
              </a:lnSpc>
              <a:spcBef>
                <a:spcPts val="0"/>
              </a:spcBef>
              <a:spcAft>
                <a:spcPts val="0"/>
              </a:spcAft>
              <a:buSzPts val="1400"/>
              <a:buNone/>
            </a:pPr>
            <a:r>
              <a:rPr lang="en-US" dirty="0"/>
              <a:t>    print(‘a great pet’)</a:t>
            </a:r>
            <a:endParaRPr dirty="0"/>
          </a:p>
          <a:p>
            <a:pPr marL="0" lvl="0" indent="0" algn="l" rtl="0">
              <a:lnSpc>
                <a:spcPct val="100000"/>
              </a:lnSpc>
              <a:spcBef>
                <a:spcPts val="0"/>
              </a:spcBef>
              <a:spcAft>
                <a:spcPts val="0"/>
              </a:spcAft>
              <a:buSzPts val="1400"/>
              <a:buNone/>
            </a:pPr>
            <a:r>
              <a:rPr lang="en-US" dirty="0" err="1"/>
              <a:t>elif</a:t>
            </a:r>
            <a:r>
              <a:rPr lang="en-US" dirty="0"/>
              <a:t> (animal == ‘snake’ or animal == ‘spider’):</a:t>
            </a:r>
            <a:endParaRPr dirty="0"/>
          </a:p>
          <a:p>
            <a:pPr marL="0" lvl="0" indent="0" algn="l" rtl="0">
              <a:lnSpc>
                <a:spcPct val="100000"/>
              </a:lnSpc>
              <a:spcBef>
                <a:spcPts val="0"/>
              </a:spcBef>
              <a:spcAft>
                <a:spcPts val="0"/>
              </a:spcAft>
              <a:buSzPts val="1400"/>
              <a:buNone/>
            </a:pPr>
            <a:r>
              <a:rPr lang="en-US" dirty="0"/>
              <a:t>    print(‘that is not a pet’)</a:t>
            </a:r>
            <a:endParaRPr dirty="0"/>
          </a:p>
          <a:p>
            <a:pPr marL="0" lvl="0" indent="0" algn="l" rtl="0">
              <a:lnSpc>
                <a:spcPct val="100000"/>
              </a:lnSpc>
              <a:spcBef>
                <a:spcPts val="0"/>
              </a:spcBef>
              <a:spcAft>
                <a:spcPts val="0"/>
              </a:spcAft>
              <a:buSzPts val="1400"/>
              <a:buNone/>
            </a:pPr>
            <a:r>
              <a:rPr lang="en-US" dirty="0"/>
              <a:t>else:</a:t>
            </a:r>
            <a:endParaRPr dirty="0"/>
          </a:p>
          <a:p>
            <a:pPr marL="0" lvl="0" indent="0" algn="l" rtl="0">
              <a:lnSpc>
                <a:spcPct val="100000"/>
              </a:lnSpc>
              <a:spcBef>
                <a:spcPts val="0"/>
              </a:spcBef>
              <a:spcAft>
                <a:spcPts val="0"/>
              </a:spcAft>
              <a:buSzPts val="1400"/>
              <a:buNone/>
            </a:pPr>
            <a:r>
              <a:rPr lang="en-US" dirty="0"/>
              <a:t>    print(‘a good choice’)</a:t>
            </a:r>
            <a:endParaRPr dirty="0"/>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e19974cc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gbe19974cc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8" name="Google Shape;448;gbe19974cc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Quattrocento Sans"/>
                <a:ea typeface="Quattrocento Sans"/>
                <a:cs typeface="Quattrocento Sans"/>
                <a:sym typeface="Quattrocento Sans"/>
              </a:rPr>
              <a:t>© Copyright Microsoft Corporation. All rights reserved. </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i="0" u="none" strike="noStrike" cap="none">
                <a:solidFill>
                  <a:srgbClr val="666666"/>
                </a:solidFill>
                <a:latin typeface="Quattrocento Sans"/>
                <a:ea typeface="Quattrocento Sans"/>
                <a:cs typeface="Quattrocento Sans"/>
                <a:sym typeface="Quattrocento Sans"/>
              </a:rPr>
              <a:t>Monoline icons / PowerPoint</a:t>
            </a:r>
            <a:endParaRPr sz="784" b="0" i="0" u="none" strike="noStrike"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2.03: Conditionals </a:t>
            </a:r>
            <a:endParaRPr dirty="0"/>
          </a:p>
        </p:txBody>
      </p:sp>
      <p:sp>
        <p:nvSpPr>
          <p:cNvPr id="410" name="Google Shape;410;p1"/>
          <p:cNvSpPr txBox="1">
            <a:spLocks noGrp="1"/>
          </p:cNvSpPr>
          <p:nvPr>
            <p:ph type="body" idx="1"/>
          </p:nvPr>
        </p:nvSpPr>
        <p:spPr>
          <a:xfrm>
            <a:off x="584200" y="3962400"/>
            <a:ext cx="9144000"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a:t>
            </a:r>
            <a:endParaRPr dirty="0"/>
          </a:p>
          <a:p>
            <a:pPr marL="0" lvl="0" indent="0" algn="l" rtl="0">
              <a:lnSpc>
                <a:spcPct val="100000"/>
              </a:lnSpc>
              <a:spcBef>
                <a:spcPts val="0"/>
              </a:spcBef>
              <a:spcAft>
                <a:spcPts val="0"/>
              </a:spcAft>
              <a:buClr>
                <a:schemeClr val="lt1"/>
              </a:buClr>
              <a:buSzPts val="1980"/>
              <a:buNone/>
            </a:pPr>
            <a:r>
              <a:rPr lang="en-US" dirty="0"/>
              <a:t>Introduction to computer science</a:t>
            </a: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2.03 - Triangle</a:t>
            </a:r>
            <a:endParaRPr dirty="0">
              <a:latin typeface="Segoe UI" panose="020B0502040204020203" pitchFamily="34" charset="0"/>
              <a:cs typeface="Segoe UI" panose="020B0502040204020203" pitchFamily="34" charset="0"/>
            </a:endParaRPr>
          </a:p>
        </p:txBody>
      </p:sp>
      <p:sp>
        <p:nvSpPr>
          <p:cNvPr id="472" name="Google Shape;472;p9"/>
          <p:cNvSpPr txBox="1">
            <a:spLocks noGrp="1"/>
          </p:cNvSpPr>
          <p:nvPr>
            <p:ph type="body" idx="1"/>
          </p:nvPr>
        </p:nvSpPr>
        <p:spPr>
          <a:xfrm>
            <a:off x="584200" y="1435100"/>
            <a:ext cx="11018700" cy="2215991"/>
          </a:xfrm>
          <a:prstGeom prst="rect">
            <a:avLst/>
          </a:prstGeom>
          <a:noFill/>
          <a:ln>
            <a:noFill/>
          </a:ln>
        </p:spPr>
        <p:txBody>
          <a:bodyPr spcFirstLastPara="1" wrap="square" lIns="0" tIns="0" rIns="0" bIns="0" anchor="t" anchorCtr="0">
            <a:spAutoFit/>
          </a:bodyPr>
          <a:lstStyle/>
          <a:p>
            <a:pPr marL="0" lvl="0" indent="0">
              <a:spcBef>
                <a:spcPts val="0"/>
              </a:spcBef>
              <a:buSzPts val="2160"/>
              <a:buNone/>
            </a:pPr>
            <a:r>
              <a:rPr lang="en-US" sz="2400" dirty="0">
                <a:latin typeface="Segoe UI" panose="020B0502040204020203" pitchFamily="34" charset="0"/>
                <a:cs typeface="Segoe UI" panose="020B0502040204020203" pitchFamily="34" charset="0"/>
              </a:rPr>
              <a:t>In your console, translate this Snap! program into a Python program</a:t>
            </a:r>
          </a:p>
          <a:p>
            <a:pPr marL="0" lvl="0" indent="0">
              <a:spcBef>
                <a:spcPts val="0"/>
              </a:spcBef>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ask for the lengths of all three sides of a triangle</a:t>
            </a: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display what kind of triangle it is or if it is a triangle</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find the perimeter of the triangle</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78" name="Google Shape;478;p10"/>
          <p:cNvSpPr txBox="1">
            <a:spLocks noGrp="1"/>
          </p:cNvSpPr>
          <p:nvPr>
            <p:ph type="body" idx="1"/>
          </p:nvPr>
        </p:nvSpPr>
        <p:spPr>
          <a:xfrm>
            <a:off x="584200" y="1435100"/>
            <a:ext cx="11018700" cy="431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Research lists in Python. Re-implement Example 2 using lists.</a:t>
            </a:r>
            <a:endParaRPr dirty="0">
              <a:solidFill>
                <a:srgbClr val="0000FF"/>
              </a:solidFill>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p>
        </p:txBody>
      </p:sp>
      <p:sp>
        <p:nvSpPr>
          <p:cNvPr id="484" name="Google Shape;484;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Conditionals</a:t>
            </a:r>
            <a:r>
              <a:rPr lang="en-US" dirty="0"/>
              <a:t> </a:t>
            </a:r>
            <a:endParaRPr dirty="0"/>
          </a:p>
        </p:txBody>
      </p:sp>
      <p:sp>
        <p:nvSpPr>
          <p:cNvPr id="417" name="Google Shape;417;p2"/>
          <p:cNvSpPr txBox="1">
            <a:spLocks noGrp="1"/>
          </p:cNvSpPr>
          <p:nvPr>
            <p:ph type="body" idx="1"/>
          </p:nvPr>
        </p:nvSpPr>
        <p:spPr>
          <a:xfrm>
            <a:off x="584200" y="1435100"/>
            <a:ext cx="11018838" cy="281615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b="1"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dirty="0">
                <a:latin typeface="Consolas" panose="020B0609020204030204" pitchFamily="49" charset="0"/>
                <a:cs typeface="Segoe UI" panose="020B0502040204020203" pitchFamily="34" charset="0"/>
              </a:rPr>
              <a:t>if, else, </a:t>
            </a:r>
            <a:r>
              <a:rPr lang="en-US" dirty="0" err="1">
                <a:latin typeface="Consolas" panose="020B0609020204030204" pitchFamily="49" charset="0"/>
                <a:cs typeface="Segoe UI" panose="020B0502040204020203" pitchFamily="34" charset="0"/>
              </a:rPr>
              <a:t>elif</a:t>
            </a:r>
            <a:r>
              <a:rPr lang="en-US" dirty="0">
                <a:latin typeface="Consolas" panose="020B0609020204030204" pitchFamily="49" charset="0"/>
                <a:cs typeface="Segoe UI" panose="020B0502040204020203" pitchFamily="34" charset="0"/>
              </a:rPr>
              <a:t> conditionals</a:t>
            </a:r>
            <a:r>
              <a:rPr lang="en-US" dirty="0">
                <a:latin typeface="Segoe UI" panose="020B0502040204020203" pitchFamily="34" charset="0"/>
                <a:cs typeface="Segoe UI" panose="020B0502040204020203" pitchFamily="34" charset="0"/>
              </a:rPr>
              <a:t>, flow of control</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chaining if statements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Understand how conditional statements alter the flow of control of a program</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a:t>
            </a:r>
            <a:endParaRPr dirty="0"/>
          </a:p>
        </p:txBody>
      </p:sp>
      <p:sp>
        <p:nvSpPr>
          <p:cNvPr id="430" name="Google Shape;430;p4"/>
          <p:cNvSpPr txBox="1">
            <a:spLocks noGrp="1"/>
          </p:cNvSpPr>
          <p:nvPr>
            <p:ph type="body" idx="1"/>
          </p:nvPr>
        </p:nvSpPr>
        <p:spPr>
          <a:xfrm>
            <a:off x="584200" y="1435100"/>
            <a:ext cx="11018838" cy="4616648"/>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In the console, create a schedule program. Given the hour of the day, print out where you should be. If you're not doing anything else, you should be "sleeping".</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1800"/>
              <a:buNone/>
            </a:pPr>
            <a:r>
              <a:rPr lang="en-US" sz="2000" dirty="0">
                <a:solidFill>
                  <a:srgbClr val="0000FF"/>
                </a:solidFill>
                <a:latin typeface="Segoe UI" panose="020B0502040204020203" pitchFamily="34" charset="0"/>
                <a:cs typeface="Segoe UI" panose="020B0502040204020203" pitchFamily="34" charset="0"/>
              </a:rPr>
              <a:t>Example</a:t>
            </a:r>
            <a:endParaRPr dirty="0">
              <a:latin typeface="Segoe UI" panose="020B0502040204020203" pitchFamily="34" charset="0"/>
              <a:cs typeface="Segoe UI" panose="020B0502040204020203" pitchFamily="34" charset="0"/>
            </a:endParaRPr>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What hour? </a:t>
            </a:r>
            <a:r>
              <a:rPr lang="en-US" sz="2000" dirty="0">
                <a:latin typeface="Consolas"/>
                <a:ea typeface="Consolas"/>
                <a:cs typeface="Consolas"/>
                <a:sym typeface="Consolas"/>
              </a:rPr>
              <a:t>12pm</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latin typeface="Consolas"/>
                <a:ea typeface="Consolas"/>
                <a:cs typeface="Consolas"/>
                <a:sym typeface="Consolas"/>
              </a:rPr>
              <a:t>You should be at lunch!</a:t>
            </a:r>
            <a:endParaRPr dirty="0"/>
          </a:p>
          <a:p>
            <a:pPr marL="974725" lvl="0" indent="-228600" algn="l" rtl="0">
              <a:lnSpc>
                <a:spcPct val="100000"/>
              </a:lnSpc>
              <a:spcBef>
                <a:spcPts val="0"/>
              </a:spcBef>
              <a:spcAft>
                <a:spcPts val="0"/>
              </a:spcAft>
              <a:buClr>
                <a:srgbClr val="C57A15"/>
              </a:buClr>
              <a:buSzPts val="1800"/>
              <a:buFont typeface="Consolas"/>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did you accomplish this?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Do you feel like something is missing in your program?</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if you wanted to add in a weekly functionality? For instance, Tuesday at 4pm you are at soccer practice, but on Thursday at 4pm you are at CS club.</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would you implement this in your program?</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1</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699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Conditional statements give us the ability to affect the flow of control.</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The simplest form is the if statement. The Boolean expression after if is called the condition. If is it is true, then the indented statement gets executed. If not, nothing happens.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'Enter a number: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 </a:t>
            </a:r>
            <a:r>
              <a:rPr lang="en-US" dirty="0">
                <a:solidFill>
                  <a:srgbClr val="CC0099"/>
                </a:solidFill>
                <a:latin typeface="Consolas"/>
                <a:ea typeface="Consolas"/>
                <a:cs typeface="Consolas"/>
                <a:sym typeface="Consolas"/>
              </a:rPr>
              <a:t>int</a:t>
            </a:r>
            <a:r>
              <a:rPr lang="en-US" dirty="0">
                <a:latin typeface="Consolas"/>
                <a:ea typeface="Consolas"/>
                <a:cs typeface="Consolas"/>
                <a:sym typeface="Consolas"/>
              </a:rPr>
              <a:t>(x)</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(x &gt; </a:t>
            </a:r>
            <a:r>
              <a:rPr lang="en-US" dirty="0">
                <a:solidFill>
                  <a:srgbClr val="008575"/>
                </a:solidFill>
                <a:latin typeface="Consolas"/>
                <a:ea typeface="Consolas"/>
                <a:cs typeface="Consolas"/>
                <a:sym typeface="Consolas"/>
              </a:rPr>
              <a:t>0</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'x is positive'</a:t>
            </a:r>
            <a:r>
              <a:rPr lang="en-US" sz="1800" dirty="0">
                <a:latin typeface="Consolas"/>
                <a:ea typeface="Consolas"/>
                <a:cs typeface="Consolas"/>
                <a:sym typeface="Consolas"/>
              </a:rPr>
              <a:t>)</a:t>
            </a:r>
            <a:endParaRPr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if </a:t>
            </a:r>
            <a:r>
              <a:rPr lang="en-US" sz="2400" dirty="0">
                <a:latin typeface="Consolas" panose="020B0609020204030204" pitchFamily="49" charset="0"/>
                <a:cs typeface="Segoe UI" panose="020B0502040204020203" pitchFamily="34" charset="0"/>
              </a:rPr>
              <a:t>x = -8</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2 </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335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output of the code?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'dog'</a:t>
            </a:r>
            <a:r>
              <a:rPr lang="en-US"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latin typeface="Consolas"/>
                <a:ea typeface="Consolas"/>
                <a:cs typeface="Consolas"/>
                <a:sym typeface="Consolas"/>
              </a:rPr>
              <a:t>else:</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be19974ccb_0_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3 </a:t>
            </a:r>
            <a:endParaRPr dirty="0">
              <a:latin typeface="Segoe UI" panose="020B0502040204020203" pitchFamily="34" charset="0"/>
              <a:cs typeface="Segoe UI" panose="020B0502040204020203" pitchFamily="34" charset="0"/>
            </a:endParaRPr>
          </a:p>
        </p:txBody>
      </p:sp>
      <p:sp>
        <p:nvSpPr>
          <p:cNvPr id="451" name="Google Shape;451;gbe19974ccb_0_0"/>
          <p:cNvSpPr txBox="1">
            <a:spLocks noGrp="1"/>
          </p:cNvSpPr>
          <p:nvPr>
            <p:ph type="body" idx="1"/>
          </p:nvPr>
        </p:nvSpPr>
        <p:spPr>
          <a:xfrm>
            <a:off x="584200" y="1435100"/>
            <a:ext cx="11018700" cy="43986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Now what is the output of the code if you type in 'hamster'?  How about 'goldfish'?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animal == 'dog'</a:t>
            </a:r>
            <a:r>
              <a:rPr lang="en-US"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err="1">
                <a:latin typeface="Consolas"/>
                <a:ea typeface="Consolas"/>
                <a:cs typeface="Consolas"/>
                <a:sym typeface="Consolas"/>
              </a:rPr>
              <a:t>elif</a:t>
            </a:r>
            <a:r>
              <a:rPr lang="en-US" sz="1800" dirty="0">
                <a:latin typeface="Consolas"/>
                <a:ea typeface="Consolas"/>
                <a:cs typeface="Consolas"/>
                <a:sym typeface="Consolas"/>
              </a:rPr>
              <a:t> animal == 'hamster':</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'Cute!'</a:t>
            </a:r>
            <a:r>
              <a:rPr lang="en-US" sz="1800" dirty="0">
                <a:latin typeface="Consolas"/>
                <a:ea typeface="Consolas"/>
                <a:cs typeface="Consolas"/>
                <a:sym typeface="Consolas"/>
              </a:rPr>
              <a:t>)</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else:</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1</a:t>
            </a:r>
            <a:endParaRPr dirty="0">
              <a:latin typeface="Segoe UI" panose="020B0502040204020203" pitchFamily="34" charset="0"/>
              <a:cs typeface="Segoe UI" panose="020B0502040204020203" pitchFamily="34" charset="0"/>
            </a:endParaRPr>
          </a:p>
        </p:txBody>
      </p:sp>
      <p:sp>
        <p:nvSpPr>
          <p:cNvPr id="458" name="Google Shape;458;p7"/>
          <p:cNvSpPr txBox="1">
            <a:spLocks noGrp="1"/>
          </p:cNvSpPr>
          <p:nvPr>
            <p:ph type="body" idx="1"/>
          </p:nvPr>
        </p:nvSpPr>
        <p:spPr>
          <a:xfrm>
            <a:off x="405352" y="1435100"/>
            <a:ext cx="11406433" cy="43909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this program and predict what will happen:</a:t>
            </a:r>
          </a:p>
          <a:p>
            <a:pPr marL="0" lvl="0" indent="0" algn="l" rtl="0">
              <a:lnSpc>
                <a:spcPct val="100000"/>
              </a:lnSpc>
              <a:spcBef>
                <a:spcPts val="0"/>
              </a:spcBef>
              <a:spcAft>
                <a:spcPts val="0"/>
              </a:spcAft>
              <a:buClr>
                <a:schemeClr val="dk1"/>
              </a:buClr>
              <a:buSzPts val="2160"/>
              <a:buNone/>
            </a:pPr>
            <a:endParaRPr dirty="0">
              <a:latin typeface="Segoe UI" panose="020B0502040204020203" pitchFamily="34" charset="0"/>
              <a:ea typeface="Consolas"/>
              <a:cs typeface="Segoe UI" panose="020B0502040204020203" pitchFamily="34" charset="0"/>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 = </a:t>
            </a:r>
            <a:r>
              <a:rPr lang="en-US" dirty="0">
                <a:solidFill>
                  <a:srgbClr val="CC0099"/>
                </a:solidFill>
                <a:latin typeface="Consolas"/>
                <a:ea typeface="Consolas"/>
                <a:cs typeface="Consolas"/>
                <a:sym typeface="Consolas"/>
              </a:rPr>
              <a:t>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quest?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b = </a:t>
            </a:r>
            <a:r>
              <a:rPr lang="en-US" dirty="0">
                <a:solidFill>
                  <a:srgbClr val="FF0000"/>
                </a:solidFill>
                <a:latin typeface="Consolas"/>
                <a:ea typeface="Consolas"/>
                <a:cs typeface="Consolas"/>
                <a:sym typeface="Consolas"/>
              </a:rPr>
              <a:t>"to seek the Holy Grail"</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latin typeface="Consolas"/>
                <a:ea typeface="Consolas"/>
                <a:cs typeface="Consolas"/>
                <a:sym typeface="Consolas"/>
              </a:rPr>
              <a:t> a != b:</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solidFill>
                  <a:srgbClr val="0000FF"/>
                </a:solidFill>
                <a:latin typeface="Consolas"/>
                <a:ea typeface="Consolas"/>
                <a:cs typeface="Consolas"/>
                <a:sym typeface="Consolas"/>
              </a:rPr>
              <a:t>	  print</a:t>
            </a:r>
            <a:r>
              <a:rPr lang="en-US" sz="2000" dirty="0">
                <a:latin typeface="Consolas"/>
                <a:ea typeface="Consolas"/>
                <a:cs typeface="Consolas"/>
                <a:sym typeface="Consolas"/>
              </a:rPr>
              <a:t>(</a:t>
            </a:r>
            <a:r>
              <a:rPr lang="en-US" sz="2000" dirty="0">
                <a:solidFill>
                  <a:srgbClr val="FF0000"/>
                </a:solidFill>
                <a:latin typeface="Consolas"/>
                <a:ea typeface="Consolas"/>
                <a:cs typeface="Consolas"/>
                <a:sym typeface="Consolas"/>
              </a:rPr>
              <a:t>"Go on. Off you go."</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else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latin typeface="Consolas"/>
                <a:ea typeface="Consolas"/>
                <a:cs typeface="Consolas"/>
                <a:sym typeface="Consolas"/>
              </a:rPr>
              <a:t>	  b = input(</a:t>
            </a:r>
            <a:r>
              <a:rPr lang="en-US" sz="2000" dirty="0">
                <a:solidFill>
                  <a:srgbClr val="FF0000"/>
                </a:solidFill>
                <a:latin typeface="Consolas"/>
                <a:ea typeface="Consolas"/>
                <a:cs typeface="Consolas"/>
                <a:sym typeface="Consolas"/>
              </a:rPr>
              <a:t>"What...is the air-speed velocity of an unladen swallow? "</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if</a:t>
            </a:r>
            <a:r>
              <a:rPr lang="en-US" dirty="0">
                <a:latin typeface="Consolas"/>
                <a:ea typeface="Consolas"/>
                <a:cs typeface="Consolas"/>
                <a:sym typeface="Consolas"/>
              </a:rPr>
              <a:t> b == "</a:t>
            </a:r>
            <a:r>
              <a:rPr lang="en-US" dirty="0">
                <a:solidFill>
                  <a:srgbClr val="FF0000"/>
                </a:solidFill>
                <a:latin typeface="Consolas"/>
                <a:ea typeface="Consolas"/>
                <a:cs typeface="Consolas"/>
                <a:sym typeface="Consolas"/>
              </a:rPr>
              <a:t>What do you mean? An African or European swallow?"</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"I don't know that...AHHH [</a:t>
            </a:r>
            <a:r>
              <a:rPr lang="en-US" dirty="0" err="1">
                <a:solidFill>
                  <a:srgbClr val="FF0000"/>
                </a:solidFill>
                <a:latin typeface="Consolas"/>
                <a:ea typeface="Consolas"/>
                <a:cs typeface="Consolas"/>
                <a:sym typeface="Consolas"/>
              </a:rPr>
              <a:t>Bridgekeeper</a:t>
            </a:r>
            <a:r>
              <a:rPr lang="en-US" dirty="0">
                <a:solidFill>
                  <a:srgbClr val="FF0000"/>
                </a:solidFill>
                <a:latin typeface="Consolas"/>
                <a:ea typeface="Consolas"/>
                <a:cs typeface="Consolas"/>
                <a:sym typeface="Consolas"/>
              </a:rPr>
              <a:t> is thrown off bridge]"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else</a:t>
            </a:r>
            <a:r>
              <a:rPr lang="en-US" dirty="0">
                <a:latin typeface="Consolas"/>
                <a:ea typeface="Consolas"/>
                <a:cs typeface="Consolas"/>
                <a:sym typeface="Consolas"/>
              </a:rPr>
              <a:t>:</a:t>
            </a:r>
            <a:endParaRPr dirty="0"/>
          </a:p>
          <a:p>
            <a:pPr marL="742950" lvl="1" indent="-514350">
              <a:spcBef>
                <a:spcPts val="400"/>
              </a:spcBef>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"[You are thrown off the bridge]"</a:t>
            </a:r>
            <a:r>
              <a:rPr lang="en-US" dirty="0">
                <a:latin typeface="Consolas"/>
                <a:ea typeface="Consolas"/>
                <a:cs typeface="Consolas"/>
                <a:sym typeface="Consolas"/>
              </a:rPr>
              <a:t>)</a:t>
            </a: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2</a:t>
            </a:r>
            <a:endParaRPr dirty="0">
              <a:latin typeface="Segoe UI" panose="020B0502040204020203" pitchFamily="34" charset="0"/>
              <a:cs typeface="Segoe UI" panose="020B0502040204020203" pitchFamily="34" charset="0"/>
            </a:endParaRPr>
          </a:p>
        </p:txBody>
      </p:sp>
      <p:sp>
        <p:nvSpPr>
          <p:cNvPr id="465" name="Google Shape;465;p8"/>
          <p:cNvSpPr txBox="1">
            <a:spLocks noGrp="1"/>
          </p:cNvSpPr>
          <p:nvPr>
            <p:ph type="body" idx="1"/>
          </p:nvPr>
        </p:nvSpPr>
        <p:spPr>
          <a:xfrm>
            <a:off x="588263" y="1012031"/>
            <a:ext cx="11018700" cy="5563061"/>
          </a:xfrm>
          <a:prstGeom prst="rect">
            <a:avLst/>
          </a:prstGeom>
          <a:noFill/>
          <a:ln>
            <a:noFill/>
          </a:ln>
        </p:spPr>
        <p:txBody>
          <a:bodyPr spcFirstLastPara="1" wrap="square" lIns="0" tIns="0" rIns="0" bIns="0" anchor="t" anchorCtr="0">
            <a:spAutoFit/>
          </a:bodyPr>
          <a:lstStyle/>
          <a:p>
            <a:pPr marL="0" lvl="0" indent="0">
              <a:spcBef>
                <a:spcPts val="0"/>
              </a:spcBef>
              <a:buSzPts val="2160"/>
              <a:buNone/>
            </a:pPr>
            <a:r>
              <a:rPr lang="en-US" sz="2400" dirty="0">
                <a:latin typeface="Segoe UI" panose="020B0502040204020203" pitchFamily="34" charset="0"/>
                <a:cs typeface="Segoe UI" panose="020B0502040204020203" pitchFamily="34" charset="0"/>
              </a:rPr>
              <a:t>Follow the flow of execution in this program and predict what will happen:</a:t>
            </a:r>
          </a:p>
          <a:p>
            <a:pPr marL="0" lvl="0" indent="0">
              <a:spcBef>
                <a:spcPts val="0"/>
              </a:spcBef>
              <a:buSzPts val="2160"/>
              <a:buNone/>
            </a:pPr>
            <a:endParaRPr lang="en-US" sz="2400" dirty="0">
              <a:latin typeface="Segoe UI" panose="020B0502040204020203" pitchFamily="34" charset="0"/>
              <a:cs typeface="Segoe UI" panose="020B0502040204020203" pitchFamily="34" charset="0"/>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CC0099"/>
                </a:solidFill>
                <a:latin typeface="Consolas"/>
                <a:ea typeface="Consolas"/>
                <a:cs typeface="Consolas"/>
                <a:sym typeface="Consolas"/>
              </a:rPr>
              <a:t>input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"What is your favorite color"</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'blue’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"Blue Skidoo"</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"Roses are 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"Mellow 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"green"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"Green Machine"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"orange"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"Orange you glad I didn't say banana?"</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see a red door and I want it painted 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"purple"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"And we'll never be </a:t>
            </a:r>
            <a:r>
              <a:rPr lang="en-US" sz="1400" dirty="0" err="1">
                <a:solidFill>
                  <a:srgbClr val="FF0000"/>
                </a:solidFill>
                <a:latin typeface="Consolas"/>
                <a:ea typeface="Consolas"/>
                <a:cs typeface="Consolas"/>
                <a:sym typeface="Consolas"/>
              </a:rPr>
              <a:t>royalllssss</a:t>
            </a:r>
            <a:r>
              <a:rPr lang="en-US" sz="1400" dirty="0">
                <a:solidFill>
                  <a:srgbClr val="FF0000"/>
                </a:solidFill>
                <a:latin typeface="Consolas"/>
                <a:ea typeface="Consolas"/>
                <a:cs typeface="Consolas"/>
                <a:sym typeface="Consolas"/>
              </a:rPr>
              <a:t>"</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"pink"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"Pinky and the Brain"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else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don't recognize that color. Is it even...??"</a:t>
            </a:r>
            <a:r>
              <a:rPr lang="en-US" sz="1400" dirty="0">
                <a:latin typeface="Consolas"/>
                <a:ea typeface="Consolas"/>
                <a:cs typeface="Consolas"/>
                <a:sym typeface="Consolas"/>
              </a:rPr>
              <a:t>)</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977</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Noto Sans Symbols</vt:lpstr>
      <vt:lpstr>Calibri</vt:lpstr>
      <vt:lpstr>Segoe UI</vt:lpstr>
      <vt:lpstr>Consolas</vt:lpstr>
      <vt:lpstr>Quattrocento Sans</vt:lpstr>
      <vt:lpstr>Arial</vt:lpstr>
      <vt:lpstr>Microsoft Philanthropies TEALS</vt:lpstr>
      <vt:lpstr>Microsoft Philanthropies TEALS</vt:lpstr>
      <vt:lpstr>Lesson 2.03: Conditionals </vt:lpstr>
      <vt:lpstr>Conditionals </vt:lpstr>
      <vt:lpstr>Today’s plan </vt:lpstr>
      <vt:lpstr>Do now </vt:lpstr>
      <vt:lpstr>Lesson 2.03 part 1</vt:lpstr>
      <vt:lpstr>Lesson 2.03 part 2 </vt:lpstr>
      <vt:lpstr>Lesson 2.03 part 3 </vt:lpstr>
      <vt:lpstr>Lab – Example 1</vt:lpstr>
      <vt:lpstr>Lab – Example 2</vt:lpstr>
      <vt:lpstr>Lab 2.03 - Triangle</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cp:lastModifiedBy>Kenney Chan</cp:lastModifiedBy>
  <cp:revision>16</cp:revision>
  <dcterms:created xsi:type="dcterms:W3CDTF">2019-12-20T16:58:14Z</dcterms:created>
  <dcterms:modified xsi:type="dcterms:W3CDTF">2021-04-20T22:28:12Z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