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1681" r:id="rId9"/>
    <p:sldId id="1683" r:id="rId10"/>
    <p:sldId id="1684"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66" d="100"/>
          <a:sy n="66" d="100"/>
        </p:scale>
        <p:origin x="1301"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20:32:45.510" idx="5">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2/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ealsk12.gitbook.io/intro-cs-2/unit6/lesson-2/la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16658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12/30/19</a:t>
            </a:r>
          </a:p>
          <a:p>
            <a:r>
              <a:rPr lang="en-US" dirty="0">
                <a:effectLst/>
              </a:rPr>
              <a:t>5 Minutes - Do Now - </a:t>
            </a:r>
            <a:r>
              <a:rPr lang="en-US" dirty="0">
                <a:hlinkClick r:id="rId3"/>
              </a:rPr>
              <a:t>https://tealsk12.gitbook.io/intro-cs-2/unit6/lesson-2/do_now</a:t>
            </a:r>
            <a:endParaRPr lang="en-US" dirty="0">
              <a:effectLst/>
            </a:endParaRPr>
          </a:p>
          <a:p>
            <a:r>
              <a:rPr lang="en-US" dirty="0">
                <a:effectLst/>
              </a:rPr>
              <a:t>10 Minutes – Lesson -</a:t>
            </a:r>
            <a:r>
              <a:rPr lang="en-US" dirty="0"/>
              <a:t>https://tealsk12.gitbook.io/intro-cs-2/unit6/lesson-2</a:t>
            </a:r>
            <a:endParaRPr lang="en-US" dirty="0">
              <a:effectLst/>
            </a:endParaRPr>
          </a:p>
          <a:p>
            <a:r>
              <a:rPr lang="en-US" dirty="0">
                <a:effectLst/>
              </a:rPr>
              <a:t>35 Minutes – Lab - </a:t>
            </a:r>
            <a:r>
              <a:rPr lang="en-US" dirty="0">
                <a:hlinkClick r:id="rId4"/>
              </a:rPr>
              <a:t>https://tealsk12.gitbook.io/intro-cs-2/unit6/lesson-2/lab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type of weekend_dates.</a:t>
            </a:r>
          </a:p>
          <a:p>
            <a:r>
              <a:rPr lang="en-US" dirty="0"/>
              <a:t>It is still a dictionary type. In this case the dictionary goes from string (key) to list (value).</a:t>
            </a:r>
          </a:p>
          <a:p>
            <a:r>
              <a:rPr lang="en-US" dirty="0"/>
              <a:t>Dictionaries can also go from numbers to lists, or numbers to strings, or any other combination.</a:t>
            </a:r>
          </a:p>
          <a:p>
            <a:r>
              <a:rPr lang="en-US" b="1" dirty="0"/>
              <a:t>Discuss part 2 of the Do Now</a:t>
            </a:r>
          </a:p>
          <a:p>
            <a:r>
              <a:rPr lang="en-US" dirty="0"/>
              <a:t>Review how you update a value within a dictionary, as well as how to append and remove items from lists.</a:t>
            </a:r>
          </a:p>
          <a:p>
            <a:r>
              <a:rPr lang="en-US" dirty="0"/>
              <a:t>Have students continue practicing adding and removing values from weekend_dates.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extensive directions can be found in the lab assignment.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confusion or problem areas the students faced.</a:t>
            </a:r>
          </a:p>
          <a:p>
            <a:r>
              <a:rPr lang="en-US" dirty="0"/>
              <a:t>Talk about how </a:t>
            </a:r>
            <a:r>
              <a:rPr lang="en-US" b="1" dirty="0"/>
              <a:t>in</a:t>
            </a:r>
            <a:r>
              <a:rPr lang="en-US" dirty="0"/>
              <a:t> works for dictionaries, specifically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50250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comments" Target="../comments/commen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6.03 Dictionaries of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751992"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of lists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Create dictionaries with keys and values of different types</a:t>
            </a:r>
          </a:p>
          <a:p>
            <a:pPr marL="457200" indent="-457200">
              <a:buFont typeface="Arial" panose="020B0604020202020204" pitchFamily="34" charset="0"/>
              <a:buChar char="•"/>
            </a:pPr>
            <a:r>
              <a:rPr lang="en-US" dirty="0"/>
              <a:t>Update, append, or remove list values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6.03 – Do Now</a:t>
            </a:r>
            <a:endParaRPr lang="en-US"/>
          </a:p>
        </p:txBody>
      </p:sp>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6389688" y="1435100"/>
            <a:ext cx="5219700" cy="4833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dirty="0">
                <a:ln>
                  <a:noFill/>
                </a:ln>
                <a:effectLst/>
              </a:rPr>
              <a:t>Answer the following questions in your notebook</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rPr>
              <a:t>What type is </a:t>
            </a:r>
            <a:r>
              <a:rPr kumimoji="0" lang="en-US" altLang="en-US" sz="2000" b="0" i="0" u="none" strike="noStrike" cap="none" normalizeH="0" baseline="0" dirty="0" err="1">
                <a:ln>
                  <a:noFill/>
                </a:ln>
                <a:effectLst/>
                <a:highlight>
                  <a:srgbClr val="FFFF99"/>
                </a:highlight>
              </a:rPr>
              <a:t>weekend_dates</a:t>
            </a:r>
            <a:r>
              <a:rPr kumimoji="0" lang="en-US" altLang="en-US" sz="2000" b="0" i="0" u="none" strike="noStrike" cap="none" normalizeH="0" baseline="0" dirty="0">
                <a:ln>
                  <a:noFill/>
                </a:ln>
                <a:effectLst/>
                <a:highlight>
                  <a:srgbClr val="FFFF99"/>
                </a:highlight>
              </a:rPr>
              <a:t>?</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rPr>
              <a:t>What type are the keys?</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rPr>
              <a:t>What type are the values?</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endParaRPr lang="en-US" altLang="en-US" sz="2000" dirty="0"/>
          </a:p>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dirty="0">
                <a:ln>
                  <a:noFill/>
                </a:ln>
                <a:effectLst/>
              </a:rPr>
              <a:t>Challenge: </a:t>
            </a:r>
          </a:p>
          <a:p>
            <a:pPr marL="0" lvl="0" indent="0" defTabSz="914400" eaLnBrk="0" fontAlgn="base" hangingPunct="0">
              <a:lnSpc>
                <a:spcPct val="90000"/>
              </a:lnSpc>
              <a:spcBef>
                <a:spcPct val="0"/>
              </a:spcBef>
              <a:spcAft>
                <a:spcPts val="600"/>
              </a:spcAft>
              <a:buSzTx/>
              <a:buNone/>
            </a:pPr>
            <a:r>
              <a:rPr lang="en-US" altLang="en-US" sz="2000" dirty="0"/>
              <a:t>The 2018 Memorial Day holiday was observed on Monday, May 28, which makes it a long-weekend day.</a:t>
            </a:r>
          </a:p>
          <a:p>
            <a:pPr marL="0" lvl="0" indent="0" defTabSz="914400" eaLnBrk="0" fontAlgn="base" hangingPunct="0">
              <a:lnSpc>
                <a:spcPct val="90000"/>
              </a:lnSpc>
              <a:spcBef>
                <a:spcPct val="0"/>
              </a:spcBef>
              <a:spcAft>
                <a:spcPts val="600"/>
              </a:spcAft>
              <a:buSzTx/>
              <a:buNone/>
            </a:pPr>
            <a:r>
              <a:rPr lang="en-US" altLang="en-US" sz="2000" dirty="0"/>
              <a:t>Write a new line of code that adds May 28th to the list associated with 'May 2018’ so that its value becomes [5, 6, 12, 13, 19, 20, 26, 27, 28].</a:t>
            </a:r>
            <a:endParaRPr kumimoji="0" lang="en-US" altLang="en-US" sz="2000" b="0" i="0" u="none" strike="noStrike" cap="none" normalizeH="0" baseline="0" dirty="0">
              <a:ln>
                <a:noFill/>
              </a:ln>
              <a:effectLst/>
            </a:endParaRPr>
          </a:p>
        </p:txBody>
      </p:sp>
      <p:graphicFrame>
        <p:nvGraphicFramePr>
          <p:cNvPr id="14" name="Table 14">
            <a:extLst>
              <a:ext uri="{FF2B5EF4-FFF2-40B4-BE49-F238E27FC236}">
                <a16:creationId xmlns:a16="http://schemas.microsoft.com/office/drawing/2014/main" id="{0E441D9E-A3D8-446A-A321-29591D874027}"/>
              </a:ext>
            </a:extLst>
          </p:cNvPr>
          <p:cNvGraphicFramePr>
            <a:graphicFrameLocks noGrp="1"/>
          </p:cNvGraphicFramePr>
          <p:nvPr>
            <p:ph sz="quarter" idx="12"/>
            <p:extLst>
              <p:ext uri="{D42A27DB-BD31-4B8C-83A1-F6EECF244321}">
                <p14:modId xmlns:p14="http://schemas.microsoft.com/office/powerpoint/2010/main" val="3505997897"/>
              </p:ext>
            </p:extLst>
          </p:nvPr>
        </p:nvGraphicFramePr>
        <p:xfrm>
          <a:off x="584200" y="1862615"/>
          <a:ext cx="5211764" cy="3978911"/>
        </p:xfrm>
        <a:graphic>
          <a:graphicData uri="http://schemas.openxmlformats.org/drawingml/2006/table">
            <a:tbl>
              <a:tblPr firstRow="1" bandRow="1">
                <a:tableStyleId>{5C22544A-7EE6-4342-B048-85BDC9FD1C3A}</a:tableStyleId>
              </a:tblPr>
              <a:tblGrid>
                <a:gridCol w="549155">
                  <a:extLst>
                    <a:ext uri="{9D8B030D-6E8A-4147-A177-3AD203B41FA5}">
                      <a16:colId xmlns:a16="http://schemas.microsoft.com/office/drawing/2014/main" val="2450016761"/>
                    </a:ext>
                  </a:extLst>
                </a:gridCol>
                <a:gridCol w="4662609">
                  <a:extLst>
                    <a:ext uri="{9D8B030D-6E8A-4147-A177-3AD203B41FA5}">
                      <a16:colId xmlns:a16="http://schemas.microsoft.com/office/drawing/2014/main" val="2506184039"/>
                    </a:ext>
                  </a:extLst>
                </a:gridCol>
              </a:tblGrid>
              <a:tr h="439880">
                <a:tc>
                  <a:txBody>
                    <a:bodyPr/>
                    <a:lstStyle/>
                    <a:p>
                      <a:pPr algn="r"/>
                      <a:endParaRPr lang="en-US" sz="2000">
                        <a:solidFill>
                          <a:schemeClr val="accent1"/>
                        </a:solidFill>
                        <a:latin typeface="Consolas" panose="020B0609020204030204" pitchFamily="49" charset="0"/>
                      </a:endParaRPr>
                    </a:p>
                  </a:txBody>
                  <a:tcPr marL="99973" marR="99973" marT="49986" marB="49986">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Consolas" panose="020B0609020204030204" pitchFamily="49" charset="0"/>
                        </a:rPr>
                        <a:t>Type the following:</a:t>
                      </a:r>
                    </a:p>
                  </a:txBody>
                  <a:tcPr marL="99973" marR="99973" marT="49986" marB="49986">
                    <a:noFill/>
                  </a:tcPr>
                </a:tc>
                <a:extLst>
                  <a:ext uri="{0D108BD9-81ED-4DB2-BD59-A6C34878D82A}">
                    <a16:rowId xmlns:a16="http://schemas.microsoft.com/office/drawing/2014/main" val="1203329702"/>
                  </a:ext>
                </a:extLst>
              </a:tr>
              <a:tr h="439880">
                <a:tc>
                  <a:txBody>
                    <a:bodyPr/>
                    <a:lstStyle/>
                    <a:p>
                      <a:pPr algn="r"/>
                      <a:r>
                        <a:rPr lang="en-US" sz="2000">
                          <a:solidFill>
                            <a:schemeClr val="accent1"/>
                          </a:solidFill>
                          <a:latin typeface="Consolas" panose="020B0609020204030204" pitchFamily="49" charset="0"/>
                        </a:rPr>
                        <a:t>1</a:t>
                      </a:r>
                    </a:p>
                  </a:txBody>
                  <a:tcPr marL="99973" marR="99973" marT="49986" marB="49986">
                    <a:noFill/>
                  </a:tcPr>
                </a:tc>
                <a:tc>
                  <a:txBody>
                    <a:bodyPr/>
                    <a:lstStyle/>
                    <a:p>
                      <a:r>
                        <a:rPr lang="en-US" sz="2000" b="0">
                          <a:solidFill>
                            <a:srgbClr val="000000"/>
                          </a:solidFill>
                          <a:effectLst/>
                          <a:highlight>
                            <a:srgbClr val="FFFF99"/>
                          </a:highlight>
                          <a:latin typeface="Consolas" panose="020B0609020204030204" pitchFamily="49" charset="0"/>
                        </a:rPr>
                        <a:t>weekend_dates </a:t>
                      </a:r>
                      <a:r>
                        <a:rPr lang="en-US" sz="2000" b="0">
                          <a:solidFill>
                            <a:srgbClr val="000000"/>
                          </a:solidFill>
                          <a:effectLst/>
                          <a:latin typeface="Consolas" panose="020B0609020204030204" pitchFamily="49" charset="0"/>
                        </a:rPr>
                        <a:t>= {</a:t>
                      </a:r>
                    </a:p>
                  </a:txBody>
                  <a:tcPr marL="99973" marR="99973" marT="49986" marB="49986">
                    <a:noFill/>
                  </a:tcPr>
                </a:tc>
                <a:extLst>
                  <a:ext uri="{0D108BD9-81ED-4DB2-BD59-A6C34878D82A}">
                    <a16:rowId xmlns:a16="http://schemas.microsoft.com/office/drawing/2014/main" val="1766683135"/>
                  </a:ext>
                </a:extLst>
              </a:tr>
              <a:tr h="739797">
                <a:tc>
                  <a:txBody>
                    <a:bodyPr/>
                    <a:lstStyle/>
                    <a:p>
                      <a:pPr algn="r"/>
                      <a:r>
                        <a:rPr lang="en-US" sz="2000">
                          <a:solidFill>
                            <a:schemeClr val="accent1"/>
                          </a:solidFill>
                          <a:latin typeface="Consolas" panose="020B0609020204030204" pitchFamily="49" charset="0"/>
                        </a:rPr>
                        <a:t>2</a:t>
                      </a:r>
                    </a:p>
                  </a:txBody>
                  <a:tcPr marL="99973" marR="99973" marT="49986" marB="49986">
                    <a:noFill/>
                  </a:tcPr>
                </a:tc>
                <a:tc>
                  <a:txBody>
                    <a:bodyPr/>
                    <a:lstStyle/>
                    <a:p>
                      <a:r>
                        <a:rPr lang="en-US" sz="2000">
                          <a:solidFill>
                            <a:srgbClr val="A31515"/>
                          </a:solidFill>
                          <a:latin typeface="Consolas" panose="020B0609020204030204" pitchFamily="49" charset="0"/>
                        </a:rPr>
                        <a:t>   </a:t>
                      </a:r>
                      <a:r>
                        <a:rPr lang="en-US" sz="2000" b="0">
                          <a:solidFill>
                            <a:srgbClr val="A31515"/>
                          </a:solidFill>
                          <a:effectLst/>
                          <a:latin typeface="Consolas" panose="020B0609020204030204" pitchFamily="49" charset="0"/>
                        </a:rPr>
                        <a:t>'April 2018'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7</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14</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15</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21</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22</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29</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1360724902"/>
                  </a:ext>
                </a:extLst>
              </a:tr>
              <a:tr h="739797">
                <a:tc>
                  <a:txBody>
                    <a:bodyPr/>
                    <a:lstStyle/>
                    <a:p>
                      <a:pPr algn="r"/>
                      <a:r>
                        <a:rPr lang="en-US" sz="2000">
                          <a:solidFill>
                            <a:schemeClr val="accent1"/>
                          </a:solidFill>
                          <a:latin typeface="Consolas" panose="020B0609020204030204" pitchFamily="49" charset="0"/>
                        </a:rPr>
                        <a:t>3</a:t>
                      </a:r>
                    </a:p>
                  </a:txBody>
                  <a:tcPr marL="99973" marR="99973" marT="49986" marB="49986">
                    <a:noFill/>
                  </a:tcPr>
                </a:tc>
                <a:tc>
                  <a:txBody>
                    <a:bodyPr/>
                    <a:lstStyle/>
                    <a:p>
                      <a:r>
                        <a:rPr lang="en-US" sz="2000">
                          <a:solidFill>
                            <a:srgbClr val="A31515"/>
                          </a:solidFill>
                          <a:latin typeface="Consolas" panose="020B0609020204030204" pitchFamily="49" charset="0"/>
                        </a:rPr>
                        <a:t>   </a:t>
                      </a:r>
                      <a:r>
                        <a:rPr lang="en-US" sz="2000" b="0">
                          <a:solidFill>
                            <a:srgbClr val="A31515"/>
                          </a:solidFill>
                          <a:effectLst/>
                          <a:latin typeface="Consolas" panose="020B0609020204030204" pitchFamily="49" charset="0"/>
                        </a:rPr>
                        <a:t>'May 2018'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5</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6</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12</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13</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19</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20</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26</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27</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1864075934"/>
                  </a:ext>
                </a:extLst>
              </a:tr>
              <a:tr h="439880">
                <a:tc>
                  <a:txBody>
                    <a:bodyPr/>
                    <a:lstStyle/>
                    <a:p>
                      <a:pPr algn="r"/>
                      <a:r>
                        <a:rPr lang="en-US" sz="2000">
                          <a:solidFill>
                            <a:schemeClr val="accent1"/>
                          </a:solidFill>
                          <a:latin typeface="Consolas" panose="020B0609020204030204" pitchFamily="49" charset="0"/>
                        </a:rPr>
                        <a:t>4</a:t>
                      </a:r>
                    </a:p>
                  </a:txBody>
                  <a:tcPr marL="99973" marR="99973" marT="49986" marB="49986">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Consolas" panose="020B0609020204030204" pitchFamily="49" charset="0"/>
                        </a:rPr>
                        <a:t>}</a:t>
                      </a:r>
                    </a:p>
                  </a:txBody>
                  <a:tcPr marL="99973" marR="99973" marT="49986" marB="49986">
                    <a:noFill/>
                  </a:tcPr>
                </a:tc>
                <a:extLst>
                  <a:ext uri="{0D108BD9-81ED-4DB2-BD59-A6C34878D82A}">
                    <a16:rowId xmlns:a16="http://schemas.microsoft.com/office/drawing/2014/main" val="1643964583"/>
                  </a:ext>
                </a:extLst>
              </a:tr>
              <a:tr h="439880">
                <a:tc>
                  <a:txBody>
                    <a:bodyPr/>
                    <a:lstStyle/>
                    <a:p>
                      <a:pPr algn="r"/>
                      <a:r>
                        <a:rPr lang="en-US" sz="2000">
                          <a:solidFill>
                            <a:schemeClr val="accent1"/>
                          </a:solidFill>
                          <a:latin typeface="Consolas" panose="020B0609020204030204" pitchFamily="49" charset="0"/>
                        </a:rPr>
                        <a:t>5</a:t>
                      </a:r>
                    </a:p>
                  </a:txBody>
                  <a:tcPr marL="99973" marR="99973" marT="49986" marB="49986">
                    <a:noFill/>
                  </a:tcPr>
                </a:tc>
                <a:tc>
                  <a:txBody>
                    <a:bodyPr/>
                    <a:lstStyle/>
                    <a:p>
                      <a:endParaRPr lang="en-US" sz="2000"/>
                    </a:p>
                  </a:txBody>
                  <a:tcPr marL="99973" marR="99973" marT="49986" marB="49986">
                    <a:noFill/>
                  </a:tcPr>
                </a:tc>
                <a:extLst>
                  <a:ext uri="{0D108BD9-81ED-4DB2-BD59-A6C34878D82A}">
                    <a16:rowId xmlns:a16="http://schemas.microsoft.com/office/drawing/2014/main" val="4065329436"/>
                  </a:ext>
                </a:extLst>
              </a:tr>
              <a:tr h="739797">
                <a:tc>
                  <a:txBody>
                    <a:bodyPr/>
                    <a:lstStyle/>
                    <a:p>
                      <a:pPr algn="r"/>
                      <a:r>
                        <a:rPr lang="en-US" sz="2000">
                          <a:solidFill>
                            <a:schemeClr val="accent1"/>
                          </a:solidFill>
                          <a:latin typeface="Consolas" panose="020B0609020204030204" pitchFamily="49" charset="0"/>
                        </a:rPr>
                        <a:t>6</a:t>
                      </a:r>
                    </a:p>
                  </a:txBody>
                  <a:tcPr marL="99973" marR="99973" marT="49986" marB="49986">
                    <a:noFill/>
                  </a:tcPr>
                </a:tc>
                <a:tc>
                  <a:txBody>
                    <a:bodyPr/>
                    <a:lstStyle/>
                    <a:p>
                      <a:r>
                        <a:rPr lang="en-US" sz="2000" b="0">
                          <a:solidFill>
                            <a:srgbClr val="0000FF"/>
                          </a:solidFill>
                          <a:effectLst/>
                          <a:latin typeface="Consolas" panose="020B0609020204030204" pitchFamily="49" charset="0"/>
                        </a:rPr>
                        <a:t>print</a:t>
                      </a:r>
                      <a:r>
                        <a:rPr lang="en-US" sz="2000" b="0">
                          <a:solidFill>
                            <a:srgbClr val="000000"/>
                          </a:solidFill>
                          <a:effectLst/>
                          <a:latin typeface="Consolas" panose="020B0609020204030204" pitchFamily="49" charset="0"/>
                        </a:rPr>
                        <a:t>(weekend_dates[</a:t>
                      </a:r>
                      <a:r>
                        <a:rPr lang="en-US" sz="2000" b="0">
                          <a:solidFill>
                            <a:srgbClr val="A31515"/>
                          </a:solidFill>
                          <a:effectLst/>
                          <a:latin typeface="Consolas" panose="020B0609020204030204" pitchFamily="49" charset="0"/>
                        </a:rPr>
                        <a:t>'April 2018'</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236406713"/>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0" indent="0">
              <a:lnSpc>
                <a:spcPct val="90000"/>
              </a:lnSpc>
              <a:buNone/>
            </a:pPr>
            <a:r>
              <a:rPr lang="en-US" sz="2000" dirty="0"/>
              <a:t>In this lab your job is to create a week-long to-do list using a Python dictionary. Each key in the dictionary is a day of the week. Each associated value is a list of items to do that day.</a:t>
            </a:r>
          </a:p>
          <a:p>
            <a:pPr marL="514350" indent="-514350">
              <a:lnSpc>
                <a:spcPct val="90000"/>
              </a:lnSpc>
              <a:buFont typeface="+mj-lt"/>
              <a:buAutoNum type="arabicPeriod"/>
            </a:pPr>
            <a:r>
              <a:rPr lang="en-US" sz="2000" dirty="0"/>
              <a:t>The program repeatedly asks the user what action they wish to take ( </a:t>
            </a:r>
            <a:r>
              <a:rPr lang="en-US" sz="2000" b="1" dirty="0"/>
              <a:t>add</a:t>
            </a:r>
            <a:r>
              <a:rPr lang="en-US" sz="2000" dirty="0"/>
              <a:t> or </a:t>
            </a:r>
            <a:r>
              <a:rPr lang="en-US" sz="2000" b="1" dirty="0"/>
              <a:t>get</a:t>
            </a:r>
            <a:r>
              <a:rPr lang="en-US" sz="2000" dirty="0"/>
              <a:t>).</a:t>
            </a:r>
          </a:p>
          <a:p>
            <a:pPr marL="514350" indent="-514350">
              <a:lnSpc>
                <a:spcPct val="90000"/>
              </a:lnSpc>
              <a:buFont typeface="+mj-lt"/>
              <a:buAutoNum type="arabicPeriod"/>
            </a:pPr>
            <a:r>
              <a:rPr lang="en-US" sz="2000" dirty="0"/>
              <a:t>If the user enters </a:t>
            </a:r>
            <a:r>
              <a:rPr lang="en-US" sz="2000" b="1" dirty="0"/>
              <a:t>get</a:t>
            </a:r>
            <a:r>
              <a:rPr lang="en-US" sz="2000" dirty="0"/>
              <a:t>, the program asks for a day of the week, and then returns the to-do list for that day.</a:t>
            </a:r>
          </a:p>
          <a:p>
            <a:pPr marL="514350" indent="-514350">
              <a:lnSpc>
                <a:spcPct val="90000"/>
              </a:lnSpc>
              <a:buFont typeface="+mj-lt"/>
              <a:buAutoNum type="arabicPeriod"/>
            </a:pPr>
            <a:r>
              <a:rPr lang="en-US" sz="2000" dirty="0"/>
              <a:t>If the user enters </a:t>
            </a:r>
            <a:r>
              <a:rPr lang="en-US" sz="2000" b="1" dirty="0"/>
              <a:t>add</a:t>
            </a:r>
            <a:r>
              <a:rPr lang="en-US" sz="2000" dirty="0"/>
              <a:t>, the program asks for a day of the week, then asks for a new item, then adds it to the specified list.</a:t>
            </a:r>
          </a:p>
          <a:p>
            <a:pPr marL="514350" indent="-514350">
              <a:lnSpc>
                <a:spcPct val="90000"/>
              </a:lnSpc>
              <a:buFont typeface="+mj-lt"/>
              <a:buAutoNum type="arabicPeriod"/>
            </a:pPr>
            <a:r>
              <a:rPr lang="en-US" sz="2000" dirty="0"/>
              <a:t>If a user tries to add an item that already exists on the list for that day, the program rejects the request.</a:t>
            </a:r>
          </a:p>
          <a:p>
            <a:pPr marL="514350" indent="-514350">
              <a:lnSpc>
                <a:spcPct val="90000"/>
              </a:lnSpc>
              <a:buFont typeface="+mj-lt"/>
              <a:buAutoNum type="arabicPeriod"/>
            </a:pPr>
            <a:r>
              <a:rPr lang="en-US" sz="2000" dirty="0"/>
              <a:t>At the start of the program the dictionary should be totally empty (containing no keys and no values).</a:t>
            </a:r>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Lab 6.03</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of Lists - Debrief</a:t>
            </a:r>
          </a:p>
        </p:txBody>
      </p:sp>
      <p:pic>
        <p:nvPicPr>
          <p:cNvPr id="4" name="Graphic 3" descr="Network diagram">
            <a:extLst>
              <a:ext uri="{FF2B5EF4-FFF2-40B4-BE49-F238E27FC236}">
                <a16:creationId xmlns:a16="http://schemas.microsoft.com/office/drawing/2014/main" id="{84825A93-153D-49C6-BB73-80B7135D0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7856" y="2827907"/>
            <a:ext cx="914400" cy="914400"/>
          </a:xfrm>
          <a:prstGeom prst="rect">
            <a:avLst/>
          </a:prstGeom>
        </p:spPr>
      </p:pic>
    </p:spTree>
    <p:extLst>
      <p:ext uri="{BB962C8B-B14F-4D97-AF65-F5344CB8AC3E}">
        <p14:creationId xmlns:p14="http://schemas.microsoft.com/office/powerpoint/2010/main" val="12028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2.xml><?xml version="1.0" encoding="utf-8"?>
<ds:datastoreItem xmlns:ds="http://schemas.openxmlformats.org/officeDocument/2006/customXml" ds:itemID="{7CE18CA7-44CF-4043-90B8-F6B845B2C02A}">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5ede4c79-bc9c-4fdf-9f95-32ff416e077f"/>
    <ds:schemaRef ds:uri="e6fa56e8-bdb9-4d95-8d0f-ea72d8c26dbd"/>
    <ds:schemaRef ds:uri="http://www.w3.org/XML/1998/namespace"/>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6.03 Dictionaries of Lists</vt:lpstr>
      <vt:lpstr>Dictionaries of lists </vt:lpstr>
      <vt:lpstr>Today’s Plan</vt:lpstr>
      <vt:lpstr>6.03 – Do Now</vt:lpstr>
      <vt:lpstr>Lab 6.03</vt:lpstr>
      <vt:lpstr>Dictionaries of Lists - 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2019-12-31T04:26:57Z</dcterms:created>
  <dcterms:modified xsi:type="dcterms:W3CDTF">2021-06-11T20:16:26Z</dcterms:modified>
</cp:coreProperties>
</file>