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81" r:id="rId9"/>
    <p:sldId id="1683" r:id="rId10"/>
    <p:sldId id="1686" r:id="rId11"/>
    <p:sldId id="1687"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66" d="100"/>
          <a:sy n="66" d="100"/>
        </p:scale>
        <p:origin x="581"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15:12:57.603" idx="5">
    <p:pos x="10" y="10"/>
    <p:text>I am worried this is too much on one page, but I also think the visual is really helpful in understanding the the task. I have included them as two slides as well.</p:text>
    <p:extLst>
      <p:ext uri="{C676402C-5697-4E1C-873F-D02D1690AC5C}">
        <p15:threadingInfo xmlns:p15="http://schemas.microsoft.com/office/powerpoint/2012/main" timeZoneBias="480"/>
      </p:ext>
    </p:extLst>
  </p:cm>
  <p:cm authorId="2" dt="2019-12-30T20:30:47.790" idx="7">
    <p:pos x="3169" y="288"/>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5:22:24.299" idx="6">
    <p:pos x="10" y="10"/>
    <p:text>This feels like a lot of text on a page, and I can't figue our what needs to be cut down.</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20:31:29.578" idx="9">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a:t>
            </a:r>
            <a:r>
              <a:rPr lang="en-US" dirty="0"/>
              <a:t>https://tealsk12.gitbook.io/intro-cs-2/unit6/lesson-3/do_now</a:t>
            </a:r>
            <a:endParaRPr lang="en-US" dirty="0">
              <a:effectLst/>
            </a:endParaRPr>
          </a:p>
          <a:p>
            <a:r>
              <a:rPr lang="en-US" dirty="0">
                <a:effectLst/>
              </a:rPr>
              <a:t>10 Minutes – Lesson: </a:t>
            </a:r>
            <a:r>
              <a:rPr lang="en-US" dirty="0"/>
              <a:t>https://tealsk12.gitbook.io/intro-cs-2/unit6/lesson-3</a:t>
            </a:r>
            <a:endParaRPr lang="en-US" dirty="0">
              <a:effectLst/>
            </a:endParaRPr>
          </a:p>
          <a:p>
            <a:r>
              <a:rPr lang="en-US" dirty="0">
                <a:effectLst/>
              </a:rPr>
              <a:t>35 Minutes – Lab: </a:t>
            </a:r>
            <a:r>
              <a:rPr lang="en-US" dirty="0"/>
              <a:t>https://tealsk12.gitbook.io/intro-cs-2/unit6/lesson-3/lab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a small number of students to write their solution on the board.</a:t>
            </a:r>
          </a:p>
          <a:p>
            <a:r>
              <a:rPr lang="en-US" dirty="0"/>
              <a:t>Discuss that it is possible to do just </a:t>
            </a:r>
            <a:r>
              <a:rPr lang="en-US" b="1" dirty="0"/>
              <a:t>for key in my_dictionary:</a:t>
            </a:r>
            <a:r>
              <a:rPr lang="en-US" dirty="0"/>
              <a:t>, but behind the scenes this is similar to calling the </a:t>
            </a:r>
            <a:r>
              <a:rPr lang="en-US" b="1" dirty="0"/>
              <a:t>.keys() </a:t>
            </a:r>
            <a:r>
              <a:rPr lang="en-US" dirty="0"/>
              <a:t>function.</a:t>
            </a:r>
          </a:p>
          <a:p>
            <a:r>
              <a:rPr lang="en-US" i="1" dirty="0"/>
              <a:t>Previous note:</a:t>
            </a:r>
          </a:p>
          <a:p>
            <a:r>
              <a:rPr lang="en-US" dirty="0"/>
              <a:t>Discuss that the order of the list is not exactly what was expected.</a:t>
            </a:r>
          </a:p>
          <a:p>
            <a:r>
              <a:rPr lang="en-US" dirty="0"/>
              <a:t>Unlike lists, dictionaries have no guaranteed order.</a:t>
            </a:r>
          </a:p>
          <a:p>
            <a:r>
              <a:rPr lang="en-US" i="1" dirty="0"/>
              <a:t>As of Python 3.5-3.7:</a:t>
            </a:r>
          </a:p>
          <a:p>
            <a:r>
              <a:rPr lang="en-US" dirty="0"/>
              <a:t>Python dictionaries now preserve the order of their keys. This was not true for earlier versions of Python.</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moment to discuss any common areas of confusion or challenge that came up during the lab.</a:t>
            </a:r>
          </a:p>
          <a:p>
            <a:r>
              <a:rPr lang="en-US" dirty="0"/>
              <a:t>Talk about how in works for dictionaries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44528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7.xml"/><Relationship Id="rId5" Type="http://schemas.openxmlformats.org/officeDocument/2006/relationships/comments" Target="../comments/comment3.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6.04 Dictionaries and Loops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879314"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and Loops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loops to traverse through key/value pairs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a:t>6.04 </a:t>
            </a:r>
            <a:r>
              <a:rPr lang="en-US" dirty="0"/>
              <a:t>– Do Now</a:t>
            </a:r>
          </a:p>
        </p:txBody>
      </p:sp>
      <p:graphicFrame>
        <p:nvGraphicFramePr>
          <p:cNvPr id="14" name="Table 14">
            <a:extLst>
              <a:ext uri="{FF2B5EF4-FFF2-40B4-BE49-F238E27FC236}">
                <a16:creationId xmlns:a16="http://schemas.microsoft.com/office/drawing/2014/main" id="{0E441D9E-A3D8-446A-A321-29591D874027}"/>
              </a:ext>
            </a:extLst>
          </p:cNvPr>
          <p:cNvGraphicFramePr>
            <a:graphicFrameLocks noGrp="1"/>
          </p:cNvGraphicFramePr>
          <p:nvPr>
            <p:ph sz="quarter" idx="12"/>
            <p:extLst>
              <p:ext uri="{D42A27DB-BD31-4B8C-83A1-F6EECF244321}">
                <p14:modId xmlns:p14="http://schemas.microsoft.com/office/powerpoint/2010/main" val="2906395637"/>
              </p:ext>
            </p:extLst>
          </p:nvPr>
        </p:nvGraphicFramePr>
        <p:xfrm>
          <a:off x="588263" y="1144419"/>
          <a:ext cx="4098037" cy="3595514"/>
        </p:xfrm>
        <a:graphic>
          <a:graphicData uri="http://schemas.openxmlformats.org/drawingml/2006/table">
            <a:tbl>
              <a:tblPr firstRow="1" bandRow="1">
                <a:tableStyleId>{5C22544A-7EE6-4342-B048-85BDC9FD1C3A}</a:tableStyleId>
              </a:tblPr>
              <a:tblGrid>
                <a:gridCol w="213359">
                  <a:extLst>
                    <a:ext uri="{9D8B030D-6E8A-4147-A177-3AD203B41FA5}">
                      <a16:colId xmlns:a16="http://schemas.microsoft.com/office/drawing/2014/main" val="2450016761"/>
                    </a:ext>
                  </a:extLst>
                </a:gridCol>
                <a:gridCol w="3884678">
                  <a:extLst>
                    <a:ext uri="{9D8B030D-6E8A-4147-A177-3AD203B41FA5}">
                      <a16:colId xmlns:a16="http://schemas.microsoft.com/office/drawing/2014/main" val="2506184039"/>
                    </a:ext>
                  </a:extLst>
                </a:gridCol>
              </a:tblGrid>
              <a:tr h="361567">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mn-lt"/>
                        </a:rPr>
                        <a:t>Type the following:</a:t>
                      </a:r>
                    </a:p>
                  </a:txBody>
                  <a:tcPr>
                    <a:noFill/>
                  </a:tcPr>
                </a:tc>
                <a:extLst>
                  <a:ext uri="{0D108BD9-81ED-4DB2-BD59-A6C34878D82A}">
                    <a16:rowId xmlns:a16="http://schemas.microsoft.com/office/drawing/2014/main" val="1203329702"/>
                  </a:ext>
                </a:extLst>
              </a:tr>
              <a:tr h="361567">
                <a:tc>
                  <a:txBody>
                    <a:bodyPr/>
                    <a:lstStyle/>
                    <a:p>
                      <a:pPr algn="r"/>
                      <a:r>
                        <a:rPr lang="en-US" dirty="0">
                          <a:solidFill>
                            <a:schemeClr val="accent1"/>
                          </a:solidFill>
                          <a:latin typeface="Consolas" panose="020B0609020204030204" pitchFamily="49" charset="0"/>
                        </a:rPr>
                        <a:t>1</a:t>
                      </a:r>
                    </a:p>
                  </a:txBody>
                  <a:tcPr>
                    <a:noFill/>
                  </a:tcPr>
                </a:tc>
                <a:tc>
                  <a:txBody>
                    <a:bodyPr/>
                    <a:lstStyle/>
                    <a:p>
                      <a:r>
                        <a:rPr lang="en-US" sz="1800" b="0" kern="1200" dirty="0">
                          <a:solidFill>
                            <a:schemeClr val="dk1"/>
                          </a:solidFill>
                          <a:effectLst/>
                          <a:latin typeface="+mn-lt"/>
                          <a:ea typeface="+mn-ea"/>
                          <a:cs typeface="+mn-cs"/>
                        </a:rPr>
                        <a:t>my_dictionary = {</a:t>
                      </a:r>
                    </a:p>
                  </a:txBody>
                  <a:tcPr>
                    <a:noFill/>
                  </a:tcPr>
                </a:tc>
                <a:extLst>
                  <a:ext uri="{0D108BD9-81ED-4DB2-BD59-A6C34878D82A}">
                    <a16:rowId xmlns:a16="http://schemas.microsoft.com/office/drawing/2014/main" val="1766683135"/>
                  </a:ext>
                </a:extLst>
              </a:tr>
              <a:tr h="361567">
                <a:tc>
                  <a:txBody>
                    <a:bodyPr/>
                    <a:lstStyle/>
                    <a:p>
                      <a:pPr algn="r"/>
                      <a:r>
                        <a:rPr lang="en-US" dirty="0">
                          <a:solidFill>
                            <a:schemeClr val="accent1"/>
                          </a:solidFill>
                          <a:latin typeface="Consolas" panose="020B0609020204030204" pitchFamily="49" charset="0"/>
                        </a:rPr>
                        <a:t>2</a:t>
                      </a:r>
                    </a:p>
                  </a:txBody>
                  <a:tcPr>
                    <a:noFill/>
                  </a:tcPr>
                </a:tc>
                <a:tc>
                  <a:txBody>
                    <a:bodyPr/>
                    <a:lstStyle/>
                    <a:p>
                      <a:r>
                        <a:rPr lang="en-US" dirty="0">
                          <a:solidFill>
                            <a:srgbClr val="A31515"/>
                          </a:solidFill>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360724902"/>
                  </a:ext>
                </a:extLst>
              </a:tr>
              <a:tr h="361567">
                <a:tc>
                  <a:txBody>
                    <a:bodyPr/>
                    <a:lstStyle/>
                    <a:p>
                      <a:pPr algn="r"/>
                      <a:r>
                        <a:rPr lang="en-US" dirty="0">
                          <a:solidFill>
                            <a:schemeClr val="accent1"/>
                          </a:solidFill>
                          <a:latin typeface="Consolas" panose="020B0609020204030204" pitchFamily="49" charset="0"/>
                        </a:rPr>
                        <a:t>3</a:t>
                      </a:r>
                    </a:p>
                  </a:txBody>
                  <a:tcPr>
                    <a:noFill/>
                  </a:tcPr>
                </a:tc>
                <a:tc>
                  <a:txBody>
                    <a:bodyPr/>
                    <a:lstStyle/>
                    <a:p>
                      <a:r>
                        <a:rPr lang="en-US" dirty="0">
                          <a:solidFill>
                            <a:srgbClr val="A31515"/>
                          </a:solidFill>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864075934"/>
                  </a:ext>
                </a:extLst>
              </a:tr>
              <a:tr h="361567">
                <a:tc>
                  <a:txBody>
                    <a:bodyPr/>
                    <a:lstStyle/>
                    <a:p>
                      <a:pPr algn="r"/>
                      <a:r>
                        <a:rPr lang="en-US" dirty="0">
                          <a:solidFill>
                            <a:schemeClr val="accent1"/>
                          </a:solidFill>
                          <a:latin typeface="Consolas" panose="020B0609020204030204" pitchFamily="49" charset="0"/>
                        </a:rPr>
                        <a:t>4</a:t>
                      </a:r>
                    </a:p>
                  </a:txBody>
                  <a:tcPr>
                    <a:noFill/>
                  </a:tcPr>
                </a:tc>
                <a:tc>
                  <a:txBody>
                    <a:bodyPr/>
                    <a:lstStyle/>
                    <a:p>
                      <a:r>
                        <a:rPr lang="en-US" dirty="0">
                          <a:solidFill>
                            <a:srgbClr val="000000"/>
                          </a:solidFill>
                          <a:latin typeface="Consolas" panose="020B0609020204030204" pitchFamily="49" charset="0"/>
                        </a:rPr>
                        <a:t>   </a:t>
                      </a:r>
                      <a:r>
                        <a:rPr lang="en-US" b="0" dirty="0">
                          <a:solidFill>
                            <a:srgbClr val="A31515"/>
                          </a:solidFill>
                          <a:effectLst/>
                          <a:latin typeface="Consolas" panose="020B0609020204030204" pitchFamily="49" charset="0"/>
                        </a:rPr>
                        <a:t>'c’</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1643964583"/>
                  </a:ext>
                </a:extLst>
              </a:tr>
              <a:tr h="361567">
                <a:tc>
                  <a:txBody>
                    <a:bodyPr/>
                    <a:lstStyle/>
                    <a:p>
                      <a:pPr algn="r"/>
                      <a:r>
                        <a:rPr lang="en-US" dirty="0">
                          <a:solidFill>
                            <a:schemeClr val="accent1"/>
                          </a:solidFill>
                          <a:latin typeface="Consolas" panose="020B0609020204030204" pitchFamily="49" charset="0"/>
                        </a:rPr>
                        <a:t>5</a:t>
                      </a:r>
                    </a:p>
                  </a:txBody>
                  <a:tcPr>
                    <a:noFill/>
                  </a:tcPr>
                </a:tc>
                <a:tc>
                  <a:txBody>
                    <a:bodyPr/>
                    <a:lstStyle/>
                    <a:p>
                      <a:r>
                        <a:rPr lang="en-US" b="0" dirty="0">
                          <a:solidFill>
                            <a:srgbClr val="A31515"/>
                          </a:solidFill>
                          <a:effectLst/>
                          <a:latin typeface="Consolas" panose="020B0609020204030204" pitchFamily="49" charset="0"/>
                        </a:rPr>
                        <a:t>   'd'</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4065329436"/>
                  </a:ext>
                </a:extLst>
              </a:tr>
              <a:tr h="361567">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5</a:t>
                      </a:r>
                      <a:endParaRPr lang="en-US" b="0" dirty="0">
                        <a:solidFill>
                          <a:srgbClr val="000000"/>
                        </a:solidFill>
                        <a:effectLst/>
                        <a:latin typeface="Consolas" panose="020B0609020204030204" pitchFamily="49" charset="0"/>
                      </a:endParaRPr>
                    </a:p>
                  </a:txBody>
                  <a:tcPr>
                    <a:noFill/>
                  </a:tcPr>
                </a:tc>
                <a:extLst>
                  <a:ext uri="{0D108BD9-81ED-4DB2-BD59-A6C34878D82A}">
                    <a16:rowId xmlns:a16="http://schemas.microsoft.com/office/drawing/2014/main" val="2409617480"/>
                  </a:ext>
                </a:extLst>
              </a:tr>
              <a:tr h="402452">
                <a:tc>
                  <a:txBody>
                    <a:bodyPr/>
                    <a:lstStyle/>
                    <a:p>
                      <a:pPr algn="r"/>
                      <a:r>
                        <a:rPr lang="en-US" dirty="0">
                          <a:solidFill>
                            <a:schemeClr val="accent1"/>
                          </a:solidFill>
                          <a:latin typeface="Consolas" panose="020B0609020204030204" pitchFamily="49" charset="0"/>
                        </a:rPr>
                        <a:t>7</a:t>
                      </a:r>
                    </a:p>
                  </a:txBody>
                  <a:tcPr>
                    <a:noFill/>
                  </a:tcPr>
                </a:tc>
                <a:tc>
                  <a:txBody>
                    <a:bodyPr/>
                    <a:lstStyle/>
                    <a:p>
                      <a:r>
                        <a:rPr lang="en-US" b="0" dirty="0">
                          <a:solidFill>
                            <a:srgbClr val="000000"/>
                          </a:solidFill>
                          <a:effectLst/>
                          <a:latin typeface="Consolas" panose="020B0609020204030204" pitchFamily="49" charset="0"/>
                        </a:rPr>
                        <a:t>}</a:t>
                      </a:r>
                    </a:p>
                  </a:txBody>
                  <a:tcPr>
                    <a:noFill/>
                  </a:tcPr>
                </a:tc>
                <a:extLst>
                  <a:ext uri="{0D108BD9-81ED-4DB2-BD59-A6C34878D82A}">
                    <a16:rowId xmlns:a16="http://schemas.microsoft.com/office/drawing/2014/main" val="236406713"/>
                  </a:ext>
                </a:extLst>
              </a:tr>
              <a:tr h="632742">
                <a:tc>
                  <a:txBody>
                    <a:bodyPr/>
                    <a:lstStyle/>
                    <a:p>
                      <a:pPr algn="r"/>
                      <a:r>
                        <a:rPr lang="en-US" dirty="0">
                          <a:solidFill>
                            <a:schemeClr val="accent1"/>
                          </a:solidFill>
                          <a:latin typeface="Consolas" panose="020B0609020204030204" pitchFamily="49" charset="0"/>
                        </a:rPr>
                        <a:t>8</a:t>
                      </a:r>
                    </a:p>
                  </a:txBody>
                  <a:tcPr>
                    <a:noFill/>
                  </a:tcPr>
                </a:tc>
                <a:tc>
                  <a:txBody>
                    <a:bodyPr/>
                    <a:lstStyle/>
                    <a:p>
                      <a:r>
                        <a:rPr lang="en-US" b="0" dirty="0">
                          <a:solidFill>
                            <a:srgbClr val="0000FF"/>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my_dictionary.keys</a:t>
                      </a:r>
                      <a:r>
                        <a:rPr lang="en-US" b="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txBody>
                  <a:tcPr>
                    <a:noFill/>
                  </a:tcPr>
                </a:tc>
                <a:extLst>
                  <a:ext uri="{0D108BD9-81ED-4DB2-BD59-A6C34878D82A}">
                    <a16:rowId xmlns:a16="http://schemas.microsoft.com/office/drawing/2014/main" val="547838689"/>
                  </a:ext>
                </a:extLst>
              </a:tr>
            </a:tbl>
          </a:graphicData>
        </a:graphic>
      </p:graphicFrame>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588263" y="4619150"/>
            <a:ext cx="100702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SzTx/>
              <a:buNone/>
            </a:pPr>
            <a:r>
              <a:rPr lang="en-US" altLang="en-US" sz="1800" dirty="0"/>
              <a:t>In your notebook:</a:t>
            </a:r>
          </a:p>
          <a:p>
            <a:pPr marL="342900" lvl="0" indent="-342900" defTabSz="914400" eaLnBrk="0" fontAlgn="base" hangingPunct="0">
              <a:spcBef>
                <a:spcPct val="0"/>
              </a:spcBef>
              <a:spcAft>
                <a:spcPct val="0"/>
              </a:spcAft>
              <a:buSzTx/>
              <a:buFont typeface="+mj-lt"/>
              <a:buAutoNum type="arabicPeriod"/>
            </a:pPr>
            <a:r>
              <a:rPr lang="en-US" altLang="en-US" sz="1800" dirty="0"/>
              <a:t>Write down what </a:t>
            </a:r>
            <a:r>
              <a:rPr lang="en-US" altLang="en-US" sz="1800" dirty="0">
                <a:latin typeface="Consolas" panose="020B0609020204030204" pitchFamily="49" charset="0"/>
              </a:rPr>
              <a:t>keys()</a:t>
            </a:r>
            <a:r>
              <a:rPr lang="en-US" altLang="en-US" sz="1800" dirty="0"/>
              <a:t> does.</a:t>
            </a:r>
          </a:p>
          <a:p>
            <a:pPr marL="342900" lvl="0" indent="-342900" defTabSz="914400" eaLnBrk="0" fontAlgn="base" hangingPunct="0">
              <a:spcBef>
                <a:spcPct val="0"/>
              </a:spcBef>
              <a:spcAft>
                <a:spcPct val="0"/>
              </a:spcAft>
              <a:buSzTx/>
              <a:buFont typeface="+mj-lt"/>
              <a:buAutoNum type="arabicPeriod"/>
            </a:pPr>
            <a:r>
              <a:rPr lang="en-US" altLang="en-US" sz="1800" dirty="0"/>
              <a:t>What type does </a:t>
            </a:r>
            <a:r>
              <a:rPr lang="en-US" altLang="en-US" sz="1800" dirty="0">
                <a:latin typeface="Consolas" panose="020B0609020204030204" pitchFamily="49" charset="0"/>
              </a:rPr>
              <a:t>keys()</a:t>
            </a:r>
            <a:r>
              <a:rPr lang="en-US" altLang="en-US" sz="1800" dirty="0"/>
              <a:t> return?</a:t>
            </a:r>
          </a:p>
          <a:p>
            <a:pPr marL="342900" lvl="0" indent="-342900" defTabSz="914400" eaLnBrk="0" fontAlgn="base" hangingPunct="0">
              <a:spcBef>
                <a:spcPct val="0"/>
              </a:spcBef>
              <a:spcAft>
                <a:spcPct val="0"/>
              </a:spcAft>
              <a:buSzTx/>
              <a:buFont typeface="+mj-lt"/>
              <a:buAutoNum type="arabicPeriod"/>
            </a:pPr>
            <a:r>
              <a:rPr lang="en-US" altLang="en-US" sz="1800" dirty="0"/>
              <a:t>Write down how you might use a </a:t>
            </a:r>
            <a:r>
              <a:rPr lang="en-US" altLang="en-US" sz="1800" dirty="0">
                <a:latin typeface="Consolas" panose="020B0609020204030204" pitchFamily="49" charset="0"/>
              </a:rPr>
              <a:t>for</a:t>
            </a:r>
            <a:r>
              <a:rPr lang="en-US" altLang="en-US" sz="1800" dirty="0"/>
              <a:t> loop to go through and print the values of </a:t>
            </a:r>
            <a:r>
              <a:rPr lang="en-US" altLang="en-US" sz="1800" dirty="0">
                <a:latin typeface="Consolas" panose="020B0609020204030204" pitchFamily="49" charset="0"/>
              </a:rPr>
              <a:t>my_dictionary</a:t>
            </a:r>
            <a:r>
              <a:rPr lang="en-US" altLang="en-US" sz="1800"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215569" y="457200"/>
            <a:ext cx="6391213" cy="553998"/>
          </a:xfrm>
        </p:spPr>
        <p:txBody>
          <a:bodyPr/>
          <a:lstStyle/>
          <a:p>
            <a:pPr algn="ctr"/>
            <a:r>
              <a:rPr lang="en-US" dirty="0"/>
              <a:t>Lab 6.04 </a:t>
            </a:r>
          </a:p>
        </p:txBody>
      </p:sp>
      <p:sp>
        <p:nvSpPr>
          <p:cNvPr id="7" name="TextBox 6">
            <a:extLst>
              <a:ext uri="{FF2B5EF4-FFF2-40B4-BE49-F238E27FC236}">
                <a16:creationId xmlns:a16="http://schemas.microsoft.com/office/drawing/2014/main" id="{3954B128-FD9A-46F3-B2B0-C68741DD9CAC}"/>
              </a:ext>
            </a:extLst>
          </p:cNvPr>
          <p:cNvSpPr txBox="1"/>
          <p:nvPr/>
        </p:nvSpPr>
        <p:spPr>
          <a:xfrm>
            <a:off x="5485356" y="1170682"/>
            <a:ext cx="6324119" cy="2769989"/>
          </a:xfrm>
          <a:prstGeom prst="rect">
            <a:avLst/>
          </a:prstGeom>
          <a:noFill/>
        </p:spPr>
        <p:txBody>
          <a:bodyPr wrap="square" lIns="0" tIns="0" rIns="0" bIns="0" rtlCol="0">
            <a:spAutoFit/>
          </a:bodyPr>
          <a:lstStyle/>
          <a:p>
            <a:r>
              <a:rPr lang="en-US" sz="2000" dirty="0"/>
              <a:t>In this lab we will use our word-counting code from Lab 6.02 to create a program that determines the top 5 most commonly used words in a passage of text. </a:t>
            </a:r>
          </a:p>
          <a:p>
            <a:endParaRPr lang="en-US" sz="2000" dirty="0"/>
          </a:p>
          <a:p>
            <a:r>
              <a:rPr lang="en-US" sz="2000" dirty="0"/>
              <a:t>After processing the passage, it prints the top 5 words and the number of times each occurs.</a:t>
            </a:r>
          </a:p>
          <a:p>
            <a:endParaRPr lang="en-US" sz="2000" dirty="0">
              <a:gradFill>
                <a:gsLst>
                  <a:gs pos="2917">
                    <a:schemeClr val="tx1"/>
                  </a:gs>
                  <a:gs pos="30000">
                    <a:schemeClr val="tx1"/>
                  </a:gs>
                </a:gsLst>
                <a:lin ang="5400000" scaled="0"/>
              </a:gradFill>
            </a:endParaRPr>
          </a:p>
          <a:p>
            <a:r>
              <a:rPr lang="en-US" sz="2000" dirty="0">
                <a:gradFill>
                  <a:gsLst>
                    <a:gs pos="2917">
                      <a:schemeClr val="tx1"/>
                    </a:gs>
                    <a:gs pos="30000">
                      <a:schemeClr val="tx1"/>
                    </a:gs>
                  </a:gsLst>
                  <a:lin ang="5400000" scaled="0"/>
                </a:gradFill>
              </a:rPr>
              <a:t>Here you can see an example using the text from Dr. Seuss’ "Green Eggs and Ham":</a:t>
            </a:r>
          </a:p>
        </p:txBody>
      </p:sp>
      <p:graphicFrame>
        <p:nvGraphicFramePr>
          <p:cNvPr id="3" name="Table 2">
            <a:extLst>
              <a:ext uri="{FF2B5EF4-FFF2-40B4-BE49-F238E27FC236}">
                <a16:creationId xmlns:a16="http://schemas.microsoft.com/office/drawing/2014/main" id="{D459F27C-54E9-4371-B765-4FB944A0BB57}"/>
              </a:ext>
            </a:extLst>
          </p:cNvPr>
          <p:cNvGraphicFramePr>
            <a:graphicFrameLocks noGrp="1"/>
          </p:cNvGraphicFramePr>
          <p:nvPr>
            <p:extLst>
              <p:ext uri="{D42A27DB-BD31-4B8C-83A1-F6EECF244321}">
                <p14:modId xmlns:p14="http://schemas.microsoft.com/office/powerpoint/2010/main" val="2591983488"/>
              </p:ext>
            </p:extLst>
          </p:nvPr>
        </p:nvGraphicFramePr>
        <p:xfrm>
          <a:off x="382525" y="106680"/>
          <a:ext cx="4406859" cy="6477000"/>
        </p:xfrm>
        <a:graphic>
          <a:graphicData uri="http://schemas.openxmlformats.org/drawingml/2006/table">
            <a:tbl>
              <a:tblPr>
                <a:effectLst/>
              </a:tblPr>
              <a:tblGrid>
                <a:gridCol w="4406859">
                  <a:extLst>
                    <a:ext uri="{9D8B030D-6E8A-4147-A177-3AD203B41FA5}">
                      <a16:colId xmlns:a16="http://schemas.microsoft.com/office/drawing/2014/main" val="3083543474"/>
                    </a:ext>
                  </a:extLst>
                </a:gridCol>
              </a:tblGrid>
              <a:tr h="6421442">
                <a:tc>
                  <a:txBody>
                    <a:bodyPr/>
                    <a:lstStyle/>
                    <a:p>
                      <a:pPr algn="l"/>
                      <a:r>
                        <a:rPr lang="en-US" sz="1600" dirty="0">
                          <a:solidFill>
                            <a:srgbClr val="033C5A"/>
                          </a:solidFill>
                          <a:effectLst/>
                          <a:latin typeface="Consolas" panose="020B0609020204030204" pitchFamily="49" charset="0"/>
                        </a:rPr>
                        <a:t>I am Sam. I am Sam. Sam I am.</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That Sam-I-am! That Sam-I-am!</a:t>
                      </a:r>
                    </a:p>
                    <a:p>
                      <a:pPr algn="l"/>
                      <a:r>
                        <a:rPr lang="en-US" sz="1600" dirty="0">
                          <a:solidFill>
                            <a:srgbClr val="033C5A"/>
                          </a:solidFill>
                          <a:effectLst/>
                          <a:latin typeface="Consolas" panose="020B0609020204030204" pitchFamily="49" charset="0"/>
                        </a:rPr>
                        <a:t>I do not like that Sam-I-am!</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Would you like green eggs and ham?</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I do not like them, Sam-I-am.</a:t>
                      </a:r>
                    </a:p>
                    <a:p>
                      <a:pPr algn="l"/>
                      <a:r>
                        <a:rPr lang="en-US" sz="1600" dirty="0">
                          <a:solidFill>
                            <a:srgbClr val="033C5A"/>
                          </a:solidFill>
                          <a:effectLst/>
                          <a:latin typeface="Consolas" panose="020B0609020204030204" pitchFamily="49" charset="0"/>
                        </a:rPr>
                        <a:t>I do not like green eggs and ham.</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Would you like them here or there?</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I would not like them here or there.</a:t>
                      </a:r>
                    </a:p>
                    <a:p>
                      <a:pPr algn="l"/>
                      <a:r>
                        <a:rPr lang="en-US" sz="1600" dirty="0">
                          <a:solidFill>
                            <a:srgbClr val="033C5A"/>
                          </a:solidFill>
                          <a:effectLst/>
                          <a:latin typeface="Consolas" panose="020B0609020204030204" pitchFamily="49" charset="0"/>
                        </a:rPr>
                        <a:t>I would not like them anywhere.</a:t>
                      </a:r>
                    </a:p>
                    <a:p>
                      <a:pPr algn="l"/>
                      <a:r>
                        <a:rPr lang="en-US" sz="1600" dirty="0">
                          <a:solidFill>
                            <a:srgbClr val="033C5A"/>
                          </a:solidFill>
                          <a:effectLst/>
                          <a:latin typeface="Consolas" panose="020B0609020204030204" pitchFamily="49" charset="0"/>
                        </a:rPr>
                        <a:t>I do not like green eggs and ham.</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rgbClr val="033C5A"/>
                          </a:solidFill>
                          <a:effectLst/>
                          <a:latin typeface="Consolas" panose="020B0609020204030204" pitchFamily="49" charset="0"/>
                        </a:rPr>
                        <a:t>I do not like them, Sam-I-am.</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Would you like them in a house?</a:t>
                      </a:r>
                    </a:p>
                    <a:p>
                      <a:pPr algn="l"/>
                      <a:r>
                        <a:rPr lang="en-US" sz="1600" dirty="0">
                          <a:solidFill>
                            <a:srgbClr val="033C5A"/>
                          </a:solidFill>
                          <a:effectLst/>
                          <a:latin typeface="Consolas" panose="020B0609020204030204" pitchFamily="49" charset="0"/>
                        </a:rPr>
                        <a:t>Would you like them with a mouse?</a:t>
                      </a:r>
                    </a:p>
                    <a:p>
                      <a:pPr algn="l"/>
                      <a:endParaRPr lang="en-US" sz="1600" dirty="0">
                        <a:solidFill>
                          <a:srgbClr val="033C5A"/>
                        </a:solidFill>
                        <a:effectLst/>
                        <a:latin typeface="Consolas" panose="020B0609020204030204" pitchFamily="49" charset="0"/>
                      </a:endParaRPr>
                    </a:p>
                    <a:p>
                      <a:pPr algn="l"/>
                      <a:r>
                        <a:rPr lang="en-US" sz="1600" dirty="0">
                          <a:solidFill>
                            <a:srgbClr val="033C5A"/>
                          </a:solidFill>
                          <a:effectLst/>
                          <a:latin typeface="Consolas" panose="020B0609020204030204" pitchFamily="49" charset="0"/>
                        </a:rPr>
                        <a:t>I do not like them in a house.</a:t>
                      </a:r>
                    </a:p>
                    <a:p>
                      <a:pPr algn="l"/>
                      <a:r>
                        <a:rPr lang="en-US" sz="1600" dirty="0">
                          <a:solidFill>
                            <a:srgbClr val="033C5A"/>
                          </a:solidFill>
                          <a:effectLst/>
                          <a:latin typeface="Consolas" panose="020B0609020204030204" pitchFamily="49" charset="0"/>
                        </a:rPr>
                        <a:t>I do not like them with a mouse.=</a:t>
                      </a:r>
                    </a:p>
                    <a:p>
                      <a:pPr algn="l"/>
                      <a:r>
                        <a:rPr lang="en-US" sz="1600" dirty="0">
                          <a:solidFill>
                            <a:srgbClr val="033C5A"/>
                          </a:solidFill>
                          <a:effectLst/>
                          <a:latin typeface="Consolas" panose="020B0609020204030204" pitchFamily="49" charset="0"/>
                        </a:rPr>
                        <a:t>I do not like them here or there.</a:t>
                      </a:r>
                    </a:p>
                    <a:p>
                      <a:pPr algn="l"/>
                      <a:r>
                        <a:rPr lang="en-US" sz="1600" dirty="0">
                          <a:solidFill>
                            <a:srgbClr val="033C5A"/>
                          </a:solidFill>
                          <a:effectLst/>
                          <a:latin typeface="Consolas" panose="020B0609020204030204" pitchFamily="49" charset="0"/>
                        </a:rPr>
                        <a:t>I do not like them anywhere.</a:t>
                      </a:r>
                    </a:p>
                    <a:p>
                      <a:pPr algn="l"/>
                      <a:r>
                        <a:rPr lang="en-US" sz="1600" dirty="0">
                          <a:solidFill>
                            <a:srgbClr val="033C5A"/>
                          </a:solidFill>
                          <a:effectLst/>
                          <a:latin typeface="Consolas" panose="020B0609020204030204" pitchFamily="49" charset="0"/>
                        </a:rPr>
                        <a:t>I do not like green eggs and ham.</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rgbClr val="033C5A"/>
                          </a:solidFill>
                          <a:effectLst/>
                          <a:latin typeface="Consolas" panose="020B0609020204030204" pitchFamily="49" charset="0"/>
                        </a:rPr>
                        <a:t>I do not like them, Sam-I-am.</a:t>
                      </a:r>
                    </a:p>
                  </a:txBody>
                  <a:tcPr marL="0" marR="0" marT="0" marB="137160">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968873700"/>
                  </a:ext>
                </a:extLst>
              </a:tr>
            </a:tbl>
          </a:graphicData>
        </a:graphic>
      </p:graphicFrame>
      <p:sp>
        <p:nvSpPr>
          <p:cNvPr id="4" name="Rectangle 3">
            <a:extLst>
              <a:ext uri="{FF2B5EF4-FFF2-40B4-BE49-F238E27FC236}">
                <a16:creationId xmlns:a16="http://schemas.microsoft.com/office/drawing/2014/main" id="{0A80D856-51D5-4597-8536-34ACD8C491DB}"/>
              </a:ext>
            </a:extLst>
          </p:cNvPr>
          <p:cNvSpPr/>
          <p:nvPr/>
        </p:nvSpPr>
        <p:spPr>
          <a:xfrm>
            <a:off x="5363175" y="4826313"/>
            <a:ext cx="6096000" cy="1722010"/>
          </a:xfrm>
          <a:prstGeom prst="rect">
            <a:avLst/>
          </a:prstGeom>
          <a:solidFill>
            <a:schemeClr val="accent3">
              <a:lumMod val="20000"/>
              <a:lumOff val="80000"/>
            </a:schemeClr>
          </a:solidFill>
        </p:spPr>
        <p:txBody>
          <a:bodyPr>
            <a:spAutoFit/>
          </a:bodyPr>
          <a:lstStyle/>
          <a:p>
            <a:r>
              <a:rPr lang="en-US" dirty="0">
                <a:solidFill>
                  <a:srgbClr val="033C5A"/>
                </a:solidFill>
                <a:latin typeface="Arial" panose="020B0604020202020204" pitchFamily="34" charset="0"/>
              </a:rPr>
              <a:t>&gt;&gt;&gt; python3 most_frequent_words.py</a:t>
            </a:r>
          </a:p>
          <a:p>
            <a:r>
              <a:rPr lang="en-US" dirty="0">
                <a:solidFill>
                  <a:srgbClr val="033C5A"/>
                </a:solidFill>
                <a:latin typeface="Arial" panose="020B0604020202020204" pitchFamily="34" charset="0"/>
              </a:rPr>
              <a:t>i: 22</a:t>
            </a:r>
          </a:p>
          <a:p>
            <a:r>
              <a:rPr lang="en-US" dirty="0">
                <a:solidFill>
                  <a:srgbClr val="033C5A"/>
                </a:solidFill>
                <a:latin typeface="Arial" panose="020B0604020202020204" pitchFamily="34" charset="0"/>
              </a:rPr>
              <a:t>like: 17</a:t>
            </a:r>
          </a:p>
          <a:p>
            <a:r>
              <a:rPr lang="en-US" dirty="0">
                <a:solidFill>
                  <a:srgbClr val="033C5A"/>
                </a:solidFill>
                <a:latin typeface="Arial" panose="020B0604020202020204" pitchFamily="34" charset="0"/>
              </a:rPr>
              <a:t>not: 13</a:t>
            </a:r>
          </a:p>
          <a:p>
            <a:r>
              <a:rPr lang="en-US" dirty="0">
                <a:solidFill>
                  <a:srgbClr val="033C5A"/>
                </a:solidFill>
                <a:latin typeface="Arial" panose="020B0604020202020204" pitchFamily="34" charset="0"/>
              </a:rPr>
              <a:t>do: 11</a:t>
            </a:r>
          </a:p>
          <a:p>
            <a:r>
              <a:rPr lang="en-US" dirty="0">
                <a:solidFill>
                  <a:srgbClr val="033C5A"/>
                </a:solidFill>
                <a:latin typeface="Arial" panose="020B0604020202020204" pitchFamily="34" charset="0"/>
              </a:rPr>
              <a:t>them: 11</a:t>
            </a:r>
          </a:p>
        </p:txBody>
      </p:sp>
    </p:spTree>
    <p:extLst>
      <p:ext uri="{BB962C8B-B14F-4D97-AF65-F5344CB8AC3E}">
        <p14:creationId xmlns:p14="http://schemas.microsoft.com/office/powerpoint/2010/main" val="715479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8BD81A-9581-4078-879A-4CD172A60129}"/>
              </a:ext>
            </a:extLst>
          </p:cNvPr>
          <p:cNvSpPr>
            <a:spLocks noGrp="1" noChangeArrowheads="1"/>
          </p:cNvSpPr>
          <p:nvPr>
            <p:ph type="body" sz="quarter" idx="10"/>
          </p:nvPr>
        </p:nvSpPr>
        <p:spPr bwMode="auto">
          <a:xfrm>
            <a:off x="4657344" y="365760"/>
            <a:ext cx="6950629" cy="59032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92500" lnSpcReduction="10000"/>
          </a:bodyPr>
          <a:lstStyle/>
          <a:p>
            <a:pPr marL="0" marR="0" lvl="0" indent="0" defTabSz="914400" rtl="0" eaLnBrk="0" fontAlgn="base" latinLnBrk="0" hangingPunct="0">
              <a:lnSpc>
                <a:spcPct val="90000"/>
              </a:lnSpc>
              <a:spcBef>
                <a:spcPct val="0"/>
              </a:spcBef>
              <a:spcAft>
                <a:spcPts val="600"/>
              </a:spcAft>
              <a:buClrTx/>
              <a:buSzTx/>
              <a:tabLst/>
            </a:pPr>
            <a:r>
              <a:rPr kumimoji="0" lang="en-US" altLang="en-US" sz="1800" b="0" i="0" u="none" strike="noStrike" cap="none" normalizeH="0" baseline="0" dirty="0">
                <a:ln>
                  <a:noFill/>
                </a:ln>
                <a:effectLst/>
              </a:rPr>
              <a:t>1. Repackage some of your code from Lab 6.02 to make two functions: </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kumimoji="0" lang="en-US" altLang="en-US" sz="1800" b="0" i="0" u="none" strike="noStrike" cap="none" normalizeH="0" baseline="0" dirty="0" err="1">
                <a:ln>
                  <a:noFill/>
                </a:ln>
                <a:effectLst/>
                <a:latin typeface="Consolas" panose="020B0609020204030204" pitchFamily="49" charset="0"/>
              </a:rPr>
              <a:t>text_to_word_list</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that takes a single passage of text and splits into a list of words</a:t>
            </a:r>
          </a:p>
          <a:p>
            <a:pPr marL="514350" lvl="1" indent="-285750" defTabSz="914400" eaLnBrk="0" fontAlgn="base" hangingPunct="0">
              <a:lnSpc>
                <a:spcPct val="90000"/>
              </a:lnSpc>
              <a:spcBef>
                <a:spcPct val="0"/>
              </a:spcBef>
              <a:spcAft>
                <a:spcPts val="600"/>
              </a:spcAft>
              <a:buSzTx/>
              <a:buFont typeface="Arial" panose="020B0604020202020204" pitchFamily="34" charset="0"/>
              <a:buChar char="•"/>
            </a:pPr>
            <a:r>
              <a:rPr lang="en-US" altLang="en-US" sz="1800" dirty="0">
                <a:latin typeface="Consolas" panose="020B0609020204030204" pitchFamily="49" charset="0"/>
              </a:rPr>
              <a:t>C</a:t>
            </a:r>
            <a:r>
              <a:rPr kumimoji="0" lang="en-US" altLang="en-US" sz="1800" b="0" i="0" u="none" strike="noStrike" cap="none" normalizeH="0" baseline="0" dirty="0">
                <a:ln>
                  <a:noFill/>
                </a:ln>
                <a:effectLst/>
                <a:latin typeface="Consolas" panose="020B0609020204030204" pitchFamily="49" charset="0"/>
              </a:rPr>
              <a:t>ount_frequencies()</a:t>
            </a:r>
            <a:r>
              <a:rPr kumimoji="0" lang="en-US" altLang="en-US" sz="1800" b="0" i="0" u="none" strike="noStrike" cap="none" normalizeH="0" baseline="0" dirty="0">
                <a:ln>
                  <a:noFill/>
                </a:ln>
                <a:effectLst/>
              </a:rPr>
              <a:t>, that takes in a list of words and returns a dictionary of word frequencies</a:t>
            </a:r>
          </a:p>
          <a:p>
            <a:pPr marL="228600" lvl="1" indent="0" defTabSz="914400" eaLnBrk="0" fontAlgn="base" hangingPunct="0">
              <a:lnSpc>
                <a:spcPct val="90000"/>
              </a:lnSpc>
              <a:spcBef>
                <a:spcPct val="0"/>
              </a:spcBef>
              <a:spcAft>
                <a:spcPts val="600"/>
              </a:spcAft>
              <a:buSzTx/>
              <a:buNone/>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800" b="0" i="0" u="none" strike="noStrike" cap="none" normalizeH="0" baseline="0" dirty="0">
                <a:ln>
                  <a:noFill/>
                </a:ln>
                <a:effectLst/>
              </a:rPr>
              <a:t> Write a new function,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that takes a dictionary as an argument, and returns the </a:t>
            </a:r>
            <a:r>
              <a:rPr kumimoji="0" lang="en-US" altLang="en-US" sz="1800" b="1" i="0" u="none" strike="noStrike" cap="none" normalizeH="0" baseline="0" dirty="0">
                <a:ln>
                  <a:noFill/>
                </a:ln>
                <a:effectLst/>
              </a:rPr>
              <a:t>key</a:t>
            </a:r>
            <a:r>
              <a:rPr kumimoji="0" lang="en-US" altLang="en-US" sz="1800" b="0" i="0" u="none" strike="noStrike" cap="none" normalizeH="0" baseline="0" dirty="0">
                <a:ln>
                  <a:noFill/>
                </a:ln>
                <a:effectLst/>
              </a:rPr>
              <a:t> that is associated with the largest value in that dictionary. Internally, this function loops through the dictionary while keeping track of the largest value it has seen so far and the key that goes along with that value.</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800" b="0" i="0" u="none" strike="noStrike" cap="none" normalizeH="0" baseline="0" dirty="0">
                <a:ln>
                  <a:noFill/>
                </a:ln>
                <a:effectLst/>
              </a:rPr>
              <a:t> Run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once on the dictionary of word counts, print out the key/value of the word that it returns.</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800" b="0" i="0" u="none" strike="noStrike" cap="none" normalizeH="0" baseline="0" dirty="0">
                <a:ln>
                  <a:noFill/>
                </a:ln>
                <a:effectLst/>
              </a:rPr>
              <a:t> Remove that key from the dictionary.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800" b="0" i="0" u="none" strike="noStrike" cap="none" normalizeH="0" baseline="0" dirty="0">
                <a:ln>
                  <a:noFill/>
                </a:ln>
                <a:effectLst/>
              </a:rPr>
              <a:t> Repeat steps 3 through 4 four more times: call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print out the key/value pair, and remove the key.</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0" i="0" u="none" strike="noStrike" cap="none" normalizeH="0" baseline="0" dirty="0">
                <a:ln>
                  <a:noFill/>
                </a:ln>
                <a:effectLst/>
              </a:rPr>
              <a:t>If there is a tie within </a:t>
            </a:r>
            <a:r>
              <a:rPr kumimoji="0" lang="en-US" altLang="en-US" sz="1800" b="0" i="0" u="none" strike="noStrike" cap="none" normalizeH="0" baseline="0" dirty="0" err="1">
                <a:ln>
                  <a:noFill/>
                </a:ln>
                <a:effectLst/>
                <a:latin typeface="Consolas" panose="020B0609020204030204" pitchFamily="49" charset="0"/>
              </a:rPr>
              <a:t>find_max_valued_key</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a:ln>
                  <a:noFill/>
                </a:ln>
                <a:effectLst/>
              </a:rPr>
              <a:t>, choose among the tied items however you like and return just one of them.</a:t>
            </a:r>
          </a:p>
        </p:txBody>
      </p:sp>
      <p:sp>
        <p:nvSpPr>
          <p:cNvPr id="2" name="Title 1">
            <a:extLst>
              <a:ext uri="{FF2B5EF4-FFF2-40B4-BE49-F238E27FC236}">
                <a16:creationId xmlns:a16="http://schemas.microsoft.com/office/drawing/2014/main" id="{32CE69C1-7E6D-4BAC-8F34-4733F4EBEB18}"/>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t>Lab – 6.04 Strategy</a:t>
            </a:r>
          </a:p>
        </p:txBody>
      </p:sp>
    </p:spTree>
    <p:extLst>
      <p:ext uri="{BB962C8B-B14F-4D97-AF65-F5344CB8AC3E}">
        <p14:creationId xmlns:p14="http://schemas.microsoft.com/office/powerpoint/2010/main" val="12366933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and Loops – Debrief  </a:t>
            </a:r>
          </a:p>
        </p:txBody>
      </p:sp>
      <p:pic>
        <p:nvPicPr>
          <p:cNvPr id="4" name="Graphic 3" descr="Line arrow Rotate left">
            <a:extLst>
              <a:ext uri="{FF2B5EF4-FFF2-40B4-BE49-F238E27FC236}">
                <a16:creationId xmlns:a16="http://schemas.microsoft.com/office/drawing/2014/main" id="{3EDE5A10-2B97-4859-89F7-ADEFF89402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7872" y="2821800"/>
            <a:ext cx="914400" cy="914400"/>
          </a:xfrm>
          <a:prstGeom prst="rect">
            <a:avLst/>
          </a:prstGeom>
        </p:spPr>
      </p:pic>
    </p:spTree>
    <p:extLst>
      <p:ext uri="{BB962C8B-B14F-4D97-AF65-F5344CB8AC3E}">
        <p14:creationId xmlns:p14="http://schemas.microsoft.com/office/powerpoint/2010/main" val="202696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E18CA7-44CF-4043-90B8-F6B845B2C02A}">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ede4c79-bc9c-4fdf-9f95-32ff416e077f"/>
    <ds:schemaRef ds:uri="e6fa56e8-bdb9-4d95-8d0f-ea72d8c26dbd"/>
    <ds:schemaRef ds:uri="http://www.w3.org/XML/1998/namespace"/>
  </ds:schemaRefs>
</ds:datastoreItem>
</file>

<file path=customXml/itemProps2.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Widescreen</PresentationFormat>
  <Paragraphs>105</Paragraphs>
  <Slides>7</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6.04 Dictionaries and Loops </vt:lpstr>
      <vt:lpstr>Dictionaries and Loops </vt:lpstr>
      <vt:lpstr>Today’s Plan</vt:lpstr>
      <vt:lpstr>6.04 – Do Now</vt:lpstr>
      <vt:lpstr>Lab 6.04 </vt:lpstr>
      <vt:lpstr>Lab – 6.04 Strategy</vt:lpstr>
      <vt:lpstr>Dictionaries and Loops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2019-12-31T04:14:35Z</dcterms:created>
  <dcterms:modified xsi:type="dcterms:W3CDTF">2021-06-11T20:37:09Z</dcterms:modified>
</cp:coreProperties>
</file>