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8"/>
  </p:notesMasterIdLst>
  <p:sldIdLst>
    <p:sldId id="1661" r:id="rId6"/>
    <p:sldId id="256" r:id="rId7"/>
    <p:sldId id="258" r:id="rId8"/>
    <p:sldId id="259" r:id="rId9"/>
    <p:sldId id="1670" r:id="rId10"/>
    <p:sldId id="1671" r:id="rId11"/>
    <p:sldId id="1679" r:id="rId12"/>
    <p:sldId id="1675" r:id="rId13"/>
    <p:sldId id="1680" r:id="rId14"/>
    <p:sldId id="1676" r:id="rId15"/>
    <p:sldId id="1677" r:id="rId16"/>
    <p:sldId id="1678" r:id="rId17"/>
  </p:sldIdLst>
  <p:sldSz cx="12192000" cy="6858000"/>
  <p:notesSz cx="6858000" cy="9144000"/>
  <p:custDataLst>
    <p:tags r:id="rId19"/>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771DA-022C-4B37-99D3-C388CF23F689}" v="25" dt="2019-11-11T18:48:26.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varScale="1">
        <p:scale>
          <a:sx n="66" d="100"/>
          <a:sy n="66" d="100"/>
        </p:scale>
        <p:origin x="130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2/unit_3/lesson/lab"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python.org/3/library/random.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3/20/2021 3:09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3-4 minutes to follow the instructions on the Do Now page.</a:t>
            </a:r>
          </a:p>
          <a:p>
            <a:r>
              <a:rPr lang="en-US" dirty="0"/>
              <a:t>Most console interfaces will allow the same command line to be executed again, by pressing the up arrow followed by [Enter].</a:t>
            </a:r>
          </a:p>
          <a:p>
            <a:endParaRPr lang="en-US" dirty="0"/>
          </a:p>
          <a:p>
            <a:r>
              <a:rPr lang="en-US" dirty="0"/>
              <a:t>Debrief the answers to the questions on the Do Now by calling on students to respond.</a:t>
            </a:r>
          </a:p>
          <a:p>
            <a:endParaRPr lang="en-US" dirty="0"/>
          </a:p>
          <a:p>
            <a:r>
              <a:rPr lang="en-US" dirty="0"/>
              <a:t>The last three questions are a reminder about how interactive mode works in the console, as opposed to how a Python program works when it's running (Unit 1.02).</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 of creating a block in Snap! </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use functions to perform complex calculations, graphical operations, and various other purposes. When you define a function, you specify the name and the sequence of statements. </a:t>
            </a:r>
          </a:p>
          <a:p>
            <a:r>
              <a:rPr lang="en-US" dirty="0"/>
              <a:t>You tell the programmer what elements the function expects (name and type of arguments) and the function will perform its purpose. It is good practice to use a comment to specify the purpose and contract of a function, including the type of value it returns, if it returns a value.</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518779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different components of a function. </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030197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03.01 - </a:t>
            </a:r>
            <a:r>
              <a:rPr lang="en-US" dirty="0">
                <a:hlinkClick r:id="rId3"/>
              </a:rPr>
              <a:t>https://tealsk12.gitbook.io/intro-cs-2/unit_3/lesson/lab</a:t>
            </a:r>
            <a:endParaRPr lang="en-US" dirty="0"/>
          </a:p>
          <a:p>
            <a:endParaRPr lang="en-US" dirty="0"/>
          </a:p>
          <a:p>
            <a:r>
              <a:rPr lang="en-US" dirty="0"/>
              <a:t>The first part of the video explains how the Magic 8 Ball works and then  the rest of video speaks directly to coding the Magic 8-Ball.</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3758802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Wikipedia - https://en.wikipedia.org/wiki/Magic_8-Ball</a:t>
            </a:r>
          </a:p>
          <a:p>
            <a:r>
              <a:rPr lang="en-US" dirty="0"/>
              <a:t>Documentation link - </a:t>
            </a:r>
            <a:r>
              <a:rPr lang="en-US" dirty="0">
                <a:hlinkClick r:id="rId3"/>
              </a:rPr>
              <a:t>https://docs.python.org/3/library/random.html</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829277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this program be completed without using '</a:t>
            </a:r>
            <a:r>
              <a:rPr lang="en-US" dirty="0">
                <a:latin typeface="Consolas" panose="020B0609020204030204" pitchFamily="49" charset="0"/>
              </a:rPr>
              <a:t>import math'</a:t>
            </a:r>
            <a:r>
              <a:rPr lang="en-US" dirty="0"/>
              <a:t>?</a:t>
            </a:r>
            <a:br>
              <a:rPr lang="en-US" dirty="0"/>
            </a:br>
            <a:br>
              <a:rPr lang="en-US" dirty="0"/>
            </a:br>
            <a:r>
              <a:rPr lang="en-US" dirty="0"/>
              <a:t>-- Yes, the exponentiation operator can find square roots:  x**0.5  is equivalent to  </a:t>
            </a:r>
            <a:r>
              <a:rPr lang="en-US" dirty="0" err="1"/>
              <a:t>math.sqrt</a:t>
            </a:r>
            <a:r>
              <a:rPr lang="en-US" dirty="0"/>
              <a:t>(x) , and  'import math' is not needed </a:t>
            </a:r>
            <a:r>
              <a:rPr lang="en-US"/>
              <a:t>to access the ** operator.</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647605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3/20/2021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3/20/2021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slideLayout" Target="../slideLayouts/slideLayout81.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https://www.youtube.com/embed/vZRrg6Nl-1E?feature=oembed" TargetMode="External"/><Relationship Id="rId1" Type="http://schemas.openxmlformats.org/officeDocument/2006/relationships/tags" Target="../tags/tag9.xml"/><Relationship Id="rId5" Type="http://schemas.openxmlformats.org/officeDocument/2006/relationships/image" Target="../media/image22.jpeg"/><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hyperlink" Target="https://en.wikipedia.org/wiki/Magic_8-Ball" TargetMode="External"/><Relationship Id="rId4" Type="http://schemas.openxmlformats.org/officeDocument/2006/relationships/hyperlink" Target="https://docs.python.org/3/library/random.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3.01: Built-In Functions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0CF4-8C85-48FC-8768-BC05CE21BB1F}"/>
              </a:ext>
            </a:extLst>
          </p:cNvPr>
          <p:cNvSpPr>
            <a:spLocks noGrp="1"/>
          </p:cNvSpPr>
          <p:nvPr>
            <p:ph type="title"/>
          </p:nvPr>
        </p:nvSpPr>
        <p:spPr/>
        <p:txBody>
          <a:bodyPr/>
          <a:lstStyle/>
          <a:p>
            <a:r>
              <a:rPr lang="en-US" dirty="0"/>
              <a:t>Magic 8-Ball Response List</a:t>
            </a:r>
          </a:p>
        </p:txBody>
      </p:sp>
      <p:sp>
        <p:nvSpPr>
          <p:cNvPr id="3" name="Content Placeholder 2">
            <a:extLst>
              <a:ext uri="{FF2B5EF4-FFF2-40B4-BE49-F238E27FC236}">
                <a16:creationId xmlns:a16="http://schemas.microsoft.com/office/drawing/2014/main" id="{F84196CE-5129-41FF-8E3D-E6565BDA1458}"/>
              </a:ext>
            </a:extLst>
          </p:cNvPr>
          <p:cNvSpPr>
            <a:spLocks noGrp="1"/>
          </p:cNvSpPr>
          <p:nvPr>
            <p:ph sz="quarter" idx="10"/>
          </p:nvPr>
        </p:nvSpPr>
        <p:spPr>
          <a:xfrm>
            <a:off x="584200" y="1435100"/>
            <a:ext cx="11018838" cy="4050340"/>
          </a:xfrm>
        </p:spPr>
        <p:txBody>
          <a:bodyPr/>
          <a:lstStyle/>
          <a:p>
            <a:pPr marL="0" indent="0">
              <a:buNone/>
            </a:pPr>
            <a:r>
              <a:rPr lang="en-US" dirty="0"/>
              <a:t>Outlook is good</a:t>
            </a:r>
          </a:p>
          <a:p>
            <a:pPr marL="0" indent="0">
              <a:buNone/>
            </a:pPr>
            <a:r>
              <a:rPr lang="en-US" dirty="0"/>
              <a:t>Ask again later</a:t>
            </a:r>
          </a:p>
          <a:p>
            <a:pPr marL="0" indent="0">
              <a:buNone/>
            </a:pPr>
            <a:r>
              <a:rPr lang="en-US" dirty="0"/>
              <a:t>Yes</a:t>
            </a:r>
          </a:p>
          <a:p>
            <a:pPr marL="0" indent="0">
              <a:buNone/>
            </a:pPr>
            <a:r>
              <a:rPr lang="en-US" dirty="0"/>
              <a:t>No</a:t>
            </a:r>
          </a:p>
          <a:p>
            <a:pPr marL="0" indent="0">
              <a:buNone/>
            </a:pPr>
            <a:r>
              <a:rPr lang="en-US" dirty="0"/>
              <a:t>Most likely no</a:t>
            </a:r>
          </a:p>
          <a:p>
            <a:pPr marL="0" indent="0">
              <a:buNone/>
            </a:pPr>
            <a:r>
              <a:rPr lang="en-US" dirty="0"/>
              <a:t>Most likely yes</a:t>
            </a:r>
          </a:p>
          <a:p>
            <a:pPr marL="0" indent="0">
              <a:buNone/>
            </a:pPr>
            <a:r>
              <a:rPr lang="en-US" dirty="0"/>
              <a:t>Maybe</a:t>
            </a:r>
          </a:p>
          <a:p>
            <a:pPr marL="0" indent="0">
              <a:buNone/>
            </a:pPr>
            <a:r>
              <a:rPr lang="en-US" dirty="0"/>
              <a:t>Outlook is not good</a:t>
            </a:r>
          </a:p>
        </p:txBody>
      </p:sp>
    </p:spTree>
    <p:custDataLst>
      <p:tags r:id="rId1"/>
    </p:custDataLst>
    <p:extLst>
      <p:ext uri="{BB962C8B-B14F-4D97-AF65-F5344CB8AC3E}">
        <p14:creationId xmlns:p14="http://schemas.microsoft.com/office/powerpoint/2010/main" val="35579136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584200" y="1435100"/>
            <a:ext cx="11018838" cy="2930033"/>
          </a:xfrm>
        </p:spPr>
        <p:txBody>
          <a:bodyPr/>
          <a:lstStyle/>
          <a:p>
            <a:pPr marL="0" indent="0">
              <a:buNone/>
            </a:pPr>
            <a:r>
              <a:rPr lang="en-US" dirty="0"/>
              <a:t>Research the </a:t>
            </a:r>
            <a:r>
              <a:rPr lang="en-US" dirty="0">
                <a:latin typeface="Consolas" panose="020B0609020204030204" pitchFamily="49" charset="0"/>
              </a:rPr>
              <a:t>math</a:t>
            </a:r>
            <a:r>
              <a:rPr lang="en-US" dirty="0"/>
              <a:t> library in Python.</a:t>
            </a:r>
          </a:p>
          <a:p>
            <a:pPr marL="0" indent="0">
              <a:buNone/>
            </a:pPr>
            <a:endParaRPr lang="en-US" dirty="0"/>
          </a:p>
          <a:p>
            <a:pPr marL="0" indent="0">
              <a:buNone/>
            </a:pPr>
            <a:r>
              <a:rPr lang="en-US" dirty="0"/>
              <a:t>Create a program that finds the length of the hypotenuse of a right triangle, given the two perpendicular sides.</a:t>
            </a:r>
          </a:p>
          <a:p>
            <a:pPr marL="0" indent="0">
              <a:buNone/>
            </a:pPr>
            <a:endParaRPr lang="en-US" dirty="0"/>
          </a:p>
          <a:p>
            <a:pPr marL="0" indent="0">
              <a:buNone/>
            </a:pPr>
            <a:r>
              <a:rPr lang="en-US" dirty="0"/>
              <a:t>Can this program be completed without using   </a:t>
            </a:r>
            <a:r>
              <a:rPr lang="en-US" dirty="0">
                <a:latin typeface="Consolas" panose="020B0609020204030204" pitchFamily="49" charset="0"/>
              </a:rPr>
              <a:t>import math</a:t>
            </a:r>
            <a:r>
              <a:rPr lang="en-US" dirty="0"/>
              <a:t>?</a:t>
            </a:r>
          </a:p>
        </p:txBody>
      </p:sp>
    </p:spTree>
    <p:custDataLst>
      <p:tags r:id="rId1"/>
    </p:custDataLst>
    <p:extLst>
      <p:ext uri="{BB962C8B-B14F-4D97-AF65-F5344CB8AC3E}">
        <p14:creationId xmlns:p14="http://schemas.microsoft.com/office/powerpoint/2010/main" val="582497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notebook, write down two things you learned today.</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Built-In Functions</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9914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function, argument, calling, importing, returning</a:t>
            </a:r>
          </a:p>
          <a:p>
            <a:pPr marL="342900" indent="-342900">
              <a:buFont typeface="Arial" panose="020B0604020202020204" pitchFamily="34" charset="0"/>
              <a:buChar char="•"/>
            </a:pPr>
            <a:r>
              <a:rPr lang="en-US" dirty="0"/>
              <a:t>Call the built-in </a:t>
            </a:r>
            <a:r>
              <a:rPr lang="en-US" dirty="0">
                <a:latin typeface="Consolas" panose="020B0609020204030204" pitchFamily="49" charset="0"/>
              </a:rPr>
              <a:t>randint</a:t>
            </a:r>
            <a:r>
              <a:rPr lang="en-US" dirty="0"/>
              <a:t> function, using arguments</a:t>
            </a:r>
          </a:p>
          <a:p>
            <a:pPr marL="342900" indent="-342900">
              <a:buFont typeface="Arial" panose="020B0604020202020204" pitchFamily="34" charset="0"/>
              <a:buChar char="•"/>
            </a:pPr>
            <a:r>
              <a:rPr lang="en-US" dirty="0"/>
              <a:t>Utilize code other people have written in Python libraries</a:t>
            </a:r>
          </a:p>
          <a:p>
            <a:pPr marL="342900" indent="-342900">
              <a:buFont typeface="Arial" panose="020B0604020202020204" pitchFamily="34" charset="0"/>
              <a:buChar char="•"/>
            </a:pPr>
            <a:r>
              <a:rPr lang="en-US" dirty="0"/>
              <a:t>Understand the difference between printing and returning</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581" y="156258"/>
            <a:ext cx="11018520" cy="553998"/>
          </a:xfrm>
        </p:spPr>
        <p:txBody>
          <a:bodyPr/>
          <a:lstStyle/>
          <a:p>
            <a:r>
              <a:rPr lang="en-US" dirty="0"/>
              <a:t>Do Now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6581" y="872303"/>
            <a:ext cx="11018838" cy="5829440"/>
          </a:xfrm>
        </p:spPr>
        <p:txBody>
          <a:bodyPr/>
          <a:lstStyle/>
          <a:p>
            <a:r>
              <a:rPr lang="en-US" sz="2400" dirty="0"/>
              <a:t>Write down in your notebook one thing you learned in the previous class.</a:t>
            </a:r>
          </a:p>
          <a:p>
            <a:r>
              <a:rPr lang="en-US" sz="2400" dirty="0"/>
              <a:t>Type the following code into the editor and run the program.</a:t>
            </a:r>
            <a:br>
              <a:rPr lang="en-US" sz="2400" dirty="0"/>
            </a:br>
            <a:endParaRPr lang="en-US" sz="2400" dirty="0"/>
          </a:p>
          <a:p>
            <a:pPr marL="917575" indent="-285750">
              <a:spcBef>
                <a:spcPts val="0"/>
              </a:spcBef>
              <a:buClr>
                <a:schemeClr val="accent4"/>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917575" indent="-285750">
              <a:spcBef>
                <a:spcPts val="0"/>
              </a:spcBef>
              <a:buClr>
                <a:schemeClr val="accent4"/>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917575" indent="-285750">
              <a:spcBef>
                <a:spcPts val="0"/>
              </a:spcBef>
              <a:buClr>
                <a:schemeClr val="accent4"/>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917575" indent="-285750">
              <a:spcBef>
                <a:spcPts val="0"/>
              </a:spcBef>
              <a:buClr>
                <a:schemeClr val="accent4"/>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b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b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400" b="1" dirty="0"/>
              <a:t>1) </a:t>
            </a:r>
            <a:r>
              <a:rPr lang="en-US" sz="2400" dirty="0"/>
              <a:t>What does </a:t>
            </a:r>
            <a:r>
              <a:rPr lang="en-US" sz="2400" dirty="0" err="1">
                <a:latin typeface="Consolas" panose="020B0609020204030204" pitchFamily="49" charset="0"/>
              </a:rPr>
              <a:t>randint</a:t>
            </a:r>
            <a:r>
              <a:rPr lang="en-US" sz="2400" dirty="0"/>
              <a:t> do?</a:t>
            </a:r>
          </a:p>
          <a:p>
            <a:pPr marL="0" indent="0">
              <a:buNone/>
            </a:pPr>
            <a:r>
              <a:rPr lang="en-US" sz="2400" b="1" dirty="0"/>
              <a:t>2) </a:t>
            </a:r>
            <a:r>
              <a:rPr lang="en-US" sz="2400" dirty="0"/>
              <a:t>What do the </a:t>
            </a:r>
            <a:r>
              <a:rPr lang="en-US" sz="2400" dirty="0">
                <a:latin typeface="Consolas" panose="020B0609020204030204" pitchFamily="49" charset="0"/>
              </a:rPr>
              <a:t>0</a:t>
            </a:r>
            <a:r>
              <a:rPr lang="en-US" sz="2400" dirty="0"/>
              <a:t> and </a:t>
            </a:r>
            <a:r>
              <a:rPr lang="en-US" sz="2400" dirty="0">
                <a:latin typeface="Consolas" panose="020B0609020204030204" pitchFamily="49" charset="0"/>
              </a:rPr>
              <a:t>3</a:t>
            </a:r>
            <a:r>
              <a:rPr lang="en-US" sz="2400" dirty="0"/>
              <a:t> do? Try changing those numbers and re-run the program.</a:t>
            </a:r>
          </a:p>
          <a:p>
            <a:pPr marL="0" indent="0">
              <a:buNone/>
            </a:pPr>
            <a:r>
              <a:rPr lang="en-US" sz="2400" b="1" dirty="0"/>
              <a:t>3) </a:t>
            </a:r>
            <a:r>
              <a:rPr lang="en-US" sz="2400" dirty="0"/>
              <a:t>Try typing the same lines above, directly into the Python console, hitting </a:t>
            </a:r>
            <a:r>
              <a:rPr lang="en-US" sz="2400" b="1" dirty="0"/>
              <a:t>Enter</a:t>
            </a:r>
            <a:r>
              <a:rPr lang="en-US" sz="2400" dirty="0"/>
              <a:t> after each line. What is different about executing code in interactive mode?</a:t>
            </a:r>
          </a:p>
          <a:p>
            <a:pPr marL="0" indent="0">
              <a:buNone/>
            </a:pPr>
            <a:r>
              <a:rPr lang="en-US" sz="2400" b="1" dirty="0"/>
              <a:t>4) </a:t>
            </a:r>
            <a:r>
              <a:rPr lang="en-US" sz="2400" dirty="0"/>
              <a:t>What happens if you leave out the </a:t>
            </a:r>
            <a:r>
              <a:rPr lang="en-US" sz="2400" dirty="0">
                <a:solidFill>
                  <a:srgbClr val="000000"/>
                </a:solidFill>
                <a:latin typeface="Consolas" panose="020B0609020204030204" pitchFamily="49" charset="0"/>
                <a:cs typeface="Times New Roman" panose="02020603050405020304" pitchFamily="18" charset="0"/>
              </a:rPr>
              <a:t>print()</a:t>
            </a:r>
            <a:r>
              <a:rPr lang="en-US" sz="2400" dirty="0"/>
              <a:t> command, and instead just type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t>into the console?</a:t>
            </a:r>
          </a:p>
          <a:p>
            <a:pPr marL="0" indent="0">
              <a:buNone/>
            </a:pPr>
            <a:r>
              <a:rPr lang="en-US" sz="2400" b="1" dirty="0"/>
              <a:t>5) </a:t>
            </a:r>
            <a:r>
              <a:rPr lang="en-US" sz="2400" dirty="0"/>
              <a:t>What happens differently if you remove </a:t>
            </a:r>
            <a:r>
              <a:rPr lang="en-US" sz="2400" dirty="0">
                <a:latin typeface="Consolas" panose="020B0609020204030204" pitchFamily="49" charset="0"/>
              </a:rPr>
              <a:t>print()</a:t>
            </a:r>
            <a:r>
              <a:rPr lang="en-US" sz="2400" dirty="0"/>
              <a:t> from one or more lines in the original program above, and re-run that?  Why does that happen?</a:t>
            </a:r>
          </a:p>
          <a:p>
            <a:pPr marL="0" indent="0">
              <a:buNone/>
            </a:pPr>
            <a:endParaRPr lang="en-US" sz="2400" dirty="0"/>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Remember – Building your own block in Snap</a:t>
            </a:r>
          </a:p>
        </p:txBody>
      </p:sp>
      <p:pic>
        <p:nvPicPr>
          <p:cNvPr id="3074" name="Picture 2" descr="Block Editor&#10;+square+&#10;repeat 4&#10;move 100 steps&#10;turn 90 degrees&#10;end block">
            <a:extLst>
              <a:ext uri="{FF2B5EF4-FFF2-40B4-BE49-F238E27FC236}">
                <a16:creationId xmlns:a16="http://schemas.microsoft.com/office/drawing/2014/main" id="{A3382A13-B248-4099-A74A-87362FDDF84E}"/>
              </a:ext>
            </a:extLst>
          </p:cNvPr>
          <p:cNvPicPr>
            <a:picLocks noGrp="1" noChangeAspect="1" noChangeArrowheads="1"/>
          </p:cNvPicPr>
          <p:nvPr>
            <p:ph sz="quarter" idx="10"/>
          </p:nvPr>
        </p:nvPicPr>
        <p:blipFill>
          <a:blip r:embed="rId4">
            <a:extLst>
              <a:ext uri="{28A0092B-C50C-407E-A947-70E740481C1C}">
                <a14:useLocalDpi xmlns:a14="http://schemas.microsoft.com/office/drawing/2010/main" val="0"/>
              </a:ext>
            </a:extLst>
          </a:blip>
          <a:srcRect/>
          <a:stretch>
            <a:fillRect/>
          </a:stretch>
        </p:blipFill>
        <p:spPr bwMode="auto">
          <a:xfrm>
            <a:off x="1799166" y="1566862"/>
            <a:ext cx="8593667" cy="483393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3791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DC56-7F9C-458F-8E92-36C29E179DAA}"/>
              </a:ext>
            </a:extLst>
          </p:cNvPr>
          <p:cNvSpPr>
            <a:spLocks noGrp="1"/>
          </p:cNvSpPr>
          <p:nvPr>
            <p:ph type="title"/>
          </p:nvPr>
        </p:nvSpPr>
        <p:spPr>
          <a:xfrm>
            <a:off x="588263" y="457200"/>
            <a:ext cx="11018520" cy="553998"/>
          </a:xfrm>
        </p:spPr>
        <p:txBody>
          <a:bodyPr/>
          <a:lstStyle/>
          <a:p>
            <a:r>
              <a:rPr lang="en-US" dirty="0"/>
              <a:t>Definitions</a:t>
            </a:r>
          </a:p>
        </p:txBody>
      </p:sp>
      <p:sp>
        <p:nvSpPr>
          <p:cNvPr id="3" name="Content Placeholder 2">
            <a:extLst>
              <a:ext uri="{FF2B5EF4-FFF2-40B4-BE49-F238E27FC236}">
                <a16:creationId xmlns:a16="http://schemas.microsoft.com/office/drawing/2014/main" id="{1A483602-5C7A-4657-81B7-98E368F0236A}"/>
              </a:ext>
            </a:extLst>
          </p:cNvPr>
          <p:cNvSpPr>
            <a:spLocks noGrp="1"/>
          </p:cNvSpPr>
          <p:nvPr>
            <p:ph type="body" sz="quarter" idx="10"/>
          </p:nvPr>
        </p:nvSpPr>
        <p:spPr>
          <a:xfrm>
            <a:off x="586740" y="1098704"/>
            <a:ext cx="11018520" cy="3582263"/>
          </a:xfrm>
        </p:spPr>
        <p:txBody>
          <a:bodyPr/>
          <a:lstStyle/>
          <a:p>
            <a:r>
              <a:rPr lang="en-US" sz="4000" dirty="0"/>
              <a:t>A </a:t>
            </a:r>
            <a:r>
              <a:rPr lang="en-US" sz="4000" b="1" dirty="0"/>
              <a:t>function</a:t>
            </a:r>
            <a:r>
              <a:rPr lang="en-US" sz="4000" dirty="0"/>
              <a:t> is a named sequence of statements. </a:t>
            </a:r>
          </a:p>
          <a:p>
            <a:pPr marL="457200" indent="-342900" defTabSz="914400">
              <a:lnSpc>
                <a:spcPct val="150000"/>
              </a:lnSpc>
              <a:spcBef>
                <a:spcPts val="0"/>
              </a:spcBef>
              <a:buClr>
                <a:srgbClr val="595959"/>
              </a:buClr>
              <a:buSzPts val="1800"/>
              <a:buFont typeface="Helvetica Neue"/>
              <a:buChar char="●"/>
            </a:pPr>
            <a:r>
              <a:rPr lang="en-US" dirty="0"/>
              <a:t>You can </a:t>
            </a:r>
            <a:r>
              <a:rPr lang="en-US" b="1" dirty="0"/>
              <a:t>call</a:t>
            </a:r>
            <a:r>
              <a:rPr lang="en-US" dirty="0"/>
              <a:t> the function by its function name. </a:t>
            </a:r>
          </a:p>
          <a:p>
            <a:pPr marL="457200" lvl="0" indent="-342900" defTabSz="914400">
              <a:lnSpc>
                <a:spcPct val="150000"/>
              </a:lnSpc>
              <a:spcBef>
                <a:spcPts val="0"/>
              </a:spcBef>
              <a:buClr>
                <a:srgbClr val="595959"/>
              </a:buClr>
              <a:buSzPts val="1800"/>
              <a:buFont typeface="Helvetica Neue"/>
              <a:buChar char="●"/>
            </a:pPr>
            <a:r>
              <a:rPr lang="en-US" kern="0" dirty="0">
                <a:solidFill>
                  <a:srgbClr val="595959"/>
                </a:solidFill>
                <a:sym typeface="Helvetica Neue"/>
              </a:rPr>
              <a:t>Expect a set of </a:t>
            </a:r>
            <a:r>
              <a:rPr lang="en-US" b="1" kern="0" dirty="0">
                <a:solidFill>
                  <a:srgbClr val="595959"/>
                </a:solidFill>
                <a:sym typeface="Helvetica Neue"/>
              </a:rPr>
              <a:t>arguments</a:t>
            </a:r>
            <a:r>
              <a:rPr lang="en-US" kern="0" dirty="0">
                <a:solidFill>
                  <a:srgbClr val="595959"/>
                </a:solidFill>
                <a:sym typeface="Helvetica Neue"/>
              </a:rPr>
              <a:t> defined by whoever designed them</a:t>
            </a:r>
          </a:p>
          <a:p>
            <a:pPr marL="457200" lvl="0" indent="-342900" defTabSz="914400">
              <a:lnSpc>
                <a:spcPct val="150000"/>
              </a:lnSpc>
              <a:spcBef>
                <a:spcPts val="0"/>
              </a:spcBef>
              <a:buClr>
                <a:srgbClr val="595959"/>
              </a:buClr>
              <a:buSzPts val="1800"/>
              <a:buFont typeface="Helvetica Neue"/>
              <a:buChar char="●"/>
            </a:pPr>
            <a:r>
              <a:rPr lang="en-US" kern="0" dirty="0">
                <a:solidFill>
                  <a:srgbClr val="595959"/>
                </a:solidFill>
                <a:sym typeface="Helvetica Neue"/>
              </a:rPr>
              <a:t>How to determine what the arguments are? </a:t>
            </a:r>
            <a:r>
              <a:rPr lang="en-US" b="1" kern="0" dirty="0">
                <a:solidFill>
                  <a:srgbClr val="595959"/>
                </a:solidFill>
                <a:sym typeface="Helvetica Neue"/>
              </a:rPr>
              <a:t>Documentation</a:t>
            </a:r>
            <a:r>
              <a:rPr lang="en-US" kern="0" dirty="0">
                <a:solidFill>
                  <a:srgbClr val="595959"/>
                </a:solidFill>
                <a:sym typeface="Helvetica Neue"/>
              </a:rPr>
              <a:t>!</a:t>
            </a:r>
          </a:p>
          <a:p>
            <a:pPr marL="685800" lvl="1" indent="-342900" defTabSz="914400">
              <a:lnSpc>
                <a:spcPct val="150000"/>
              </a:lnSpc>
              <a:spcBef>
                <a:spcPts val="0"/>
              </a:spcBef>
              <a:buClr>
                <a:srgbClr val="595959"/>
              </a:buClr>
              <a:buSzPts val="1800"/>
              <a:buFont typeface="Helvetica Neue"/>
              <a:buChar char="●"/>
            </a:pPr>
            <a:r>
              <a:rPr lang="en-US" i="1" kern="0" dirty="0">
                <a:solidFill>
                  <a:srgbClr val="595959"/>
                </a:solidFill>
                <a:sym typeface="Helvetica Neue"/>
              </a:rPr>
              <a:t>To find the documentation for Python, you can search on your favorite search engine.</a:t>
            </a:r>
          </a:p>
          <a:p>
            <a:pPr marL="457200" lvl="0" indent="-342900" defTabSz="914400">
              <a:lnSpc>
                <a:spcPct val="150000"/>
              </a:lnSpc>
              <a:spcBef>
                <a:spcPts val="0"/>
              </a:spcBef>
              <a:buClr>
                <a:srgbClr val="595959"/>
              </a:buClr>
              <a:buSzPts val="1800"/>
              <a:buFont typeface="Helvetica Neue"/>
              <a:buChar char="●"/>
            </a:pPr>
            <a:r>
              <a:rPr lang="en-US" kern="0" dirty="0">
                <a:solidFill>
                  <a:srgbClr val="595959"/>
                </a:solidFill>
                <a:sym typeface="Helvetica Neue"/>
              </a:rPr>
              <a:t>What are some built-in functions we’ve seen?</a:t>
            </a:r>
          </a:p>
        </p:txBody>
      </p:sp>
      <p:sp>
        <p:nvSpPr>
          <p:cNvPr id="4" name="TextBox 3">
            <a:extLst>
              <a:ext uri="{FF2B5EF4-FFF2-40B4-BE49-F238E27FC236}">
                <a16:creationId xmlns:a16="http://schemas.microsoft.com/office/drawing/2014/main" id="{79EFF001-D60C-47C2-912B-DEEA2622799A}"/>
              </a:ext>
            </a:extLst>
          </p:cNvPr>
          <p:cNvSpPr txBox="1"/>
          <p:nvPr/>
        </p:nvSpPr>
        <p:spPr>
          <a:xfrm flipH="1">
            <a:off x="474626" y="4888230"/>
            <a:ext cx="2893606" cy="1969770"/>
          </a:xfrm>
          <a:prstGeom prst="rect">
            <a:avLst/>
          </a:prstGeom>
          <a:noFill/>
        </p:spPr>
        <p:txBody>
          <a:bodyPr wrap="square" lIns="0" tIns="0" rIns="0" bIns="0" rtlCol="0">
            <a:spAutoFit/>
          </a:bodyPr>
          <a:lstStyle/>
          <a:p>
            <a:pPr marL="914400" lvl="1" indent="-317500" defTabSz="914400">
              <a:lnSpc>
                <a:spcPct val="150000"/>
              </a:lnSpc>
              <a:spcBef>
                <a:spcPts val="0"/>
              </a:spcBef>
              <a:buClr>
                <a:srgbClr val="595959"/>
              </a:buClr>
              <a:buSzPts val="1400"/>
              <a:buFont typeface="Courier New"/>
              <a:buChar char="○"/>
            </a:pPr>
            <a:r>
              <a:rPr lang="en-US" sz="2400" kern="0" dirty="0">
                <a:solidFill>
                  <a:srgbClr val="595959"/>
                </a:solidFill>
                <a:latin typeface="Consolas" panose="020B0609020204030204" pitchFamily="49" charset="0"/>
                <a:ea typeface="Courier New"/>
                <a:cs typeface="Courier New"/>
                <a:sym typeface="Courier New"/>
              </a:rPr>
              <a:t>print()</a:t>
            </a:r>
          </a:p>
          <a:p>
            <a:pPr marL="914400" lvl="1" indent="-317500" defTabSz="914400">
              <a:lnSpc>
                <a:spcPct val="150000"/>
              </a:lnSpc>
              <a:spcBef>
                <a:spcPts val="0"/>
              </a:spcBef>
              <a:buClr>
                <a:srgbClr val="595959"/>
              </a:buClr>
              <a:buSzPts val="1400"/>
              <a:buFont typeface="Courier New"/>
              <a:buChar char="○"/>
            </a:pPr>
            <a:r>
              <a:rPr lang="en-US" sz="2400" kern="0" dirty="0">
                <a:solidFill>
                  <a:srgbClr val="595959"/>
                </a:solidFill>
                <a:latin typeface="Consolas" panose="020B0609020204030204" pitchFamily="49" charset="0"/>
                <a:ea typeface="Courier New"/>
                <a:cs typeface="Courier New"/>
                <a:sym typeface="Courier New"/>
              </a:rPr>
              <a:t>type()</a:t>
            </a:r>
          </a:p>
          <a:p>
            <a:pPr marL="914400" lvl="1" indent="-317500" defTabSz="914400">
              <a:lnSpc>
                <a:spcPct val="150000"/>
              </a:lnSpc>
              <a:spcBef>
                <a:spcPts val="0"/>
              </a:spcBef>
              <a:buClr>
                <a:srgbClr val="595959"/>
              </a:buClr>
              <a:buSzPts val="1400"/>
              <a:buFont typeface="Courier New"/>
              <a:buChar char="○"/>
            </a:pPr>
            <a:r>
              <a:rPr lang="en-US" sz="2400" kern="0" dirty="0" err="1">
                <a:solidFill>
                  <a:srgbClr val="595959"/>
                </a:solidFill>
                <a:latin typeface="Consolas" panose="020B0609020204030204" pitchFamily="49" charset="0"/>
                <a:ea typeface="Courier New"/>
                <a:cs typeface="Courier New"/>
                <a:sym typeface="Courier New"/>
              </a:rPr>
              <a:t>randint</a:t>
            </a:r>
            <a:r>
              <a:rPr lang="en-US" sz="2400" kern="0" dirty="0">
                <a:solidFill>
                  <a:srgbClr val="595959"/>
                </a:solidFill>
                <a:latin typeface="Consolas" panose="020B0609020204030204" pitchFamily="49" charset="0"/>
                <a:ea typeface="Courier New"/>
                <a:cs typeface="Courier New"/>
                <a:sym typeface="Courier New"/>
              </a:rPr>
              <a:t>()</a:t>
            </a:r>
          </a:p>
          <a:p>
            <a:pPr algn="l"/>
            <a:endParaRPr lang="en-US" sz="2000" dirty="0" err="1">
              <a:gradFill>
                <a:gsLst>
                  <a:gs pos="2917">
                    <a:schemeClr val="tx1"/>
                  </a:gs>
                  <a:gs pos="30000">
                    <a:schemeClr val="tx1"/>
                  </a:gs>
                </a:gsLst>
                <a:lin ang="5400000" scaled="0"/>
              </a:gradFill>
            </a:endParaRPr>
          </a:p>
        </p:txBody>
      </p:sp>
      <p:sp>
        <p:nvSpPr>
          <p:cNvPr id="5" name="TextBox 4">
            <a:extLst>
              <a:ext uri="{FF2B5EF4-FFF2-40B4-BE49-F238E27FC236}">
                <a16:creationId xmlns:a16="http://schemas.microsoft.com/office/drawing/2014/main" id="{FE5D91BC-A568-44C1-9490-441B690A867E}"/>
              </a:ext>
            </a:extLst>
          </p:cNvPr>
          <p:cNvSpPr txBox="1"/>
          <p:nvPr/>
        </p:nvSpPr>
        <p:spPr>
          <a:xfrm flipH="1">
            <a:off x="4273051" y="4891944"/>
            <a:ext cx="2893606" cy="1969770"/>
          </a:xfrm>
          <a:prstGeom prst="rect">
            <a:avLst/>
          </a:prstGeom>
          <a:noFill/>
        </p:spPr>
        <p:txBody>
          <a:bodyPr wrap="square" lIns="0" tIns="0" rIns="0" bIns="0" rtlCol="0">
            <a:spAutoFit/>
          </a:bodyPr>
          <a:lstStyle/>
          <a:p>
            <a:pPr marL="914400" lvl="1" indent="-317500" defTabSz="914400">
              <a:lnSpc>
                <a:spcPct val="150000"/>
              </a:lnSpc>
              <a:spcBef>
                <a:spcPts val="0"/>
              </a:spcBef>
              <a:buClr>
                <a:srgbClr val="595959"/>
              </a:buClr>
              <a:buSzPts val="1400"/>
              <a:buFont typeface="Courier New"/>
              <a:buChar char="○"/>
            </a:pPr>
            <a:r>
              <a:rPr lang="en-US" sz="2400" kern="0" dirty="0" err="1">
                <a:solidFill>
                  <a:srgbClr val="595959"/>
                </a:solidFill>
                <a:latin typeface="Consolas" panose="020B0609020204030204" pitchFamily="49" charset="0"/>
                <a:ea typeface="Courier New"/>
                <a:cs typeface="Courier New"/>
                <a:sym typeface="Courier New"/>
              </a:rPr>
              <a:t>len</a:t>
            </a:r>
            <a:r>
              <a:rPr lang="en-US" sz="2400" kern="0" dirty="0">
                <a:solidFill>
                  <a:srgbClr val="595959"/>
                </a:solidFill>
                <a:latin typeface="Consolas" panose="020B0609020204030204" pitchFamily="49" charset="0"/>
                <a:ea typeface="Courier New"/>
                <a:cs typeface="Courier New"/>
                <a:sym typeface="Courier New"/>
              </a:rPr>
              <a:t>()</a:t>
            </a:r>
          </a:p>
          <a:p>
            <a:pPr marL="914400" lvl="1" indent="-317500" defTabSz="914400">
              <a:lnSpc>
                <a:spcPct val="150000"/>
              </a:lnSpc>
              <a:spcBef>
                <a:spcPts val="0"/>
              </a:spcBef>
              <a:buClr>
                <a:srgbClr val="595959"/>
              </a:buClr>
              <a:buSzPts val="1400"/>
              <a:buFont typeface="Courier New"/>
              <a:buChar char="○"/>
            </a:pPr>
            <a:r>
              <a:rPr lang="en-US" sz="2400" kern="0" dirty="0">
                <a:solidFill>
                  <a:srgbClr val="595959"/>
                </a:solidFill>
                <a:latin typeface="Consolas" panose="020B0609020204030204" pitchFamily="49" charset="0"/>
                <a:ea typeface="Courier New"/>
                <a:cs typeface="Courier New"/>
                <a:sym typeface="Courier New"/>
              </a:rPr>
              <a:t>input()</a:t>
            </a:r>
          </a:p>
          <a:p>
            <a:pPr marL="914400" lvl="1" indent="-317500" defTabSz="914400">
              <a:lnSpc>
                <a:spcPct val="150000"/>
              </a:lnSpc>
              <a:spcBef>
                <a:spcPts val="0"/>
              </a:spcBef>
              <a:buClr>
                <a:srgbClr val="595959"/>
              </a:buClr>
              <a:buSzPts val="1400"/>
              <a:buFont typeface="Courier New"/>
              <a:buChar char="○"/>
            </a:pPr>
            <a:r>
              <a:rPr lang="en-US" sz="2400" kern="0" dirty="0">
                <a:solidFill>
                  <a:srgbClr val="595959"/>
                </a:solidFill>
                <a:latin typeface="Consolas" panose="020B0609020204030204" pitchFamily="49" charset="0"/>
                <a:ea typeface="Courier New"/>
                <a:cs typeface="Courier New"/>
                <a:sym typeface="Courier New"/>
              </a:rPr>
              <a:t>str()</a:t>
            </a:r>
          </a:p>
          <a:p>
            <a:pPr algn="l"/>
            <a:endParaRPr lang="en-US" sz="2000" dirty="0" err="1">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B9F4AA4A-6D6B-40B6-A496-F32A2571E9D3}"/>
              </a:ext>
            </a:extLst>
          </p:cNvPr>
          <p:cNvSpPr txBox="1"/>
          <p:nvPr/>
        </p:nvSpPr>
        <p:spPr>
          <a:xfrm flipH="1">
            <a:off x="7861204" y="4888230"/>
            <a:ext cx="2893606" cy="1969770"/>
          </a:xfrm>
          <a:prstGeom prst="rect">
            <a:avLst/>
          </a:prstGeom>
          <a:noFill/>
        </p:spPr>
        <p:txBody>
          <a:bodyPr wrap="square" lIns="0" tIns="0" rIns="0" bIns="0" rtlCol="0">
            <a:spAutoFit/>
          </a:bodyPr>
          <a:lstStyle/>
          <a:p>
            <a:pPr marL="914400" lvl="1" indent="-317500" defTabSz="914400">
              <a:lnSpc>
                <a:spcPct val="150000"/>
              </a:lnSpc>
              <a:spcBef>
                <a:spcPts val="0"/>
              </a:spcBef>
              <a:buClr>
                <a:srgbClr val="595959"/>
              </a:buClr>
              <a:buSzPts val="1400"/>
              <a:buFont typeface="Courier New"/>
              <a:buChar char="○"/>
            </a:pPr>
            <a:r>
              <a:rPr lang="en-US" sz="2400" kern="0" dirty="0">
                <a:solidFill>
                  <a:srgbClr val="595959"/>
                </a:solidFill>
                <a:latin typeface="Consolas" panose="020B0609020204030204" pitchFamily="49" charset="0"/>
                <a:ea typeface="Courier New"/>
                <a:cs typeface="Courier New"/>
                <a:sym typeface="Courier New"/>
              </a:rPr>
              <a:t>int()</a:t>
            </a:r>
          </a:p>
          <a:p>
            <a:pPr marL="914400" lvl="1" indent="-317500" defTabSz="914400">
              <a:lnSpc>
                <a:spcPct val="150000"/>
              </a:lnSpc>
              <a:spcBef>
                <a:spcPts val="0"/>
              </a:spcBef>
              <a:buClr>
                <a:srgbClr val="595959"/>
              </a:buClr>
              <a:buSzPts val="1400"/>
              <a:buFont typeface="Courier New"/>
              <a:buChar char="○"/>
            </a:pPr>
            <a:r>
              <a:rPr lang="en-US" sz="2400" kern="0" dirty="0">
                <a:solidFill>
                  <a:srgbClr val="595959"/>
                </a:solidFill>
                <a:latin typeface="Consolas" panose="020B0609020204030204" pitchFamily="49" charset="0"/>
                <a:ea typeface="Courier New"/>
                <a:cs typeface="Courier New"/>
                <a:sym typeface="Courier New"/>
              </a:rPr>
              <a:t>float()</a:t>
            </a:r>
          </a:p>
          <a:p>
            <a:pPr marL="914400" lvl="1" indent="-317500" defTabSz="914400">
              <a:lnSpc>
                <a:spcPct val="150000"/>
              </a:lnSpc>
              <a:spcBef>
                <a:spcPts val="0"/>
              </a:spcBef>
              <a:buClr>
                <a:srgbClr val="595959"/>
              </a:buClr>
              <a:buSzPts val="1400"/>
              <a:buFont typeface="Courier New"/>
              <a:buChar char="○"/>
            </a:pPr>
            <a:r>
              <a:rPr lang="en-US" sz="2400" kern="0" dirty="0">
                <a:solidFill>
                  <a:srgbClr val="595959"/>
                </a:solidFill>
                <a:latin typeface="Consolas" panose="020B0609020204030204" pitchFamily="49" charset="0"/>
                <a:ea typeface="Courier New"/>
                <a:cs typeface="Courier New"/>
                <a:sym typeface="Courier New"/>
              </a:rPr>
              <a:t>bool()</a:t>
            </a:r>
          </a:p>
          <a:p>
            <a:pPr algn="l"/>
            <a:endParaRPr lang="en-US" sz="2000" dirty="0" err="1">
              <a:gradFill>
                <a:gsLst>
                  <a:gs pos="2917">
                    <a:schemeClr val="tx1"/>
                  </a:gs>
                  <a:gs pos="30000">
                    <a:schemeClr val="tx1"/>
                  </a:gs>
                </a:gsLst>
                <a:lin ang="5400000" scaled="0"/>
              </a:gradFill>
            </a:endParaRPr>
          </a:p>
        </p:txBody>
      </p:sp>
    </p:spTree>
    <p:custDataLst>
      <p:tags r:id="rId1"/>
    </p:custDataLst>
    <p:extLst>
      <p:ext uri="{BB962C8B-B14F-4D97-AF65-F5344CB8AC3E}">
        <p14:creationId xmlns:p14="http://schemas.microsoft.com/office/powerpoint/2010/main" val="20916400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DB111-657F-4239-8F45-2979DCB1F4A7}"/>
              </a:ext>
            </a:extLst>
          </p:cNvPr>
          <p:cNvSpPr>
            <a:spLocks noGrp="1"/>
          </p:cNvSpPr>
          <p:nvPr>
            <p:ph type="title"/>
          </p:nvPr>
        </p:nvSpPr>
        <p:spPr/>
        <p:txBody>
          <a:bodyPr/>
          <a:lstStyle/>
          <a:p>
            <a:r>
              <a:rPr lang="en-US" dirty="0"/>
              <a:t>Parts of a function written in Python</a:t>
            </a:r>
          </a:p>
        </p:txBody>
      </p:sp>
      <p:sp>
        <p:nvSpPr>
          <p:cNvPr id="3" name="Content Placeholder 2">
            <a:extLst>
              <a:ext uri="{FF2B5EF4-FFF2-40B4-BE49-F238E27FC236}">
                <a16:creationId xmlns:a16="http://schemas.microsoft.com/office/drawing/2014/main" id="{FCECB9C8-E5DC-4E88-B078-BDDD2DFD9E03}"/>
              </a:ext>
            </a:extLst>
          </p:cNvPr>
          <p:cNvSpPr>
            <a:spLocks noGrp="1"/>
          </p:cNvSpPr>
          <p:nvPr>
            <p:ph sz="quarter" idx="10"/>
          </p:nvPr>
        </p:nvSpPr>
        <p:spPr>
          <a:xfrm>
            <a:off x="584200" y="1435100"/>
            <a:ext cx="11018838" cy="912990"/>
          </a:xfrm>
        </p:spPr>
        <p:txBody>
          <a:bodyPr/>
          <a:lstStyle/>
          <a:p>
            <a:pPr marL="0" indent="0" algn="ctr">
              <a:buNone/>
            </a:pPr>
            <a:r>
              <a:rPr lang="en-US" sz="5400" dirty="0">
                <a:latin typeface="Consolas" panose="020B0609020204030204" pitchFamily="49" charset="0"/>
              </a:rPr>
              <a:t>x = </a:t>
            </a:r>
            <a:r>
              <a:rPr lang="en-US" sz="5400" dirty="0" err="1">
                <a:latin typeface="Consolas" panose="020B0609020204030204" pitchFamily="49" charset="0"/>
              </a:rPr>
              <a:t>somefunction</a:t>
            </a:r>
            <a:r>
              <a:rPr lang="en-US" sz="5400" dirty="0">
                <a:latin typeface="Consolas" panose="020B0609020204030204" pitchFamily="49" charset="0"/>
              </a:rPr>
              <a:t>(a, b, c)</a:t>
            </a:r>
          </a:p>
          <a:p>
            <a:endParaRPr lang="en-US" dirty="0"/>
          </a:p>
        </p:txBody>
      </p:sp>
      <p:cxnSp>
        <p:nvCxnSpPr>
          <p:cNvPr id="8" name="Straight Arrow Connector 7" descr="Arrow pointing from &quot;Returned value is saved to x&quot; to &quot;x&quot;">
            <a:extLst>
              <a:ext uri="{FF2B5EF4-FFF2-40B4-BE49-F238E27FC236}">
                <a16:creationId xmlns:a16="http://schemas.microsoft.com/office/drawing/2014/main" id="{A9647481-B5D1-4CBA-8757-3C907A656928}"/>
              </a:ext>
            </a:extLst>
          </p:cNvPr>
          <p:cNvCxnSpPr/>
          <p:nvPr/>
        </p:nvCxnSpPr>
        <p:spPr>
          <a:xfrm flipV="1">
            <a:off x="1580444"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descr="Arrow pointing from &quot;Name of the function&quot; to &quot;somefunction&quot;">
            <a:extLst>
              <a:ext uri="{FF2B5EF4-FFF2-40B4-BE49-F238E27FC236}">
                <a16:creationId xmlns:a16="http://schemas.microsoft.com/office/drawing/2014/main" id="{D8FB478E-6521-4101-BF0D-A9CB4A4B4B78}"/>
              </a:ext>
            </a:extLst>
          </p:cNvPr>
          <p:cNvCxnSpPr/>
          <p:nvPr/>
        </p:nvCxnSpPr>
        <p:spPr>
          <a:xfrm flipV="1">
            <a:off x="4848577"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descr="Arrow pointing from &quot;Arguments&quot; to &quot;a&quot;">
            <a:extLst>
              <a:ext uri="{FF2B5EF4-FFF2-40B4-BE49-F238E27FC236}">
                <a16:creationId xmlns:a16="http://schemas.microsoft.com/office/drawing/2014/main" id="{97BF7AC9-152E-4653-809A-4A8A07303D4A}"/>
              </a:ext>
            </a:extLst>
          </p:cNvPr>
          <p:cNvCxnSpPr/>
          <p:nvPr/>
        </p:nvCxnSpPr>
        <p:spPr>
          <a:xfrm flipV="1">
            <a:off x="8077199"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descr="Arrow pointing from &quot;Arguments&quot; to &quot;b&quot;">
            <a:extLst>
              <a:ext uri="{FF2B5EF4-FFF2-40B4-BE49-F238E27FC236}">
                <a16:creationId xmlns:a16="http://schemas.microsoft.com/office/drawing/2014/main" id="{D7F9E069-2ACD-459C-B895-9573E48B95E5}"/>
              </a:ext>
            </a:extLst>
          </p:cNvPr>
          <p:cNvCxnSpPr/>
          <p:nvPr/>
        </p:nvCxnSpPr>
        <p:spPr>
          <a:xfrm flipV="1">
            <a:off x="9115777"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descr="Arrow pointing from &quot;Arguments&quot; to &quot;c&quot;">
            <a:extLst>
              <a:ext uri="{FF2B5EF4-FFF2-40B4-BE49-F238E27FC236}">
                <a16:creationId xmlns:a16="http://schemas.microsoft.com/office/drawing/2014/main" id="{37E3402D-9AEC-4CD5-B2D1-2955EDB3D077}"/>
              </a:ext>
            </a:extLst>
          </p:cNvPr>
          <p:cNvCxnSpPr/>
          <p:nvPr/>
        </p:nvCxnSpPr>
        <p:spPr>
          <a:xfrm flipV="1">
            <a:off x="10289821"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68B8372C-0A72-4E82-A8B5-691C6E6C6849}"/>
              </a:ext>
            </a:extLst>
          </p:cNvPr>
          <p:cNvSpPr txBox="1"/>
          <p:nvPr/>
        </p:nvSpPr>
        <p:spPr>
          <a:xfrm>
            <a:off x="750719" y="4284133"/>
            <a:ext cx="1659449" cy="923330"/>
          </a:xfrm>
          <a:prstGeom prst="rect">
            <a:avLst/>
          </a:prstGeom>
          <a:noFill/>
        </p:spPr>
        <p:txBody>
          <a:bodyPr wrap="square" lIns="0" tIns="0" rIns="0" bIns="0" rtlCol="0">
            <a:spAutoFit/>
          </a:bodyPr>
          <a:lstStyle/>
          <a:p>
            <a:pPr algn="ctr"/>
            <a:r>
              <a:rPr lang="en-US" sz="2000" dirty="0"/>
              <a:t>Returned value is saved to x</a:t>
            </a:r>
          </a:p>
        </p:txBody>
      </p:sp>
      <p:sp>
        <p:nvSpPr>
          <p:cNvPr id="14" name="TextBox 13">
            <a:extLst>
              <a:ext uri="{FF2B5EF4-FFF2-40B4-BE49-F238E27FC236}">
                <a16:creationId xmlns:a16="http://schemas.microsoft.com/office/drawing/2014/main" id="{61F7EC4D-A68B-47FF-A57A-8F2675C23FA2}"/>
              </a:ext>
            </a:extLst>
          </p:cNvPr>
          <p:cNvSpPr txBox="1"/>
          <p:nvPr/>
        </p:nvSpPr>
        <p:spPr>
          <a:xfrm>
            <a:off x="4272856" y="4284133"/>
            <a:ext cx="1382878" cy="923330"/>
          </a:xfrm>
          <a:prstGeom prst="rect">
            <a:avLst/>
          </a:prstGeom>
          <a:noFill/>
        </p:spPr>
        <p:txBody>
          <a:bodyPr wrap="square" lIns="0" tIns="0" rIns="0" bIns="0" rtlCol="0">
            <a:spAutoFit/>
          </a:bodyPr>
          <a:lstStyle/>
          <a:p>
            <a:pPr algn="ctr"/>
            <a:r>
              <a:rPr lang="en-US" sz="2000" dirty="0"/>
              <a:t>Name of the Function</a:t>
            </a:r>
          </a:p>
        </p:txBody>
      </p:sp>
      <p:sp>
        <p:nvSpPr>
          <p:cNvPr id="15" name="TextBox 14">
            <a:extLst>
              <a:ext uri="{FF2B5EF4-FFF2-40B4-BE49-F238E27FC236}">
                <a16:creationId xmlns:a16="http://schemas.microsoft.com/office/drawing/2014/main" id="{86FE33E6-5719-47EF-A78F-089F47906F56}"/>
              </a:ext>
            </a:extLst>
          </p:cNvPr>
          <p:cNvSpPr txBox="1"/>
          <p:nvPr/>
        </p:nvSpPr>
        <p:spPr>
          <a:xfrm>
            <a:off x="8613433" y="4745798"/>
            <a:ext cx="1382878" cy="307777"/>
          </a:xfrm>
          <a:prstGeom prst="rect">
            <a:avLst/>
          </a:prstGeom>
          <a:noFill/>
        </p:spPr>
        <p:txBody>
          <a:bodyPr wrap="square" lIns="0" tIns="0" rIns="0" bIns="0" rtlCol="0">
            <a:spAutoFit/>
          </a:bodyPr>
          <a:lstStyle/>
          <a:p>
            <a:r>
              <a:rPr lang="en-US" sz="2000" dirty="0"/>
              <a:t>Arguments</a:t>
            </a:r>
          </a:p>
        </p:txBody>
      </p:sp>
    </p:spTree>
    <p:custDataLst>
      <p:tags r:id="rId1"/>
    </p:custDataLst>
    <p:extLst>
      <p:ext uri="{BB962C8B-B14F-4D97-AF65-F5344CB8AC3E}">
        <p14:creationId xmlns:p14="http://schemas.microsoft.com/office/powerpoint/2010/main" val="7037346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B72F-07ED-4AF8-92EE-6C192CBF263B}"/>
              </a:ext>
            </a:extLst>
          </p:cNvPr>
          <p:cNvSpPr>
            <a:spLocks noGrp="1"/>
          </p:cNvSpPr>
          <p:nvPr>
            <p:ph type="title"/>
          </p:nvPr>
        </p:nvSpPr>
        <p:spPr/>
        <p:txBody>
          <a:bodyPr/>
          <a:lstStyle/>
          <a:p>
            <a:r>
              <a:rPr lang="en-US" dirty="0"/>
              <a:t>Lab 3.01: What is the Magic 8 Ball?</a:t>
            </a:r>
          </a:p>
        </p:txBody>
      </p:sp>
      <p:pic>
        <p:nvPicPr>
          <p:cNvPr id="6" name="Online Media 5" title="Uncovering the Mystery of the Magic 8 Ball">
            <a:hlinkClick r:id="" action="ppaction://media"/>
            <a:extLst>
              <a:ext uri="{FF2B5EF4-FFF2-40B4-BE49-F238E27FC236}">
                <a16:creationId xmlns:a16="http://schemas.microsoft.com/office/drawing/2014/main" id="{B85315D0-0623-4848-895A-76BD47B0B712}"/>
              </a:ext>
            </a:extLst>
          </p:cNvPr>
          <p:cNvPicPr>
            <a:picLocks noGrp="1" noRot="1" noChangeAspect="1"/>
          </p:cNvPicPr>
          <p:nvPr>
            <p:ph sz="quarter" idx="10"/>
            <a:videoFile r:link="rId2"/>
          </p:nvPr>
        </p:nvPicPr>
        <p:blipFill>
          <a:blip r:embed="rId5"/>
          <a:stretch>
            <a:fillRect/>
          </a:stretch>
        </p:blipFill>
        <p:spPr>
          <a:xfrm>
            <a:off x="1797050" y="1435100"/>
            <a:ext cx="8593138" cy="4833938"/>
          </a:xfrm>
          <a:prstGeom prst="rect">
            <a:avLst/>
          </a:prstGeom>
        </p:spPr>
      </p:pic>
    </p:spTree>
    <p:custDataLst>
      <p:tags r:id="rId1"/>
    </p:custDataLst>
    <p:extLst>
      <p:ext uri="{BB962C8B-B14F-4D97-AF65-F5344CB8AC3E}">
        <p14:creationId xmlns:p14="http://schemas.microsoft.com/office/powerpoint/2010/main" val="370588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37F3-B458-4D30-9284-0737CFF62B8B}"/>
              </a:ext>
            </a:extLst>
          </p:cNvPr>
          <p:cNvSpPr>
            <a:spLocks noGrp="1"/>
          </p:cNvSpPr>
          <p:nvPr>
            <p:ph type="title"/>
          </p:nvPr>
        </p:nvSpPr>
        <p:spPr/>
        <p:txBody>
          <a:bodyPr/>
          <a:lstStyle/>
          <a:p>
            <a:r>
              <a:rPr lang="en-US" dirty="0"/>
              <a:t>Lab 3.01: Magic 8-Ball</a:t>
            </a:r>
          </a:p>
        </p:txBody>
      </p:sp>
      <p:sp>
        <p:nvSpPr>
          <p:cNvPr id="3" name="Content Placeholder 2">
            <a:extLst>
              <a:ext uri="{FF2B5EF4-FFF2-40B4-BE49-F238E27FC236}">
                <a16:creationId xmlns:a16="http://schemas.microsoft.com/office/drawing/2014/main" id="{2CDF9B98-4E84-4DB0-B113-8DAEAC4316F5}"/>
              </a:ext>
            </a:extLst>
          </p:cNvPr>
          <p:cNvSpPr>
            <a:spLocks noGrp="1"/>
          </p:cNvSpPr>
          <p:nvPr>
            <p:ph sz="quarter" idx="10"/>
          </p:nvPr>
        </p:nvSpPr>
        <p:spPr>
          <a:xfrm>
            <a:off x="584200" y="1435100"/>
            <a:ext cx="11018838" cy="4296561"/>
          </a:xfrm>
        </p:spPr>
        <p:txBody>
          <a:bodyPr/>
          <a:lstStyle/>
          <a:p>
            <a:r>
              <a:rPr lang="en-US" dirty="0"/>
              <a:t>Practice importing </a:t>
            </a:r>
            <a:r>
              <a:rPr lang="en-US" dirty="0">
                <a:latin typeface="Consolas" panose="020B0609020204030204" pitchFamily="49" charset="0"/>
              </a:rPr>
              <a:t>random</a:t>
            </a:r>
          </a:p>
          <a:p>
            <a:pPr lvl="1"/>
            <a:r>
              <a:rPr lang="en-US" dirty="0"/>
              <a:t>Use </a:t>
            </a:r>
            <a:r>
              <a:rPr lang="en-US" dirty="0" err="1">
                <a:latin typeface="Consolas" panose="020B0609020204030204" pitchFamily="49" charset="0"/>
              </a:rPr>
              <a:t>randint</a:t>
            </a:r>
            <a:r>
              <a:rPr lang="en-US" dirty="0"/>
              <a:t> with different arguments. </a:t>
            </a:r>
          </a:p>
          <a:p>
            <a:pPr lvl="1"/>
            <a:r>
              <a:rPr lang="en-US" dirty="0"/>
              <a:t>Simulate a dice roll, printing out to the user what number they rolled.</a:t>
            </a:r>
            <a:br>
              <a:rPr lang="en-US" dirty="0"/>
            </a:br>
            <a:endParaRPr lang="en-US" dirty="0"/>
          </a:p>
          <a:p>
            <a:r>
              <a:rPr lang="en-US" dirty="0"/>
              <a:t>Look at the </a:t>
            </a:r>
            <a:r>
              <a:rPr lang="en-US" dirty="0">
                <a:hlinkClick r:id="rId4"/>
              </a:rPr>
              <a:t>documentation</a:t>
            </a:r>
            <a:r>
              <a:rPr lang="en-US" dirty="0"/>
              <a:t> of the random library </a:t>
            </a:r>
          </a:p>
          <a:p>
            <a:pPr lvl="1"/>
            <a:r>
              <a:rPr lang="en-US" dirty="0"/>
              <a:t>Experiment with another function (not </a:t>
            </a:r>
            <a:r>
              <a:rPr lang="en-US" dirty="0" err="1">
                <a:latin typeface="Consolas" panose="020B0609020204030204" pitchFamily="49" charset="0"/>
              </a:rPr>
              <a:t>randint</a:t>
            </a:r>
            <a:r>
              <a:rPr lang="en-US" dirty="0"/>
              <a:t>) that returns a value.</a:t>
            </a:r>
            <a:br>
              <a:rPr lang="en-US" dirty="0"/>
            </a:br>
            <a:endParaRPr lang="en-US" dirty="0"/>
          </a:p>
          <a:p>
            <a:r>
              <a:rPr lang="en-US" dirty="0"/>
              <a:t>Create a program that simulates a </a:t>
            </a:r>
            <a:r>
              <a:rPr lang="en-US" dirty="0">
                <a:hlinkClick r:id="rId5"/>
              </a:rPr>
              <a:t>Magic 8-Ball </a:t>
            </a:r>
            <a:r>
              <a:rPr lang="en-US" dirty="0"/>
              <a:t>— </a:t>
            </a:r>
          </a:p>
          <a:p>
            <a:pPr lvl="1"/>
            <a:r>
              <a:rPr lang="en-US" dirty="0"/>
              <a:t>Store all of the 8-Ball's possible responses (shown on the next slide) in a list. </a:t>
            </a:r>
          </a:p>
          <a:p>
            <a:pPr lvl="1"/>
            <a:r>
              <a:rPr lang="en-US" dirty="0"/>
              <a:t>Prompt the user to ask the Magic 8-Ball a question</a:t>
            </a:r>
          </a:p>
          <a:p>
            <a:pPr lvl="1"/>
            <a:r>
              <a:rPr lang="en-US" dirty="0"/>
              <a:t>Return and print a random response.</a:t>
            </a:r>
          </a:p>
        </p:txBody>
      </p:sp>
    </p:spTree>
    <p:custDataLst>
      <p:tags r:id="rId1"/>
    </p:custDataLst>
    <p:extLst>
      <p:ext uri="{BB962C8B-B14F-4D97-AF65-F5344CB8AC3E}">
        <p14:creationId xmlns:p14="http://schemas.microsoft.com/office/powerpoint/2010/main" val="87910404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0551D5-AB2F-421D-8A8A-E89B373CD2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ACBAD8-B8E0-4035-AB2D-AAABE2580D90}">
  <ds:schemaRefs>
    <ds:schemaRef ds:uri="http://schemas.microsoft.com/sharepoint/v3/contenttype/forms"/>
  </ds:schemaRefs>
</ds:datastoreItem>
</file>

<file path=customXml/itemProps3.xml><?xml version="1.0" encoding="utf-8"?>
<ds:datastoreItem xmlns:ds="http://schemas.openxmlformats.org/officeDocument/2006/customXml" ds:itemID="{13A750C7-7655-4A1C-95AB-1E3C4653D2E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907</Words>
  <Application>Microsoft Office PowerPoint</Application>
  <PresentationFormat>Widescreen</PresentationFormat>
  <Paragraphs>105</Paragraphs>
  <Slides>12</Slides>
  <Notes>8</Notes>
  <HiddenSlides>0</HiddenSlides>
  <MMClips>1</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Consolas</vt:lpstr>
      <vt:lpstr>Courier New</vt:lpstr>
      <vt:lpstr>Helvetica Neue</vt:lpstr>
      <vt:lpstr>Segoe UI</vt:lpstr>
      <vt:lpstr>Segoe UI Semibold</vt:lpstr>
      <vt:lpstr>Wingdings</vt:lpstr>
      <vt:lpstr>Microsoft Philanthropies TEALS</vt:lpstr>
      <vt:lpstr>Black Template</vt:lpstr>
      <vt:lpstr>Lesson 3.01: Built-In Functions</vt:lpstr>
      <vt:lpstr>Built-In Functions</vt:lpstr>
      <vt:lpstr>Today’s Plan </vt:lpstr>
      <vt:lpstr>Do Now</vt:lpstr>
      <vt:lpstr>Remember – Building your own block in Snap</vt:lpstr>
      <vt:lpstr>Definitions</vt:lpstr>
      <vt:lpstr>Parts of a function written in Python</vt:lpstr>
      <vt:lpstr>Lab 3.01: What is the Magic 8 Ball?</vt:lpstr>
      <vt:lpstr>Lab 3.01: Magic 8-Ball</vt:lpstr>
      <vt:lpstr>Magic 8-Ball Response List</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2019-11-11T15:53:26Z</dcterms:created>
  <dcterms:modified xsi:type="dcterms:W3CDTF">2021-03-20T21:24:13Z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B49F4F3D-15CA-4BB6-A753-1B2D7B76B421</vt:lpwstr>
  </property>
  <property fmtid="{D5CDD505-2E9C-101B-9397-08002B2CF9AE}" pid="4" name="ArticulatePath">
    <vt:lpwstr>Intro Python 3.01 TEALS (2)</vt:lpwstr>
  </property>
</Properties>
</file>