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4"/>
  </p:notesMasterIdLst>
  <p:sldIdLst>
    <p:sldId id="1670" r:id="rId6"/>
    <p:sldId id="1679" r:id="rId7"/>
    <p:sldId id="1680" r:id="rId8"/>
    <p:sldId id="1681" r:id="rId9"/>
    <p:sldId id="1682" r:id="rId10"/>
    <p:sldId id="1689" r:id="rId11"/>
    <p:sldId id="1691" r:id="rId12"/>
    <p:sldId id="1690" r:id="rId13"/>
    <p:sldId id="1692" r:id="rId14"/>
    <p:sldId id="1693" r:id="rId15"/>
    <p:sldId id="1694" r:id="rId16"/>
    <p:sldId id="268" r:id="rId17"/>
    <p:sldId id="1684" r:id="rId18"/>
    <p:sldId id="1685" r:id="rId19"/>
    <p:sldId id="269" r:id="rId20"/>
    <p:sldId id="1686" r:id="rId21"/>
    <p:sldId id="1687" r:id="rId22"/>
    <p:sldId id="1688" r:id="rId23"/>
  </p:sldIdLst>
  <p:sldSz cx="12192000" cy="6858000"/>
  <p:notesSz cx="6858000" cy="9144000"/>
  <p:custDataLst>
    <p:tags r:id="rId2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44376-E2BF-4BE3-B96B-6A3FA04CB715}" v="2" dt="2019-12-03T14:54:34.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2704" autoAdjust="0"/>
  </p:normalViewPr>
  <p:slideViewPr>
    <p:cSldViewPr snapToGrid="0">
      <p:cViewPr>
        <p:scale>
          <a:sx n="100" d="100"/>
          <a:sy n="100" d="100"/>
        </p:scale>
        <p:origin x="954" y="21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87021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 ['A', '2', '3', '4', '5', '6', '7', '8', '9', '10', 'J', 'Q', 'K']</a:t>
            </a:r>
          </a:p>
          <a:p>
            <a:r>
              <a:rPr lang="en-US" dirty="0"/>
              <a:t>suit = ['Spades', 'Clubs', 'Diamonds', 'Hearts']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17</a:t>
            </a:fld>
            <a:endParaRPr lang="en-US"/>
          </a:p>
        </p:txBody>
      </p:sp>
    </p:spTree>
    <p:extLst>
      <p:ext uri="{BB962C8B-B14F-4D97-AF65-F5344CB8AC3E}">
        <p14:creationId xmlns:p14="http://schemas.microsoft.com/office/powerpoint/2010/main" val="1298107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18</a:t>
            </a:fld>
            <a:endParaRPr lang="en-US"/>
          </a:p>
        </p:txBody>
      </p:sp>
    </p:spTree>
    <p:extLst>
      <p:ext uri="{BB962C8B-B14F-4D97-AF65-F5344CB8AC3E}">
        <p14:creationId xmlns:p14="http://schemas.microsoft.com/office/powerpoint/2010/main" val="151983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5 Minutes - Do Now</a:t>
            </a:r>
          </a:p>
          <a:p>
            <a:r>
              <a:rPr lang="en-US" dirty="0">
                <a:effectLst/>
              </a:rPr>
              <a:t>10 Minutes - Lesson</a:t>
            </a:r>
          </a:p>
          <a:p>
            <a:r>
              <a:rPr lang="en-US" dirty="0">
                <a:effectLst/>
              </a:rPr>
              <a:t>35 Minutes - Lab</a:t>
            </a:r>
          </a:p>
          <a:p>
            <a:r>
              <a:rPr lang="en-US" dirty="0">
                <a:effectLst/>
              </a:rPr>
              <a:t>5 Minutes - Debrief</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answer the questions in their notebook.</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Lesson</a:t>
            </a:r>
            <a:endParaRPr lang="en-US" dirty="0"/>
          </a:p>
          <a:p>
            <a:r>
              <a:rPr lang="en-US" dirty="0"/>
              <a:t>Ask students to brainstorm why, in general, a function might be useful in programming.</a:t>
            </a:r>
          </a:p>
          <a:p>
            <a:endParaRPr lang="en-US" dirty="0"/>
          </a:p>
          <a:p>
            <a:r>
              <a:rPr lang="en-US" dirty="0"/>
              <a:t>Here are some items that the instructor should make sure students bring up during brainstorming</a:t>
            </a:r>
          </a:p>
          <a:p>
            <a:r>
              <a:rPr lang="en-US" b="1" dirty="0"/>
              <a:t>1. Abstraction</a:t>
            </a:r>
            <a:r>
              <a:rPr lang="en-US" dirty="0"/>
              <a:t>: managing the complexity of a program by removing details and pushing them down to a lower level</a:t>
            </a:r>
          </a:p>
          <a:p>
            <a:r>
              <a:rPr lang="en-US" dirty="0"/>
              <a:t>2. Less repeated code.</a:t>
            </a:r>
          </a:p>
          <a:p>
            <a:r>
              <a:rPr lang="en-US" dirty="0"/>
              <a:t>3. Breaking the problem up into smaller pieces and solving each piece</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051535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 All the built-in functions we’ve seen so far are abstractions. They abstract away the details of taking user input, printing to the console, etc. and just do it for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simplify our programs by giving us pre-defined components onto which we can build. We can take this further by making our own abstractions.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386673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4ebb64b0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4ebb64b0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 is a new keyword for us. It allows us to define a function of name “multiple_by_two” with argument “num”.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practice making a function that takes two arguments, adds them together, and returns the sum. </a:t>
            </a:r>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1760377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concept of a function contract using #, which adds a comment (non-executed line of code)</a:t>
            </a:r>
          </a:p>
          <a:p>
            <a:r>
              <a:rPr lang="en-US" dirty="0"/>
              <a:t>The function contract should </a:t>
            </a:r>
          </a:p>
          <a:p>
            <a:r>
              <a:rPr lang="en-US" dirty="0"/>
              <a:t>specify the name</a:t>
            </a:r>
          </a:p>
          <a:p>
            <a:r>
              <a:rPr lang="en-US" dirty="0"/>
              <a:t>explain the purpose</a:t>
            </a:r>
          </a:p>
          <a:p>
            <a:r>
              <a:rPr lang="en-US" dirty="0"/>
              <a:t>list what arguments it takes in and the types of those arguments</a:t>
            </a:r>
          </a:p>
          <a:p>
            <a:r>
              <a:rPr lang="en-US" dirty="0"/>
              <a:t>specify the return type</a:t>
            </a:r>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2141271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4ebb64b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4ebb64b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Whenever we define a new function, it is also crucial that we define what’s called a “contract”. It is a comment before the function that says to the programmer reading your code what the function does. Why is it important to include a contract?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4/21/2021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4/21/2021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3.02: User-defined functions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11268276"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9124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2224-5C2F-4F5E-8DC3-D43D3038BC81}"/>
              </a:ext>
            </a:extLst>
          </p:cNvPr>
          <p:cNvSpPr>
            <a:spLocks noGrp="1"/>
          </p:cNvSpPr>
          <p:nvPr>
            <p:ph type="title"/>
          </p:nvPr>
        </p:nvSpPr>
        <p:spPr/>
        <p:txBody>
          <a:bodyPr/>
          <a:lstStyle/>
          <a:p>
            <a:r>
              <a:rPr lang="en-US" dirty="0"/>
              <a:t>Python abstraction</a:t>
            </a:r>
          </a:p>
        </p:txBody>
      </p:sp>
      <p:sp>
        <p:nvSpPr>
          <p:cNvPr id="3" name="Content Placeholder 2">
            <a:extLst>
              <a:ext uri="{FF2B5EF4-FFF2-40B4-BE49-F238E27FC236}">
                <a16:creationId xmlns:a16="http://schemas.microsoft.com/office/drawing/2014/main" id="{0DDC55AE-B18E-4E90-8620-9552430519CD}"/>
              </a:ext>
            </a:extLst>
          </p:cNvPr>
          <p:cNvSpPr>
            <a:spLocks noGrp="1"/>
          </p:cNvSpPr>
          <p:nvPr>
            <p:ph sz="quarter" idx="12"/>
          </p:nvPr>
        </p:nvSpPr>
        <p:spPr>
          <a:xfrm>
            <a:off x="584200" y="1435100"/>
            <a:ext cx="5211763" cy="1378839"/>
          </a:xfrm>
        </p:spPr>
        <p:txBody>
          <a:bodyPr/>
          <a:lstStyle/>
          <a:p>
            <a:r>
              <a:rPr lang="en-US" dirty="0"/>
              <a:t>Does Python provide us any abstractions?</a:t>
            </a:r>
          </a:p>
          <a:p>
            <a:endParaRPr lang="en-US" dirty="0"/>
          </a:p>
        </p:txBody>
      </p:sp>
      <p:pic>
        <p:nvPicPr>
          <p:cNvPr id="5" name="Google Shape;115;p21" descr="Python Logo Graphic">
            <a:extLst>
              <a:ext uri="{FF2B5EF4-FFF2-40B4-BE49-F238E27FC236}">
                <a16:creationId xmlns:a16="http://schemas.microsoft.com/office/drawing/2014/main" id="{A10637CB-4112-4422-A3FE-16D5F9037EDE}"/>
              </a:ext>
            </a:extLst>
          </p:cNvPr>
          <p:cNvPicPr preferRelativeResize="0"/>
          <p:nvPr/>
        </p:nvPicPr>
        <p:blipFill>
          <a:blip r:embed="rId3">
            <a:alphaModFix/>
          </a:blip>
          <a:stretch>
            <a:fillRect/>
          </a:stretch>
        </p:blipFill>
        <p:spPr>
          <a:xfrm>
            <a:off x="7514291" y="1965992"/>
            <a:ext cx="3304575" cy="3304575"/>
          </a:xfrm>
          <a:prstGeom prst="rect">
            <a:avLst/>
          </a:prstGeom>
          <a:noFill/>
          <a:ln>
            <a:noFill/>
          </a:ln>
        </p:spPr>
      </p:pic>
    </p:spTree>
    <p:custDataLst>
      <p:tags r:id="rId1"/>
    </p:custDataLst>
    <p:extLst>
      <p:ext uri="{BB962C8B-B14F-4D97-AF65-F5344CB8AC3E}">
        <p14:creationId xmlns:p14="http://schemas.microsoft.com/office/powerpoint/2010/main" val="14860112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6087-4843-4F3D-88ED-5B0227E80A95}"/>
              </a:ext>
            </a:extLst>
          </p:cNvPr>
          <p:cNvSpPr>
            <a:spLocks noGrp="1"/>
          </p:cNvSpPr>
          <p:nvPr>
            <p:ph type="title"/>
          </p:nvPr>
        </p:nvSpPr>
        <p:spPr/>
        <p:txBody>
          <a:bodyPr/>
          <a:lstStyle/>
          <a:p>
            <a:r>
              <a:rPr lang="en-US" dirty="0"/>
              <a:t>Built-in function abstraction</a:t>
            </a:r>
          </a:p>
        </p:txBody>
      </p:sp>
      <p:sp>
        <p:nvSpPr>
          <p:cNvPr id="3" name="Content Placeholder 2">
            <a:extLst>
              <a:ext uri="{FF2B5EF4-FFF2-40B4-BE49-F238E27FC236}">
                <a16:creationId xmlns:a16="http://schemas.microsoft.com/office/drawing/2014/main" id="{62688102-4B12-4B71-846B-A9B76EA0C00D}"/>
              </a:ext>
            </a:extLst>
          </p:cNvPr>
          <p:cNvSpPr>
            <a:spLocks noGrp="1"/>
          </p:cNvSpPr>
          <p:nvPr>
            <p:ph sz="quarter" idx="12"/>
          </p:nvPr>
        </p:nvSpPr>
        <p:spPr>
          <a:xfrm>
            <a:off x="584200" y="1435100"/>
            <a:ext cx="5211763" cy="3102388"/>
          </a:xfrm>
        </p:spPr>
        <p:txBody>
          <a:bodyPr/>
          <a:lstStyle/>
          <a:p>
            <a:pPr marL="0" lvl="0" indent="0">
              <a:spcBef>
                <a:spcPts val="0"/>
              </a:spcBef>
              <a:buNone/>
            </a:pPr>
            <a:r>
              <a:rPr lang="en-US" dirty="0">
                <a:latin typeface="Courier New"/>
                <a:ea typeface="Courier New"/>
                <a:cs typeface="Courier New"/>
                <a:sym typeface="Courier New"/>
              </a:rPr>
              <a:t>randint()</a:t>
            </a:r>
          </a:p>
          <a:p>
            <a:pPr marL="0" lvl="0" indent="0">
              <a:spcBef>
                <a:spcPts val="0"/>
              </a:spcBef>
              <a:buNone/>
            </a:pPr>
            <a:r>
              <a:rPr lang="en-US" dirty="0">
                <a:latin typeface="Courier New"/>
                <a:ea typeface="Courier New"/>
                <a:cs typeface="Courier New"/>
                <a:sym typeface="Courier New"/>
              </a:rPr>
              <a:t>print()</a:t>
            </a:r>
          </a:p>
          <a:p>
            <a:pPr marL="0" lvl="0" indent="0">
              <a:spcBef>
                <a:spcPts val="0"/>
              </a:spcBef>
              <a:buNone/>
            </a:pPr>
            <a:r>
              <a:rPr lang="en-US" dirty="0">
                <a:latin typeface="Courier New"/>
                <a:ea typeface="Courier New"/>
                <a:cs typeface="Courier New"/>
                <a:sym typeface="Courier New"/>
              </a:rPr>
              <a:t>input()</a:t>
            </a:r>
          </a:p>
          <a:p>
            <a:pPr marL="0" lvl="0" indent="0">
              <a:spcBef>
                <a:spcPts val="0"/>
              </a:spcBef>
              <a:buNone/>
            </a:pPr>
            <a:r>
              <a:rPr lang="en-US" dirty="0" err="1">
                <a:latin typeface="Courier New"/>
                <a:ea typeface="Courier New"/>
                <a:cs typeface="Courier New"/>
                <a:sym typeface="Courier New"/>
              </a:rPr>
              <a:t>len</a:t>
            </a:r>
            <a:r>
              <a:rPr lang="en-US" dirty="0">
                <a:latin typeface="Courier New"/>
                <a:ea typeface="Courier New"/>
                <a:cs typeface="Courier New"/>
                <a:sym typeface="Courier New"/>
              </a:rPr>
              <a:t>()</a:t>
            </a:r>
          </a:p>
          <a:p>
            <a:pPr marL="0" lvl="0" indent="0">
              <a:spcBef>
                <a:spcPts val="0"/>
              </a:spcBef>
              <a:buNone/>
            </a:pPr>
            <a:r>
              <a:rPr lang="en-US" dirty="0">
                <a:latin typeface="Courier New"/>
                <a:ea typeface="Courier New"/>
                <a:cs typeface="Courier New"/>
                <a:sym typeface="Courier New"/>
              </a:rPr>
              <a:t>str()</a:t>
            </a:r>
          </a:p>
          <a:p>
            <a:pPr marL="0" lvl="0" indent="0">
              <a:spcBef>
                <a:spcPts val="0"/>
              </a:spcBef>
              <a:buNone/>
            </a:pPr>
            <a:r>
              <a:rPr lang="en-US" dirty="0">
                <a:latin typeface="Courier New"/>
                <a:ea typeface="Courier New"/>
                <a:cs typeface="Courier New"/>
                <a:sym typeface="Courier New"/>
              </a:rPr>
              <a:t>...</a:t>
            </a:r>
          </a:p>
          <a:p>
            <a:endParaRPr lang="en-US" dirty="0"/>
          </a:p>
        </p:txBody>
      </p:sp>
      <p:pic>
        <p:nvPicPr>
          <p:cNvPr id="5" name="Google Shape;115;p21" descr="python Logo Graphic">
            <a:extLst>
              <a:ext uri="{FF2B5EF4-FFF2-40B4-BE49-F238E27FC236}">
                <a16:creationId xmlns:a16="http://schemas.microsoft.com/office/drawing/2014/main" id="{D4D985E2-04C5-4A8A-A824-8FEE99AA22FA}"/>
              </a:ext>
            </a:extLst>
          </p:cNvPr>
          <p:cNvPicPr preferRelativeResize="0"/>
          <p:nvPr/>
        </p:nvPicPr>
        <p:blipFill>
          <a:blip r:embed="rId4">
            <a:alphaModFix/>
          </a:blip>
          <a:stretch>
            <a:fillRect/>
          </a:stretch>
        </p:blipFill>
        <p:spPr>
          <a:xfrm>
            <a:off x="7514291" y="1965992"/>
            <a:ext cx="3304575" cy="3304575"/>
          </a:xfrm>
          <a:prstGeom prst="rect">
            <a:avLst/>
          </a:prstGeom>
          <a:noFill/>
          <a:ln>
            <a:noFill/>
          </a:ln>
        </p:spPr>
      </p:pic>
    </p:spTree>
    <p:custDataLst>
      <p:tags r:id="rId1"/>
    </p:custDataLst>
    <p:extLst>
      <p:ext uri="{BB962C8B-B14F-4D97-AF65-F5344CB8AC3E}">
        <p14:creationId xmlns:p14="http://schemas.microsoft.com/office/powerpoint/2010/main" val="42027762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en-US" dirty="0"/>
              <a:t>A user-defined function is your own abstractions!</a:t>
            </a:r>
          </a:p>
        </p:txBody>
      </p:sp>
      <p:sp>
        <p:nvSpPr>
          <p:cNvPr id="143" name="Google Shape;143;p25"/>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lgn="ctr">
              <a:lnSpc>
                <a:spcPct val="150000"/>
              </a:lnSpc>
              <a:buNone/>
            </a:pPr>
            <a:r>
              <a:rPr lang="en" sz="3200" dirty="0">
                <a:latin typeface="Consolas" panose="020B0609020204030204" pitchFamily="49" charset="0"/>
                <a:ea typeface="Courier New"/>
                <a:cs typeface="Courier New"/>
                <a:sym typeface="Courier New"/>
              </a:rPr>
              <a:t>def </a:t>
            </a:r>
            <a:r>
              <a:rPr lang="en-US" sz="3200" dirty="0" err="1">
                <a:solidFill>
                  <a:srgbClr val="000000"/>
                </a:solidFill>
                <a:latin typeface="Consolas" panose="020B0609020204030204" pitchFamily="49" charset="0"/>
              </a:rPr>
              <a:t>my_function</a:t>
            </a:r>
            <a:r>
              <a:rPr lang="en-US" sz="3200" dirty="0">
                <a:solidFill>
                  <a:srgbClr val="000000"/>
                </a:solidFill>
                <a:latin typeface="Consolas" panose="020B0609020204030204" pitchFamily="49" charset="0"/>
              </a:rPr>
              <a:t>(a, b): </a:t>
            </a:r>
            <a:endParaRPr sz="3200" dirty="0">
              <a:latin typeface="Consolas" panose="020B0609020204030204" pitchFamily="49" charset="0"/>
              <a:ea typeface="Courier New"/>
              <a:cs typeface="Courier New"/>
              <a:sym typeface="Courier New"/>
            </a:endParaRPr>
          </a:p>
        </p:txBody>
      </p:sp>
      <p:cxnSp>
        <p:nvCxnSpPr>
          <p:cNvPr id="145" name="Google Shape;145;p25" descr="Arrow 1 Pointing to the def portion of the line of code"/>
          <p:cNvCxnSpPr/>
          <p:nvPr/>
        </p:nvCxnSpPr>
        <p:spPr>
          <a:xfrm rot="10800000">
            <a:off x="3922905" y="2349323"/>
            <a:ext cx="0" cy="2051600"/>
          </a:xfrm>
          <a:prstGeom prst="straightConnector1">
            <a:avLst/>
          </a:prstGeom>
          <a:noFill/>
          <a:ln w="38100" cap="flat" cmpd="sng">
            <a:solidFill>
              <a:schemeClr val="dk2"/>
            </a:solidFill>
            <a:prstDash val="solid"/>
            <a:round/>
            <a:headEnd type="none" w="med" len="med"/>
            <a:tailEnd type="triangle" w="med" len="med"/>
          </a:ln>
        </p:spPr>
      </p:cxnSp>
      <p:cxnSp>
        <p:nvCxnSpPr>
          <p:cNvPr id="146" name="Google Shape;146;p25" descr="Arrow 2 - pointing to the my_function portion of the line of code"/>
          <p:cNvCxnSpPr>
            <a:cxnSpLocks/>
            <a:stCxn id="149" idx="0"/>
          </p:cNvCxnSpPr>
          <p:nvPr/>
        </p:nvCxnSpPr>
        <p:spPr>
          <a:xfrm flipV="1">
            <a:off x="5723907" y="2266982"/>
            <a:ext cx="4316" cy="2128878"/>
          </a:xfrm>
          <a:prstGeom prst="straightConnector1">
            <a:avLst/>
          </a:prstGeom>
          <a:noFill/>
          <a:ln w="38100" cap="flat" cmpd="sng">
            <a:solidFill>
              <a:schemeClr val="dk2"/>
            </a:solidFill>
            <a:prstDash val="solid"/>
            <a:round/>
            <a:headEnd type="none" w="med" len="med"/>
            <a:tailEnd type="triangle" w="med" len="med"/>
          </a:ln>
        </p:spPr>
      </p:cxnSp>
      <p:cxnSp>
        <p:nvCxnSpPr>
          <p:cNvPr id="147" name="Google Shape;147;p25" descr="Arrow 3 - Pointing to the first argument of the function a. "/>
          <p:cNvCxnSpPr>
            <a:cxnSpLocks/>
          </p:cNvCxnSpPr>
          <p:nvPr/>
        </p:nvCxnSpPr>
        <p:spPr>
          <a:xfrm flipV="1">
            <a:off x="7261610" y="2252860"/>
            <a:ext cx="0" cy="2183878"/>
          </a:xfrm>
          <a:prstGeom prst="straightConnector1">
            <a:avLst/>
          </a:prstGeom>
          <a:noFill/>
          <a:ln w="38100" cap="flat" cmpd="sng">
            <a:solidFill>
              <a:schemeClr val="dk2"/>
            </a:solidFill>
            <a:prstDash val="solid"/>
            <a:round/>
            <a:headEnd type="none" w="med" len="med"/>
            <a:tailEnd type="triangle" w="med" len="med"/>
          </a:ln>
        </p:spPr>
      </p:cxnSp>
      <p:cxnSp>
        <p:nvCxnSpPr>
          <p:cNvPr id="12" name="Google Shape;147;p25" descr="Arrow 4 - Pointing to the second argument of the function b">
            <a:extLst>
              <a:ext uri="{FF2B5EF4-FFF2-40B4-BE49-F238E27FC236}">
                <a16:creationId xmlns:a16="http://schemas.microsoft.com/office/drawing/2014/main" id="{707017C1-0100-420D-9216-246E6E5E4799}"/>
              </a:ext>
            </a:extLst>
          </p:cNvPr>
          <p:cNvCxnSpPr>
            <a:cxnSpLocks/>
          </p:cNvCxnSpPr>
          <p:nvPr/>
        </p:nvCxnSpPr>
        <p:spPr>
          <a:xfrm flipV="1">
            <a:off x="8023610" y="2266982"/>
            <a:ext cx="0" cy="2169756"/>
          </a:xfrm>
          <a:prstGeom prst="straightConnector1">
            <a:avLst/>
          </a:prstGeom>
          <a:noFill/>
          <a:ln w="38100" cap="flat" cmpd="sng">
            <a:solidFill>
              <a:schemeClr val="dk2"/>
            </a:solidFill>
            <a:prstDash val="solid"/>
            <a:round/>
            <a:headEnd type="none" w="med" len="med"/>
            <a:tailEnd type="triangle" w="med" len="med"/>
          </a:ln>
        </p:spPr>
      </p:cxnSp>
      <p:sp>
        <p:nvSpPr>
          <p:cNvPr id="148" name="Google Shape;148;p25"/>
          <p:cNvSpPr txBox="1"/>
          <p:nvPr/>
        </p:nvSpPr>
        <p:spPr>
          <a:xfrm>
            <a:off x="3015504" y="4436738"/>
            <a:ext cx="1814800" cy="1142655"/>
          </a:xfrm>
          <a:prstGeom prst="rect">
            <a:avLst/>
          </a:prstGeom>
          <a:noFill/>
          <a:ln>
            <a:noFill/>
          </a:ln>
        </p:spPr>
        <p:txBody>
          <a:bodyPr spcFirstLastPara="1" wrap="square" lIns="121900" tIns="121900" rIns="121900" bIns="121900" anchor="t" anchorCtr="0">
            <a:noAutofit/>
          </a:bodyPr>
          <a:lstStyle/>
          <a:p>
            <a:pPr algn="ctr"/>
            <a:r>
              <a:rPr lang="en" sz="2353" dirty="0"/>
              <a:t>“Define” a function</a:t>
            </a:r>
            <a:endParaRPr sz="2353" dirty="0"/>
          </a:p>
        </p:txBody>
      </p:sp>
      <p:sp>
        <p:nvSpPr>
          <p:cNvPr id="149" name="Google Shape;149;p25"/>
          <p:cNvSpPr txBox="1"/>
          <p:nvPr/>
        </p:nvSpPr>
        <p:spPr>
          <a:xfrm>
            <a:off x="4983277" y="4395860"/>
            <a:ext cx="1481260" cy="524800"/>
          </a:xfrm>
          <a:prstGeom prst="rect">
            <a:avLst/>
          </a:prstGeom>
          <a:noFill/>
          <a:ln>
            <a:noFill/>
          </a:ln>
        </p:spPr>
        <p:txBody>
          <a:bodyPr spcFirstLastPara="1" wrap="square" lIns="121900" tIns="121900" rIns="121900" bIns="121900" anchor="t" anchorCtr="0">
            <a:noAutofit/>
          </a:bodyPr>
          <a:lstStyle/>
          <a:p>
            <a:pPr algn="ctr"/>
            <a:r>
              <a:rPr lang="en" sz="2353" dirty="0"/>
              <a:t>Name of function</a:t>
            </a:r>
            <a:endParaRPr sz="2353" dirty="0"/>
          </a:p>
        </p:txBody>
      </p:sp>
      <p:sp>
        <p:nvSpPr>
          <p:cNvPr id="150" name="Google Shape;150;p25"/>
          <p:cNvSpPr txBox="1"/>
          <p:nvPr/>
        </p:nvSpPr>
        <p:spPr>
          <a:xfrm>
            <a:off x="6906056" y="4483266"/>
            <a:ext cx="1814800" cy="524800"/>
          </a:xfrm>
          <a:prstGeom prst="rect">
            <a:avLst/>
          </a:prstGeom>
          <a:noFill/>
          <a:ln>
            <a:noFill/>
          </a:ln>
        </p:spPr>
        <p:txBody>
          <a:bodyPr spcFirstLastPara="1" wrap="square" lIns="121900" tIns="121900" rIns="121900" bIns="121900" anchor="t" anchorCtr="0">
            <a:noAutofit/>
          </a:bodyPr>
          <a:lstStyle/>
          <a:p>
            <a:r>
              <a:rPr lang="en" sz="2353" dirty="0"/>
              <a:t>Argument</a:t>
            </a:r>
            <a:r>
              <a:rPr lang="en-US" sz="2353" dirty="0"/>
              <a:t>s</a:t>
            </a:r>
            <a:endParaRPr sz="2353" dirty="0"/>
          </a:p>
        </p:txBody>
      </p:sp>
    </p:spTree>
    <p:custDataLst>
      <p:tags r:id="rId1"/>
    </p:custData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7583-6021-417B-8976-9973B7CB9E88}"/>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DA12119B-934C-4E13-A955-66BDAB986299}"/>
              </a:ext>
            </a:extLst>
          </p:cNvPr>
          <p:cNvSpPr>
            <a:spLocks noGrp="1"/>
          </p:cNvSpPr>
          <p:nvPr>
            <p:ph sz="quarter" idx="10"/>
          </p:nvPr>
        </p:nvSpPr>
        <p:spPr>
          <a:xfrm>
            <a:off x="588263" y="1011198"/>
            <a:ext cx="11018838" cy="5515356"/>
          </a:xfrm>
        </p:spPr>
        <p:txBody>
          <a:bodyPr/>
          <a:lstStyle/>
          <a:p>
            <a:pPr marL="0" indent="0">
              <a:buNone/>
            </a:pPr>
            <a:r>
              <a:rPr lang="en-US" dirty="0"/>
              <a:t>Record this in your notebook:</a:t>
            </a:r>
            <a:br>
              <a:rPr lang="en-US" dirty="0"/>
            </a:br>
            <a:endParaRPr lang="en-US" dirty="0"/>
          </a:p>
          <a:p>
            <a:r>
              <a:rPr lang="en-US" dirty="0"/>
              <a:t>Create a function that takes two arguments</a:t>
            </a:r>
          </a:p>
          <a:p>
            <a:r>
              <a:rPr lang="en-US" dirty="0"/>
              <a:t>In the body of the function, add the two values together</a:t>
            </a:r>
          </a:p>
          <a:p>
            <a:r>
              <a:rPr lang="en-US" dirty="0"/>
              <a:t>Return the sum</a:t>
            </a:r>
          </a:p>
          <a:p>
            <a:pPr marL="0" indent="0">
              <a:buNone/>
            </a:pPr>
            <a:endParaRPr lang="en-US" dirty="0"/>
          </a:p>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my_function</a:t>
            </a:r>
            <a:r>
              <a:rPr lang="en-US" dirty="0">
                <a:solidFill>
                  <a:srgbClr val="000000"/>
                </a:solidFill>
                <a:latin typeface="Consolas" panose="020B0609020204030204" pitchFamily="49" charset="0"/>
              </a:rPr>
              <a:t>(a, b): </a:t>
            </a:r>
          </a:p>
          <a:p>
            <a:pPr marL="514350" indent="-514350">
              <a:buClr>
                <a:schemeClr val="tx1"/>
              </a:buClr>
              <a:buFont typeface="+mj-lt"/>
              <a:buAutoNum type="arabicPeriod"/>
            </a:pPr>
            <a:r>
              <a:rPr lang="en-US" dirty="0">
                <a:solidFill>
                  <a:srgbClr val="000000"/>
                </a:solidFill>
                <a:latin typeface="Consolas" panose="020B0609020204030204" pitchFamily="49" charset="0"/>
              </a:rPr>
              <a:t>  c = a + b</a:t>
            </a:r>
          </a:p>
          <a:p>
            <a:pPr marL="514350" indent="-514350">
              <a:buClr>
                <a:schemeClr val="tx1"/>
              </a:buClr>
              <a:buFont typeface="+mj-lt"/>
              <a:buAutoNum type="arabicPeriod"/>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c</a:t>
            </a:r>
          </a:p>
          <a:p>
            <a:pPr marL="514350" indent="-514350">
              <a:buClr>
                <a:schemeClr val="tx1"/>
              </a:buClr>
              <a:buFont typeface="+mj-lt"/>
              <a:buAutoNum type="arabicPeriod"/>
            </a:pPr>
            <a:r>
              <a:rPr lang="en-US" dirty="0">
                <a:solidFill>
                  <a:srgbClr val="000000"/>
                </a:solidFill>
                <a:latin typeface="Consolas" panose="020B0609020204030204" pitchFamily="49" charset="0"/>
              </a:rPr>
              <a:t># Example:  now we can call the function!</a:t>
            </a:r>
          </a:p>
          <a:p>
            <a:pPr marL="514350" indent="-514350">
              <a:buClr>
                <a:schemeClr val="tx1"/>
              </a:buClr>
              <a:buFont typeface="+mj-lt"/>
              <a:buAutoNum type="arabicPeriod"/>
            </a:pPr>
            <a:r>
              <a:rPr lang="en-US" dirty="0">
                <a:solidFill>
                  <a:srgbClr val="000000"/>
                </a:solidFill>
                <a:latin typeface="Consolas" panose="020B0609020204030204" pitchFamily="49" charset="0"/>
              </a:rPr>
              <a:t>print("2 plus 3 equals",</a:t>
            </a:r>
            <a:r>
              <a:rPr lang="en-US" dirty="0" err="1">
                <a:solidFill>
                  <a:srgbClr val="000000"/>
                </a:solidFill>
                <a:latin typeface="Consolas" panose="020B0609020204030204" pitchFamily="49" charset="0"/>
              </a:rPr>
              <a:t>my_function</a:t>
            </a:r>
            <a:r>
              <a:rPr lang="en-US" dirty="0">
                <a:solidFill>
                  <a:srgbClr val="000000"/>
                </a:solidFill>
                <a:latin typeface="Consolas" panose="020B0609020204030204" pitchFamily="49" charset="0"/>
              </a:rPr>
              <a:t>(2,3))</a:t>
            </a:r>
          </a:p>
        </p:txBody>
      </p:sp>
    </p:spTree>
    <p:custDataLst>
      <p:tags r:id="rId1"/>
    </p:custDataLst>
    <p:extLst>
      <p:ext uri="{BB962C8B-B14F-4D97-AF65-F5344CB8AC3E}">
        <p14:creationId xmlns:p14="http://schemas.microsoft.com/office/powerpoint/2010/main" val="28926251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E3E0-0379-47EF-A4AC-C12F7FD0D1ED}"/>
              </a:ext>
            </a:extLst>
          </p:cNvPr>
          <p:cNvSpPr>
            <a:spLocks noGrp="1"/>
          </p:cNvSpPr>
          <p:nvPr>
            <p:ph type="title"/>
          </p:nvPr>
        </p:nvSpPr>
        <p:spPr/>
        <p:txBody>
          <a:bodyPr/>
          <a:lstStyle/>
          <a:p>
            <a:r>
              <a:rPr lang="en-US" dirty="0"/>
              <a:t>Function contract</a:t>
            </a:r>
          </a:p>
        </p:txBody>
      </p:sp>
      <p:sp>
        <p:nvSpPr>
          <p:cNvPr id="3" name="Content Placeholder 2">
            <a:extLst>
              <a:ext uri="{FF2B5EF4-FFF2-40B4-BE49-F238E27FC236}">
                <a16:creationId xmlns:a16="http://schemas.microsoft.com/office/drawing/2014/main" id="{E66DE24E-2AEB-48BE-9A0E-0CAF599B36C9}"/>
              </a:ext>
            </a:extLst>
          </p:cNvPr>
          <p:cNvSpPr>
            <a:spLocks noGrp="1"/>
          </p:cNvSpPr>
          <p:nvPr>
            <p:ph sz="quarter" idx="10"/>
          </p:nvPr>
        </p:nvSpPr>
        <p:spPr>
          <a:xfrm>
            <a:off x="586580" y="1435100"/>
            <a:ext cx="11286551" cy="3533275"/>
          </a:xfrm>
        </p:spPr>
        <p:txBody>
          <a:bodyPr/>
          <a:lstStyle/>
          <a:p>
            <a:pPr marL="0" indent="0">
              <a:buNone/>
            </a:pPr>
            <a:r>
              <a:rPr lang="en-US" dirty="0"/>
              <a:t>Using # to create comments, the function contract should specify</a:t>
            </a:r>
          </a:p>
          <a:p>
            <a:pPr marL="0" indent="0">
              <a:buNone/>
            </a:pPr>
            <a:endParaRPr lang="en-US" dirty="0"/>
          </a:p>
          <a:p>
            <a:r>
              <a:rPr lang="en-US" dirty="0"/>
              <a:t>The </a:t>
            </a:r>
            <a:r>
              <a:rPr lang="en-US" b="1" dirty="0"/>
              <a:t>name</a:t>
            </a:r>
            <a:r>
              <a:rPr lang="en-US" dirty="0"/>
              <a:t> of the function</a:t>
            </a:r>
          </a:p>
          <a:p>
            <a:r>
              <a:rPr lang="en-US" dirty="0"/>
              <a:t>An explanation of the function's </a:t>
            </a:r>
            <a:r>
              <a:rPr lang="en-US" b="1" dirty="0"/>
              <a:t>purpose</a:t>
            </a:r>
          </a:p>
          <a:p>
            <a:r>
              <a:rPr lang="en-US" dirty="0"/>
              <a:t>The </a:t>
            </a:r>
            <a:r>
              <a:rPr lang="en-US" b="1" dirty="0"/>
              <a:t>arguments</a:t>
            </a:r>
            <a:r>
              <a:rPr lang="en-US" dirty="0"/>
              <a:t> it takes in as </a:t>
            </a:r>
            <a:r>
              <a:rPr lang="en-US" b="1" dirty="0"/>
              <a:t>input</a:t>
            </a:r>
            <a:r>
              <a:rPr lang="en-US" dirty="0"/>
              <a:t>, and the </a:t>
            </a:r>
            <a:r>
              <a:rPr lang="en-US" b="1" dirty="0"/>
              <a:t>types</a:t>
            </a:r>
            <a:r>
              <a:rPr lang="en-US" dirty="0"/>
              <a:t> of those arguments</a:t>
            </a:r>
          </a:p>
          <a:p>
            <a:r>
              <a:rPr lang="en-US" dirty="0"/>
              <a:t>The function's </a:t>
            </a:r>
            <a:r>
              <a:rPr lang="en-US" b="1" dirty="0"/>
              <a:t>output</a:t>
            </a:r>
            <a:r>
              <a:rPr lang="en-US" dirty="0"/>
              <a:t>, including </a:t>
            </a:r>
            <a:r>
              <a:rPr lang="en-US" b="1" dirty="0"/>
              <a:t>return type</a:t>
            </a:r>
          </a:p>
          <a:p>
            <a:endParaRPr lang="en-US" dirty="0"/>
          </a:p>
        </p:txBody>
      </p:sp>
    </p:spTree>
    <p:custDataLst>
      <p:tags r:id="rId1"/>
    </p:custDataLst>
    <p:extLst>
      <p:ext uri="{BB962C8B-B14F-4D97-AF65-F5344CB8AC3E}">
        <p14:creationId xmlns:p14="http://schemas.microsoft.com/office/powerpoint/2010/main" val="19872325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588263" y="457199"/>
            <a:ext cx="11018520" cy="750277"/>
          </a:xfrm>
          <a:prstGeom prst="rect">
            <a:avLst/>
          </a:prstGeom>
        </p:spPr>
        <p:txBody>
          <a:bodyPr spcFirstLastPara="1" vert="horz" wrap="square" lIns="121900" tIns="121900" rIns="121900" bIns="121900" rtlCol="0" anchor="t" anchorCtr="0">
            <a:noAutofit/>
          </a:bodyPr>
          <a:lstStyle/>
          <a:p>
            <a:r>
              <a:rPr lang="en-US" dirty="0"/>
              <a:t>A user-defined function</a:t>
            </a:r>
          </a:p>
        </p:txBody>
      </p:sp>
      <p:sp>
        <p:nvSpPr>
          <p:cNvPr id="156" name="Google Shape;156;p26"/>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dk1"/>
              </a:buClr>
              <a:buSzPct val="100000"/>
              <a:buFont typeface="+mj-lt"/>
              <a:buAutoNum type="arabicPeriod"/>
            </a:pPr>
            <a:r>
              <a:rPr lang="en" dirty="0">
                <a:latin typeface="Consolas" panose="020B0609020204030204" pitchFamily="49" charset="0"/>
                <a:sym typeface="Courier New"/>
              </a:rPr>
              <a:t># Name: multipl</a:t>
            </a:r>
            <a:r>
              <a:rPr lang="en-US" dirty="0">
                <a:latin typeface="Consolas" panose="020B0609020204030204" pitchFamily="49" charset="0"/>
                <a:sym typeface="Courier New"/>
              </a:rPr>
              <a:t>y</a:t>
            </a:r>
            <a:r>
              <a:rPr lang="en" dirty="0">
                <a:latin typeface="Consolas" panose="020B0609020204030204" pitchFamily="49" charset="0"/>
                <a:sym typeface="Courier New"/>
              </a:rPr>
              <a:t>_by_two</a:t>
            </a:r>
          </a:p>
          <a:p>
            <a:pPr marL="514350" indent="-514350">
              <a:buClr>
                <a:schemeClr val="dk1"/>
              </a:buClr>
              <a:buSzPct val="100000"/>
              <a:buFont typeface="+mj-lt"/>
              <a:buAutoNum type="arabicPeriod"/>
            </a:pPr>
            <a:r>
              <a:rPr lang="en" dirty="0">
                <a:latin typeface="Consolas" panose="020B0609020204030204" pitchFamily="49" charset="0"/>
                <a:sym typeface="Courier New"/>
              </a:rPr>
              <a:t># Purpose: multipl</a:t>
            </a:r>
            <a:r>
              <a:rPr lang="en-US" dirty="0" err="1">
                <a:latin typeface="Consolas" panose="020B0609020204030204" pitchFamily="49" charset="0"/>
                <a:sym typeface="Courier New"/>
              </a:rPr>
              <a:t>i</a:t>
            </a:r>
            <a:r>
              <a:rPr lang="en" dirty="0">
                <a:latin typeface="Consolas" panose="020B0609020204030204" pitchFamily="49" charset="0"/>
                <a:sym typeface="Courier New"/>
              </a:rPr>
              <a:t>es a given number by 2</a:t>
            </a:r>
          </a:p>
          <a:p>
            <a:pPr marL="514350" indent="-514350">
              <a:buClr>
                <a:schemeClr val="dk1"/>
              </a:buClr>
              <a:buSzPct val="100000"/>
              <a:buFont typeface="+mj-lt"/>
              <a:buAutoNum type="arabicPeriod"/>
            </a:pPr>
            <a:r>
              <a:rPr lang="en" dirty="0">
                <a:latin typeface="Consolas" panose="020B0609020204030204" pitchFamily="49" charset="0"/>
                <a:sym typeface="Courier New"/>
              </a:rPr>
              <a:t># Input: number to multiply (int)</a:t>
            </a:r>
          </a:p>
          <a:p>
            <a:pPr marL="514350" indent="-514350">
              <a:buClr>
                <a:schemeClr val="dk1"/>
              </a:buClr>
              <a:buSzPct val="100000"/>
              <a:buFont typeface="+mj-lt"/>
              <a:buAutoNum type="arabicPeriod"/>
            </a:pPr>
            <a:r>
              <a:rPr lang="en" dirty="0">
                <a:latin typeface="Consolas" panose="020B0609020204030204" pitchFamily="49" charset="0"/>
                <a:sym typeface="Courier New"/>
              </a:rPr>
              <a:t># </a:t>
            </a:r>
            <a:r>
              <a:rPr lang="en-US" dirty="0">
                <a:latin typeface="Consolas" panose="020B0609020204030204" pitchFamily="49" charset="0"/>
                <a:sym typeface="Courier New"/>
              </a:rPr>
              <a:t>Output</a:t>
            </a:r>
            <a:r>
              <a:rPr lang="en" dirty="0">
                <a:latin typeface="Consolas" panose="020B0609020204030204" pitchFamily="49" charset="0"/>
                <a:sym typeface="Courier New"/>
              </a:rPr>
              <a:t>: int</a:t>
            </a:r>
          </a:p>
          <a:p>
            <a:pPr marL="514350" lvl="0" indent="-514350">
              <a:buClr>
                <a:srgbClr val="000000"/>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multiply_by_two</a:t>
            </a:r>
            <a:r>
              <a:rPr lang="en-US" dirty="0">
                <a:solidFill>
                  <a:srgbClr val="000000"/>
                </a:solidFill>
                <a:latin typeface="Consolas" panose="020B0609020204030204" pitchFamily="49" charset="0"/>
              </a:rPr>
              <a:t>(a): </a:t>
            </a:r>
          </a:p>
          <a:p>
            <a:pPr marL="514350" lvl="0" indent="-514350">
              <a:buClr>
                <a:srgbClr val="000000"/>
              </a:buClr>
              <a:buFont typeface="+mj-lt"/>
              <a:buAutoNum type="arabicPeriod"/>
            </a:pPr>
            <a:r>
              <a:rPr lang="en-US" dirty="0">
                <a:solidFill>
                  <a:srgbClr val="000000"/>
                </a:solidFill>
                <a:latin typeface="Consolas" panose="020B0609020204030204" pitchFamily="49" charset="0"/>
              </a:rPr>
              <a:t>  c = a * 2</a:t>
            </a:r>
          </a:p>
          <a:p>
            <a:pPr marL="514350" lvl="0" indent="-514350">
              <a:buClr>
                <a:srgbClr val="000000"/>
              </a:buClr>
              <a:buFont typeface="+mj-lt"/>
              <a:buAutoNum type="arabicPeriod"/>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c</a:t>
            </a:r>
          </a:p>
        </p:txBody>
      </p:sp>
    </p:spTree>
    <p:custDataLst>
      <p:tags r:id="rId1"/>
    </p:custData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C2DC-3DE4-4144-A451-ACF0A6F91745}"/>
              </a:ext>
            </a:extLst>
          </p:cNvPr>
          <p:cNvSpPr>
            <a:spLocks noGrp="1"/>
          </p:cNvSpPr>
          <p:nvPr>
            <p:ph type="title"/>
          </p:nvPr>
        </p:nvSpPr>
        <p:spPr/>
        <p:txBody>
          <a:bodyPr/>
          <a:lstStyle/>
          <a:p>
            <a:r>
              <a:rPr lang="en-US" dirty="0"/>
              <a:t>Lab - Part 1: Happy birthday</a:t>
            </a:r>
          </a:p>
        </p:txBody>
      </p:sp>
      <p:sp>
        <p:nvSpPr>
          <p:cNvPr id="3" name="Content Placeholder 2">
            <a:extLst>
              <a:ext uri="{FF2B5EF4-FFF2-40B4-BE49-F238E27FC236}">
                <a16:creationId xmlns:a16="http://schemas.microsoft.com/office/drawing/2014/main" id="{C3FC588E-790A-472D-A0E7-1F95FA371DB1}"/>
              </a:ext>
            </a:extLst>
          </p:cNvPr>
          <p:cNvSpPr>
            <a:spLocks noGrp="1"/>
          </p:cNvSpPr>
          <p:nvPr>
            <p:ph sz="quarter" idx="10"/>
          </p:nvPr>
        </p:nvSpPr>
        <p:spPr>
          <a:xfrm>
            <a:off x="584200" y="1435100"/>
            <a:ext cx="11018838" cy="4715137"/>
          </a:xfrm>
        </p:spPr>
        <p:txBody>
          <a:bodyPr/>
          <a:lstStyle/>
          <a:p>
            <a:r>
              <a:rPr lang="en-US" dirty="0"/>
              <a:t>Create a function called </a:t>
            </a:r>
            <a:r>
              <a:rPr lang="en-US" dirty="0" err="1">
                <a:latin typeface="Consolas" panose="020B0609020204030204" pitchFamily="49" charset="0"/>
              </a:rPr>
              <a:t>birthday_song</a:t>
            </a:r>
            <a:endParaRPr lang="en-US" dirty="0"/>
          </a:p>
          <a:p>
            <a:r>
              <a:rPr lang="en-US" dirty="0"/>
              <a:t>Print out the Happy Birthday song</a:t>
            </a:r>
          </a:p>
          <a:p>
            <a:r>
              <a:rPr lang="en-US" dirty="0"/>
              <a:t>A name is input as an argument</a:t>
            </a:r>
          </a:p>
          <a:p>
            <a:r>
              <a:rPr lang="en-US" dirty="0"/>
              <a:t>The contract should be:</a:t>
            </a:r>
          </a:p>
          <a:p>
            <a:pPr marL="0" indent="0">
              <a:buNone/>
            </a:pPr>
            <a:endParaRPr lang="en-US" dirty="0"/>
          </a:p>
          <a:p>
            <a:pPr marL="514350" indent="-514350">
              <a:buClr>
                <a:schemeClr val="tx1"/>
              </a:buClr>
              <a:buFont typeface="+mj-lt"/>
              <a:buAutoNum type="arabicPeriod"/>
            </a:pPr>
            <a:r>
              <a:rPr lang="en-US" sz="2000" dirty="0">
                <a:solidFill>
                  <a:srgbClr val="AAAAAA"/>
                </a:solidFill>
                <a:latin typeface="Consolas" panose="020B0609020204030204" pitchFamily="49" charset="0"/>
              </a:rPr>
              <a:t># Name: </a:t>
            </a:r>
            <a:r>
              <a:rPr lang="en-US" sz="2000" dirty="0" err="1">
                <a:solidFill>
                  <a:srgbClr val="AAAAAA"/>
                </a:solidFill>
                <a:latin typeface="Consolas" panose="020B0609020204030204" pitchFamily="49" charset="0"/>
              </a:rPr>
              <a:t>birthday_song</a:t>
            </a:r>
            <a:endParaRPr lang="en-US" sz="2000" dirty="0">
              <a:solidFill>
                <a:srgbClr val="000000"/>
              </a:solidFill>
              <a:latin typeface="Consolas" panose="020B0609020204030204" pitchFamily="49" charset="0"/>
            </a:endParaRPr>
          </a:p>
          <a:p>
            <a:pPr marL="514350" indent="-514350">
              <a:buClr>
                <a:schemeClr val="tx1"/>
              </a:buClr>
              <a:buFont typeface="+mj-lt"/>
              <a:buAutoNum type="arabicPeriod"/>
            </a:pPr>
            <a:r>
              <a:rPr lang="en-US" sz="2000" dirty="0">
                <a:solidFill>
                  <a:srgbClr val="AAAAAA"/>
                </a:solidFill>
                <a:latin typeface="Consolas" panose="020B0609020204030204" pitchFamily="49" charset="0"/>
              </a:rPr>
              <a:t># Purpose: </a:t>
            </a:r>
            <a:r>
              <a:rPr lang="en-US" sz="2000" dirty="0" err="1">
                <a:solidFill>
                  <a:srgbClr val="AAAAAA"/>
                </a:solidFill>
                <a:latin typeface="Consolas" panose="020B0609020204030204" pitchFamily="49" charset="0"/>
              </a:rPr>
              <a:t>birthday_song</a:t>
            </a:r>
            <a:r>
              <a:rPr lang="en-US" sz="2000" dirty="0">
                <a:solidFill>
                  <a:srgbClr val="AAAAAA"/>
                </a:solidFill>
                <a:latin typeface="Consolas" panose="020B0609020204030204" pitchFamily="49" charset="0"/>
              </a:rPr>
              <a:t> prints out a personalized birthday song</a:t>
            </a:r>
            <a:endParaRPr lang="en-US" sz="2000" dirty="0">
              <a:solidFill>
                <a:srgbClr val="000000"/>
              </a:solidFill>
              <a:latin typeface="Consolas" panose="020B0609020204030204" pitchFamily="49" charset="0"/>
            </a:endParaRPr>
          </a:p>
          <a:p>
            <a:pPr marL="514350" indent="-514350">
              <a:buClr>
                <a:schemeClr val="tx1"/>
              </a:buClr>
              <a:buFont typeface="+mj-lt"/>
              <a:buAutoNum type="arabicPeriod"/>
            </a:pPr>
            <a:r>
              <a:rPr lang="en-US" sz="2000" dirty="0">
                <a:solidFill>
                  <a:srgbClr val="AAAAAA"/>
                </a:solidFill>
                <a:latin typeface="Consolas" panose="020B0609020204030204" pitchFamily="49" charset="0"/>
              </a:rPr>
              <a:t># Input: name, string </a:t>
            </a:r>
            <a:endParaRPr lang="en-US" sz="2000" dirty="0">
              <a:solidFill>
                <a:srgbClr val="000000"/>
              </a:solidFill>
              <a:latin typeface="Consolas" panose="020B0609020204030204" pitchFamily="49" charset="0"/>
            </a:endParaRPr>
          </a:p>
          <a:p>
            <a:pPr marL="514350" indent="-514350">
              <a:buClr>
                <a:schemeClr val="tx1"/>
              </a:buClr>
              <a:buFont typeface="+mj-lt"/>
              <a:buAutoNum type="arabicPeriod"/>
            </a:pPr>
            <a:r>
              <a:rPr lang="en-US" sz="2000" dirty="0">
                <a:solidFill>
                  <a:srgbClr val="AAAAAA"/>
                </a:solidFill>
                <a:latin typeface="Consolas" panose="020B0609020204030204" pitchFamily="49" charset="0"/>
              </a:rPr>
              <a:t># Output: none</a:t>
            </a:r>
            <a:endParaRPr lang="en-US" sz="2000" dirty="0">
              <a:solidFill>
                <a:srgbClr val="000000"/>
              </a:solidFill>
              <a:latin typeface="Consolas" panose="020B0609020204030204" pitchFamily="49" charset="0"/>
            </a:endParaRPr>
          </a:p>
          <a:p>
            <a:pPr marL="514350" indent="-514350">
              <a:buClr>
                <a:schemeClr val="tx1"/>
              </a:buClr>
              <a:buFont typeface="+mj-lt"/>
              <a:buAutoNum type="arabicPeriod"/>
            </a:pP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birthday_song</a:t>
            </a:r>
            <a:r>
              <a:rPr lang="en-US" sz="2000" dirty="0">
                <a:solidFill>
                  <a:srgbClr val="000000"/>
                </a:solidFill>
                <a:latin typeface="Consolas" panose="020B0609020204030204" pitchFamily="49" charset="0"/>
              </a:rPr>
              <a:t>(name): </a:t>
            </a:r>
          </a:p>
          <a:p>
            <a:pPr marL="514350" indent="-514350">
              <a:buClr>
                <a:schemeClr val="tx1"/>
              </a:buClr>
              <a:buFont typeface="+mj-lt"/>
              <a:buAutoNum type="arabicPeriod"/>
            </a:pPr>
            <a:r>
              <a:rPr lang="en-US" sz="2000" dirty="0">
                <a:solidFill>
                  <a:srgbClr val="AAAAAA"/>
                </a:solidFill>
                <a:latin typeface="Consolas" panose="020B0609020204030204" pitchFamily="49" charset="0"/>
              </a:rPr>
              <a:t>    # your code goes here</a:t>
            </a:r>
            <a:endParaRPr lang="en-US" dirty="0"/>
          </a:p>
        </p:txBody>
      </p:sp>
    </p:spTree>
    <p:extLst>
      <p:ext uri="{BB962C8B-B14F-4D97-AF65-F5344CB8AC3E}">
        <p14:creationId xmlns:p14="http://schemas.microsoft.com/office/powerpoint/2010/main" val="62406577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B9C2-096B-4A0A-9088-F58E41BEEE32}"/>
              </a:ext>
            </a:extLst>
          </p:cNvPr>
          <p:cNvSpPr>
            <a:spLocks noGrp="1"/>
          </p:cNvSpPr>
          <p:nvPr>
            <p:ph type="title"/>
          </p:nvPr>
        </p:nvSpPr>
        <p:spPr/>
        <p:txBody>
          <a:bodyPr/>
          <a:lstStyle/>
          <a:p>
            <a:r>
              <a:rPr lang="en-US" dirty="0"/>
              <a:t>Lab - Part 2: Pick 5 cards</a:t>
            </a:r>
          </a:p>
        </p:txBody>
      </p:sp>
      <p:sp>
        <p:nvSpPr>
          <p:cNvPr id="3" name="Content Placeholder 2">
            <a:extLst>
              <a:ext uri="{FF2B5EF4-FFF2-40B4-BE49-F238E27FC236}">
                <a16:creationId xmlns:a16="http://schemas.microsoft.com/office/drawing/2014/main" id="{55F167BE-A0C4-4EBB-BC49-BEF7E4CE3AB5}"/>
              </a:ext>
            </a:extLst>
          </p:cNvPr>
          <p:cNvSpPr>
            <a:spLocks noGrp="1"/>
          </p:cNvSpPr>
          <p:nvPr>
            <p:ph sz="quarter" idx="10"/>
          </p:nvPr>
        </p:nvSpPr>
        <p:spPr>
          <a:xfrm>
            <a:off x="586580" y="1140460"/>
            <a:ext cx="11300619" cy="5146024"/>
          </a:xfrm>
        </p:spPr>
        <p:txBody>
          <a:bodyPr/>
          <a:lstStyle/>
          <a:p>
            <a:pPr marL="0" indent="0">
              <a:buNone/>
            </a:pPr>
            <a:r>
              <a:rPr lang="en-US" dirty="0"/>
              <a:t>Create a function that randomly selects and prints out 5 cards in a row, from a standard deck of cards.</a:t>
            </a:r>
          </a:p>
          <a:p>
            <a:pPr lvl="1"/>
            <a:endParaRPr lang="en-US" dirty="0"/>
          </a:p>
          <a:p>
            <a:pPr lvl="1"/>
            <a:r>
              <a:rPr lang="en-US" dirty="0"/>
              <a:t>NOTE: The cards can repeat -- it's okay if the same card shows up multiple times</a:t>
            </a:r>
          </a:p>
          <a:p>
            <a:pPr marL="228600" lvl="1" indent="0">
              <a:buNone/>
            </a:pPr>
            <a:endParaRPr lang="en-US" dirty="0"/>
          </a:p>
          <a:p>
            <a:pPr marL="0" indent="0">
              <a:buNone/>
            </a:pPr>
            <a:r>
              <a:rPr lang="en-US" dirty="0"/>
              <a:t>Write out the contract for this </a:t>
            </a:r>
            <a:r>
              <a:rPr lang="en-US" dirty="0">
                <a:latin typeface="Consolas" panose="020B0609020204030204" pitchFamily="49" charset="0"/>
              </a:rPr>
              <a:t>pick_5_cards()</a:t>
            </a:r>
            <a:r>
              <a:rPr lang="en-US" dirty="0"/>
              <a:t> function.</a:t>
            </a:r>
          </a:p>
          <a:p>
            <a:pPr marL="0" indent="0">
              <a:buNone/>
            </a:pPr>
            <a:endParaRPr lang="en-US" dirty="0"/>
          </a:p>
          <a:p>
            <a:pPr marL="0" indent="0">
              <a:buNone/>
            </a:pPr>
            <a:r>
              <a:rPr lang="en-US" dirty="0"/>
              <a:t>Starter code:</a:t>
            </a:r>
          </a:p>
          <a:p>
            <a:pPr marL="0" indent="0">
              <a:buNone/>
            </a:pPr>
            <a:endParaRPr lang="en-US" dirty="0"/>
          </a:p>
          <a:p>
            <a:pPr marL="0" indent="0">
              <a:buClr>
                <a:schemeClr val="tx1"/>
              </a:buClr>
              <a:buNone/>
            </a:pPr>
            <a:r>
              <a:rPr lang="en-US" sz="2000" dirty="0">
                <a:solidFill>
                  <a:srgbClr val="000000"/>
                </a:solidFill>
                <a:latin typeface="Consolas" panose="020B0609020204030204" pitchFamily="49" charset="0"/>
              </a:rPr>
              <a:t>numbers = [</a:t>
            </a:r>
            <a:r>
              <a:rPr lang="en-US" sz="2000" dirty="0">
                <a:solidFill>
                  <a:srgbClr val="A31515"/>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'2'</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'3'</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'4'</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'5'</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'6'</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'7'</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'8'</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'9'</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'10'</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'J'</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'Q'</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Clr>
                <a:schemeClr val="tx1"/>
              </a:buClr>
              <a:buNone/>
            </a:pPr>
            <a:r>
              <a:rPr lang="en-US" sz="2000" dirty="0">
                <a:solidFill>
                  <a:srgbClr val="000000"/>
                </a:solidFill>
                <a:latin typeface="Consolas" panose="020B0609020204030204" pitchFamily="49" charset="0"/>
              </a:rPr>
              <a:t>suits = [</a:t>
            </a:r>
            <a:r>
              <a:rPr lang="en-US" sz="2000" dirty="0">
                <a:solidFill>
                  <a:srgbClr val="A31515"/>
                </a:solidFill>
                <a:latin typeface="Consolas" panose="020B0609020204030204" pitchFamily="49" charset="0"/>
              </a:rPr>
              <a:t>'Spades'</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'Clubs'</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'Diamonds'</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'Hearts'</a:t>
            </a:r>
            <a:r>
              <a:rPr lang="en-US" sz="2000" dirty="0">
                <a:solidFill>
                  <a:srgbClr val="000000"/>
                </a:solidFill>
                <a:latin typeface="Consolas" panose="020B0609020204030204" pitchFamily="49" charset="0"/>
              </a:rPr>
              <a:t>]</a:t>
            </a:r>
          </a:p>
          <a:p>
            <a:pPr marL="0" indent="0">
              <a:buClr>
                <a:schemeClr val="tx1"/>
              </a:buClr>
              <a:buNone/>
            </a:pPr>
            <a:endParaRPr lang="en-US" sz="2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5402277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EF59-58C1-4F4D-8F43-A9E5C6C2E1EE}"/>
              </a:ext>
            </a:extLst>
          </p:cNvPr>
          <p:cNvSpPr>
            <a:spLocks noGrp="1"/>
          </p:cNvSpPr>
          <p:nvPr>
            <p:ph type="title"/>
          </p:nvPr>
        </p:nvSpPr>
        <p:spPr>
          <a:xfrm>
            <a:off x="588263" y="457200"/>
            <a:ext cx="11018520" cy="553998"/>
          </a:xfrm>
        </p:spPr>
        <p:txBody>
          <a:bodyPr/>
          <a:lstStyle/>
          <a:p>
            <a:r>
              <a:rPr lang="en-US" dirty="0"/>
              <a:t>Bonus!</a:t>
            </a:r>
          </a:p>
        </p:txBody>
      </p:sp>
      <p:sp>
        <p:nvSpPr>
          <p:cNvPr id="3" name="Content Placeholder 2">
            <a:extLst>
              <a:ext uri="{FF2B5EF4-FFF2-40B4-BE49-F238E27FC236}">
                <a16:creationId xmlns:a16="http://schemas.microsoft.com/office/drawing/2014/main" id="{1B653CAD-1C98-48CB-ADCF-8E24C3362D48}"/>
              </a:ext>
            </a:extLst>
          </p:cNvPr>
          <p:cNvSpPr>
            <a:spLocks noGrp="1"/>
          </p:cNvSpPr>
          <p:nvPr>
            <p:ph sz="quarter" idx="10"/>
          </p:nvPr>
        </p:nvSpPr>
        <p:spPr>
          <a:xfrm>
            <a:off x="584899" y="1011198"/>
            <a:ext cx="10679731" cy="5022914"/>
          </a:xfrm>
        </p:spPr>
        <p:txBody>
          <a:bodyPr/>
          <a:lstStyle/>
          <a:p>
            <a:pPr marL="0" indent="0">
              <a:buNone/>
            </a:pPr>
            <a:r>
              <a:rPr lang="en-US" sz="2400" b="1" dirty="0"/>
              <a:t>1) </a:t>
            </a:r>
            <a:r>
              <a:rPr lang="en-US" sz="2400" dirty="0"/>
              <a:t>Practice passing in lists as arguments to a function</a:t>
            </a:r>
          </a:p>
          <a:p>
            <a:pPr marL="0" indent="0">
              <a:buNone/>
            </a:pPr>
            <a:endParaRPr lang="en-US" sz="2400" dirty="0"/>
          </a:p>
          <a:p>
            <a:pPr marL="0" indent="0">
              <a:buNone/>
            </a:pPr>
            <a:r>
              <a:rPr lang="en-US" sz="2400" dirty="0"/>
              <a:t>E.g., pass in </a:t>
            </a:r>
            <a:r>
              <a:rPr lang="en-US" sz="2400" dirty="0">
                <a:latin typeface="Consolas" panose="020B0609020204030204" pitchFamily="49" charset="0"/>
              </a:rPr>
              <a:t>numbers</a:t>
            </a:r>
            <a:r>
              <a:rPr lang="en-US" sz="2400" dirty="0"/>
              <a:t> and </a:t>
            </a:r>
            <a:r>
              <a:rPr lang="en-US" sz="2400" dirty="0">
                <a:latin typeface="Consolas" panose="020B0609020204030204" pitchFamily="49" charset="0"/>
              </a:rPr>
              <a:t>suits</a:t>
            </a:r>
            <a:r>
              <a:rPr lang="en-US" sz="2400" dirty="0"/>
              <a:t> lists to a modified </a:t>
            </a:r>
            <a:r>
              <a:rPr lang="en-US" sz="2400" dirty="0">
                <a:latin typeface="Consolas" panose="020B0609020204030204" pitchFamily="49" charset="0"/>
              </a:rPr>
              <a:t>pick_5_cards()</a:t>
            </a:r>
            <a:r>
              <a:rPr lang="en-US" sz="2400" dirty="0"/>
              <a:t> function.  Modify the code to use those passed-in lists to make the card selections.</a:t>
            </a:r>
          </a:p>
          <a:p>
            <a:pPr marL="0" indent="0">
              <a:buNone/>
            </a:pPr>
            <a:endParaRPr lang="en-US" sz="2400" dirty="0"/>
          </a:p>
          <a:p>
            <a:pPr marL="0" indent="0">
              <a:buNone/>
            </a:pPr>
            <a:r>
              <a:rPr lang="en-US" sz="2400" dirty="0"/>
              <a:t>What is different about passing in lists as arguments?</a:t>
            </a:r>
          </a:p>
          <a:p>
            <a:pPr marL="0" indent="0">
              <a:buNone/>
            </a:pPr>
            <a:endParaRPr lang="en-US" sz="2400" dirty="0"/>
          </a:p>
          <a:p>
            <a:pPr marL="0" indent="0">
              <a:buNone/>
            </a:pPr>
            <a:r>
              <a:rPr lang="en-US" sz="2400" b="1" dirty="0"/>
              <a:t>2) </a:t>
            </a:r>
            <a:r>
              <a:rPr lang="en-US" sz="2400" dirty="0"/>
              <a:t>Similarly, try returning a list as the return value (output) of a function</a:t>
            </a:r>
          </a:p>
          <a:p>
            <a:pPr marL="0" indent="0">
              <a:buNone/>
            </a:pPr>
            <a:endParaRPr lang="en-US" sz="2400" dirty="0"/>
          </a:p>
          <a:p>
            <a:pPr marL="0" indent="0">
              <a:buNone/>
            </a:pPr>
            <a:r>
              <a:rPr lang="en-US" sz="2400" dirty="0"/>
              <a:t>For example, have the </a:t>
            </a:r>
            <a:r>
              <a:rPr lang="en-US" sz="2400" dirty="0">
                <a:latin typeface="Consolas" panose="020B0609020204030204" pitchFamily="49" charset="0"/>
              </a:rPr>
              <a:t>pick_5_cards()</a:t>
            </a:r>
            <a:r>
              <a:rPr lang="en-US" sz="2400" dirty="0"/>
              <a:t> function return a list of selected cards instead of printing anything inside the function.  After calling the function, have the main part of your code print out the list of cards that was returned.</a:t>
            </a:r>
          </a:p>
        </p:txBody>
      </p:sp>
    </p:spTree>
    <p:extLst>
      <p:ext uri="{BB962C8B-B14F-4D97-AF65-F5344CB8AC3E}">
        <p14:creationId xmlns:p14="http://schemas.microsoft.com/office/powerpoint/2010/main" val="9202679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User-Defined Functions</a:t>
            </a: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3533275"/>
          </a:xfrm>
        </p:spPr>
        <p:txBody>
          <a:bodyPr/>
          <a:lstStyle/>
          <a:p>
            <a:pPr marL="0" indent="0">
              <a:buNone/>
            </a:pPr>
            <a:r>
              <a:rPr lang="en-US" i="1" dirty="0"/>
              <a:t>Students will be able to...</a:t>
            </a:r>
          </a:p>
          <a:p>
            <a:pPr marL="0" indent="0">
              <a:buNone/>
            </a:pPr>
            <a:endParaRPr lang="en-US" i="1" dirty="0"/>
          </a:p>
          <a:p>
            <a:pPr marL="342900" indent="-342900">
              <a:buFont typeface="Arial" panose="020B0604020202020204" pitchFamily="34" charset="0"/>
              <a:buChar char="•"/>
            </a:pPr>
            <a:r>
              <a:rPr lang="en-US" dirty="0"/>
              <a:t>Define and identify </a:t>
            </a:r>
          </a:p>
          <a:p>
            <a:pPr marL="571500" lvl="1" indent="-342900">
              <a:buFont typeface="Arial" panose="020B0604020202020204" pitchFamily="34" charset="0"/>
              <a:buChar char="•"/>
            </a:pPr>
            <a:r>
              <a:rPr lang="en-US" sz="2800" b="1" dirty="0">
                <a:cs typeface="Segoe UI" panose="020B0502040204020203" pitchFamily="34" charset="0"/>
              </a:rPr>
              <a:t>abstraction</a:t>
            </a:r>
          </a:p>
          <a:p>
            <a:pPr marL="571500" lvl="1" indent="-342900">
              <a:buFont typeface="Arial" panose="020B0604020202020204" pitchFamily="34" charset="0"/>
              <a:buChar char="•"/>
            </a:pPr>
            <a:r>
              <a:rPr lang="en-US" sz="2800" b="1" dirty="0">
                <a:cs typeface="Segoe UI" panose="020B0502040204020203" pitchFamily="34" charset="0"/>
              </a:rPr>
              <a:t>def</a:t>
            </a:r>
            <a:r>
              <a:rPr lang="en-US" sz="2800" dirty="0">
                <a:cs typeface="Segoe UI" panose="020B0502040204020203" pitchFamily="34" charset="0"/>
              </a:rPr>
              <a:t> (new Python keyword)</a:t>
            </a:r>
            <a:endParaRPr lang="en-US" sz="2800" b="1" dirty="0">
              <a:cs typeface="Segoe UI" panose="020B0502040204020203" pitchFamily="34" charset="0"/>
            </a:endParaRPr>
          </a:p>
          <a:p>
            <a:pPr marL="342900" indent="-342900">
              <a:buFont typeface="Arial" panose="020B0604020202020204" pitchFamily="34" charset="0"/>
              <a:buChar char="•"/>
            </a:pPr>
            <a:r>
              <a:rPr lang="en-US" dirty="0"/>
              <a:t>Create </a:t>
            </a:r>
            <a:r>
              <a:rPr lang="en-US" b="1" dirty="0"/>
              <a:t>functions</a:t>
            </a:r>
          </a:p>
          <a:p>
            <a:pPr marL="342900" indent="-342900">
              <a:buFont typeface="Arial" panose="020B0604020202020204" pitchFamily="34" charset="0"/>
              <a:buChar char="•"/>
            </a:pPr>
            <a:r>
              <a:rPr lang="en-US" dirty="0"/>
              <a:t>Create a </a:t>
            </a:r>
            <a:r>
              <a:rPr lang="en-US" b="1" dirty="0"/>
              <a:t>function contract</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0591"/>
          </a:xfrm>
        </p:spPr>
        <p:txBody>
          <a:bodyPr/>
          <a:lstStyle/>
          <a:p>
            <a:r>
              <a:rPr lang="en-US" dirty="0"/>
              <a:t>Do now</a:t>
            </a:r>
          </a:p>
          <a:p>
            <a:r>
              <a:rPr lang="en-US" dirty="0"/>
              <a:t>Lesson</a:t>
            </a:r>
          </a:p>
          <a:p>
            <a:r>
              <a:rPr lang="en-US" dirty="0"/>
              <a:t>Lab</a:t>
            </a:r>
          </a:p>
          <a:p>
            <a:r>
              <a:rPr lang="en-US"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0"/>
          </p:nvPr>
        </p:nvSpPr>
        <p:spPr>
          <a:xfrm>
            <a:off x="588263" y="1046810"/>
            <a:ext cx="11018838" cy="6032421"/>
          </a:xfrm>
        </p:spPr>
        <p:txBody>
          <a:bodyPr/>
          <a:lstStyle/>
          <a:p>
            <a:pPr marL="0" indent="0">
              <a:buNone/>
            </a:pPr>
            <a:r>
              <a:rPr lang="en-US" dirty="0"/>
              <a:t>Write down one thing you learned in class yesterday.</a:t>
            </a:r>
          </a:p>
          <a:p>
            <a:pPr marL="0" indent="0">
              <a:buNone/>
            </a:pPr>
            <a:br>
              <a:rPr lang="en-US" sz="1200" dirty="0"/>
            </a:br>
            <a:r>
              <a:rPr lang="en-US" dirty="0"/>
              <a:t>Open the console. Type the following program:</a:t>
            </a:r>
            <a:br>
              <a:rPr lang="en-US" dirty="0"/>
            </a:br>
            <a:endParaRPr lang="en-US" sz="1600" dirty="0"/>
          </a:p>
          <a:p>
            <a:pPr marL="457200" indent="-457200">
              <a:buFont typeface="+mj-lt"/>
              <a:buAutoNum type="arabicPeriod"/>
            </a:pPr>
            <a:r>
              <a:rPr lang="en-US" sz="2400" dirty="0">
                <a:latin typeface="Consolas" panose="020B0609020204030204" pitchFamily="49" charset="0"/>
              </a:rPr>
              <a:t>def </a:t>
            </a:r>
            <a:r>
              <a:rPr lang="en-US" sz="2400" dirty="0" err="1">
                <a:latin typeface="Consolas" panose="020B0609020204030204" pitchFamily="49" charset="0"/>
              </a:rPr>
              <a:t>my_function</a:t>
            </a:r>
            <a:r>
              <a:rPr lang="en-US" sz="2400" dirty="0">
                <a:latin typeface="Consolas" panose="020B0609020204030204" pitchFamily="49" charset="0"/>
              </a:rPr>
              <a:t>():     </a:t>
            </a:r>
          </a:p>
          <a:p>
            <a:pPr marL="457200" indent="-457200">
              <a:buFont typeface="+mj-lt"/>
              <a:buAutoNum type="arabicPeriod"/>
            </a:pPr>
            <a:r>
              <a:rPr lang="en-US" sz="2400" dirty="0">
                <a:latin typeface="Consolas" panose="020B0609020204030204" pitchFamily="49" charset="0"/>
              </a:rPr>
              <a:t>  print("THIS IS MY FUNCTION!")</a:t>
            </a:r>
          </a:p>
          <a:p>
            <a:pPr marL="0" indent="0">
              <a:buNone/>
            </a:pPr>
            <a:br>
              <a:rPr lang="en-US" sz="1600" dirty="0"/>
            </a:br>
            <a:r>
              <a:rPr lang="en-US" dirty="0"/>
              <a:t>Answer the following in your notebook:</a:t>
            </a:r>
          </a:p>
          <a:p>
            <a:pPr marL="457200" indent="-457200">
              <a:buFont typeface="+mj-lt"/>
              <a:buAutoNum type="arabicPeriod"/>
            </a:pPr>
            <a:r>
              <a:rPr lang="en-US" sz="2400" dirty="0"/>
              <a:t>What does </a:t>
            </a:r>
            <a:r>
              <a:rPr lang="en-US" sz="2400" dirty="0" err="1">
                <a:latin typeface="Consolas" panose="020B0609020204030204" pitchFamily="49" charset="0"/>
              </a:rPr>
              <a:t>my_function</a:t>
            </a:r>
            <a:r>
              <a:rPr lang="en-US" sz="2400" dirty="0">
                <a:latin typeface="Consolas" panose="020B0609020204030204" pitchFamily="49" charset="0"/>
              </a:rPr>
              <a:t> </a:t>
            </a:r>
            <a:r>
              <a:rPr lang="en-US" sz="2400" dirty="0"/>
              <a:t>do?   </a:t>
            </a:r>
          </a:p>
          <a:p>
            <a:pPr marL="457200" indent="-457200">
              <a:buFont typeface="+mj-lt"/>
              <a:buAutoNum type="arabicPeriod"/>
            </a:pPr>
            <a:r>
              <a:rPr lang="en-US" sz="2400" dirty="0"/>
              <a:t>How would you call the function? </a:t>
            </a:r>
          </a:p>
          <a:p>
            <a:pPr marL="457200" indent="-457200">
              <a:buFont typeface="+mj-lt"/>
              <a:buAutoNum type="arabicPeriod"/>
            </a:pPr>
            <a:r>
              <a:rPr lang="en-US" sz="2400" dirty="0"/>
              <a:t>How might you add arguments to </a:t>
            </a:r>
            <a:r>
              <a:rPr lang="en-US" sz="2400" dirty="0" err="1">
                <a:latin typeface="Consolas" panose="020B0609020204030204" pitchFamily="49" charset="0"/>
              </a:rPr>
              <a:t>my_function</a:t>
            </a:r>
            <a:r>
              <a:rPr lang="en-US" sz="2400" dirty="0"/>
              <a:t>?</a:t>
            </a:r>
          </a:p>
          <a:p>
            <a:pPr marL="0" indent="0">
              <a:buNone/>
            </a:pPr>
            <a:endParaRPr lang="en-US" sz="1600" dirty="0"/>
          </a:p>
          <a:p>
            <a:pPr marL="0" indent="0">
              <a:buNone/>
            </a:pPr>
            <a:r>
              <a:rPr lang="en-US" dirty="0"/>
              <a:t>Practice calling </a:t>
            </a:r>
            <a:r>
              <a:rPr lang="en-US" dirty="0" err="1">
                <a:latin typeface="Consolas" panose="020B0609020204030204" pitchFamily="49" charset="0"/>
              </a:rPr>
              <a:t>my_function</a:t>
            </a:r>
            <a:r>
              <a:rPr lang="en-US" dirty="0">
                <a:latin typeface="Consolas" panose="020B0609020204030204" pitchFamily="49" charset="0"/>
              </a:rPr>
              <a:t> </a:t>
            </a:r>
            <a:r>
              <a:rPr lang="en-US" dirty="0"/>
              <a:t>by adding code outside of the definition to </a:t>
            </a:r>
            <a:r>
              <a:rPr lang="en-US" i="1" dirty="0"/>
              <a:t>invoke</a:t>
            </a:r>
            <a:r>
              <a:rPr lang="en-US" dirty="0"/>
              <a:t> the function.</a:t>
            </a:r>
          </a:p>
          <a:p>
            <a:pPr marL="0" indent="0">
              <a:buNone/>
            </a:pPr>
            <a:endParaRPr lang="en-US" dirty="0"/>
          </a:p>
        </p:txBody>
      </p:sp>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B73B-3540-4F37-B7BA-EDC91C649D52}"/>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4C8E3B9D-B89A-4A05-8938-56D31740EBCF}"/>
              </a:ext>
            </a:extLst>
          </p:cNvPr>
          <p:cNvSpPr>
            <a:spLocks noGrp="1"/>
          </p:cNvSpPr>
          <p:nvPr>
            <p:ph sz="quarter" idx="10"/>
          </p:nvPr>
        </p:nvSpPr>
        <p:spPr>
          <a:xfrm>
            <a:off x="584200" y="1435100"/>
            <a:ext cx="11018838" cy="1212383"/>
          </a:xfrm>
        </p:spPr>
        <p:txBody>
          <a:bodyPr/>
          <a:lstStyle/>
          <a:p>
            <a:pPr marL="0" lvl="0" indent="0">
              <a:lnSpc>
                <a:spcPct val="150000"/>
              </a:lnSpc>
              <a:spcBef>
                <a:spcPts val="1000"/>
              </a:spcBef>
              <a:spcAft>
                <a:spcPts val="1600"/>
              </a:spcAft>
              <a:buNone/>
            </a:pPr>
            <a:r>
              <a:rPr lang="en-US" b="1" i="1" dirty="0">
                <a:highlight>
                  <a:srgbClr val="FFFFFF"/>
                </a:highlight>
              </a:rPr>
              <a:t>Abstraction</a:t>
            </a:r>
            <a:r>
              <a:rPr lang="en-US" dirty="0">
                <a:highlight>
                  <a:srgbClr val="FFFFFF"/>
                </a:highlight>
              </a:rPr>
              <a:t>:  the process of </a:t>
            </a:r>
            <a:r>
              <a:rPr lang="en-US" dirty="0">
                <a:solidFill>
                  <a:srgbClr val="333333"/>
                </a:solidFill>
                <a:highlight>
                  <a:srgbClr val="FFFFFF"/>
                </a:highlight>
              </a:rPr>
              <a:t>managing complexity by </a:t>
            </a:r>
            <a:r>
              <a:rPr lang="en-US" b="1" dirty="0">
                <a:solidFill>
                  <a:srgbClr val="333333"/>
                </a:solidFill>
                <a:highlight>
                  <a:srgbClr val="FFFFFF"/>
                </a:highlight>
              </a:rPr>
              <a:t>removing details</a:t>
            </a:r>
            <a:r>
              <a:rPr lang="en-US" dirty="0">
                <a:solidFill>
                  <a:srgbClr val="333333"/>
                </a:solidFill>
                <a:highlight>
                  <a:srgbClr val="FFFFFF"/>
                </a:highlight>
              </a:rPr>
              <a:t> and pushing them down to a </a:t>
            </a:r>
            <a:r>
              <a:rPr lang="en-US" b="1" dirty="0">
                <a:solidFill>
                  <a:srgbClr val="333333"/>
                </a:solidFill>
                <a:highlight>
                  <a:srgbClr val="FFFFFF"/>
                </a:highlight>
              </a:rPr>
              <a:t>lower level</a:t>
            </a:r>
            <a:r>
              <a:rPr lang="en-US" dirty="0">
                <a:solidFill>
                  <a:srgbClr val="333333"/>
                </a:solidFill>
                <a:highlight>
                  <a:srgbClr val="FFFFFF"/>
                </a:highlight>
              </a:rPr>
              <a:t>.</a:t>
            </a:r>
            <a:endParaRPr lang="en-US" b="1" dirty="0"/>
          </a:p>
        </p:txBody>
      </p:sp>
    </p:spTree>
    <p:custDataLst>
      <p:tags r:id="rId1"/>
    </p:custDataLst>
    <p:extLst>
      <p:ext uri="{BB962C8B-B14F-4D97-AF65-F5344CB8AC3E}">
        <p14:creationId xmlns:p14="http://schemas.microsoft.com/office/powerpoint/2010/main" val="15575292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A9E1-929F-41B0-9D80-2AF2905A1B78}"/>
              </a:ext>
            </a:extLst>
          </p:cNvPr>
          <p:cNvSpPr>
            <a:spLocks noGrp="1"/>
          </p:cNvSpPr>
          <p:nvPr>
            <p:ph type="title"/>
          </p:nvPr>
        </p:nvSpPr>
        <p:spPr/>
        <p:txBody>
          <a:bodyPr/>
          <a:lstStyle/>
          <a:p>
            <a:r>
              <a:rPr lang="en-US" dirty="0"/>
              <a:t>Car abstraction</a:t>
            </a:r>
          </a:p>
        </p:txBody>
      </p:sp>
      <p:sp>
        <p:nvSpPr>
          <p:cNvPr id="3" name="Content Placeholder 2">
            <a:extLst>
              <a:ext uri="{FF2B5EF4-FFF2-40B4-BE49-F238E27FC236}">
                <a16:creationId xmlns:a16="http://schemas.microsoft.com/office/drawing/2014/main" id="{C752804E-9AF6-49E7-B24F-A995BDE1C6E8}"/>
              </a:ext>
            </a:extLst>
          </p:cNvPr>
          <p:cNvSpPr>
            <a:spLocks noGrp="1"/>
          </p:cNvSpPr>
          <p:nvPr>
            <p:ph sz="quarter" idx="10"/>
          </p:nvPr>
        </p:nvSpPr>
        <p:spPr>
          <a:xfrm>
            <a:off x="584200" y="1435099"/>
            <a:ext cx="4431574" cy="3307572"/>
          </a:xfrm>
        </p:spPr>
        <p:txBody>
          <a:bodyPr/>
          <a:lstStyle/>
          <a:p>
            <a:pPr marL="0" lvl="0" indent="0">
              <a:lnSpc>
                <a:spcPct val="150000"/>
              </a:lnSpc>
              <a:spcBef>
                <a:spcPts val="1000"/>
              </a:spcBef>
              <a:spcAft>
                <a:spcPts val="1600"/>
              </a:spcAft>
              <a:buNone/>
            </a:pPr>
            <a:r>
              <a:rPr lang="en-US" b="1" dirty="0"/>
              <a:t>“</a:t>
            </a:r>
            <a:r>
              <a:rPr lang="en-US" dirty="0">
                <a:solidFill>
                  <a:srgbClr val="333333"/>
                </a:solidFill>
                <a:highlight>
                  <a:srgbClr val="FFFFFF"/>
                </a:highlight>
              </a:rPr>
              <a:t>managing complexity by </a:t>
            </a:r>
            <a:r>
              <a:rPr lang="en-US" b="1" dirty="0">
                <a:solidFill>
                  <a:srgbClr val="333333"/>
                </a:solidFill>
                <a:highlight>
                  <a:srgbClr val="FFFFFF"/>
                </a:highlight>
              </a:rPr>
              <a:t>removing details</a:t>
            </a:r>
            <a:r>
              <a:rPr lang="en-US" dirty="0">
                <a:solidFill>
                  <a:srgbClr val="333333"/>
                </a:solidFill>
                <a:highlight>
                  <a:srgbClr val="FFFFFF"/>
                </a:highlight>
              </a:rPr>
              <a:t> and pushing them down to a </a:t>
            </a:r>
            <a:r>
              <a:rPr lang="en-US" b="1" dirty="0">
                <a:solidFill>
                  <a:srgbClr val="333333"/>
                </a:solidFill>
                <a:highlight>
                  <a:srgbClr val="FFFFFF"/>
                </a:highlight>
              </a:rPr>
              <a:t>lower level</a:t>
            </a:r>
            <a:r>
              <a:rPr lang="en-US" dirty="0">
                <a:solidFill>
                  <a:srgbClr val="333333"/>
                </a:solidFill>
                <a:highlight>
                  <a:srgbClr val="FFFFFF"/>
                </a:highlight>
              </a:rPr>
              <a:t>”</a:t>
            </a:r>
            <a:endParaRPr lang="en-US" b="1" dirty="0"/>
          </a:p>
          <a:p>
            <a:endParaRPr lang="en-US" dirty="0"/>
          </a:p>
        </p:txBody>
      </p:sp>
      <p:pic>
        <p:nvPicPr>
          <p:cNvPr id="8" name="Google Shape;86;p17" descr="Picture of a car">
            <a:extLst>
              <a:ext uri="{FF2B5EF4-FFF2-40B4-BE49-F238E27FC236}">
                <a16:creationId xmlns:a16="http://schemas.microsoft.com/office/drawing/2014/main" id="{45BA615C-EEAC-446A-9CE4-93D7BF6AB243}"/>
              </a:ext>
            </a:extLst>
          </p:cNvPr>
          <p:cNvPicPr preferRelativeResize="0"/>
          <p:nvPr/>
        </p:nvPicPr>
        <p:blipFill>
          <a:blip r:embed="rId3">
            <a:alphaModFix/>
          </a:blip>
          <a:stretch>
            <a:fillRect/>
          </a:stretch>
        </p:blipFill>
        <p:spPr>
          <a:xfrm rot="938492" flipH="1">
            <a:off x="5418065" y="2286467"/>
            <a:ext cx="6092444" cy="3820966"/>
          </a:xfrm>
          <a:prstGeom prst="rect">
            <a:avLst/>
          </a:prstGeom>
          <a:noFill/>
          <a:ln>
            <a:noFill/>
          </a:ln>
        </p:spPr>
      </p:pic>
    </p:spTree>
    <p:custDataLst>
      <p:tags r:id="rId1"/>
    </p:custDataLst>
    <p:extLst>
      <p:ext uri="{BB962C8B-B14F-4D97-AF65-F5344CB8AC3E}">
        <p14:creationId xmlns:p14="http://schemas.microsoft.com/office/powerpoint/2010/main" val="33836148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A9E1-929F-41B0-9D80-2AF2905A1B78}"/>
              </a:ext>
            </a:extLst>
          </p:cNvPr>
          <p:cNvSpPr>
            <a:spLocks noGrp="1"/>
          </p:cNvSpPr>
          <p:nvPr>
            <p:ph type="title"/>
          </p:nvPr>
        </p:nvSpPr>
        <p:spPr/>
        <p:txBody>
          <a:bodyPr/>
          <a:lstStyle/>
          <a:p>
            <a:r>
              <a:rPr lang="en-US" dirty="0"/>
              <a:t>Detailed car abstraction</a:t>
            </a:r>
          </a:p>
        </p:txBody>
      </p:sp>
      <p:sp>
        <p:nvSpPr>
          <p:cNvPr id="3" name="Content Placeholder 2">
            <a:extLst>
              <a:ext uri="{FF2B5EF4-FFF2-40B4-BE49-F238E27FC236}">
                <a16:creationId xmlns:a16="http://schemas.microsoft.com/office/drawing/2014/main" id="{C752804E-9AF6-49E7-B24F-A995BDE1C6E8}"/>
              </a:ext>
            </a:extLst>
          </p:cNvPr>
          <p:cNvSpPr>
            <a:spLocks noGrp="1"/>
          </p:cNvSpPr>
          <p:nvPr>
            <p:ph sz="quarter" idx="10"/>
          </p:nvPr>
        </p:nvSpPr>
        <p:spPr>
          <a:xfrm>
            <a:off x="584200" y="1435099"/>
            <a:ext cx="4431574" cy="3307572"/>
          </a:xfrm>
        </p:spPr>
        <p:txBody>
          <a:bodyPr/>
          <a:lstStyle/>
          <a:p>
            <a:pPr marL="0" lvl="0" indent="0">
              <a:lnSpc>
                <a:spcPct val="150000"/>
              </a:lnSpc>
              <a:spcBef>
                <a:spcPts val="1000"/>
              </a:spcBef>
              <a:spcAft>
                <a:spcPts val="1600"/>
              </a:spcAft>
              <a:buNone/>
            </a:pPr>
            <a:r>
              <a:rPr lang="en-US" b="1" dirty="0"/>
              <a:t>“</a:t>
            </a:r>
            <a:r>
              <a:rPr lang="en-US" dirty="0">
                <a:solidFill>
                  <a:srgbClr val="333333"/>
                </a:solidFill>
                <a:highlight>
                  <a:srgbClr val="FFFFFF"/>
                </a:highlight>
              </a:rPr>
              <a:t>managing complexity by </a:t>
            </a:r>
            <a:r>
              <a:rPr lang="en-US" b="1" dirty="0">
                <a:solidFill>
                  <a:srgbClr val="333333"/>
                </a:solidFill>
                <a:highlight>
                  <a:srgbClr val="FFFFFF"/>
                </a:highlight>
              </a:rPr>
              <a:t>removing details</a:t>
            </a:r>
            <a:r>
              <a:rPr lang="en-US" dirty="0">
                <a:solidFill>
                  <a:srgbClr val="333333"/>
                </a:solidFill>
                <a:highlight>
                  <a:srgbClr val="FFFFFF"/>
                </a:highlight>
              </a:rPr>
              <a:t> and pushing them down to a </a:t>
            </a:r>
            <a:r>
              <a:rPr lang="en-US" b="1" dirty="0">
                <a:solidFill>
                  <a:srgbClr val="333333"/>
                </a:solidFill>
                <a:highlight>
                  <a:srgbClr val="FFFFFF"/>
                </a:highlight>
              </a:rPr>
              <a:t>lower level</a:t>
            </a:r>
            <a:r>
              <a:rPr lang="en-US" dirty="0">
                <a:solidFill>
                  <a:srgbClr val="333333"/>
                </a:solidFill>
                <a:highlight>
                  <a:srgbClr val="FFFFFF"/>
                </a:highlight>
              </a:rPr>
              <a:t>”</a:t>
            </a:r>
            <a:endParaRPr lang="en-US" b="1" dirty="0"/>
          </a:p>
          <a:p>
            <a:endParaRPr lang="en-US" dirty="0"/>
          </a:p>
        </p:txBody>
      </p:sp>
      <p:pic>
        <p:nvPicPr>
          <p:cNvPr id="5" name="Google Shape;93;p18" descr="picture of a car labeling many of it's internal parts">
            <a:extLst>
              <a:ext uri="{FF2B5EF4-FFF2-40B4-BE49-F238E27FC236}">
                <a16:creationId xmlns:a16="http://schemas.microsoft.com/office/drawing/2014/main" id="{B5FDAED4-395B-4EE8-8F1D-F9931222E74E}"/>
              </a:ext>
            </a:extLst>
          </p:cNvPr>
          <p:cNvPicPr preferRelativeResize="0"/>
          <p:nvPr/>
        </p:nvPicPr>
        <p:blipFill>
          <a:blip r:embed="rId3">
            <a:alphaModFix/>
          </a:blip>
          <a:stretch>
            <a:fillRect/>
          </a:stretch>
        </p:blipFill>
        <p:spPr>
          <a:xfrm>
            <a:off x="5497690" y="1869483"/>
            <a:ext cx="6420014" cy="3965172"/>
          </a:xfrm>
          <a:prstGeom prst="rect">
            <a:avLst/>
          </a:prstGeom>
          <a:noFill/>
          <a:ln>
            <a:noFill/>
          </a:ln>
        </p:spPr>
      </p:pic>
    </p:spTree>
    <p:custDataLst>
      <p:tags r:id="rId1"/>
    </p:custDataLst>
    <p:extLst>
      <p:ext uri="{BB962C8B-B14F-4D97-AF65-F5344CB8AC3E}">
        <p14:creationId xmlns:p14="http://schemas.microsoft.com/office/powerpoint/2010/main" val="31383002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A62D-496C-4640-BA6E-4D7C1C2ECFC2}"/>
              </a:ext>
            </a:extLst>
          </p:cNvPr>
          <p:cNvSpPr>
            <a:spLocks noGrp="1"/>
          </p:cNvSpPr>
          <p:nvPr>
            <p:ph type="title"/>
          </p:nvPr>
        </p:nvSpPr>
        <p:spPr/>
        <p:txBody>
          <a:bodyPr/>
          <a:lstStyle/>
          <a:p>
            <a:r>
              <a:rPr lang="en-US" dirty="0"/>
              <a:t>Abstraction </a:t>
            </a:r>
          </a:p>
        </p:txBody>
      </p:sp>
      <p:sp>
        <p:nvSpPr>
          <p:cNvPr id="5" name="Content Placeholder 4">
            <a:extLst>
              <a:ext uri="{FF2B5EF4-FFF2-40B4-BE49-F238E27FC236}">
                <a16:creationId xmlns:a16="http://schemas.microsoft.com/office/drawing/2014/main" id="{118A471F-E494-49DB-97FC-F3C44E412654}"/>
              </a:ext>
            </a:extLst>
          </p:cNvPr>
          <p:cNvSpPr>
            <a:spLocks noGrp="1"/>
          </p:cNvSpPr>
          <p:nvPr>
            <p:ph sz="quarter" idx="12"/>
          </p:nvPr>
        </p:nvSpPr>
        <p:spPr>
          <a:xfrm>
            <a:off x="584200" y="1435100"/>
            <a:ext cx="5211763" cy="1378839"/>
          </a:xfrm>
        </p:spPr>
        <p:txBody>
          <a:bodyPr/>
          <a:lstStyle/>
          <a:p>
            <a:r>
              <a:rPr lang="en-US" dirty="0"/>
              <a:t>Just a steering wheel. Everything else is hidden </a:t>
            </a:r>
          </a:p>
          <a:p>
            <a:pPr marL="0" indent="0">
              <a:buNone/>
            </a:pPr>
            <a:endParaRPr lang="en-US" dirty="0"/>
          </a:p>
        </p:txBody>
      </p:sp>
      <p:pic>
        <p:nvPicPr>
          <p:cNvPr id="7" name="Google Shape;100;p19" descr="Picture of a steering wheel">
            <a:extLst>
              <a:ext uri="{FF2B5EF4-FFF2-40B4-BE49-F238E27FC236}">
                <a16:creationId xmlns:a16="http://schemas.microsoft.com/office/drawing/2014/main" id="{FC89967F-9B08-4EF2-A728-9678C996CA50}"/>
              </a:ext>
            </a:extLst>
          </p:cNvPr>
          <p:cNvPicPr preferRelativeResize="0"/>
          <p:nvPr/>
        </p:nvPicPr>
        <p:blipFill>
          <a:blip r:embed="rId3">
            <a:alphaModFix/>
          </a:blip>
          <a:stretch>
            <a:fillRect/>
          </a:stretch>
        </p:blipFill>
        <p:spPr>
          <a:xfrm>
            <a:off x="7222224" y="2124519"/>
            <a:ext cx="3820975" cy="3820975"/>
          </a:xfrm>
          <a:prstGeom prst="rect">
            <a:avLst/>
          </a:prstGeom>
          <a:noFill/>
          <a:ln>
            <a:noFill/>
          </a:ln>
        </p:spPr>
      </p:pic>
    </p:spTree>
    <p:custDataLst>
      <p:tags r:id="rId1"/>
    </p:custDataLst>
    <p:extLst>
      <p:ext uri="{BB962C8B-B14F-4D97-AF65-F5344CB8AC3E}">
        <p14:creationId xmlns:p14="http://schemas.microsoft.com/office/powerpoint/2010/main" val="13591078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A62D-496C-4640-BA6E-4D7C1C2ECFC2}"/>
              </a:ext>
            </a:extLst>
          </p:cNvPr>
          <p:cNvSpPr>
            <a:spLocks noGrp="1"/>
          </p:cNvSpPr>
          <p:nvPr>
            <p:ph type="title"/>
          </p:nvPr>
        </p:nvSpPr>
        <p:spPr/>
        <p:txBody>
          <a:bodyPr/>
          <a:lstStyle/>
          <a:p>
            <a:r>
              <a:rPr lang="en-US" dirty="0"/>
              <a:t>Hidden - abstraction </a:t>
            </a:r>
          </a:p>
        </p:txBody>
      </p:sp>
      <p:sp>
        <p:nvSpPr>
          <p:cNvPr id="5" name="Content Placeholder 4">
            <a:extLst>
              <a:ext uri="{FF2B5EF4-FFF2-40B4-BE49-F238E27FC236}">
                <a16:creationId xmlns:a16="http://schemas.microsoft.com/office/drawing/2014/main" id="{118A471F-E494-49DB-97FC-F3C44E412654}"/>
              </a:ext>
            </a:extLst>
          </p:cNvPr>
          <p:cNvSpPr>
            <a:spLocks noGrp="1"/>
          </p:cNvSpPr>
          <p:nvPr>
            <p:ph sz="quarter" idx="12"/>
          </p:nvPr>
        </p:nvSpPr>
        <p:spPr>
          <a:xfrm>
            <a:off x="584200" y="1435100"/>
            <a:ext cx="5211763" cy="1809726"/>
          </a:xfrm>
        </p:spPr>
        <p:txBody>
          <a:bodyPr/>
          <a:lstStyle/>
          <a:p>
            <a:r>
              <a:rPr lang="en-US" dirty="0"/>
              <a:t>Just a steering wheel. Everything else is hidden behind this "abstraction".</a:t>
            </a:r>
          </a:p>
          <a:p>
            <a:pPr marL="0" indent="0">
              <a:buNone/>
            </a:pPr>
            <a:endParaRPr lang="en-US" dirty="0"/>
          </a:p>
        </p:txBody>
      </p:sp>
      <p:pic>
        <p:nvPicPr>
          <p:cNvPr id="6" name="Google Shape;105;p20" descr="A picture of a steering wheel in front of a detailed picture of a car. The Steering wheel is covering the entire car.">
            <a:extLst>
              <a:ext uri="{FF2B5EF4-FFF2-40B4-BE49-F238E27FC236}">
                <a16:creationId xmlns:a16="http://schemas.microsoft.com/office/drawing/2014/main" id="{CC7EECEA-EC2B-4D1F-8924-C38355D0BBEA}"/>
              </a:ext>
            </a:extLst>
          </p:cNvPr>
          <p:cNvPicPr preferRelativeResize="0"/>
          <p:nvPr/>
        </p:nvPicPr>
        <p:blipFill>
          <a:blip r:embed="rId3">
            <a:alphaModFix/>
          </a:blip>
          <a:stretch>
            <a:fillRect/>
          </a:stretch>
        </p:blipFill>
        <p:spPr>
          <a:xfrm>
            <a:off x="5591339" y="1693975"/>
            <a:ext cx="5705475" cy="3286125"/>
          </a:xfrm>
          <a:prstGeom prst="rect">
            <a:avLst/>
          </a:prstGeom>
          <a:noFill/>
          <a:ln>
            <a:noFill/>
          </a:ln>
        </p:spPr>
      </p:pic>
      <p:pic>
        <p:nvPicPr>
          <p:cNvPr id="8" name="Google Shape;108;p20" descr="Steering Wheel covering up a detailed picture of a car.">
            <a:extLst>
              <a:ext uri="{FF2B5EF4-FFF2-40B4-BE49-F238E27FC236}">
                <a16:creationId xmlns:a16="http://schemas.microsoft.com/office/drawing/2014/main" id="{1DF72F11-570A-4046-8F6A-751CB0DD5523}"/>
              </a:ext>
            </a:extLst>
          </p:cNvPr>
          <p:cNvPicPr preferRelativeResize="0"/>
          <p:nvPr/>
        </p:nvPicPr>
        <p:blipFill>
          <a:blip r:embed="rId4">
            <a:alphaModFix/>
          </a:blip>
          <a:stretch>
            <a:fillRect/>
          </a:stretch>
        </p:blipFill>
        <p:spPr>
          <a:xfrm>
            <a:off x="6533602" y="1518512"/>
            <a:ext cx="3820975" cy="3820975"/>
          </a:xfrm>
          <a:prstGeom prst="rect">
            <a:avLst/>
          </a:prstGeom>
          <a:noFill/>
          <a:ln>
            <a:noFill/>
          </a:ln>
        </p:spPr>
      </p:pic>
    </p:spTree>
    <p:custDataLst>
      <p:tags r:id="rId1"/>
    </p:custDataLst>
    <p:extLst>
      <p:ext uri="{BB962C8B-B14F-4D97-AF65-F5344CB8AC3E}">
        <p14:creationId xmlns:p14="http://schemas.microsoft.com/office/powerpoint/2010/main" val="242215097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983750-A535-458C-B734-60245B1C7B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E18CA7-44CF-4043-90B8-F6B845B2C02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EF057F0-F3AC-44DD-B0A2-0A3F6C35E0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1089</Words>
  <Application>Microsoft Office PowerPoint</Application>
  <PresentationFormat>Widescreen</PresentationFormat>
  <Paragraphs>146</Paragraphs>
  <Slides>18</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Calibri</vt:lpstr>
      <vt:lpstr>Consolas</vt:lpstr>
      <vt:lpstr>Courier New</vt:lpstr>
      <vt:lpstr>Segoe UI</vt:lpstr>
      <vt:lpstr>Segoe UI Semibold</vt:lpstr>
      <vt:lpstr>Wingdings</vt:lpstr>
      <vt:lpstr>Microsoft Philanthropies TEALS</vt:lpstr>
      <vt:lpstr>Black Template</vt:lpstr>
      <vt:lpstr>Lesson 3.02: User-defined functions</vt:lpstr>
      <vt:lpstr>User-Defined Functions</vt:lpstr>
      <vt:lpstr>Today’s plan</vt:lpstr>
      <vt:lpstr>Do now</vt:lpstr>
      <vt:lpstr>Definition</vt:lpstr>
      <vt:lpstr>Car abstraction</vt:lpstr>
      <vt:lpstr>Detailed car abstraction</vt:lpstr>
      <vt:lpstr>Abstraction </vt:lpstr>
      <vt:lpstr>Hidden - abstraction </vt:lpstr>
      <vt:lpstr>Python abstraction</vt:lpstr>
      <vt:lpstr>Built-in function abstraction</vt:lpstr>
      <vt:lpstr>A user-defined function is your own abstractions!</vt:lpstr>
      <vt:lpstr>Practice</vt:lpstr>
      <vt:lpstr>Function contract</vt:lpstr>
      <vt:lpstr>A user-defined function</vt:lpstr>
      <vt:lpstr>Lab - Part 1: Happy birthday</vt:lpstr>
      <vt:lpstr>Lab - Part 2: Pick 5 cards</vt:lpstr>
      <vt:lpstr>Bonus!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2019-11-13T20:58:36Z</dcterms:created>
  <dcterms:modified xsi:type="dcterms:W3CDTF">2021-04-21T19:44:39Z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C3F1CA1A-FCF3-4B62-9ECF-1240CFE0F7E4</vt:lpwstr>
  </property>
  <property fmtid="{D5CDD505-2E9C-101B-9397-08002B2CF9AE}" pid="4" name="ArticulatePath">
    <vt:lpwstr>Intro Python 3.02 TEALS</vt:lpwstr>
  </property>
</Properties>
</file>