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23"/>
  </p:notesMasterIdLst>
  <p:sldIdLst>
    <p:sldId id="1670" r:id="rId6"/>
    <p:sldId id="1679" r:id="rId7"/>
    <p:sldId id="1680" r:id="rId8"/>
    <p:sldId id="1681" r:id="rId9"/>
    <p:sldId id="1692" r:id="rId10"/>
    <p:sldId id="1699" r:id="rId11"/>
    <p:sldId id="1682" r:id="rId12"/>
    <p:sldId id="1698" r:id="rId13"/>
    <p:sldId id="259" r:id="rId14"/>
    <p:sldId id="260" r:id="rId15"/>
    <p:sldId id="261" r:id="rId16"/>
    <p:sldId id="262" r:id="rId17"/>
    <p:sldId id="1683" r:id="rId18"/>
    <p:sldId id="1685" r:id="rId19"/>
    <p:sldId id="1695" r:id="rId20"/>
    <p:sldId id="1696" r:id="rId21"/>
    <p:sldId id="1697" r:id="rId22"/>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575"/>
    <a:srgbClr val="30E5D0"/>
    <a:srgbClr val="274B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7DBA04-1703-4EA3-85E4-36DF03A9E1DA}" v="458" dt="2019-11-12T02:45:02.3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2885" autoAdjust="0"/>
  </p:normalViewPr>
  <p:slideViewPr>
    <p:cSldViewPr snapToGrid="0">
      <p:cViewPr varScale="1">
        <p:scale>
          <a:sx n="74" d="100"/>
          <a:sy n="74" d="100"/>
        </p:scale>
        <p:origin x="43" y="5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3/29/2021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87ebb1548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87ebb1548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87ebb1548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87ebb1548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13</a:t>
            </a:fld>
            <a:endParaRPr lang="en-US"/>
          </a:p>
        </p:txBody>
      </p:sp>
    </p:spTree>
    <p:extLst>
      <p:ext uri="{BB962C8B-B14F-4D97-AF65-F5344CB8AC3E}">
        <p14:creationId xmlns:p14="http://schemas.microsoft.com/office/powerpoint/2010/main" val="3260145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14</a:t>
            </a:fld>
            <a:endParaRPr lang="en-US"/>
          </a:p>
        </p:txBody>
      </p:sp>
    </p:spTree>
    <p:extLst>
      <p:ext uri="{BB962C8B-B14F-4D97-AF65-F5344CB8AC3E}">
        <p14:creationId xmlns:p14="http://schemas.microsoft.com/office/powerpoint/2010/main" val="2141271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10 Minutes Do Now</a:t>
            </a:r>
          </a:p>
          <a:p>
            <a:r>
              <a:rPr lang="en-US" dirty="0">
                <a:effectLst/>
              </a:rPr>
              <a:t>10 Minutes Lesson</a:t>
            </a:r>
          </a:p>
          <a:p>
            <a:r>
              <a:rPr lang="en-US" dirty="0">
                <a:effectLst/>
              </a:rPr>
              <a:t>30 Minutes Lab</a:t>
            </a:r>
          </a:p>
          <a:p>
            <a:r>
              <a:rPr lang="en-US" dirty="0">
                <a:effectLst/>
              </a:rPr>
              <a:t>5 Minutes Debrief</a:t>
            </a: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single_fruit</a:t>
            </a:r>
            <a:r>
              <a:rPr lang="en-US" dirty="0"/>
              <a:t> = ['apple', 'banana', 'watermelon', 'grape']</a:t>
            </a:r>
          </a:p>
          <a:p>
            <a:r>
              <a:rPr lang="en-US" dirty="0" err="1"/>
              <a:t>multi_fruit</a:t>
            </a:r>
            <a:r>
              <a:rPr lang="en-US" dirty="0"/>
              <a:t> = []</a:t>
            </a:r>
          </a:p>
          <a:p>
            <a:r>
              <a:rPr lang="en-US" dirty="0" err="1"/>
              <a:t>multi_fruit.append</a:t>
            </a:r>
            <a:r>
              <a:rPr lang="en-US" dirty="0"/>
              <a:t>(</a:t>
            </a:r>
            <a:r>
              <a:rPr lang="en-US" dirty="0" err="1"/>
              <a:t>single_fruit</a:t>
            </a:r>
            <a:r>
              <a:rPr lang="en-US" dirty="0"/>
              <a:t>[0] + 's')</a:t>
            </a:r>
          </a:p>
          <a:p>
            <a:r>
              <a:rPr lang="en-US" dirty="0" err="1"/>
              <a:t>multi_fruit.append</a:t>
            </a:r>
            <a:r>
              <a:rPr lang="en-US" dirty="0"/>
              <a:t>(</a:t>
            </a:r>
            <a:r>
              <a:rPr lang="en-US" dirty="0" err="1"/>
              <a:t>single_fruit</a:t>
            </a:r>
            <a:r>
              <a:rPr lang="en-US" dirty="0"/>
              <a:t>[1] + 's')</a:t>
            </a:r>
          </a:p>
          <a:p>
            <a:r>
              <a:rPr lang="en-US" dirty="0" err="1"/>
              <a:t>multi_fruit.append</a:t>
            </a:r>
            <a:r>
              <a:rPr lang="en-US" dirty="0"/>
              <a:t>(</a:t>
            </a:r>
            <a:r>
              <a:rPr lang="en-US" dirty="0" err="1"/>
              <a:t>single_fruit</a:t>
            </a:r>
            <a:r>
              <a:rPr lang="en-US" dirty="0"/>
              <a:t>[2] + 's')</a:t>
            </a:r>
          </a:p>
          <a:p>
            <a:r>
              <a:rPr lang="en-US" dirty="0" err="1"/>
              <a:t>multi_fruit.append</a:t>
            </a:r>
            <a:r>
              <a:rPr lang="en-US" dirty="0"/>
              <a:t>(</a:t>
            </a:r>
            <a:r>
              <a:rPr lang="en-US" dirty="0" err="1"/>
              <a:t>single_fruit</a:t>
            </a:r>
            <a:r>
              <a:rPr lang="en-US" dirty="0"/>
              <a:t>[3] + 's')</a:t>
            </a:r>
          </a:p>
          <a:p>
            <a:r>
              <a:rPr lang="en-US" dirty="0"/>
              <a:t>print(</a:t>
            </a:r>
            <a:r>
              <a:rPr lang="en-US" dirty="0" err="1"/>
              <a:t>multi_fruit</a:t>
            </a:r>
            <a:r>
              <a:rPr lang="en-US" dirty="0"/>
              <a:t>)</a:t>
            </a:r>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496120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4074454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900602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they say they would write down a lot of code, ask how readable that might be, or how long would it take to write, or the greater potential for bugs due to typos.</a:t>
            </a:r>
          </a:p>
          <a:p>
            <a:r>
              <a:rPr lang="en-US" dirty="0"/>
              <a:t>Go over part 2 of the Do Now. Ask the students what happened. Ask if they remember something similar from Snap! </a:t>
            </a:r>
          </a:p>
          <a:p>
            <a:r>
              <a:rPr lang="en-US" dirty="0"/>
              <a:t>Introduce the </a:t>
            </a:r>
            <a:r>
              <a:rPr lang="en-US" b="1" dirty="0"/>
              <a:t>for loop</a:t>
            </a:r>
            <a:r>
              <a:rPr lang="en-US" dirty="0"/>
              <a:t> as a way to deal with issues associated with part 1 of the Do Now. </a:t>
            </a:r>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20515355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Loop Explanation</a:t>
            </a:r>
          </a:p>
          <a:p>
            <a:endParaRPr lang="en-US" dirty="0"/>
          </a:p>
          <a:p>
            <a:r>
              <a:rPr lang="en-US" dirty="0"/>
              <a:t>The first 4 minutes and 15 seconds explain four loops https://youtu.be/KosrKNJK9Sw</a:t>
            </a:r>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38481539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87ebb1548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87ebb1548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33d1e204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33d1e204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As we'll see in Unit 4.02, the "in" syntax is also used in Python for the common task of iterating through a series of equally-spaced numbers:</a:t>
            </a:r>
            <a:br>
              <a:rPr lang="en-US" dirty="0"/>
            </a:br>
            <a:br>
              <a:rPr lang="en-US" dirty="0"/>
            </a:br>
            <a:r>
              <a:rPr lang="en-US" dirty="0"/>
              <a:t>for num in range(100):  # counts from 0 to 99</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or</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for num in range(10,51,5):  # num takes values 10, 15, 20, 25, 30, 35, 40, 45, 50</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3/29/2021</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3/29/2021</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7379309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3" Type="http://schemas.openxmlformats.org/officeDocument/2006/relationships/slideLayout" Target="../slideLayouts/slideLayout56.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0" Type="http://schemas.openxmlformats.org/officeDocument/2006/relationships/slideLayout" Target="../slideLayouts/slideLayout73.xml"/><Relationship Id="rId29" Type="http://schemas.openxmlformats.org/officeDocument/2006/relationships/slideLayout" Target="../slideLayouts/slideLayout82.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video" Target="https://www.youtube.com/embed/KosrKNJK9Sw?feature=oembed" TargetMode="External"/><Relationship Id="rId4" Type="http://schemas.openxmlformats.org/officeDocument/2006/relationships/image" Target="../media/image21.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a:xfrm>
            <a:off x="584200" y="2979778"/>
            <a:ext cx="9144000" cy="553998"/>
          </a:xfrm>
        </p:spPr>
        <p:txBody>
          <a:bodyPr/>
          <a:lstStyle/>
          <a:p>
            <a:r>
              <a:rPr lang="en-US" dirty="0"/>
              <a:t>Lesson 4.01: Looping Basics</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199" y="3962400"/>
            <a:ext cx="11244007" cy="1015663"/>
          </a:xfrm>
        </p:spPr>
        <p:txBody>
          <a:bodyPr/>
          <a:lstStyle/>
          <a:p>
            <a:r>
              <a:rPr lang="en-US" dirty="0">
                <a:cs typeface="Segoe UI"/>
              </a:rPr>
              <a:t>Microsoft Philanthropies TEALS Program</a:t>
            </a:r>
          </a:p>
          <a:p>
            <a:r>
              <a:rPr lang="en-US" dirty="0">
                <a:cs typeface="Segoe UI"/>
              </a:rPr>
              <a:t>Introduction to Computer Science</a:t>
            </a:r>
          </a:p>
          <a:p>
            <a:r>
              <a:rPr lang="en-US" dirty="0">
                <a:cs typeface="Segoe UI"/>
              </a:rPr>
              <a:t>Semester 2</a:t>
            </a:r>
          </a:p>
        </p:txBody>
      </p:sp>
      <p:pic>
        <p:nvPicPr>
          <p:cNvPr id="4" name="Picture 3" descr="Creative Commons License prohibiting commercial use of this PowerPoint Presentation by th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2"/>
          <a:stretch>
            <a:fillRect/>
          </a:stretch>
        </p:blipFill>
        <p:spPr>
          <a:xfrm>
            <a:off x="9086850" y="6338272"/>
            <a:ext cx="3105150" cy="390525"/>
          </a:xfrm>
          <a:prstGeom prst="rect">
            <a:avLst/>
          </a:prstGeom>
        </p:spPr>
      </p:pic>
    </p:spTree>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3" name="Title 2">
            <a:extLst>
              <a:ext uri="{FF2B5EF4-FFF2-40B4-BE49-F238E27FC236}">
                <a16:creationId xmlns:a16="http://schemas.microsoft.com/office/drawing/2014/main" id="{FB3C83E8-DA59-4E90-81BB-82B814B059F1}"/>
              </a:ext>
            </a:extLst>
          </p:cNvPr>
          <p:cNvSpPr>
            <a:spLocks noGrp="1"/>
          </p:cNvSpPr>
          <p:nvPr>
            <p:ph type="title"/>
          </p:nvPr>
        </p:nvSpPr>
        <p:spPr>
          <a:xfrm>
            <a:off x="588263" y="457200"/>
            <a:ext cx="11018520" cy="553998"/>
          </a:xfrm>
        </p:spPr>
        <p:txBody>
          <a:bodyPr/>
          <a:lstStyle/>
          <a:p>
            <a:r>
              <a:rPr lang="en-US" b="1" dirty="0">
                <a:solidFill>
                  <a:srgbClr val="000000"/>
                </a:solidFill>
              </a:rPr>
              <a:t>Loops - for Loop</a:t>
            </a:r>
            <a:endParaRPr lang="en-US" dirty="0"/>
          </a:p>
        </p:txBody>
      </p:sp>
      <p:sp>
        <p:nvSpPr>
          <p:cNvPr id="81" name="Google Shape;81;p17"/>
          <p:cNvSpPr txBox="1">
            <a:spLocks noGrp="1"/>
          </p:cNvSpPr>
          <p:nvPr>
            <p:ph type="body" sz="quarter" idx="10"/>
          </p:nvPr>
        </p:nvSpPr>
        <p:spPr>
          <a:xfrm>
            <a:off x="586390" y="1358468"/>
            <a:ext cx="11018520" cy="1540800"/>
          </a:xfrm>
          <a:prstGeom prst="rect">
            <a:avLst/>
          </a:prstGeom>
          <a:ln>
            <a:noFill/>
          </a:ln>
        </p:spPr>
        <p:txBody>
          <a:bodyPr spcFirstLastPara="1" vert="horz" wrap="square" lIns="121900" tIns="121900" rIns="121900" bIns="121900" rtlCol="0" anchor="t" anchorCtr="0">
            <a:noAutofit/>
          </a:bodyPr>
          <a:lstStyle/>
          <a:p>
            <a:pPr marL="2343104" indent="-514350">
              <a:spcBef>
                <a:spcPts val="0"/>
              </a:spcBef>
              <a:buClr>
                <a:schemeClr val="dk1"/>
              </a:buClr>
              <a:buSzPct val="100000"/>
              <a:buFont typeface="+mj-lt"/>
              <a:buAutoNum type="arabicPeriod"/>
            </a:pPr>
            <a:r>
              <a:rPr lang="en" b="1" dirty="0">
                <a:solidFill>
                  <a:srgbClr val="000000"/>
                </a:solidFill>
                <a:latin typeface="Consolas" panose="020B0609020204030204" pitchFamily="49" charset="0"/>
                <a:ea typeface="Courier New"/>
                <a:cs typeface="Courier New"/>
                <a:sym typeface="Courier New"/>
              </a:rPr>
              <a:t>list_of_numbers = [3, 5, 10, 23]</a:t>
            </a:r>
          </a:p>
          <a:p>
            <a:pPr marL="2343104" indent="-514350">
              <a:spcBef>
                <a:spcPts val="0"/>
              </a:spcBef>
              <a:buClr>
                <a:schemeClr val="dk1"/>
              </a:buClr>
              <a:buSzPct val="100000"/>
              <a:buFont typeface="+mj-lt"/>
              <a:buAutoNum type="arabicPeriod"/>
            </a:pPr>
            <a:r>
              <a:rPr lang="en" b="1" dirty="0">
                <a:solidFill>
                  <a:schemeClr val="accent3">
                    <a:lumMod val="50000"/>
                  </a:schemeClr>
                </a:solidFill>
                <a:latin typeface="Consolas" panose="020B0609020204030204" pitchFamily="49" charset="0"/>
                <a:ea typeface="Courier New"/>
                <a:cs typeface="Courier New"/>
                <a:sym typeface="Courier New"/>
              </a:rPr>
              <a:t>for</a:t>
            </a:r>
            <a:r>
              <a:rPr lang="en" b="1" dirty="0">
                <a:solidFill>
                  <a:srgbClr val="000000"/>
                </a:solidFill>
                <a:latin typeface="Consolas" panose="020B0609020204030204" pitchFamily="49" charset="0"/>
                <a:ea typeface="Courier New"/>
                <a:cs typeface="Courier New"/>
                <a:sym typeface="Courier New"/>
              </a:rPr>
              <a:t> num </a:t>
            </a:r>
            <a:r>
              <a:rPr lang="en" b="1" dirty="0">
                <a:solidFill>
                  <a:schemeClr val="accent3">
                    <a:lumMod val="50000"/>
                  </a:schemeClr>
                </a:solidFill>
                <a:latin typeface="Consolas" panose="020B0609020204030204" pitchFamily="49" charset="0"/>
                <a:ea typeface="Courier New"/>
                <a:cs typeface="Courier New"/>
                <a:sym typeface="Courier New"/>
              </a:rPr>
              <a:t>in</a:t>
            </a:r>
            <a:r>
              <a:rPr lang="en" b="1" dirty="0">
                <a:solidFill>
                  <a:srgbClr val="000000"/>
                </a:solidFill>
                <a:latin typeface="Consolas" panose="020B0609020204030204" pitchFamily="49" charset="0"/>
                <a:ea typeface="Courier New"/>
                <a:cs typeface="Courier New"/>
                <a:sym typeface="Courier New"/>
              </a:rPr>
              <a:t> list_of_numbers</a:t>
            </a:r>
            <a:r>
              <a:rPr lang="en" b="1" dirty="0">
                <a:solidFill>
                  <a:schemeClr val="accent3">
                    <a:lumMod val="50000"/>
                  </a:schemeClr>
                </a:solidFill>
                <a:latin typeface="Consolas" panose="020B0609020204030204" pitchFamily="49" charset="0"/>
                <a:ea typeface="Courier New"/>
                <a:cs typeface="Courier New"/>
                <a:sym typeface="Courier New"/>
              </a:rPr>
              <a:t>:</a:t>
            </a:r>
            <a:r>
              <a:rPr lang="en" b="1" dirty="0">
                <a:solidFill>
                  <a:srgbClr val="000000"/>
                </a:solidFill>
                <a:latin typeface="Consolas" panose="020B0609020204030204" pitchFamily="49" charset="0"/>
                <a:ea typeface="Courier New"/>
                <a:cs typeface="Courier New"/>
                <a:sym typeface="Courier New"/>
              </a:rPr>
              <a:t> </a:t>
            </a:r>
          </a:p>
          <a:p>
            <a:pPr marL="2343104" indent="-514350">
              <a:spcBef>
                <a:spcPts val="0"/>
              </a:spcBef>
              <a:buClr>
                <a:schemeClr val="dk1"/>
              </a:buClr>
              <a:buSzPct val="100000"/>
              <a:buFont typeface="+mj-lt"/>
              <a:buAutoNum type="arabicPeriod"/>
            </a:pPr>
            <a:r>
              <a:rPr lang="en" b="1" dirty="0">
                <a:solidFill>
                  <a:srgbClr val="000000"/>
                </a:solidFill>
                <a:latin typeface="Consolas" panose="020B0609020204030204" pitchFamily="49" charset="0"/>
                <a:ea typeface="Courier New"/>
                <a:cs typeface="Courier New"/>
                <a:sym typeface="Courier New"/>
              </a:rPr>
              <a:t>   print("num is " + str(num))</a:t>
            </a:r>
            <a:endParaRPr b="1" dirty="0">
              <a:solidFill>
                <a:srgbClr val="000000"/>
              </a:solidFill>
              <a:latin typeface="Consolas" panose="020B0609020204030204" pitchFamily="49" charset="0"/>
              <a:ea typeface="Courier New"/>
              <a:cs typeface="Courier New"/>
              <a:sym typeface="Courier New"/>
            </a:endParaRPr>
          </a:p>
          <a:p>
            <a:pPr marL="0" indent="0">
              <a:spcBef>
                <a:spcPts val="0"/>
              </a:spcBef>
              <a:spcAft>
                <a:spcPts val="2133"/>
              </a:spcAft>
              <a:buNone/>
            </a:pPr>
            <a:endParaRPr lang="en-US" sz="2400" b="1" dirty="0">
              <a:solidFill>
                <a:schemeClr val="dk1"/>
              </a:solidFill>
              <a:latin typeface="Consolas" panose="020B0609020204030204" pitchFamily="49" charset="0"/>
              <a:ea typeface="Courier New"/>
              <a:cs typeface="Courier New"/>
              <a:sym typeface="Courier New"/>
            </a:endParaRPr>
          </a:p>
          <a:p>
            <a:pPr marL="0" indent="0">
              <a:spcBef>
                <a:spcPts val="0"/>
              </a:spcBef>
              <a:spcAft>
                <a:spcPts val="2133"/>
              </a:spcAft>
              <a:buNone/>
            </a:pPr>
            <a:endParaRPr lang="en-US" sz="2400" b="1" dirty="0">
              <a:solidFill>
                <a:schemeClr val="dk1"/>
              </a:solidFill>
              <a:latin typeface="Consolas" panose="020B0609020204030204" pitchFamily="49" charset="0"/>
              <a:ea typeface="Courier New"/>
              <a:cs typeface="Courier New"/>
              <a:sym typeface="Courier New"/>
            </a:endParaRPr>
          </a:p>
          <a:p>
            <a:pPr marL="0" indent="0">
              <a:spcBef>
                <a:spcPts val="0"/>
              </a:spcBef>
              <a:spcAft>
                <a:spcPts val="2133"/>
              </a:spcAft>
              <a:buNone/>
            </a:pPr>
            <a:endParaRPr sz="2400" b="1" dirty="0">
              <a:solidFill>
                <a:schemeClr val="dk1"/>
              </a:solidFill>
              <a:latin typeface="Consolas" panose="020B0609020204030204" pitchFamily="49" charset="0"/>
              <a:ea typeface="Courier New"/>
              <a:cs typeface="Courier New"/>
              <a:sym typeface="Courier New"/>
            </a:endParaRPr>
          </a:p>
        </p:txBody>
      </p:sp>
      <p:sp>
        <p:nvSpPr>
          <p:cNvPr id="83" name="Google Shape;83;p17"/>
          <p:cNvSpPr txBox="1"/>
          <p:nvPr/>
        </p:nvSpPr>
        <p:spPr>
          <a:xfrm>
            <a:off x="10536830" y="2283930"/>
            <a:ext cx="2207200" cy="450400"/>
          </a:xfrm>
          <a:prstGeom prst="rect">
            <a:avLst/>
          </a:prstGeom>
          <a:noFill/>
          <a:ln>
            <a:noFill/>
          </a:ln>
        </p:spPr>
        <p:txBody>
          <a:bodyPr spcFirstLastPara="1" wrap="square" lIns="121900" tIns="121900" rIns="121900" bIns="121900" anchor="t" anchorCtr="0">
            <a:noAutofit/>
          </a:bodyPr>
          <a:lstStyle/>
          <a:p>
            <a:r>
              <a:rPr lang="en" sz="2353" b="1" dirty="0">
                <a:solidFill>
                  <a:schemeClr val="accent3">
                    <a:lumMod val="50000"/>
                  </a:schemeClr>
                </a:solidFill>
              </a:rPr>
              <a:t>Body</a:t>
            </a:r>
            <a:endParaRPr sz="2353" b="1" dirty="0">
              <a:solidFill>
                <a:schemeClr val="accent3">
                  <a:lumMod val="50000"/>
                </a:schemeClr>
              </a:solidFill>
            </a:endParaRPr>
          </a:p>
        </p:txBody>
      </p:sp>
      <p:cxnSp>
        <p:nvCxnSpPr>
          <p:cNvPr id="84" name="Google Shape;84;p17" descr="Arrow Pointing from the word Body to line 3 in the code."/>
          <p:cNvCxnSpPr/>
          <p:nvPr/>
        </p:nvCxnSpPr>
        <p:spPr>
          <a:xfrm rot="10800000">
            <a:off x="8951149" y="2603258"/>
            <a:ext cx="1535200" cy="0"/>
          </a:xfrm>
          <a:prstGeom prst="straightConnector1">
            <a:avLst/>
          </a:prstGeom>
          <a:noFill/>
          <a:ln w="19050" cap="flat" cmpd="sng">
            <a:solidFill>
              <a:schemeClr val="accent3">
                <a:lumMod val="50000"/>
              </a:schemeClr>
            </a:solidFill>
            <a:prstDash val="solid"/>
            <a:round/>
            <a:headEnd type="none" w="med" len="med"/>
            <a:tailEnd type="triangle" w="med" len="med"/>
          </a:ln>
        </p:spPr>
      </p:cxnSp>
      <p:cxnSp>
        <p:nvCxnSpPr>
          <p:cNvPr id="106" name="Google Shape;106;p17" descr="A vertical line indicating the grouping of lines 2 and 3 in the code."/>
          <p:cNvCxnSpPr/>
          <p:nvPr/>
        </p:nvCxnSpPr>
        <p:spPr>
          <a:xfrm>
            <a:off x="2242720" y="1976960"/>
            <a:ext cx="0" cy="784000"/>
          </a:xfrm>
          <a:prstGeom prst="straightConnector1">
            <a:avLst/>
          </a:prstGeom>
          <a:noFill/>
          <a:ln w="38100" cap="flat" cmpd="sng">
            <a:solidFill>
              <a:schemeClr val="accent3">
                <a:lumMod val="50000"/>
              </a:schemeClr>
            </a:solidFill>
            <a:prstDash val="solid"/>
            <a:round/>
            <a:headEnd type="none" w="med" len="med"/>
            <a:tailEnd type="none" w="med" len="med"/>
          </a:ln>
        </p:spPr>
      </p:cxnSp>
      <p:sp>
        <p:nvSpPr>
          <p:cNvPr id="108" name="Google Shape;108;p17"/>
          <p:cNvSpPr txBox="1"/>
          <p:nvPr/>
        </p:nvSpPr>
        <p:spPr>
          <a:xfrm>
            <a:off x="1103600" y="1833530"/>
            <a:ext cx="961200" cy="450400"/>
          </a:xfrm>
          <a:prstGeom prst="rect">
            <a:avLst/>
          </a:prstGeom>
          <a:noFill/>
          <a:ln>
            <a:noFill/>
          </a:ln>
        </p:spPr>
        <p:txBody>
          <a:bodyPr spcFirstLastPara="1" wrap="square" lIns="121900" tIns="121900" rIns="121900" bIns="121900" anchor="t" anchorCtr="0">
            <a:noAutofit/>
          </a:bodyPr>
          <a:lstStyle/>
          <a:p>
            <a:pPr algn="r"/>
            <a:r>
              <a:rPr lang="en" sz="2353" b="1" dirty="0">
                <a:solidFill>
                  <a:schemeClr val="accent3">
                    <a:lumMod val="50000"/>
                  </a:schemeClr>
                </a:solidFill>
              </a:rPr>
              <a:t>For</a:t>
            </a:r>
            <a:endParaRPr sz="2353" b="1" dirty="0">
              <a:solidFill>
                <a:schemeClr val="accent3">
                  <a:lumMod val="50000"/>
                </a:schemeClr>
              </a:solidFill>
            </a:endParaRPr>
          </a:p>
          <a:p>
            <a:pPr algn="r"/>
            <a:r>
              <a:rPr lang="en" sz="2353" b="1" dirty="0">
                <a:solidFill>
                  <a:schemeClr val="accent3">
                    <a:lumMod val="50000"/>
                  </a:schemeClr>
                </a:solidFill>
              </a:rPr>
              <a:t>Loop</a:t>
            </a:r>
            <a:endParaRPr sz="2353" b="1" dirty="0">
              <a:solidFill>
                <a:schemeClr val="accent3">
                  <a:lumMod val="50000"/>
                </a:schemeClr>
              </a:solidFill>
            </a:endParaRPr>
          </a:p>
        </p:txBody>
      </p:sp>
      <p:sp>
        <p:nvSpPr>
          <p:cNvPr id="109" name="Google Shape;109;p17"/>
          <p:cNvSpPr txBox="1"/>
          <p:nvPr/>
        </p:nvSpPr>
        <p:spPr>
          <a:xfrm>
            <a:off x="9984800" y="1848781"/>
            <a:ext cx="2207200" cy="450400"/>
          </a:xfrm>
          <a:prstGeom prst="rect">
            <a:avLst/>
          </a:prstGeom>
          <a:noFill/>
          <a:ln>
            <a:noFill/>
          </a:ln>
        </p:spPr>
        <p:txBody>
          <a:bodyPr spcFirstLastPara="1" wrap="square" lIns="121900" tIns="121900" rIns="121900" bIns="121900" anchor="t" anchorCtr="0">
            <a:noAutofit/>
          </a:bodyPr>
          <a:lstStyle/>
          <a:p>
            <a:r>
              <a:rPr lang="en" sz="2353" b="1" dirty="0">
                <a:solidFill>
                  <a:schemeClr val="accent3">
                    <a:lumMod val="50000"/>
                  </a:schemeClr>
                </a:solidFill>
              </a:rPr>
              <a:t>Condition</a:t>
            </a:r>
            <a:endParaRPr sz="2353" b="1" dirty="0">
              <a:solidFill>
                <a:schemeClr val="accent3">
                  <a:lumMod val="50000"/>
                </a:schemeClr>
              </a:solidFill>
            </a:endParaRPr>
          </a:p>
        </p:txBody>
      </p:sp>
      <p:cxnSp>
        <p:nvCxnSpPr>
          <p:cNvPr id="110" name="Google Shape;110;p17" descr="An arrow pointing from the word Condition to line 2 in the code"/>
          <p:cNvCxnSpPr>
            <a:cxnSpLocks/>
          </p:cNvCxnSpPr>
          <p:nvPr/>
        </p:nvCxnSpPr>
        <p:spPr>
          <a:xfrm rot="10800000">
            <a:off x="8449600" y="2145236"/>
            <a:ext cx="1535200" cy="0"/>
          </a:xfrm>
          <a:prstGeom prst="straightConnector1">
            <a:avLst/>
          </a:prstGeom>
          <a:noFill/>
          <a:ln w="19050" cap="flat" cmpd="sng">
            <a:solidFill>
              <a:srgbClr val="008575"/>
            </a:solidFill>
            <a:prstDash val="solid"/>
            <a:round/>
            <a:headEnd type="none" w="med" len="med"/>
            <a:tailEnd type="triangle" w="med" len="med"/>
          </a:ln>
        </p:spPr>
      </p:cxnSp>
      <p:graphicFrame>
        <p:nvGraphicFramePr>
          <p:cNvPr id="2" name="Table 3">
            <a:extLst>
              <a:ext uri="{FF2B5EF4-FFF2-40B4-BE49-F238E27FC236}">
                <a16:creationId xmlns:a16="http://schemas.microsoft.com/office/drawing/2014/main" id="{9440B0F7-E2A5-47EE-A1B3-A1701B666BA5}"/>
              </a:ext>
            </a:extLst>
          </p:cNvPr>
          <p:cNvGraphicFramePr>
            <a:graphicFrameLocks noGrp="1"/>
          </p:cNvGraphicFramePr>
          <p:nvPr>
            <p:extLst>
              <p:ext uri="{D42A27DB-BD31-4B8C-83A1-F6EECF244321}">
                <p14:modId xmlns:p14="http://schemas.microsoft.com/office/powerpoint/2010/main" val="786883679"/>
              </p:ext>
            </p:extLst>
          </p:nvPr>
        </p:nvGraphicFramePr>
        <p:xfrm>
          <a:off x="1893600" y="3442688"/>
          <a:ext cx="8127999" cy="28956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784488270"/>
                    </a:ext>
                  </a:extLst>
                </a:gridCol>
                <a:gridCol w="2709333">
                  <a:extLst>
                    <a:ext uri="{9D8B030D-6E8A-4147-A177-3AD203B41FA5}">
                      <a16:colId xmlns:a16="http://schemas.microsoft.com/office/drawing/2014/main" val="998180872"/>
                    </a:ext>
                  </a:extLst>
                </a:gridCol>
                <a:gridCol w="2709333">
                  <a:extLst>
                    <a:ext uri="{9D8B030D-6E8A-4147-A177-3AD203B41FA5}">
                      <a16:colId xmlns:a16="http://schemas.microsoft.com/office/drawing/2014/main" val="1971355278"/>
                    </a:ext>
                  </a:extLst>
                </a:gridCol>
              </a:tblGrid>
              <a:tr h="370840">
                <a:tc>
                  <a:txBody>
                    <a:bodyPr/>
                    <a:lstStyle/>
                    <a:p>
                      <a:r>
                        <a:rPr lang="en-US" sz="3200" dirty="0"/>
                        <a:t>Iteration</a:t>
                      </a:r>
                    </a:p>
                  </a:txBody>
                  <a:tcPr/>
                </a:tc>
                <a:tc>
                  <a:txBody>
                    <a:bodyPr/>
                    <a:lstStyle/>
                    <a:p>
                      <a:r>
                        <a:rPr lang="en-US" sz="3200" dirty="0"/>
                        <a:t>Variable</a:t>
                      </a:r>
                    </a:p>
                  </a:txBody>
                  <a:tcPr/>
                </a:tc>
                <a:tc>
                  <a:txBody>
                    <a:bodyPr/>
                    <a:lstStyle/>
                    <a:p>
                      <a:r>
                        <a:rPr lang="en-US" sz="3200" dirty="0"/>
                        <a:t>Value</a:t>
                      </a:r>
                    </a:p>
                  </a:txBody>
                  <a:tcPr/>
                </a:tc>
                <a:extLst>
                  <a:ext uri="{0D108BD9-81ED-4DB2-BD59-A6C34878D82A}">
                    <a16:rowId xmlns:a16="http://schemas.microsoft.com/office/drawing/2014/main" val="3952568336"/>
                  </a:ext>
                </a:extLst>
              </a:tr>
              <a:tr h="370840">
                <a:tc>
                  <a:txBody>
                    <a:bodyPr/>
                    <a:lstStyle/>
                    <a:p>
                      <a:r>
                        <a:rPr lang="en-US" sz="3200" dirty="0"/>
                        <a:t>1</a:t>
                      </a:r>
                      <a:r>
                        <a:rPr lang="en-US" sz="3200" baseline="30000" dirty="0"/>
                        <a:t>st</a:t>
                      </a:r>
                      <a:endParaRPr lang="en-US" sz="3200" dirty="0"/>
                    </a:p>
                  </a:txBody>
                  <a:tcPr/>
                </a:tc>
                <a:tc>
                  <a:txBody>
                    <a:bodyPr/>
                    <a:lstStyle/>
                    <a:p>
                      <a:r>
                        <a:rPr lang="en-US" sz="3200" dirty="0"/>
                        <a:t>num</a:t>
                      </a:r>
                    </a:p>
                  </a:txBody>
                  <a:tcPr/>
                </a:tc>
                <a:tc>
                  <a:txBody>
                    <a:bodyPr/>
                    <a:lstStyle/>
                    <a:p>
                      <a:r>
                        <a:rPr lang="en-US" sz="3200" dirty="0"/>
                        <a:t>3</a:t>
                      </a:r>
                    </a:p>
                  </a:txBody>
                  <a:tcPr/>
                </a:tc>
                <a:extLst>
                  <a:ext uri="{0D108BD9-81ED-4DB2-BD59-A6C34878D82A}">
                    <a16:rowId xmlns:a16="http://schemas.microsoft.com/office/drawing/2014/main" val="3185461660"/>
                  </a:ext>
                </a:extLst>
              </a:tr>
              <a:tr h="370840">
                <a:tc>
                  <a:txBody>
                    <a:bodyPr/>
                    <a:lstStyle/>
                    <a:p>
                      <a:r>
                        <a:rPr lang="en-US" sz="3200" dirty="0"/>
                        <a:t>2</a:t>
                      </a:r>
                      <a:r>
                        <a:rPr lang="en-US" sz="3200" baseline="30000" dirty="0"/>
                        <a:t>nd</a:t>
                      </a:r>
                      <a:endParaRPr lang="en-US" sz="3200" dirty="0"/>
                    </a:p>
                  </a:txBody>
                  <a:tcPr/>
                </a:tc>
                <a:tc>
                  <a:txBody>
                    <a:bodyPr/>
                    <a:lstStyle/>
                    <a:p>
                      <a:r>
                        <a:rPr lang="en-US" sz="3200" dirty="0"/>
                        <a:t>num</a:t>
                      </a:r>
                    </a:p>
                  </a:txBody>
                  <a:tcPr/>
                </a:tc>
                <a:tc>
                  <a:txBody>
                    <a:bodyPr/>
                    <a:lstStyle/>
                    <a:p>
                      <a:r>
                        <a:rPr lang="en-US" sz="3200" dirty="0"/>
                        <a:t>5</a:t>
                      </a:r>
                    </a:p>
                  </a:txBody>
                  <a:tcPr/>
                </a:tc>
                <a:extLst>
                  <a:ext uri="{0D108BD9-81ED-4DB2-BD59-A6C34878D82A}">
                    <a16:rowId xmlns:a16="http://schemas.microsoft.com/office/drawing/2014/main" val="1597027827"/>
                  </a:ext>
                </a:extLst>
              </a:tr>
              <a:tr h="370840">
                <a:tc>
                  <a:txBody>
                    <a:bodyPr/>
                    <a:lstStyle/>
                    <a:p>
                      <a:r>
                        <a:rPr lang="en-US" sz="3200" dirty="0"/>
                        <a:t>3</a:t>
                      </a:r>
                      <a:r>
                        <a:rPr lang="en-US" sz="3200" baseline="30000" dirty="0"/>
                        <a:t>rd</a:t>
                      </a:r>
                      <a:endParaRPr lang="en-US" sz="3200" dirty="0"/>
                    </a:p>
                  </a:txBody>
                  <a:tcPr/>
                </a:tc>
                <a:tc>
                  <a:txBody>
                    <a:bodyPr/>
                    <a:lstStyle/>
                    <a:p>
                      <a:r>
                        <a:rPr lang="en-US" sz="3200" dirty="0"/>
                        <a:t>num</a:t>
                      </a:r>
                    </a:p>
                  </a:txBody>
                  <a:tcPr/>
                </a:tc>
                <a:tc>
                  <a:txBody>
                    <a:bodyPr/>
                    <a:lstStyle/>
                    <a:p>
                      <a:r>
                        <a:rPr lang="en-US" sz="3200" dirty="0"/>
                        <a:t>10</a:t>
                      </a:r>
                    </a:p>
                  </a:txBody>
                  <a:tcPr/>
                </a:tc>
                <a:extLst>
                  <a:ext uri="{0D108BD9-81ED-4DB2-BD59-A6C34878D82A}">
                    <a16:rowId xmlns:a16="http://schemas.microsoft.com/office/drawing/2014/main" val="2842039636"/>
                  </a:ext>
                </a:extLst>
              </a:tr>
              <a:tr h="370840">
                <a:tc>
                  <a:txBody>
                    <a:bodyPr/>
                    <a:lstStyle/>
                    <a:p>
                      <a:r>
                        <a:rPr lang="en-US" sz="3200" dirty="0"/>
                        <a:t>4</a:t>
                      </a:r>
                      <a:r>
                        <a:rPr lang="en-US" sz="3200" baseline="30000" dirty="0"/>
                        <a:t>th</a:t>
                      </a:r>
                      <a:endParaRPr lang="en-US" sz="3200" dirty="0"/>
                    </a:p>
                  </a:txBody>
                  <a:tcPr/>
                </a:tc>
                <a:tc>
                  <a:txBody>
                    <a:bodyPr/>
                    <a:lstStyle/>
                    <a:p>
                      <a:r>
                        <a:rPr lang="en-US" sz="3200" dirty="0"/>
                        <a:t>num</a:t>
                      </a:r>
                    </a:p>
                  </a:txBody>
                  <a:tcPr/>
                </a:tc>
                <a:tc>
                  <a:txBody>
                    <a:bodyPr/>
                    <a:lstStyle/>
                    <a:p>
                      <a:r>
                        <a:rPr lang="en-US" sz="3200" dirty="0"/>
                        <a:t>23</a:t>
                      </a:r>
                    </a:p>
                  </a:txBody>
                  <a:tcPr/>
                </a:tc>
                <a:extLst>
                  <a:ext uri="{0D108BD9-81ED-4DB2-BD59-A6C34878D82A}">
                    <a16:rowId xmlns:a16="http://schemas.microsoft.com/office/drawing/2014/main" val="3539303729"/>
                  </a:ext>
                </a:extLst>
              </a:tr>
            </a:tbl>
          </a:graphicData>
        </a:graphic>
      </p:graphicFrame>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2" name="Title 1">
            <a:extLst>
              <a:ext uri="{FF2B5EF4-FFF2-40B4-BE49-F238E27FC236}">
                <a16:creationId xmlns:a16="http://schemas.microsoft.com/office/drawing/2014/main" id="{D7ED1E73-934A-43B2-9ABA-BCC0E4A2FFAD}"/>
              </a:ext>
            </a:extLst>
          </p:cNvPr>
          <p:cNvSpPr>
            <a:spLocks noGrp="1"/>
          </p:cNvSpPr>
          <p:nvPr>
            <p:ph type="title"/>
          </p:nvPr>
        </p:nvSpPr>
        <p:spPr>
          <a:xfrm>
            <a:off x="588263" y="457200"/>
            <a:ext cx="11018520" cy="553998"/>
          </a:xfrm>
        </p:spPr>
        <p:txBody>
          <a:bodyPr/>
          <a:lstStyle/>
          <a:p>
            <a:r>
              <a:rPr lang="en-US" b="1" dirty="0">
                <a:solidFill>
                  <a:srgbClr val="000000"/>
                </a:solidFill>
              </a:rPr>
              <a:t>Loops - while Loop</a:t>
            </a:r>
            <a:endParaRPr lang="en-US" dirty="0"/>
          </a:p>
        </p:txBody>
      </p:sp>
      <p:sp>
        <p:nvSpPr>
          <p:cNvPr id="115" name="Google Shape;115;p18"/>
          <p:cNvSpPr txBox="1">
            <a:spLocks noGrp="1"/>
          </p:cNvSpPr>
          <p:nvPr>
            <p:ph type="body" sz="quarter" idx="10"/>
          </p:nvPr>
        </p:nvSpPr>
        <p:spPr>
          <a:xfrm>
            <a:off x="586390" y="1434369"/>
            <a:ext cx="11018520" cy="3403102"/>
          </a:xfrm>
          <a:prstGeom prst="rect">
            <a:avLst/>
          </a:prstGeom>
          <a:ln>
            <a:noFill/>
          </a:ln>
        </p:spPr>
        <p:txBody>
          <a:bodyPr spcFirstLastPara="1" vert="horz" wrap="square" lIns="121900" tIns="121900" rIns="121900" bIns="121900" rtlCol="0" anchor="t" anchorCtr="0">
            <a:noAutofit/>
          </a:bodyPr>
          <a:lstStyle/>
          <a:p>
            <a:pPr marL="1562070" indent="-342900">
              <a:spcBef>
                <a:spcPts val="0"/>
              </a:spcBef>
              <a:buClr>
                <a:schemeClr val="tx1"/>
              </a:buClr>
              <a:buFont typeface="+mj-lt"/>
              <a:buAutoNum type="arabicPeriod"/>
            </a:pPr>
            <a:r>
              <a:rPr lang="en" sz="1800" b="1" dirty="0">
                <a:solidFill>
                  <a:schemeClr val="accent3">
                    <a:lumMod val="50000"/>
                  </a:schemeClr>
                </a:solidFill>
                <a:latin typeface="Consolas" panose="020B0609020204030204" pitchFamily="49" charset="0"/>
                <a:ea typeface="Courier New"/>
                <a:cs typeface="Courier New"/>
                <a:sym typeface="Courier New"/>
              </a:rPr>
              <a:t>while</a:t>
            </a:r>
            <a:r>
              <a:rPr lang="en" sz="1800" b="1" dirty="0">
                <a:solidFill>
                  <a:srgbClr val="000000"/>
                </a:solidFill>
                <a:latin typeface="Consolas" panose="020B0609020204030204" pitchFamily="49" charset="0"/>
                <a:ea typeface="Courier New"/>
                <a:cs typeface="Courier New"/>
                <a:sym typeface="Courier New"/>
              </a:rPr>
              <a:t> playing == </a:t>
            </a:r>
            <a:r>
              <a:rPr lang="en-US" sz="1800" b="1" dirty="0">
                <a:solidFill>
                  <a:srgbClr val="000000"/>
                </a:solidFill>
                <a:latin typeface="Consolas" panose="020B0609020204030204" pitchFamily="49" charset="0"/>
                <a:ea typeface="Courier New"/>
                <a:cs typeface="Courier New"/>
                <a:sym typeface="Courier New"/>
              </a:rPr>
              <a:t>True</a:t>
            </a:r>
            <a:r>
              <a:rPr lang="en" sz="1800" b="1" dirty="0">
                <a:solidFill>
                  <a:schemeClr val="accent3">
                    <a:lumMod val="50000"/>
                  </a:schemeClr>
                </a:solidFill>
                <a:latin typeface="Consolas" panose="020B0609020204030204" pitchFamily="49" charset="0"/>
                <a:ea typeface="Courier New"/>
                <a:cs typeface="Courier New"/>
                <a:sym typeface="Courier New"/>
              </a:rPr>
              <a:t>:</a:t>
            </a:r>
          </a:p>
          <a:p>
            <a:pPr marL="1562070" indent="-342900">
              <a:spcBef>
                <a:spcPts val="0"/>
              </a:spcBef>
              <a:buClr>
                <a:schemeClr val="tx1"/>
              </a:buClr>
              <a:buFont typeface="+mj-lt"/>
              <a:buAutoNum type="arabicPeriod"/>
            </a:pPr>
            <a:r>
              <a:rPr lang="en" sz="1800" b="1" dirty="0">
                <a:solidFill>
                  <a:srgbClr val="000000"/>
                </a:solidFill>
                <a:latin typeface="Consolas" panose="020B0609020204030204" pitchFamily="49" charset="0"/>
                <a:ea typeface="Courier New"/>
                <a:cs typeface="Courier New"/>
                <a:sym typeface="Courier New"/>
              </a:rPr>
              <a:t>   action = input("Choose an action, {0} --&gt;".format(player_name))</a:t>
            </a:r>
          </a:p>
          <a:p>
            <a:pPr marL="1562070" indent="-342900">
              <a:spcBef>
                <a:spcPts val="0"/>
              </a:spcBef>
              <a:buClr>
                <a:schemeClr val="tx1"/>
              </a:buClr>
              <a:buFont typeface="+mj-lt"/>
              <a:buAutoNum type="arabicPeriod"/>
            </a:pPr>
            <a:r>
              <a:rPr lang="en" sz="1800" b="1" dirty="0">
                <a:solidFill>
                  <a:srgbClr val="000000"/>
                </a:solidFill>
                <a:latin typeface="Consolas" panose="020B0609020204030204" pitchFamily="49" charset="0"/>
                <a:ea typeface="Courier New"/>
                <a:cs typeface="Courier New"/>
                <a:sym typeface="Courier New"/>
              </a:rPr>
              <a:t>   if action == "travel" or action == "t":</a:t>
            </a:r>
          </a:p>
          <a:p>
            <a:pPr marL="1562070" indent="-342900">
              <a:spcBef>
                <a:spcPts val="0"/>
              </a:spcBef>
              <a:buClr>
                <a:schemeClr val="tx1"/>
              </a:buClr>
              <a:buFont typeface="+mj-lt"/>
              <a:buAutoNum type="arabicPeriod"/>
            </a:pPr>
            <a:r>
              <a:rPr lang="en" sz="1800" b="1" dirty="0">
                <a:solidFill>
                  <a:srgbClr val="000000"/>
                </a:solidFill>
                <a:latin typeface="Consolas" panose="020B0609020204030204" pitchFamily="49" charset="0"/>
                <a:ea typeface="Courier New"/>
                <a:cs typeface="Courier New"/>
                <a:sym typeface="Courier New"/>
              </a:rPr>
              <a:t>         handle_travel()</a:t>
            </a:r>
          </a:p>
          <a:p>
            <a:pPr marL="1562070" indent="-342900">
              <a:spcBef>
                <a:spcPts val="0"/>
              </a:spcBef>
              <a:buClr>
                <a:schemeClr val="tx1"/>
              </a:buClr>
              <a:buFont typeface="+mj-lt"/>
              <a:buAutoNum type="arabicPeriod"/>
            </a:pPr>
            <a:r>
              <a:rPr lang="en" sz="1800" b="1" dirty="0">
                <a:solidFill>
                  <a:srgbClr val="000000"/>
                </a:solidFill>
                <a:latin typeface="Consolas" panose="020B0609020204030204" pitchFamily="49" charset="0"/>
                <a:ea typeface="Courier New"/>
                <a:cs typeface="Courier New"/>
                <a:sym typeface="Courier New"/>
              </a:rPr>
              <a:t>   elif action == "rest" or action == "r":</a:t>
            </a:r>
          </a:p>
          <a:p>
            <a:pPr marL="1562070" indent="-342900">
              <a:spcBef>
                <a:spcPts val="0"/>
              </a:spcBef>
              <a:buClr>
                <a:schemeClr val="tx1"/>
              </a:buClr>
              <a:buFont typeface="+mj-lt"/>
              <a:buAutoNum type="arabicPeriod"/>
            </a:pPr>
            <a:r>
              <a:rPr lang="en" sz="1800" b="1" dirty="0">
                <a:solidFill>
                  <a:srgbClr val="000000"/>
                </a:solidFill>
                <a:latin typeface="Consolas" panose="020B0609020204030204" pitchFamily="49" charset="0"/>
                <a:ea typeface="Courier New"/>
                <a:cs typeface="Courier New"/>
                <a:sym typeface="Courier New"/>
              </a:rPr>
              <a:t>         handle_rest()</a:t>
            </a:r>
          </a:p>
          <a:p>
            <a:pPr marL="1562070" indent="-342900">
              <a:spcBef>
                <a:spcPts val="0"/>
              </a:spcBef>
              <a:buClr>
                <a:schemeClr val="tx1"/>
              </a:buClr>
              <a:buFont typeface="+mj-lt"/>
              <a:buAutoNum type="arabicPeriod"/>
            </a:pPr>
            <a:r>
              <a:rPr lang="en" sz="1800" b="1" dirty="0">
                <a:solidFill>
                  <a:srgbClr val="000000"/>
                </a:solidFill>
                <a:latin typeface="Consolas" panose="020B0609020204030204" pitchFamily="49" charset="0"/>
                <a:ea typeface="Courier New"/>
                <a:cs typeface="Courier New"/>
                <a:sym typeface="Courier New"/>
              </a:rPr>
              <a:t>   elif action == "hunt" or action == "h":</a:t>
            </a:r>
          </a:p>
          <a:p>
            <a:pPr marL="1562070" indent="-342900">
              <a:spcBef>
                <a:spcPts val="0"/>
              </a:spcBef>
              <a:buClr>
                <a:schemeClr val="tx1"/>
              </a:buClr>
              <a:buFont typeface="+mj-lt"/>
              <a:buAutoNum type="arabicPeriod"/>
            </a:pPr>
            <a:r>
              <a:rPr lang="en" sz="1800" b="1" dirty="0">
                <a:solidFill>
                  <a:srgbClr val="000000"/>
                </a:solidFill>
                <a:latin typeface="Consolas" panose="020B0609020204030204" pitchFamily="49" charset="0"/>
                <a:ea typeface="Courier New"/>
                <a:cs typeface="Courier New"/>
                <a:sym typeface="Courier New"/>
              </a:rPr>
              <a:t>         handle_hunt()</a:t>
            </a:r>
            <a:endParaRPr sz="1800" b="1" dirty="0">
              <a:solidFill>
                <a:srgbClr val="000000"/>
              </a:solidFill>
              <a:latin typeface="Consolas" panose="020B0609020204030204" pitchFamily="49" charset="0"/>
              <a:ea typeface="Courier New"/>
              <a:cs typeface="Courier New"/>
              <a:sym typeface="Courier New"/>
            </a:endParaRPr>
          </a:p>
          <a:p>
            <a:pPr indent="0">
              <a:spcBef>
                <a:spcPts val="2133"/>
              </a:spcBef>
              <a:spcAft>
                <a:spcPts val="2133"/>
              </a:spcAft>
              <a:buNone/>
            </a:pPr>
            <a:br>
              <a:rPr lang="en" dirty="0">
                <a:solidFill>
                  <a:srgbClr val="000000"/>
                </a:solidFill>
              </a:rPr>
            </a:br>
            <a:r>
              <a:rPr lang="en" dirty="0">
                <a:solidFill>
                  <a:srgbClr val="000000"/>
                </a:solidFill>
              </a:rPr>
              <a:t>The player inputs a command for each </a:t>
            </a:r>
            <a:r>
              <a:rPr lang="en" b="1" dirty="0">
                <a:solidFill>
                  <a:schemeClr val="accent3">
                    <a:lumMod val="50000"/>
                  </a:schemeClr>
                </a:solidFill>
              </a:rPr>
              <a:t>iteration</a:t>
            </a:r>
            <a:r>
              <a:rPr lang="en" dirty="0">
                <a:solidFill>
                  <a:srgbClr val="000000"/>
                </a:solidFill>
              </a:rPr>
              <a:t>.</a:t>
            </a:r>
            <a:endParaRPr dirty="0">
              <a:solidFill>
                <a:srgbClr val="000000"/>
              </a:solidFill>
            </a:endParaRPr>
          </a:p>
        </p:txBody>
      </p:sp>
      <p:sp>
        <p:nvSpPr>
          <p:cNvPr id="116" name="Google Shape;116;p18"/>
          <p:cNvSpPr txBox="1"/>
          <p:nvPr/>
        </p:nvSpPr>
        <p:spPr>
          <a:xfrm>
            <a:off x="10659317" y="2515867"/>
            <a:ext cx="1116283" cy="450400"/>
          </a:xfrm>
          <a:prstGeom prst="rect">
            <a:avLst/>
          </a:prstGeom>
          <a:noFill/>
          <a:ln>
            <a:noFill/>
          </a:ln>
        </p:spPr>
        <p:txBody>
          <a:bodyPr spcFirstLastPara="1" wrap="square" lIns="121900" tIns="121900" rIns="121900" bIns="121900" anchor="t" anchorCtr="0">
            <a:noAutofit/>
          </a:bodyPr>
          <a:lstStyle/>
          <a:p>
            <a:r>
              <a:rPr lang="en" sz="2353" b="1" dirty="0">
                <a:solidFill>
                  <a:schemeClr val="accent3">
                    <a:lumMod val="50000"/>
                  </a:schemeClr>
                </a:solidFill>
              </a:rPr>
              <a:t>Body</a:t>
            </a:r>
            <a:endParaRPr sz="2353" b="1" dirty="0">
              <a:solidFill>
                <a:schemeClr val="accent3">
                  <a:lumMod val="50000"/>
                </a:schemeClr>
              </a:solidFill>
            </a:endParaRPr>
          </a:p>
        </p:txBody>
      </p:sp>
      <p:cxnSp>
        <p:nvCxnSpPr>
          <p:cNvPr id="121" name="Google Shape;121;p18" descr="A vertical line indicated that lines 2 through 8 are all part of the body"/>
          <p:cNvCxnSpPr/>
          <p:nvPr/>
        </p:nvCxnSpPr>
        <p:spPr>
          <a:xfrm>
            <a:off x="10659318" y="1898157"/>
            <a:ext cx="0" cy="1853200"/>
          </a:xfrm>
          <a:prstGeom prst="straightConnector1">
            <a:avLst/>
          </a:prstGeom>
          <a:noFill/>
          <a:ln w="38100" cap="flat" cmpd="sng">
            <a:solidFill>
              <a:schemeClr val="accent3">
                <a:lumMod val="50000"/>
              </a:schemeClr>
            </a:solidFill>
            <a:prstDash val="solid"/>
            <a:round/>
            <a:headEnd type="none" w="med" len="med"/>
            <a:tailEnd type="none" w="med" len="med"/>
          </a:ln>
        </p:spPr>
      </p:cxnSp>
      <p:cxnSp>
        <p:nvCxnSpPr>
          <p:cNvPr id="118" name="Google Shape;118;p18" descr="Vertical line indicating that lines 1 through 8 are all part of the while loop/"/>
          <p:cNvCxnSpPr>
            <a:cxnSpLocks/>
          </p:cNvCxnSpPr>
          <p:nvPr/>
        </p:nvCxnSpPr>
        <p:spPr>
          <a:xfrm>
            <a:off x="1539705" y="1604056"/>
            <a:ext cx="0" cy="2455611"/>
          </a:xfrm>
          <a:prstGeom prst="straightConnector1">
            <a:avLst/>
          </a:prstGeom>
          <a:noFill/>
          <a:ln w="38100" cap="flat" cmpd="sng">
            <a:solidFill>
              <a:schemeClr val="accent3">
                <a:lumMod val="50000"/>
              </a:schemeClr>
            </a:solidFill>
            <a:prstDash val="solid"/>
            <a:round/>
            <a:headEnd type="none" w="med" len="med"/>
            <a:tailEnd type="none" w="med" len="med"/>
          </a:ln>
        </p:spPr>
      </p:cxnSp>
      <p:sp>
        <p:nvSpPr>
          <p:cNvPr id="120" name="Google Shape;120;p18"/>
          <p:cNvSpPr txBox="1"/>
          <p:nvPr/>
        </p:nvSpPr>
        <p:spPr>
          <a:xfrm>
            <a:off x="278098" y="2290667"/>
            <a:ext cx="1090917" cy="450400"/>
          </a:xfrm>
          <a:prstGeom prst="rect">
            <a:avLst/>
          </a:prstGeom>
          <a:noFill/>
          <a:ln>
            <a:noFill/>
          </a:ln>
        </p:spPr>
        <p:txBody>
          <a:bodyPr spcFirstLastPara="1" wrap="square" lIns="121900" tIns="121900" rIns="121900" bIns="121900" anchor="t" anchorCtr="0">
            <a:noAutofit/>
          </a:bodyPr>
          <a:lstStyle/>
          <a:p>
            <a:r>
              <a:rPr lang="en" sz="2353" b="1" dirty="0">
                <a:solidFill>
                  <a:schemeClr val="accent3">
                    <a:lumMod val="50000"/>
                  </a:schemeClr>
                </a:solidFill>
              </a:rPr>
              <a:t>While</a:t>
            </a:r>
            <a:endParaRPr sz="2353" b="1" dirty="0">
              <a:solidFill>
                <a:schemeClr val="accent3">
                  <a:lumMod val="50000"/>
                </a:schemeClr>
              </a:solidFill>
            </a:endParaRPr>
          </a:p>
          <a:p>
            <a:r>
              <a:rPr lang="en" sz="2353" b="1" dirty="0">
                <a:solidFill>
                  <a:schemeClr val="accent3">
                    <a:lumMod val="50000"/>
                  </a:schemeClr>
                </a:solidFill>
              </a:rPr>
              <a:t>Loop</a:t>
            </a:r>
            <a:endParaRPr sz="2353" b="1" dirty="0">
              <a:solidFill>
                <a:schemeClr val="accent3">
                  <a:lumMod val="50000"/>
                </a:schemeClr>
              </a:solidFill>
            </a:endParaRPr>
          </a:p>
        </p:txBody>
      </p:sp>
      <p:sp>
        <p:nvSpPr>
          <p:cNvPr id="122" name="Google Shape;122;p18"/>
          <p:cNvSpPr txBox="1"/>
          <p:nvPr/>
        </p:nvSpPr>
        <p:spPr>
          <a:xfrm>
            <a:off x="5966644" y="1360891"/>
            <a:ext cx="2108622" cy="402641"/>
          </a:xfrm>
          <a:prstGeom prst="rect">
            <a:avLst/>
          </a:prstGeom>
          <a:noFill/>
          <a:ln>
            <a:noFill/>
          </a:ln>
        </p:spPr>
        <p:txBody>
          <a:bodyPr spcFirstLastPara="1" wrap="square" lIns="121900" tIns="121900" rIns="121900" bIns="121900" anchor="t" anchorCtr="0">
            <a:noAutofit/>
          </a:bodyPr>
          <a:lstStyle/>
          <a:p>
            <a:r>
              <a:rPr lang="en" sz="2353" b="1" dirty="0">
                <a:solidFill>
                  <a:schemeClr val="accent3">
                    <a:lumMod val="50000"/>
                  </a:schemeClr>
                </a:solidFill>
              </a:rPr>
              <a:t>Condition</a:t>
            </a:r>
            <a:endParaRPr sz="2353" b="1" dirty="0">
              <a:solidFill>
                <a:schemeClr val="accent3">
                  <a:lumMod val="50000"/>
                </a:schemeClr>
              </a:solidFill>
            </a:endParaRPr>
          </a:p>
        </p:txBody>
      </p:sp>
      <p:cxnSp>
        <p:nvCxnSpPr>
          <p:cNvPr id="13" name="Google Shape;117;p18" descr="An arrow pointing from the word Condition to line 1 in the code.">
            <a:extLst>
              <a:ext uri="{FF2B5EF4-FFF2-40B4-BE49-F238E27FC236}">
                <a16:creationId xmlns:a16="http://schemas.microsoft.com/office/drawing/2014/main" id="{108E038D-885C-40B9-A172-EE5A671246AB}"/>
              </a:ext>
            </a:extLst>
          </p:cNvPr>
          <p:cNvCxnSpPr/>
          <p:nvPr/>
        </p:nvCxnSpPr>
        <p:spPr>
          <a:xfrm rot="10800000">
            <a:off x="5169692" y="1719109"/>
            <a:ext cx="895400" cy="0"/>
          </a:xfrm>
          <a:prstGeom prst="straightConnector1">
            <a:avLst/>
          </a:prstGeom>
          <a:noFill/>
          <a:ln w="19050" cap="flat" cmpd="sng">
            <a:solidFill>
              <a:schemeClr val="accent3">
                <a:lumMod val="50000"/>
              </a:schemeClr>
            </a:solidFill>
            <a:prstDash val="solid"/>
            <a:round/>
            <a:headEnd type="none" w="med" len="med"/>
            <a:tailEnd type="triangle" w="med" len="med"/>
          </a:ln>
        </p:spPr>
      </p:cxn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2" name="Title 1">
            <a:extLst>
              <a:ext uri="{FF2B5EF4-FFF2-40B4-BE49-F238E27FC236}">
                <a16:creationId xmlns:a16="http://schemas.microsoft.com/office/drawing/2014/main" id="{344131B1-1432-4F0E-B67A-DCC3D989A8C1}"/>
              </a:ext>
            </a:extLst>
          </p:cNvPr>
          <p:cNvSpPr>
            <a:spLocks noGrp="1"/>
          </p:cNvSpPr>
          <p:nvPr>
            <p:ph type="title"/>
          </p:nvPr>
        </p:nvSpPr>
        <p:spPr>
          <a:xfrm>
            <a:off x="588263" y="457200"/>
            <a:ext cx="11018520" cy="553998"/>
          </a:xfrm>
        </p:spPr>
        <p:txBody>
          <a:bodyPr/>
          <a:lstStyle/>
          <a:p>
            <a:r>
              <a:rPr lang="en-US" b="1" dirty="0">
                <a:solidFill>
                  <a:srgbClr val="000000"/>
                </a:solidFill>
              </a:rPr>
              <a:t>Loops - Loop over Characters in a string</a:t>
            </a:r>
            <a:endParaRPr lang="en-US" dirty="0"/>
          </a:p>
        </p:txBody>
      </p:sp>
      <p:sp>
        <p:nvSpPr>
          <p:cNvPr id="128" name="Google Shape;128;p19"/>
          <p:cNvSpPr txBox="1">
            <a:spLocks noGrp="1"/>
          </p:cNvSpPr>
          <p:nvPr>
            <p:ph type="body" sz="quarter" idx="10"/>
          </p:nvPr>
        </p:nvSpPr>
        <p:spPr>
          <a:xfrm>
            <a:off x="807561" y="1273664"/>
            <a:ext cx="11018520" cy="1977376"/>
          </a:xfrm>
          <a:prstGeom prst="rect">
            <a:avLst/>
          </a:prstGeom>
          <a:ln>
            <a:noFill/>
          </a:ln>
        </p:spPr>
        <p:txBody>
          <a:bodyPr spcFirstLastPara="1" vert="horz" wrap="square" lIns="121900" tIns="121900" rIns="121900" bIns="121900" rtlCol="0" anchor="t" anchorCtr="0">
            <a:noAutofit/>
          </a:bodyPr>
          <a:lstStyle/>
          <a:p>
            <a:pPr marL="2343104" indent="-514350">
              <a:lnSpc>
                <a:spcPct val="115000"/>
              </a:lnSpc>
              <a:buClr>
                <a:schemeClr val="tx1"/>
              </a:buClr>
              <a:buSzPct val="100000"/>
              <a:buFont typeface="+mj-lt"/>
              <a:buAutoNum type="arabicPeriod"/>
            </a:pPr>
            <a:r>
              <a:rPr lang="en" b="1" dirty="0">
                <a:solidFill>
                  <a:srgbClr val="000000"/>
                </a:solidFill>
                <a:latin typeface="Courier New"/>
                <a:ea typeface="Courier New"/>
                <a:cs typeface="Courier New"/>
                <a:sym typeface="Courier New"/>
              </a:rPr>
              <a:t>a_string = "text"</a:t>
            </a:r>
          </a:p>
          <a:p>
            <a:pPr marL="2343104" indent="-514350">
              <a:lnSpc>
                <a:spcPct val="115000"/>
              </a:lnSpc>
              <a:buClr>
                <a:schemeClr val="tx1"/>
              </a:buClr>
              <a:buSzPct val="100000"/>
              <a:buFont typeface="+mj-lt"/>
              <a:buAutoNum type="arabicPeriod"/>
            </a:pPr>
            <a:r>
              <a:rPr lang="en" b="1" dirty="0">
                <a:solidFill>
                  <a:schemeClr val="accent3">
                    <a:lumMod val="50000"/>
                  </a:schemeClr>
                </a:solidFill>
                <a:latin typeface="Courier New"/>
                <a:ea typeface="Courier New"/>
                <a:cs typeface="Courier New"/>
                <a:sym typeface="Courier New"/>
              </a:rPr>
              <a:t>for</a:t>
            </a:r>
            <a:r>
              <a:rPr lang="en" b="1" dirty="0">
                <a:solidFill>
                  <a:srgbClr val="000000"/>
                </a:solidFill>
                <a:latin typeface="Courier New"/>
                <a:ea typeface="Courier New"/>
                <a:cs typeface="Courier New"/>
                <a:sym typeface="Courier New"/>
              </a:rPr>
              <a:t> char </a:t>
            </a:r>
            <a:r>
              <a:rPr lang="en" b="1" dirty="0">
                <a:solidFill>
                  <a:schemeClr val="accent3">
                    <a:lumMod val="50000"/>
                  </a:schemeClr>
                </a:solidFill>
                <a:latin typeface="Courier New"/>
                <a:ea typeface="Courier New"/>
                <a:cs typeface="Courier New"/>
                <a:sym typeface="Courier New"/>
              </a:rPr>
              <a:t>in</a:t>
            </a:r>
            <a:r>
              <a:rPr lang="en" b="1" dirty="0">
                <a:solidFill>
                  <a:srgbClr val="000000"/>
                </a:solidFill>
                <a:latin typeface="Courier New"/>
                <a:ea typeface="Courier New"/>
                <a:cs typeface="Courier New"/>
                <a:sym typeface="Courier New"/>
              </a:rPr>
              <a:t> a_string</a:t>
            </a:r>
            <a:r>
              <a:rPr lang="en" b="1" dirty="0">
                <a:solidFill>
                  <a:schemeClr val="accent3">
                    <a:lumMod val="50000"/>
                  </a:schemeClr>
                </a:solidFill>
                <a:latin typeface="Courier New"/>
                <a:ea typeface="Courier New"/>
                <a:cs typeface="Courier New"/>
                <a:sym typeface="Courier New"/>
              </a:rPr>
              <a:t>:</a:t>
            </a:r>
            <a:r>
              <a:rPr lang="en" b="1" dirty="0">
                <a:solidFill>
                  <a:srgbClr val="000000"/>
                </a:solidFill>
                <a:latin typeface="Courier New"/>
                <a:ea typeface="Courier New"/>
                <a:cs typeface="Courier New"/>
                <a:sym typeface="Courier New"/>
              </a:rPr>
              <a:t> </a:t>
            </a:r>
          </a:p>
          <a:p>
            <a:pPr marL="2343104" indent="-514350">
              <a:lnSpc>
                <a:spcPct val="115000"/>
              </a:lnSpc>
              <a:buClr>
                <a:schemeClr val="tx1"/>
              </a:buClr>
              <a:buSzPct val="100000"/>
              <a:buFont typeface="+mj-lt"/>
              <a:buAutoNum type="arabicPeriod"/>
            </a:pPr>
            <a:r>
              <a:rPr lang="en" b="1" dirty="0">
                <a:solidFill>
                  <a:srgbClr val="000000"/>
                </a:solidFill>
                <a:latin typeface="Courier New"/>
                <a:ea typeface="Courier New"/>
                <a:cs typeface="Courier New"/>
                <a:sym typeface="Courier New"/>
              </a:rPr>
              <a:t>	print("char is " + char)</a:t>
            </a:r>
            <a:endParaRPr b="1" dirty="0">
              <a:solidFill>
                <a:srgbClr val="000000"/>
              </a:solidFill>
              <a:latin typeface="Courier New"/>
              <a:ea typeface="Courier New"/>
              <a:cs typeface="Courier New"/>
              <a:sym typeface="Courier New"/>
            </a:endParaRPr>
          </a:p>
          <a:p>
            <a:pPr marL="0" indent="0">
              <a:spcBef>
                <a:spcPts val="2133"/>
              </a:spcBef>
              <a:spcAft>
                <a:spcPts val="2133"/>
              </a:spcAft>
              <a:buNone/>
            </a:pPr>
            <a:endParaRPr sz="2400" b="1" dirty="0">
              <a:solidFill>
                <a:schemeClr val="dk1"/>
              </a:solidFill>
              <a:latin typeface="Courier New"/>
              <a:ea typeface="Courier New"/>
              <a:cs typeface="Courier New"/>
              <a:sym typeface="Courier New"/>
            </a:endParaRPr>
          </a:p>
        </p:txBody>
      </p:sp>
      <p:graphicFrame>
        <p:nvGraphicFramePr>
          <p:cNvPr id="3" name="Table 3">
            <a:extLst>
              <a:ext uri="{FF2B5EF4-FFF2-40B4-BE49-F238E27FC236}">
                <a16:creationId xmlns:a16="http://schemas.microsoft.com/office/drawing/2014/main" id="{AE8842A4-68A3-4264-BE65-733A65130B12}"/>
              </a:ext>
            </a:extLst>
          </p:cNvPr>
          <p:cNvGraphicFramePr>
            <a:graphicFrameLocks noGrp="1"/>
          </p:cNvGraphicFramePr>
          <p:nvPr>
            <p:extLst>
              <p:ext uri="{D42A27DB-BD31-4B8C-83A1-F6EECF244321}">
                <p14:modId xmlns:p14="http://schemas.microsoft.com/office/powerpoint/2010/main" val="2554827594"/>
              </p:ext>
            </p:extLst>
          </p:nvPr>
        </p:nvGraphicFramePr>
        <p:xfrm>
          <a:off x="1869768" y="3606960"/>
          <a:ext cx="8127999" cy="28956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35600117"/>
                    </a:ext>
                  </a:extLst>
                </a:gridCol>
                <a:gridCol w="2709333">
                  <a:extLst>
                    <a:ext uri="{9D8B030D-6E8A-4147-A177-3AD203B41FA5}">
                      <a16:colId xmlns:a16="http://schemas.microsoft.com/office/drawing/2014/main" val="1973422007"/>
                    </a:ext>
                  </a:extLst>
                </a:gridCol>
                <a:gridCol w="2709333">
                  <a:extLst>
                    <a:ext uri="{9D8B030D-6E8A-4147-A177-3AD203B41FA5}">
                      <a16:colId xmlns:a16="http://schemas.microsoft.com/office/drawing/2014/main" val="1549769202"/>
                    </a:ext>
                  </a:extLst>
                </a:gridCol>
              </a:tblGrid>
              <a:tr h="370840">
                <a:tc>
                  <a:txBody>
                    <a:bodyPr/>
                    <a:lstStyle/>
                    <a:p>
                      <a:r>
                        <a:rPr lang="en-US" sz="3200" dirty="0"/>
                        <a:t>Iteration</a:t>
                      </a:r>
                    </a:p>
                  </a:txBody>
                  <a:tcPr/>
                </a:tc>
                <a:tc>
                  <a:txBody>
                    <a:bodyPr/>
                    <a:lstStyle/>
                    <a:p>
                      <a:r>
                        <a:rPr lang="en-US" sz="3200" dirty="0"/>
                        <a:t>Variable</a:t>
                      </a:r>
                    </a:p>
                  </a:txBody>
                  <a:tcPr/>
                </a:tc>
                <a:tc>
                  <a:txBody>
                    <a:bodyPr/>
                    <a:lstStyle/>
                    <a:p>
                      <a:r>
                        <a:rPr lang="en-US" sz="3200" dirty="0"/>
                        <a:t>Value</a:t>
                      </a:r>
                    </a:p>
                  </a:txBody>
                  <a:tcPr/>
                </a:tc>
                <a:extLst>
                  <a:ext uri="{0D108BD9-81ED-4DB2-BD59-A6C34878D82A}">
                    <a16:rowId xmlns:a16="http://schemas.microsoft.com/office/drawing/2014/main" val="897734712"/>
                  </a:ext>
                </a:extLst>
              </a:tr>
              <a:tr h="370840">
                <a:tc>
                  <a:txBody>
                    <a:bodyPr/>
                    <a:lstStyle/>
                    <a:p>
                      <a:r>
                        <a:rPr lang="en-US" sz="3200" dirty="0"/>
                        <a:t>1</a:t>
                      </a:r>
                      <a:r>
                        <a:rPr lang="en-US" sz="3200" baseline="30000" dirty="0"/>
                        <a:t>st</a:t>
                      </a:r>
                      <a:endParaRPr lang="en-US" sz="3200" dirty="0"/>
                    </a:p>
                  </a:txBody>
                  <a:tcPr/>
                </a:tc>
                <a:tc>
                  <a:txBody>
                    <a:bodyPr/>
                    <a:lstStyle/>
                    <a:p>
                      <a:r>
                        <a:rPr lang="en-US" sz="3200" dirty="0"/>
                        <a:t>char</a:t>
                      </a:r>
                    </a:p>
                  </a:txBody>
                  <a:tcPr/>
                </a:tc>
                <a:tc>
                  <a:txBody>
                    <a:bodyPr/>
                    <a:lstStyle/>
                    <a:p>
                      <a:r>
                        <a:rPr lang="en-US" sz="3200" dirty="0"/>
                        <a:t>“t”</a:t>
                      </a:r>
                    </a:p>
                  </a:txBody>
                  <a:tcPr/>
                </a:tc>
                <a:extLst>
                  <a:ext uri="{0D108BD9-81ED-4DB2-BD59-A6C34878D82A}">
                    <a16:rowId xmlns:a16="http://schemas.microsoft.com/office/drawing/2014/main" val="555808882"/>
                  </a:ext>
                </a:extLst>
              </a:tr>
              <a:tr h="370840">
                <a:tc>
                  <a:txBody>
                    <a:bodyPr/>
                    <a:lstStyle/>
                    <a:p>
                      <a:r>
                        <a:rPr lang="en-US" sz="3200" dirty="0"/>
                        <a:t>2</a:t>
                      </a:r>
                      <a:r>
                        <a:rPr lang="en-US" sz="3200" baseline="30000" dirty="0"/>
                        <a:t>nd</a:t>
                      </a:r>
                      <a:endParaRPr lang="en-US" sz="3200" dirty="0"/>
                    </a:p>
                  </a:txBody>
                  <a:tcPr/>
                </a:tc>
                <a:tc>
                  <a:txBody>
                    <a:bodyPr/>
                    <a:lstStyle/>
                    <a:p>
                      <a:r>
                        <a:rPr lang="en-US" sz="3200" dirty="0"/>
                        <a:t>char</a:t>
                      </a:r>
                    </a:p>
                  </a:txBody>
                  <a:tcPr/>
                </a:tc>
                <a:tc>
                  <a:txBody>
                    <a:bodyPr/>
                    <a:lstStyle/>
                    <a:p>
                      <a:r>
                        <a:rPr lang="en-US" sz="3200" dirty="0"/>
                        <a:t>“e”</a:t>
                      </a:r>
                    </a:p>
                  </a:txBody>
                  <a:tcPr/>
                </a:tc>
                <a:extLst>
                  <a:ext uri="{0D108BD9-81ED-4DB2-BD59-A6C34878D82A}">
                    <a16:rowId xmlns:a16="http://schemas.microsoft.com/office/drawing/2014/main" val="1102648046"/>
                  </a:ext>
                </a:extLst>
              </a:tr>
              <a:tr h="370840">
                <a:tc>
                  <a:txBody>
                    <a:bodyPr/>
                    <a:lstStyle/>
                    <a:p>
                      <a:r>
                        <a:rPr lang="en-US" sz="3200" dirty="0"/>
                        <a:t>3</a:t>
                      </a:r>
                      <a:r>
                        <a:rPr lang="en-US" sz="3200" baseline="30000" dirty="0"/>
                        <a:t>rd</a:t>
                      </a:r>
                      <a:endParaRPr lang="en-US" sz="3200" dirty="0"/>
                    </a:p>
                  </a:txBody>
                  <a:tcPr/>
                </a:tc>
                <a:tc>
                  <a:txBody>
                    <a:bodyPr/>
                    <a:lstStyle/>
                    <a:p>
                      <a:r>
                        <a:rPr lang="en-US" sz="3200" dirty="0"/>
                        <a:t>char</a:t>
                      </a:r>
                    </a:p>
                  </a:txBody>
                  <a:tcPr/>
                </a:tc>
                <a:tc>
                  <a:txBody>
                    <a:bodyPr/>
                    <a:lstStyle/>
                    <a:p>
                      <a:r>
                        <a:rPr lang="en-US" sz="3200" dirty="0"/>
                        <a:t>“x”</a:t>
                      </a:r>
                    </a:p>
                  </a:txBody>
                  <a:tcPr/>
                </a:tc>
                <a:extLst>
                  <a:ext uri="{0D108BD9-81ED-4DB2-BD59-A6C34878D82A}">
                    <a16:rowId xmlns:a16="http://schemas.microsoft.com/office/drawing/2014/main" val="1192395198"/>
                  </a:ext>
                </a:extLst>
              </a:tr>
              <a:tr h="370840">
                <a:tc>
                  <a:txBody>
                    <a:bodyPr/>
                    <a:lstStyle/>
                    <a:p>
                      <a:r>
                        <a:rPr lang="en-US" sz="3200" dirty="0"/>
                        <a:t>4</a:t>
                      </a:r>
                      <a:r>
                        <a:rPr lang="en-US" sz="3200" baseline="30000" dirty="0"/>
                        <a:t>th</a:t>
                      </a:r>
                      <a:endParaRPr lang="en-US" sz="3200" dirty="0"/>
                    </a:p>
                  </a:txBody>
                  <a:tcPr/>
                </a:tc>
                <a:tc>
                  <a:txBody>
                    <a:bodyPr/>
                    <a:lstStyle/>
                    <a:p>
                      <a:r>
                        <a:rPr lang="en-US" sz="3200" dirty="0"/>
                        <a:t>char</a:t>
                      </a:r>
                    </a:p>
                  </a:txBody>
                  <a:tcPr/>
                </a:tc>
                <a:tc>
                  <a:txBody>
                    <a:bodyPr/>
                    <a:lstStyle/>
                    <a:p>
                      <a:r>
                        <a:rPr lang="en-US" sz="3200" dirty="0"/>
                        <a:t>“t”</a:t>
                      </a:r>
                    </a:p>
                  </a:txBody>
                  <a:tcPr/>
                </a:tc>
                <a:extLst>
                  <a:ext uri="{0D108BD9-81ED-4DB2-BD59-A6C34878D82A}">
                    <a16:rowId xmlns:a16="http://schemas.microsoft.com/office/drawing/2014/main" val="2246433673"/>
                  </a:ext>
                </a:extLst>
              </a:tr>
            </a:tbl>
          </a:graphicData>
        </a:graphic>
      </p:graphicFrame>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59611-B6A1-40FA-A4ED-F84AFE930CCD}"/>
              </a:ext>
            </a:extLst>
          </p:cNvPr>
          <p:cNvSpPr>
            <a:spLocks noGrp="1"/>
          </p:cNvSpPr>
          <p:nvPr>
            <p:ph type="title"/>
          </p:nvPr>
        </p:nvSpPr>
        <p:spPr>
          <a:xfrm>
            <a:off x="586899" y="228600"/>
            <a:ext cx="11018520" cy="553998"/>
          </a:xfrm>
        </p:spPr>
        <p:txBody>
          <a:bodyPr/>
          <a:lstStyle/>
          <a:p>
            <a:r>
              <a:rPr lang="en-US" dirty="0"/>
              <a:t>Lab – De Vowel</a:t>
            </a:r>
          </a:p>
        </p:txBody>
      </p:sp>
      <p:sp>
        <p:nvSpPr>
          <p:cNvPr id="3" name="Content Placeholder 2">
            <a:extLst>
              <a:ext uri="{FF2B5EF4-FFF2-40B4-BE49-F238E27FC236}">
                <a16:creationId xmlns:a16="http://schemas.microsoft.com/office/drawing/2014/main" id="{573F9792-D87B-4635-B650-DECD0A5189E7}"/>
              </a:ext>
            </a:extLst>
          </p:cNvPr>
          <p:cNvSpPr>
            <a:spLocks noGrp="1"/>
          </p:cNvSpPr>
          <p:nvPr>
            <p:ph sz="quarter" idx="10"/>
          </p:nvPr>
        </p:nvSpPr>
        <p:spPr>
          <a:xfrm>
            <a:off x="586899" y="909616"/>
            <a:ext cx="11018838" cy="5823133"/>
          </a:xfrm>
        </p:spPr>
        <p:txBody>
          <a:bodyPr/>
          <a:lstStyle/>
          <a:p>
            <a:r>
              <a:rPr lang="en-US" dirty="0"/>
              <a:t>Create a </a:t>
            </a:r>
            <a:r>
              <a:rPr lang="en-US" dirty="0" err="1">
                <a:latin typeface="Consolas" panose="020B0609020204030204" pitchFamily="49" charset="0"/>
              </a:rPr>
              <a:t>de_vowel</a:t>
            </a:r>
            <a:r>
              <a:rPr lang="en-US" dirty="0"/>
              <a:t> function.</a:t>
            </a:r>
          </a:p>
          <a:p>
            <a:pPr marL="514350" indent="-514350">
              <a:buAutoNum type="arabicPeriod"/>
            </a:pPr>
            <a:r>
              <a:rPr lang="en-US" dirty="0"/>
              <a:t>Input is a string</a:t>
            </a:r>
          </a:p>
          <a:p>
            <a:pPr marL="514350" indent="-514350">
              <a:buAutoNum type="arabicPeriod"/>
            </a:pPr>
            <a:r>
              <a:rPr lang="en-US" dirty="0"/>
              <a:t>Output is a copy of the string</a:t>
            </a:r>
          </a:p>
          <a:p>
            <a:pPr marL="514350" indent="-514350">
              <a:buAutoNum type="arabicPeriod"/>
            </a:pPr>
            <a:r>
              <a:rPr lang="en-US" dirty="0"/>
              <a:t>The copy should have the vowels removed</a:t>
            </a:r>
          </a:p>
          <a:p>
            <a:pPr marL="514350" indent="-514350">
              <a:buAutoNum type="arabicPeriod"/>
            </a:pPr>
            <a:r>
              <a:rPr lang="en-US" dirty="0">
                <a:latin typeface="Consolas" panose="020B0609020204030204" pitchFamily="49" charset="0"/>
              </a:rPr>
              <a:t>'a'</a:t>
            </a:r>
            <a:r>
              <a:rPr lang="en-US" dirty="0"/>
              <a:t>, </a:t>
            </a:r>
            <a:r>
              <a:rPr lang="en-US" dirty="0">
                <a:latin typeface="Consolas" panose="020B0609020204030204" pitchFamily="49" charset="0"/>
              </a:rPr>
              <a:t>'e'</a:t>
            </a:r>
            <a:r>
              <a:rPr lang="en-US" dirty="0"/>
              <a:t>, </a:t>
            </a:r>
            <a:r>
              <a:rPr lang="en-US" dirty="0">
                <a:latin typeface="Consolas" panose="020B0609020204030204" pitchFamily="49" charset="0"/>
              </a:rPr>
              <a:t>'</a:t>
            </a:r>
            <a:r>
              <a:rPr lang="en-US" dirty="0" err="1">
                <a:latin typeface="Consolas" panose="020B0609020204030204" pitchFamily="49" charset="0"/>
              </a:rPr>
              <a:t>i</a:t>
            </a:r>
            <a:r>
              <a:rPr lang="en-US" dirty="0">
                <a:latin typeface="Consolas" panose="020B0609020204030204" pitchFamily="49" charset="0"/>
              </a:rPr>
              <a:t>'</a:t>
            </a:r>
            <a:r>
              <a:rPr lang="en-US" dirty="0"/>
              <a:t>, </a:t>
            </a:r>
            <a:r>
              <a:rPr lang="en-US" dirty="0">
                <a:latin typeface="Consolas" panose="020B0609020204030204" pitchFamily="49" charset="0"/>
              </a:rPr>
              <a:t>'o'</a:t>
            </a:r>
            <a:r>
              <a:rPr lang="en-US" dirty="0"/>
              <a:t>, and </a:t>
            </a:r>
            <a:r>
              <a:rPr lang="en-US" dirty="0">
                <a:latin typeface="Consolas" panose="020B0609020204030204" pitchFamily="49" charset="0"/>
              </a:rPr>
              <a:t>'u'</a:t>
            </a:r>
            <a:r>
              <a:rPr lang="en-US" dirty="0"/>
              <a:t> are counted as vowels, but not </a:t>
            </a:r>
            <a:r>
              <a:rPr lang="en-US" dirty="0">
                <a:latin typeface="Consolas" panose="020B0609020204030204" pitchFamily="49" charset="0"/>
              </a:rPr>
              <a:t>'y'</a:t>
            </a:r>
            <a:r>
              <a:rPr lang="en-US" dirty="0"/>
              <a:t>.</a:t>
            </a:r>
          </a:p>
          <a:p>
            <a:r>
              <a:rPr lang="en-US" dirty="0"/>
              <a:t>Create the function contract for </a:t>
            </a:r>
            <a:r>
              <a:rPr lang="en-US" dirty="0" err="1">
                <a:latin typeface="Consolas" panose="020B0609020204030204" pitchFamily="49" charset="0"/>
              </a:rPr>
              <a:t>de_vowel</a:t>
            </a:r>
            <a:r>
              <a:rPr lang="en-US" dirty="0"/>
              <a:t>.</a:t>
            </a:r>
          </a:p>
          <a:p>
            <a:r>
              <a:rPr lang="en-US" dirty="0"/>
              <a:t>Write </a:t>
            </a:r>
            <a:r>
              <a:rPr lang="en-US" dirty="0" err="1">
                <a:latin typeface="Consolas" panose="020B0609020204030204" pitchFamily="49" charset="0"/>
              </a:rPr>
              <a:t>de_vowel</a:t>
            </a:r>
            <a:r>
              <a:rPr lang="en-US" dirty="0"/>
              <a:t> using a </a:t>
            </a:r>
            <a:r>
              <a:rPr lang="en-US" dirty="0">
                <a:latin typeface="Consolas" panose="020B0609020204030204" pitchFamily="49" charset="0"/>
              </a:rPr>
              <a:t>for</a:t>
            </a:r>
            <a:r>
              <a:rPr lang="en-US" dirty="0"/>
              <a:t> loop</a:t>
            </a:r>
          </a:p>
          <a:p>
            <a:r>
              <a:rPr lang="en-US" dirty="0"/>
              <a:t>Provide a few examples that confirm </a:t>
            </a:r>
            <a:r>
              <a:rPr lang="en-US" dirty="0" err="1">
                <a:latin typeface="Consolas" panose="020B0609020204030204" pitchFamily="49" charset="0"/>
              </a:rPr>
              <a:t>de_vowel</a:t>
            </a:r>
            <a:r>
              <a:rPr lang="en-US" dirty="0"/>
              <a:t> works as expected:</a:t>
            </a:r>
          </a:p>
          <a:p>
            <a:pPr lvl="1"/>
            <a:r>
              <a:rPr lang="en-US" sz="2400" dirty="0"/>
              <a:t>What if the string is all vowels?</a:t>
            </a:r>
          </a:p>
          <a:p>
            <a:pPr lvl="1"/>
            <a:r>
              <a:rPr lang="en-US" sz="2400" dirty="0"/>
              <a:t>What if there are no vowels?</a:t>
            </a:r>
          </a:p>
          <a:p>
            <a:pPr lvl="1"/>
            <a:r>
              <a:rPr lang="en-US" sz="2400" dirty="0"/>
              <a:t>What if there is a mix of vowels and non-vowels and spaces?</a:t>
            </a:r>
          </a:p>
          <a:p>
            <a:pPr lvl="1"/>
            <a:r>
              <a:rPr lang="en-US" sz="2400" dirty="0"/>
              <a:t>What if some of the vowel characters are capitalized?</a:t>
            </a:r>
          </a:p>
        </p:txBody>
      </p:sp>
    </p:spTree>
    <p:extLst>
      <p:ext uri="{BB962C8B-B14F-4D97-AF65-F5344CB8AC3E}">
        <p14:creationId xmlns:p14="http://schemas.microsoft.com/office/powerpoint/2010/main" val="223029574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CE3E0-0379-47EF-A4AC-C12F7FD0D1ED}"/>
              </a:ext>
            </a:extLst>
          </p:cNvPr>
          <p:cNvSpPr>
            <a:spLocks noGrp="1"/>
          </p:cNvSpPr>
          <p:nvPr>
            <p:ph type="title"/>
          </p:nvPr>
        </p:nvSpPr>
        <p:spPr/>
        <p:txBody>
          <a:bodyPr/>
          <a:lstStyle/>
          <a:p>
            <a:r>
              <a:rPr lang="en-US" dirty="0"/>
              <a:t>Starter Code</a:t>
            </a:r>
          </a:p>
        </p:txBody>
      </p:sp>
      <p:sp>
        <p:nvSpPr>
          <p:cNvPr id="3" name="Content Placeholder 2">
            <a:extLst>
              <a:ext uri="{FF2B5EF4-FFF2-40B4-BE49-F238E27FC236}">
                <a16:creationId xmlns:a16="http://schemas.microsoft.com/office/drawing/2014/main" id="{E66DE24E-2AEB-48BE-9A0E-0CAF599B36C9}"/>
              </a:ext>
            </a:extLst>
          </p:cNvPr>
          <p:cNvSpPr>
            <a:spLocks noGrp="1"/>
          </p:cNvSpPr>
          <p:nvPr>
            <p:ph sz="quarter" idx="10"/>
          </p:nvPr>
        </p:nvSpPr>
        <p:spPr>
          <a:xfrm>
            <a:off x="584200" y="1435100"/>
            <a:ext cx="11018838" cy="3048410"/>
          </a:xfrm>
        </p:spPr>
        <p:txBody>
          <a:bodyPr/>
          <a:lstStyle/>
          <a:p>
            <a:pPr marL="514350" indent="-514350">
              <a:buClr>
                <a:schemeClr val="tx1"/>
              </a:buClr>
              <a:buFont typeface="+mj-lt"/>
              <a:buAutoNum type="arabicPeriod"/>
            </a:pPr>
            <a:r>
              <a:rPr lang="en-US" dirty="0">
                <a:solidFill>
                  <a:srgbClr val="AAAAAA"/>
                </a:solidFill>
                <a:latin typeface="Consolas" panose="020B0609020204030204" pitchFamily="49" charset="0"/>
              </a:rPr>
              <a:t># contract goes here</a:t>
            </a:r>
            <a:endParaRPr lang="en-US" dirty="0">
              <a:solidFill>
                <a:srgbClr val="000000"/>
              </a:solidFill>
              <a:latin typeface="Consolas" panose="020B0609020204030204" pitchFamily="49" charset="0"/>
            </a:endParaRPr>
          </a:p>
          <a:p>
            <a:pPr marL="514350" indent="-514350">
              <a:buClr>
                <a:schemeClr val="tx1"/>
              </a:buClr>
              <a:buFont typeface="+mj-lt"/>
              <a:buAutoNum type="arabicPeriod"/>
            </a:pPr>
            <a:r>
              <a:rPr lang="en-US" dirty="0">
                <a:solidFill>
                  <a:srgbClr val="0000FF"/>
                </a:solidFill>
                <a:latin typeface="Consolas" panose="020B0609020204030204" pitchFamily="49" charset="0"/>
              </a:rPr>
              <a:t>def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de_vowel</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a_string</a:t>
            </a:r>
            <a:r>
              <a:rPr lang="en-US" dirty="0">
                <a:solidFill>
                  <a:srgbClr val="000000"/>
                </a:solidFill>
                <a:latin typeface="Consolas" panose="020B0609020204030204" pitchFamily="49" charset="0"/>
              </a:rPr>
              <a:t>): </a:t>
            </a:r>
          </a:p>
          <a:p>
            <a:pPr marL="514350" indent="-514350">
              <a:buClr>
                <a:schemeClr val="tx1"/>
              </a:buClr>
              <a:buFont typeface="+mj-lt"/>
              <a:buAutoNum type="arabicPeriod"/>
            </a:pPr>
            <a:r>
              <a:rPr lang="en-US" dirty="0">
                <a:solidFill>
                  <a:srgbClr val="AAAAAA"/>
                </a:solidFill>
                <a:latin typeface="Consolas" panose="020B0609020204030204" pitchFamily="49" charset="0"/>
              </a:rPr>
              <a:t># your code goes here</a:t>
            </a:r>
            <a:endParaRPr lang="en-US" dirty="0">
              <a:solidFill>
                <a:srgbClr val="000000"/>
              </a:solidFill>
              <a:latin typeface="Consolas" panose="020B0609020204030204" pitchFamily="49" charset="0"/>
            </a:endParaRPr>
          </a:p>
          <a:p>
            <a:pPr marL="514350" indent="-514350">
              <a:buClr>
                <a:schemeClr val="tx1"/>
              </a:buClr>
              <a:buFont typeface="+mj-lt"/>
              <a:buAutoNum type="arabicPeriod"/>
            </a:pPr>
            <a:r>
              <a:rPr lang="en-US" dirty="0" err="1">
                <a:solidFill>
                  <a:srgbClr val="000000"/>
                </a:solidFill>
                <a:latin typeface="Consolas" panose="020B0609020204030204" pitchFamily="49" charset="0"/>
              </a:rPr>
              <a:t>no_vowels</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de_vowel</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"This sentence has no vowels"</a:t>
            </a:r>
            <a:r>
              <a:rPr lang="en-US" dirty="0">
                <a:solidFill>
                  <a:srgbClr val="000000"/>
                </a:solidFill>
                <a:latin typeface="Consolas" panose="020B0609020204030204" pitchFamily="49" charset="0"/>
              </a:rPr>
              <a:t>)</a:t>
            </a:r>
          </a:p>
          <a:p>
            <a:pPr marL="514350" indent="-514350">
              <a:buClr>
                <a:schemeClr val="tx1"/>
              </a:buClr>
              <a:buFont typeface="+mj-lt"/>
              <a:buAutoNum type="arabicPeriod"/>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no_vowels</a:t>
            </a:r>
            <a:r>
              <a:rPr lang="en-US" dirty="0">
                <a:solidFill>
                  <a:srgbClr val="000000"/>
                </a:solidFill>
                <a:latin typeface="Consolas" panose="020B0609020204030204" pitchFamily="49" charset="0"/>
              </a:rPr>
              <a:t>)</a:t>
            </a:r>
          </a:p>
          <a:p>
            <a:pPr marL="514350" indent="-514350">
              <a:buClr>
                <a:schemeClr val="tx1"/>
              </a:buClr>
              <a:buFont typeface="+mj-lt"/>
              <a:buAutoNum type="arabicPeriod"/>
            </a:pPr>
            <a:r>
              <a:rPr lang="en-US" dirty="0">
                <a:solidFill>
                  <a:srgbClr val="AAAAAA"/>
                </a:solidFill>
                <a:latin typeface="Consolas" panose="020B0609020204030204" pitchFamily="49" charset="0"/>
              </a:rPr>
              <a:t># examples go here</a:t>
            </a:r>
            <a:endParaRPr lang="en-US"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98723256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B8D9E-B9FC-423B-9B51-6011D0481160}"/>
              </a:ext>
            </a:extLst>
          </p:cNvPr>
          <p:cNvSpPr>
            <a:spLocks noGrp="1"/>
          </p:cNvSpPr>
          <p:nvPr>
            <p:ph type="title"/>
          </p:nvPr>
        </p:nvSpPr>
        <p:spPr/>
        <p:txBody>
          <a:bodyPr/>
          <a:lstStyle/>
          <a:p>
            <a:r>
              <a:rPr lang="en-US" dirty="0"/>
              <a:t>Bonus</a:t>
            </a:r>
          </a:p>
        </p:txBody>
      </p:sp>
      <p:sp>
        <p:nvSpPr>
          <p:cNvPr id="3" name="Content Placeholder 2">
            <a:extLst>
              <a:ext uri="{FF2B5EF4-FFF2-40B4-BE49-F238E27FC236}">
                <a16:creationId xmlns:a16="http://schemas.microsoft.com/office/drawing/2014/main" id="{F142D1B2-5F7B-4EEA-93E0-B138903A250B}"/>
              </a:ext>
            </a:extLst>
          </p:cNvPr>
          <p:cNvSpPr>
            <a:spLocks noGrp="1"/>
          </p:cNvSpPr>
          <p:nvPr>
            <p:ph sz="quarter" idx="10"/>
          </p:nvPr>
        </p:nvSpPr>
        <p:spPr>
          <a:xfrm>
            <a:off x="584200" y="1435100"/>
            <a:ext cx="11018838" cy="1809726"/>
          </a:xfrm>
        </p:spPr>
        <p:txBody>
          <a:bodyPr/>
          <a:lstStyle/>
          <a:p>
            <a:r>
              <a:rPr lang="en-US" dirty="0"/>
              <a:t>Use a counter (variable you define outside of a loop to keep track of a value inside a loop) to create a function </a:t>
            </a:r>
            <a:r>
              <a:rPr lang="en-US" dirty="0" err="1">
                <a:latin typeface="Consolas" panose="020B0609020204030204" pitchFamily="49" charset="0"/>
              </a:rPr>
              <a:t>count_vowels</a:t>
            </a:r>
            <a:r>
              <a:rPr lang="en-US" dirty="0"/>
              <a:t>.</a:t>
            </a:r>
          </a:p>
          <a:p>
            <a:r>
              <a:rPr lang="en-US" dirty="0" err="1">
                <a:latin typeface="Consolas" panose="020B0609020204030204" pitchFamily="49" charset="0"/>
              </a:rPr>
              <a:t>count_vowels</a:t>
            </a:r>
            <a:r>
              <a:rPr lang="en-US" dirty="0">
                <a:latin typeface="Consolas" panose="020B0609020204030204" pitchFamily="49" charset="0"/>
              </a:rPr>
              <a:t> </a:t>
            </a:r>
            <a:r>
              <a:rPr lang="en-US" dirty="0"/>
              <a:t>takes in a string and returns an int representing the number of vowels in the string.</a:t>
            </a:r>
          </a:p>
        </p:txBody>
      </p:sp>
    </p:spTree>
    <p:extLst>
      <p:ext uri="{BB962C8B-B14F-4D97-AF65-F5344CB8AC3E}">
        <p14:creationId xmlns:p14="http://schemas.microsoft.com/office/powerpoint/2010/main" val="114333905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C8133-3726-47B3-ABC9-DC9468C41974}"/>
              </a:ext>
            </a:extLst>
          </p:cNvPr>
          <p:cNvSpPr>
            <a:spLocks noGrp="1"/>
          </p:cNvSpPr>
          <p:nvPr>
            <p:ph type="title"/>
          </p:nvPr>
        </p:nvSpPr>
        <p:spPr/>
        <p:txBody>
          <a:bodyPr/>
          <a:lstStyle/>
          <a:p>
            <a:r>
              <a:rPr lang="en-US" dirty="0"/>
              <a:t>Snap! Challenge</a:t>
            </a:r>
          </a:p>
        </p:txBody>
      </p:sp>
      <p:sp>
        <p:nvSpPr>
          <p:cNvPr id="5" name="Content Placeholder 4">
            <a:extLst>
              <a:ext uri="{FF2B5EF4-FFF2-40B4-BE49-F238E27FC236}">
                <a16:creationId xmlns:a16="http://schemas.microsoft.com/office/drawing/2014/main" id="{B64D9DDF-1867-4CB1-B2A2-B55663FAC2B4}"/>
              </a:ext>
            </a:extLst>
          </p:cNvPr>
          <p:cNvSpPr>
            <a:spLocks noGrp="1"/>
          </p:cNvSpPr>
          <p:nvPr>
            <p:ph sz="quarter" idx="12"/>
          </p:nvPr>
        </p:nvSpPr>
        <p:spPr>
          <a:xfrm>
            <a:off x="584200" y="1435100"/>
            <a:ext cx="7247194" cy="861774"/>
          </a:xfrm>
        </p:spPr>
        <p:txBody>
          <a:bodyPr/>
          <a:lstStyle/>
          <a:p>
            <a:r>
              <a:rPr lang="en-US" dirty="0"/>
              <a:t>Create the following program in Python. </a:t>
            </a:r>
          </a:p>
        </p:txBody>
      </p:sp>
      <p:pic>
        <p:nvPicPr>
          <p:cNvPr id="3078" name="Picture 6" descr="Snap Code Blocks as follows&#10;When green flag is clicked&#10;set numOfCats to 10&#10;repeat block 10 times&#10;say join num ">
            <a:extLst>
              <a:ext uri="{FF2B5EF4-FFF2-40B4-BE49-F238E27FC236}">
                <a16:creationId xmlns:a16="http://schemas.microsoft.com/office/drawing/2014/main" id="{6E6D4B59-8A71-4A2F-A725-470833C7C0D8}"/>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2688054" y="2035278"/>
            <a:ext cx="6500191" cy="4450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903911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EE87-7F46-46D4-AA1C-C512028A2EFA}"/>
              </a:ext>
            </a:extLst>
          </p:cNvPr>
          <p:cNvSpPr>
            <a:spLocks noGrp="1"/>
          </p:cNvSpPr>
          <p:nvPr>
            <p:ph type="title"/>
          </p:nvPr>
        </p:nvSpPr>
        <p:spPr/>
        <p:txBody>
          <a:bodyPr/>
          <a:lstStyle/>
          <a:p>
            <a:r>
              <a:rPr lang="en-US" dirty="0"/>
              <a:t>Exit Ticket/Reflection</a:t>
            </a:r>
          </a:p>
        </p:txBody>
      </p:sp>
      <p:sp>
        <p:nvSpPr>
          <p:cNvPr id="5" name="Content Placeholder 4">
            <a:extLst>
              <a:ext uri="{FF2B5EF4-FFF2-40B4-BE49-F238E27FC236}">
                <a16:creationId xmlns:a16="http://schemas.microsoft.com/office/drawing/2014/main" id="{5A837A64-1402-4581-AE25-989051C4C52E}"/>
              </a:ext>
            </a:extLst>
          </p:cNvPr>
          <p:cNvSpPr>
            <a:spLocks noGrp="1"/>
          </p:cNvSpPr>
          <p:nvPr>
            <p:ph sz="quarter" idx="10"/>
          </p:nvPr>
        </p:nvSpPr>
        <p:spPr>
          <a:xfrm>
            <a:off x="584200" y="1435100"/>
            <a:ext cx="11018838" cy="1895904"/>
          </a:xfrm>
        </p:spPr>
        <p:txBody>
          <a:bodyPr/>
          <a:lstStyle/>
          <a:p>
            <a:pPr marL="0" indent="0">
              <a:buNone/>
            </a:pPr>
            <a:r>
              <a:rPr lang="en-US" b="1" dirty="0"/>
              <a:t>In your notebook,</a:t>
            </a:r>
          </a:p>
          <a:p>
            <a:endParaRPr lang="en-US" dirty="0"/>
          </a:p>
          <a:p>
            <a:r>
              <a:rPr lang="en-US" dirty="0"/>
              <a:t>Write down an example of how you could use a </a:t>
            </a:r>
            <a:r>
              <a:rPr lang="en-US" dirty="0">
                <a:latin typeface="Consolas" panose="020B0609020204030204" pitchFamily="49" charset="0"/>
              </a:rPr>
              <a:t>for</a:t>
            </a:r>
            <a:r>
              <a:rPr lang="en-US" dirty="0"/>
              <a:t> loop in a computer program.</a:t>
            </a:r>
          </a:p>
        </p:txBody>
      </p:sp>
    </p:spTree>
    <p:extLst>
      <p:ext uri="{BB962C8B-B14F-4D97-AF65-F5344CB8AC3E}">
        <p14:creationId xmlns:p14="http://schemas.microsoft.com/office/powerpoint/2010/main" val="139458004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a:xfrm>
            <a:off x="588263" y="457200"/>
            <a:ext cx="11018520" cy="1661993"/>
          </a:xfrm>
        </p:spPr>
        <p:txBody>
          <a:bodyPr/>
          <a:lstStyle/>
          <a:p>
            <a:r>
              <a:rPr lang="en-US" dirty="0"/>
              <a:t>Looping Basics</a:t>
            </a:r>
            <a:br>
              <a:rPr lang="en-US" b="1" dirty="0"/>
            </a:br>
            <a:br>
              <a:rPr lang="en-US" b="1" dirty="0"/>
            </a:br>
            <a:endParaRPr lang="en-US" dirty="0">
              <a:effectLst/>
            </a:endParaRPr>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10"/>
          </p:nvPr>
        </p:nvSpPr>
        <p:spPr>
          <a:xfrm>
            <a:off x="584899" y="1533096"/>
            <a:ext cx="11018838" cy="1982081"/>
          </a:xfrm>
        </p:spPr>
        <p:txBody>
          <a:bodyPr/>
          <a:lstStyle/>
          <a:p>
            <a:pPr marL="0" indent="0">
              <a:buNone/>
            </a:pPr>
            <a:r>
              <a:rPr lang="en-US" b="1" dirty="0"/>
              <a:t>After this lesson, you will be able to...</a:t>
            </a:r>
          </a:p>
          <a:p>
            <a:pPr marL="342900" indent="-342900">
              <a:buFont typeface="Arial" panose="020B0604020202020204" pitchFamily="34" charset="0"/>
              <a:buChar char="•"/>
            </a:pPr>
            <a:r>
              <a:rPr lang="en-US" dirty="0"/>
              <a:t>Define and identify </a:t>
            </a:r>
            <a:r>
              <a:rPr lang="en-US" i="1" dirty="0"/>
              <a:t>for loop</a:t>
            </a:r>
            <a:r>
              <a:rPr lang="en-US" dirty="0"/>
              <a:t>, </a:t>
            </a:r>
            <a:r>
              <a:rPr lang="en-US" i="1" dirty="0"/>
              <a:t>item</a:t>
            </a:r>
            <a:r>
              <a:rPr lang="en-US" dirty="0"/>
              <a:t>, </a:t>
            </a:r>
            <a:r>
              <a:rPr lang="en-US" i="1" dirty="0"/>
              <a:t>iteration</a:t>
            </a:r>
            <a:r>
              <a:rPr lang="en-US" dirty="0"/>
              <a:t>, </a:t>
            </a:r>
            <a:r>
              <a:rPr lang="en-US" i="1" dirty="0"/>
              <a:t>scope</a:t>
            </a:r>
          </a:p>
          <a:p>
            <a:pPr marL="342900" indent="-342900">
              <a:buFont typeface="Arial" panose="020B0604020202020204" pitchFamily="34" charset="0"/>
              <a:buChar char="•"/>
            </a:pPr>
            <a:r>
              <a:rPr lang="en-US" dirty="0"/>
              <a:t>Loop through (traverse) the items in a list</a:t>
            </a:r>
          </a:p>
          <a:p>
            <a:pPr marL="342900" indent="-342900">
              <a:buFont typeface="Arial" panose="020B0604020202020204" pitchFamily="34" charset="0"/>
              <a:buChar char="•"/>
            </a:pPr>
            <a:r>
              <a:rPr lang="en-US" dirty="0"/>
              <a:t>Introduce and compare </a:t>
            </a:r>
            <a:r>
              <a:rPr lang="en-US" dirty="0">
                <a:latin typeface="Consolas" panose="020B0609020204030204" pitchFamily="49" charset="0"/>
              </a:rPr>
              <a:t>for</a:t>
            </a:r>
            <a:r>
              <a:rPr lang="en-US" dirty="0"/>
              <a:t> and </a:t>
            </a:r>
            <a:r>
              <a:rPr lang="en-US" dirty="0">
                <a:latin typeface="Consolas" panose="020B0609020204030204" pitchFamily="49" charset="0"/>
              </a:rPr>
              <a:t>while</a:t>
            </a:r>
            <a:r>
              <a:rPr lang="en-US" dirty="0"/>
              <a:t> loops in Python</a:t>
            </a:r>
          </a:p>
        </p:txBody>
      </p:sp>
    </p:spTree>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2222147"/>
          </a:xfrm>
        </p:spPr>
        <p:txBody>
          <a:bodyPr/>
          <a:lstStyle/>
          <a:p>
            <a:r>
              <a:rPr lang="en-US" sz="1800" b="1" dirty="0"/>
              <a:t>Day 1</a:t>
            </a:r>
          </a:p>
          <a:p>
            <a:r>
              <a:rPr lang="en-US" sz="1800" dirty="0"/>
              <a:t>Do Now</a:t>
            </a:r>
          </a:p>
          <a:p>
            <a:r>
              <a:rPr lang="en-US" sz="1800" dirty="0"/>
              <a:t>Lesson</a:t>
            </a:r>
          </a:p>
          <a:p>
            <a:r>
              <a:rPr lang="en-US" sz="1800" dirty="0"/>
              <a:t>Lab</a:t>
            </a:r>
          </a:p>
          <a:p>
            <a:r>
              <a:rPr lang="en-US" sz="1800" dirty="0"/>
              <a:t>Debrief</a:t>
            </a:r>
          </a:p>
        </p:txBody>
      </p:sp>
    </p:spTree>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66FBE5-B346-420D-9C4A-DE838E49B2ED}"/>
              </a:ext>
            </a:extLst>
          </p:cNvPr>
          <p:cNvSpPr>
            <a:spLocks noGrp="1"/>
          </p:cNvSpPr>
          <p:nvPr>
            <p:ph type="title"/>
          </p:nvPr>
        </p:nvSpPr>
        <p:spPr/>
        <p:txBody>
          <a:bodyPr/>
          <a:lstStyle/>
          <a:p>
            <a:r>
              <a:rPr lang="en-US" dirty="0"/>
              <a:t>Do Now, Part 1</a:t>
            </a:r>
          </a:p>
        </p:txBody>
      </p:sp>
      <p:sp>
        <p:nvSpPr>
          <p:cNvPr id="5" name="Content Placeholder 4">
            <a:extLst>
              <a:ext uri="{FF2B5EF4-FFF2-40B4-BE49-F238E27FC236}">
                <a16:creationId xmlns:a16="http://schemas.microsoft.com/office/drawing/2014/main" id="{91C6D39E-EAF2-4C23-AB65-59319345A4AE}"/>
              </a:ext>
            </a:extLst>
          </p:cNvPr>
          <p:cNvSpPr>
            <a:spLocks noGrp="1"/>
          </p:cNvSpPr>
          <p:nvPr>
            <p:ph sz="quarter" idx="12"/>
          </p:nvPr>
        </p:nvSpPr>
        <p:spPr>
          <a:xfrm>
            <a:off x="584200" y="1435100"/>
            <a:ext cx="5211763" cy="5170646"/>
          </a:xfrm>
        </p:spPr>
        <p:txBody>
          <a:bodyPr/>
          <a:lstStyle/>
          <a:p>
            <a:pPr marL="0" indent="0">
              <a:buNone/>
            </a:pPr>
            <a:r>
              <a:rPr lang="en-US" dirty="0"/>
              <a:t>In your console, enter the code at the right.</a:t>
            </a:r>
          </a:p>
          <a:p>
            <a:pPr marL="0" indent="0">
              <a:buNone/>
            </a:pPr>
            <a:endParaRPr lang="en-US" dirty="0"/>
          </a:p>
          <a:p>
            <a:pPr marL="0" indent="0">
              <a:buNone/>
            </a:pPr>
            <a:r>
              <a:rPr lang="en-US" b="1" dirty="0"/>
              <a:t>In your notebook,</a:t>
            </a:r>
          </a:p>
          <a:p>
            <a:pPr marL="514350" indent="-514350">
              <a:buFont typeface="+mj-lt"/>
              <a:buAutoNum type="arabicPeriod"/>
            </a:pPr>
            <a:r>
              <a:rPr lang="en-US" altLang="en-US" dirty="0"/>
              <a:t>Write down what happened. </a:t>
            </a:r>
          </a:p>
          <a:p>
            <a:pPr marL="514350" indent="-514350">
              <a:buFont typeface="+mj-lt"/>
              <a:buAutoNum type="arabicPeriod"/>
            </a:pPr>
            <a:r>
              <a:rPr lang="en-US" altLang="en-US" dirty="0"/>
              <a:t>What would happen if you added 100 items to the list </a:t>
            </a:r>
            <a:r>
              <a:rPr lang="en-US" altLang="en-US" dirty="0" err="1">
                <a:latin typeface="Consolas" panose="020B0609020204030204" pitchFamily="49" charset="0"/>
              </a:rPr>
              <a:t>single_fruit</a:t>
            </a:r>
            <a:r>
              <a:rPr lang="en-US" altLang="en-US" dirty="0"/>
              <a:t>? </a:t>
            </a:r>
          </a:p>
          <a:p>
            <a:pPr marL="514350" indent="-514350">
              <a:buFont typeface="+mj-lt"/>
              <a:buAutoNum type="arabicPeriod"/>
            </a:pPr>
            <a:r>
              <a:rPr lang="en-US" altLang="en-US" dirty="0"/>
              <a:t>Write down how you would update </a:t>
            </a:r>
            <a:r>
              <a:rPr lang="en-US" altLang="en-US" dirty="0" err="1">
                <a:latin typeface="Consolas" panose="020B0609020204030204" pitchFamily="49" charset="0"/>
              </a:rPr>
              <a:t>multi_fruit</a:t>
            </a:r>
            <a:r>
              <a:rPr lang="en-US" altLang="en-US" dirty="0"/>
              <a:t>, following this template code.</a:t>
            </a:r>
          </a:p>
        </p:txBody>
      </p:sp>
      <p:sp>
        <p:nvSpPr>
          <p:cNvPr id="2" name="Content Placeholder 1">
            <a:extLst>
              <a:ext uri="{FF2B5EF4-FFF2-40B4-BE49-F238E27FC236}">
                <a16:creationId xmlns:a16="http://schemas.microsoft.com/office/drawing/2014/main" id="{811EB157-3441-4A7D-BF39-3032CBF990DD}"/>
              </a:ext>
            </a:extLst>
          </p:cNvPr>
          <p:cNvSpPr>
            <a:spLocks noGrp="1"/>
          </p:cNvSpPr>
          <p:nvPr>
            <p:ph sz="quarter" idx="13"/>
          </p:nvPr>
        </p:nvSpPr>
        <p:spPr>
          <a:xfrm>
            <a:off x="5997524" y="1828799"/>
            <a:ext cx="6194476" cy="2548390"/>
          </a:xfrm>
        </p:spPr>
        <p:txBody>
          <a:bodyPr/>
          <a:lstStyle/>
          <a:p>
            <a:pPr marL="514350" indent="-514350">
              <a:buClr>
                <a:schemeClr val="tx1"/>
              </a:buClr>
              <a:buFont typeface="+mj-lt"/>
              <a:buAutoNum type="arabicPeriod"/>
            </a:pPr>
            <a:r>
              <a:rPr lang="en-US" sz="1800" dirty="0" err="1">
                <a:solidFill>
                  <a:srgbClr val="000000"/>
                </a:solidFill>
                <a:latin typeface="Consolas" panose="020B0609020204030204" pitchFamily="49" charset="0"/>
              </a:rPr>
              <a:t>single_fruit</a:t>
            </a:r>
            <a:r>
              <a:rPr lang="en-US" sz="1800" dirty="0">
                <a:solidFill>
                  <a:srgbClr val="000000"/>
                </a:solidFill>
                <a:latin typeface="Consolas" panose="020B0609020204030204" pitchFamily="49" charset="0"/>
              </a:rPr>
              <a:t> = [</a:t>
            </a:r>
            <a:r>
              <a:rPr lang="en-US" sz="1800" dirty="0">
                <a:solidFill>
                  <a:srgbClr val="A31515"/>
                </a:solidFill>
                <a:latin typeface="Consolas" panose="020B0609020204030204" pitchFamily="49" charset="0"/>
              </a:rPr>
              <a:t>'apple'</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'banana'</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'watermelon'</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'grape'</a:t>
            </a:r>
            <a:r>
              <a:rPr lang="en-US" sz="1800" dirty="0">
                <a:solidFill>
                  <a:srgbClr val="000000"/>
                </a:solidFill>
                <a:latin typeface="Consolas" panose="020B0609020204030204" pitchFamily="49" charset="0"/>
              </a:rPr>
              <a:t>]</a:t>
            </a:r>
          </a:p>
          <a:p>
            <a:pPr marL="514350" indent="-514350">
              <a:buClr>
                <a:schemeClr val="tx1"/>
              </a:buClr>
              <a:buFont typeface="+mj-lt"/>
              <a:buAutoNum type="arabicPeriod"/>
            </a:pPr>
            <a:r>
              <a:rPr lang="en-US" sz="1800" dirty="0" err="1">
                <a:solidFill>
                  <a:srgbClr val="000000"/>
                </a:solidFill>
                <a:latin typeface="Consolas" panose="020B0609020204030204" pitchFamily="49" charset="0"/>
              </a:rPr>
              <a:t>multi_fruit</a:t>
            </a:r>
            <a:r>
              <a:rPr lang="en-US" sz="1800" dirty="0">
                <a:solidFill>
                  <a:srgbClr val="000000"/>
                </a:solidFill>
                <a:latin typeface="Consolas" panose="020B0609020204030204" pitchFamily="49" charset="0"/>
              </a:rPr>
              <a:t> = []</a:t>
            </a:r>
          </a:p>
          <a:p>
            <a:pPr marL="514350" indent="-514350">
              <a:buClr>
                <a:schemeClr val="tx1"/>
              </a:buClr>
              <a:buFont typeface="+mj-lt"/>
              <a:buAutoNum type="arabicPeriod"/>
            </a:pPr>
            <a:r>
              <a:rPr lang="en-US" sz="1800" dirty="0" err="1">
                <a:solidFill>
                  <a:srgbClr val="000000"/>
                </a:solidFill>
                <a:latin typeface="Consolas" panose="020B0609020204030204" pitchFamily="49" charset="0"/>
              </a:rPr>
              <a:t>multi_fruit.append</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single_fruit</a:t>
            </a:r>
            <a:r>
              <a:rPr lang="en-US" sz="1800" dirty="0">
                <a:solidFill>
                  <a:srgbClr val="000000"/>
                </a:solidFill>
                <a:latin typeface="Consolas" panose="020B0609020204030204" pitchFamily="49" charset="0"/>
              </a:rPr>
              <a:t>[</a:t>
            </a:r>
            <a:r>
              <a:rPr lang="en-US" sz="1800" dirty="0">
                <a:solidFill>
                  <a:srgbClr val="09885A"/>
                </a:solidFill>
                <a:latin typeface="Consolas" panose="020B0609020204030204" pitchFamily="49" charset="0"/>
              </a:rPr>
              <a:t>0</a:t>
            </a:r>
            <a:r>
              <a:rPr lang="en-US" sz="1800" dirty="0">
                <a:solidFill>
                  <a:srgbClr val="000000"/>
                </a:solidFill>
                <a:latin typeface="Consolas" panose="020B0609020204030204" pitchFamily="49" charset="0"/>
              </a:rPr>
              <a:t>] + </a:t>
            </a:r>
            <a:r>
              <a:rPr lang="en-US" sz="1800" dirty="0">
                <a:solidFill>
                  <a:srgbClr val="A31515"/>
                </a:solidFill>
                <a:latin typeface="Consolas" panose="020B0609020204030204" pitchFamily="49" charset="0"/>
              </a:rPr>
              <a:t>'s'</a:t>
            </a:r>
            <a:r>
              <a:rPr lang="en-US" sz="1800" dirty="0">
                <a:solidFill>
                  <a:srgbClr val="000000"/>
                </a:solidFill>
                <a:latin typeface="Consolas" panose="020B0609020204030204" pitchFamily="49" charset="0"/>
              </a:rPr>
              <a:t>)</a:t>
            </a:r>
          </a:p>
          <a:p>
            <a:pPr marL="514350" indent="-514350">
              <a:buClr>
                <a:schemeClr val="tx1"/>
              </a:buClr>
              <a:buFont typeface="+mj-lt"/>
              <a:buAutoNum type="arabicPeriod"/>
            </a:pPr>
            <a:r>
              <a:rPr lang="en-US" sz="1800" dirty="0" err="1">
                <a:solidFill>
                  <a:srgbClr val="000000"/>
                </a:solidFill>
                <a:latin typeface="Consolas" panose="020B0609020204030204" pitchFamily="49" charset="0"/>
              </a:rPr>
              <a:t>multi_fruit.append</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single_fruit</a:t>
            </a:r>
            <a:r>
              <a:rPr lang="en-US" sz="1800" dirty="0">
                <a:solidFill>
                  <a:srgbClr val="000000"/>
                </a:solidFill>
                <a:latin typeface="Consolas" panose="020B0609020204030204" pitchFamily="49" charset="0"/>
              </a:rPr>
              <a:t>[</a:t>
            </a:r>
            <a:r>
              <a:rPr lang="en-US" sz="1800" dirty="0">
                <a:solidFill>
                  <a:srgbClr val="09885A"/>
                </a:solidFill>
                <a:latin typeface="Consolas" panose="020B0609020204030204" pitchFamily="49" charset="0"/>
              </a:rPr>
              <a:t>1</a:t>
            </a:r>
            <a:r>
              <a:rPr lang="en-US" sz="1800" dirty="0">
                <a:solidFill>
                  <a:srgbClr val="000000"/>
                </a:solidFill>
                <a:latin typeface="Consolas" panose="020B0609020204030204" pitchFamily="49" charset="0"/>
              </a:rPr>
              <a:t>] + </a:t>
            </a:r>
            <a:r>
              <a:rPr lang="en-US" sz="1800" dirty="0">
                <a:solidFill>
                  <a:srgbClr val="A31515"/>
                </a:solidFill>
                <a:latin typeface="Consolas" panose="020B0609020204030204" pitchFamily="49" charset="0"/>
              </a:rPr>
              <a:t>'s'</a:t>
            </a:r>
            <a:r>
              <a:rPr lang="en-US" sz="1800" dirty="0">
                <a:solidFill>
                  <a:srgbClr val="000000"/>
                </a:solidFill>
                <a:latin typeface="Consolas" panose="020B0609020204030204" pitchFamily="49" charset="0"/>
              </a:rPr>
              <a:t>)</a:t>
            </a:r>
          </a:p>
          <a:p>
            <a:pPr marL="514350" indent="-514350">
              <a:buClr>
                <a:schemeClr val="tx1"/>
              </a:buClr>
              <a:buFont typeface="+mj-lt"/>
              <a:buAutoNum type="arabicPeriod"/>
            </a:pPr>
            <a:r>
              <a:rPr lang="en-US" sz="1800" dirty="0" err="1">
                <a:solidFill>
                  <a:srgbClr val="000000"/>
                </a:solidFill>
                <a:latin typeface="Consolas" panose="020B0609020204030204" pitchFamily="49" charset="0"/>
              </a:rPr>
              <a:t>multi_fruit.append</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single_fruit</a:t>
            </a:r>
            <a:r>
              <a:rPr lang="en-US" sz="1800" dirty="0">
                <a:solidFill>
                  <a:srgbClr val="000000"/>
                </a:solidFill>
                <a:latin typeface="Consolas" panose="020B0609020204030204" pitchFamily="49" charset="0"/>
              </a:rPr>
              <a:t>[</a:t>
            </a:r>
            <a:r>
              <a:rPr lang="en-US" sz="1800" dirty="0">
                <a:solidFill>
                  <a:srgbClr val="09885A"/>
                </a:solidFill>
                <a:latin typeface="Consolas" panose="020B0609020204030204" pitchFamily="49" charset="0"/>
              </a:rPr>
              <a:t>2</a:t>
            </a:r>
            <a:r>
              <a:rPr lang="en-US" sz="1800" dirty="0">
                <a:solidFill>
                  <a:srgbClr val="000000"/>
                </a:solidFill>
                <a:latin typeface="Consolas" panose="020B0609020204030204" pitchFamily="49" charset="0"/>
              </a:rPr>
              <a:t>] + </a:t>
            </a:r>
            <a:r>
              <a:rPr lang="en-US" sz="1800" dirty="0">
                <a:solidFill>
                  <a:srgbClr val="A31515"/>
                </a:solidFill>
                <a:latin typeface="Consolas" panose="020B0609020204030204" pitchFamily="49" charset="0"/>
              </a:rPr>
              <a:t>'s'</a:t>
            </a:r>
            <a:r>
              <a:rPr lang="en-US" sz="1800" dirty="0">
                <a:solidFill>
                  <a:srgbClr val="000000"/>
                </a:solidFill>
                <a:latin typeface="Consolas" panose="020B0609020204030204" pitchFamily="49" charset="0"/>
              </a:rPr>
              <a:t>)</a:t>
            </a:r>
          </a:p>
          <a:p>
            <a:pPr marL="514350" indent="-514350">
              <a:buClr>
                <a:schemeClr val="tx1"/>
              </a:buClr>
              <a:buFont typeface="+mj-lt"/>
              <a:buAutoNum type="arabicPeriod"/>
            </a:pPr>
            <a:r>
              <a:rPr lang="en-US" sz="1800" dirty="0" err="1">
                <a:solidFill>
                  <a:srgbClr val="000000"/>
                </a:solidFill>
                <a:latin typeface="Consolas" panose="020B0609020204030204" pitchFamily="49" charset="0"/>
              </a:rPr>
              <a:t>multi_fruit.append</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single_fruit</a:t>
            </a:r>
            <a:r>
              <a:rPr lang="en-US" sz="1800" dirty="0">
                <a:solidFill>
                  <a:srgbClr val="000000"/>
                </a:solidFill>
                <a:latin typeface="Consolas" panose="020B0609020204030204" pitchFamily="49" charset="0"/>
              </a:rPr>
              <a:t>[</a:t>
            </a:r>
            <a:r>
              <a:rPr lang="en-US" sz="1800" dirty="0">
                <a:solidFill>
                  <a:srgbClr val="09885A"/>
                </a:solidFill>
                <a:latin typeface="Consolas" panose="020B0609020204030204" pitchFamily="49" charset="0"/>
              </a:rPr>
              <a:t>3</a:t>
            </a:r>
            <a:r>
              <a:rPr lang="en-US" sz="1800" dirty="0">
                <a:solidFill>
                  <a:srgbClr val="000000"/>
                </a:solidFill>
                <a:latin typeface="Consolas" panose="020B0609020204030204" pitchFamily="49" charset="0"/>
              </a:rPr>
              <a:t>] + </a:t>
            </a:r>
            <a:r>
              <a:rPr lang="en-US" sz="1800" dirty="0">
                <a:solidFill>
                  <a:srgbClr val="A31515"/>
                </a:solidFill>
                <a:latin typeface="Consolas" panose="020B0609020204030204" pitchFamily="49" charset="0"/>
              </a:rPr>
              <a:t>'s'</a:t>
            </a:r>
            <a:r>
              <a:rPr lang="en-US" sz="1800" dirty="0">
                <a:solidFill>
                  <a:srgbClr val="000000"/>
                </a:solidFill>
                <a:latin typeface="Consolas" panose="020B0609020204030204" pitchFamily="49" charset="0"/>
              </a:rPr>
              <a:t>)</a:t>
            </a:r>
          </a:p>
          <a:p>
            <a:pPr marL="514350" indent="-514350">
              <a:buClr>
                <a:schemeClr val="tx1"/>
              </a:buClr>
              <a:buFont typeface="+mj-lt"/>
              <a:buAutoNum type="arabicPeriod"/>
            </a:pPr>
            <a:r>
              <a:rPr lang="en-US" sz="1800" dirty="0">
                <a:solidFill>
                  <a:srgbClr val="0000FF"/>
                </a:solidFill>
                <a:latin typeface="Consolas" panose="020B0609020204030204" pitchFamily="49" charset="0"/>
              </a:rPr>
              <a:t>print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multi_fruit</a:t>
            </a:r>
            <a:r>
              <a:rPr lang="en-US" sz="18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420841657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A7E10-0BBF-4C74-A186-B678148BE1DD}"/>
              </a:ext>
            </a:extLst>
          </p:cNvPr>
          <p:cNvSpPr>
            <a:spLocks noGrp="1"/>
          </p:cNvSpPr>
          <p:nvPr>
            <p:ph type="title"/>
          </p:nvPr>
        </p:nvSpPr>
        <p:spPr/>
        <p:txBody>
          <a:bodyPr/>
          <a:lstStyle/>
          <a:p>
            <a:r>
              <a:rPr lang="en-US" dirty="0"/>
              <a:t>Do Now, Part 2</a:t>
            </a:r>
          </a:p>
        </p:txBody>
      </p:sp>
      <p:sp>
        <p:nvSpPr>
          <p:cNvPr id="3" name="Content Placeholder 2">
            <a:extLst>
              <a:ext uri="{FF2B5EF4-FFF2-40B4-BE49-F238E27FC236}">
                <a16:creationId xmlns:a16="http://schemas.microsoft.com/office/drawing/2014/main" id="{3D031896-FD8C-43A1-81C9-ACB83B678EC6}"/>
              </a:ext>
            </a:extLst>
          </p:cNvPr>
          <p:cNvSpPr>
            <a:spLocks noGrp="1"/>
          </p:cNvSpPr>
          <p:nvPr>
            <p:ph sz="quarter" idx="12"/>
          </p:nvPr>
        </p:nvSpPr>
        <p:spPr>
          <a:xfrm>
            <a:off x="584200" y="1435100"/>
            <a:ext cx="5211763" cy="861774"/>
          </a:xfrm>
        </p:spPr>
        <p:txBody>
          <a:bodyPr/>
          <a:lstStyle/>
          <a:p>
            <a:pPr marL="0" indent="0">
              <a:buNone/>
            </a:pPr>
            <a:r>
              <a:rPr lang="en-US" dirty="0"/>
              <a:t>Enter the code to the right into your console.</a:t>
            </a:r>
          </a:p>
        </p:txBody>
      </p:sp>
      <p:sp>
        <p:nvSpPr>
          <p:cNvPr id="4" name="Content Placeholder 3">
            <a:extLst>
              <a:ext uri="{FF2B5EF4-FFF2-40B4-BE49-F238E27FC236}">
                <a16:creationId xmlns:a16="http://schemas.microsoft.com/office/drawing/2014/main" id="{47B2DF33-2969-4A1D-8E6D-ED0D519F14C3}"/>
              </a:ext>
            </a:extLst>
          </p:cNvPr>
          <p:cNvSpPr>
            <a:spLocks noGrp="1"/>
          </p:cNvSpPr>
          <p:nvPr>
            <p:ph sz="quarter" idx="13"/>
          </p:nvPr>
        </p:nvSpPr>
        <p:spPr>
          <a:xfrm>
            <a:off x="5958348" y="2337492"/>
            <a:ext cx="6032090" cy="1772793"/>
          </a:xfrm>
        </p:spPr>
        <p:txBody>
          <a:bodyPr/>
          <a:lstStyle/>
          <a:p>
            <a:pPr marL="514350" indent="-514350">
              <a:buClr>
                <a:schemeClr val="tx1"/>
              </a:buClr>
              <a:buFont typeface="+mj-lt"/>
              <a:buAutoNum type="arabicPeriod"/>
            </a:pPr>
            <a:r>
              <a:rPr lang="en-US" sz="2400" dirty="0" err="1">
                <a:solidFill>
                  <a:srgbClr val="000000"/>
                </a:solidFill>
                <a:latin typeface="Consolas" panose="020B0609020204030204" pitchFamily="49" charset="0"/>
              </a:rPr>
              <a:t>list_of_numbers</a:t>
            </a:r>
            <a:r>
              <a:rPr lang="en-US" sz="2400" dirty="0">
                <a:solidFill>
                  <a:srgbClr val="000000"/>
                </a:solidFill>
                <a:latin typeface="Consolas" panose="020B0609020204030204" pitchFamily="49" charset="0"/>
              </a:rPr>
              <a:t> = [</a:t>
            </a:r>
            <a:r>
              <a:rPr lang="en-US" sz="2400" dirty="0">
                <a:solidFill>
                  <a:srgbClr val="09885A"/>
                </a:solidFill>
                <a:latin typeface="Consolas" panose="020B0609020204030204" pitchFamily="49" charset="0"/>
              </a:rPr>
              <a:t>3</a:t>
            </a:r>
            <a:r>
              <a:rPr lang="en-US" sz="2400" dirty="0">
                <a:solidFill>
                  <a:srgbClr val="000000"/>
                </a:solidFill>
                <a:latin typeface="Consolas" panose="020B0609020204030204" pitchFamily="49" charset="0"/>
              </a:rPr>
              <a:t>, </a:t>
            </a:r>
            <a:r>
              <a:rPr lang="en-US" sz="2400" dirty="0">
                <a:solidFill>
                  <a:srgbClr val="09885A"/>
                </a:solidFill>
                <a:latin typeface="Consolas" panose="020B0609020204030204" pitchFamily="49" charset="0"/>
              </a:rPr>
              <a:t>5</a:t>
            </a:r>
            <a:r>
              <a:rPr lang="en-US" sz="2400" dirty="0">
                <a:solidFill>
                  <a:srgbClr val="000000"/>
                </a:solidFill>
                <a:latin typeface="Consolas" panose="020B0609020204030204" pitchFamily="49" charset="0"/>
              </a:rPr>
              <a:t>, </a:t>
            </a:r>
            <a:r>
              <a:rPr lang="en-US" sz="2400" dirty="0">
                <a:solidFill>
                  <a:srgbClr val="09885A"/>
                </a:solidFill>
                <a:latin typeface="Consolas" panose="020B0609020204030204" pitchFamily="49" charset="0"/>
              </a:rPr>
              <a:t>10</a:t>
            </a:r>
            <a:r>
              <a:rPr lang="en-US" sz="2400" dirty="0">
                <a:solidFill>
                  <a:srgbClr val="000000"/>
                </a:solidFill>
                <a:latin typeface="Consolas" panose="020B0609020204030204" pitchFamily="49" charset="0"/>
              </a:rPr>
              <a:t>, </a:t>
            </a:r>
            <a:r>
              <a:rPr lang="en-US" sz="2400" dirty="0">
                <a:solidFill>
                  <a:srgbClr val="09885A"/>
                </a:solidFill>
                <a:latin typeface="Consolas" panose="020B0609020204030204" pitchFamily="49" charset="0"/>
              </a:rPr>
              <a:t>23</a:t>
            </a:r>
            <a:r>
              <a:rPr lang="en-US" sz="2400" dirty="0">
                <a:solidFill>
                  <a:srgbClr val="000000"/>
                </a:solidFill>
                <a:latin typeface="Consolas" panose="020B0609020204030204" pitchFamily="49" charset="0"/>
              </a:rPr>
              <a:t>]</a:t>
            </a:r>
          </a:p>
          <a:p>
            <a:pPr marL="514350" indent="-514350">
              <a:buClr>
                <a:schemeClr val="tx1"/>
              </a:buClr>
              <a:buFont typeface="+mj-lt"/>
              <a:buAutoNum type="arabicPeriod"/>
            </a:pPr>
            <a:r>
              <a:rPr lang="en-US" sz="2400" dirty="0">
                <a:solidFill>
                  <a:srgbClr val="0000FF"/>
                </a:solidFill>
                <a:latin typeface="Consolas" panose="020B0609020204030204" pitchFamily="49" charset="0"/>
              </a:rPr>
              <a:t>for</a:t>
            </a:r>
            <a:r>
              <a:rPr lang="en-US" sz="2400" dirty="0">
                <a:solidFill>
                  <a:srgbClr val="000000"/>
                </a:solidFill>
                <a:latin typeface="Consolas" panose="020B0609020204030204" pitchFamily="49" charset="0"/>
              </a:rPr>
              <a:t> num </a:t>
            </a:r>
            <a:r>
              <a:rPr lang="en-US" sz="2400" dirty="0">
                <a:solidFill>
                  <a:srgbClr val="0000FF"/>
                </a:solidFill>
                <a:latin typeface="Consolas" panose="020B0609020204030204" pitchFamily="49" charset="0"/>
              </a:rPr>
              <a:t>in</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list_of_numbers</a:t>
            </a:r>
            <a:r>
              <a:rPr lang="en-US" sz="2400" dirty="0">
                <a:solidFill>
                  <a:srgbClr val="000000"/>
                </a:solidFill>
                <a:latin typeface="Consolas" panose="020B0609020204030204" pitchFamily="49" charset="0"/>
              </a:rPr>
              <a:t>: </a:t>
            </a:r>
          </a:p>
          <a:p>
            <a:pPr marL="514350" indent="-514350">
              <a:buClr>
                <a:schemeClr val="tx1"/>
              </a:buClr>
              <a:buFont typeface="+mj-lt"/>
              <a:buAutoNum type="arabicPeriod"/>
            </a:pPr>
            <a:r>
              <a:rPr lang="en-US" sz="2400" dirty="0">
                <a:solidFill>
                  <a:srgbClr val="0000FF"/>
                </a:solidFill>
                <a:latin typeface="Consolas" panose="020B0609020204030204" pitchFamily="49" charset="0"/>
              </a:rPr>
              <a:t>   print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'num is '</a:t>
            </a:r>
            <a:r>
              <a:rPr lang="en-US" sz="2400" dirty="0">
                <a:solidFill>
                  <a:srgbClr val="000000"/>
                </a:solidFill>
                <a:latin typeface="Consolas" panose="020B0609020204030204" pitchFamily="49" charset="0"/>
              </a:rPr>
              <a:t> + </a:t>
            </a:r>
            <a:r>
              <a:rPr lang="en-US" sz="2400" dirty="0">
                <a:solidFill>
                  <a:srgbClr val="0000FF"/>
                </a:solidFill>
                <a:latin typeface="Consolas" panose="020B0609020204030204" pitchFamily="49" charset="0"/>
              </a:rPr>
              <a:t>str</a:t>
            </a:r>
            <a:r>
              <a:rPr lang="en-US" sz="2400" dirty="0">
                <a:solidFill>
                  <a:srgbClr val="000000"/>
                </a:solidFill>
                <a:latin typeface="Consolas" panose="020B0609020204030204" pitchFamily="49" charset="0"/>
              </a:rPr>
              <a:t>(num))</a:t>
            </a:r>
          </a:p>
          <a:p>
            <a:pPr marL="0" indent="0">
              <a:buNone/>
            </a:pPr>
            <a:endParaRPr lang="en-US" dirty="0"/>
          </a:p>
        </p:txBody>
      </p:sp>
      <p:sp>
        <p:nvSpPr>
          <p:cNvPr id="6" name="Content Placeholder 2">
            <a:extLst>
              <a:ext uri="{FF2B5EF4-FFF2-40B4-BE49-F238E27FC236}">
                <a16:creationId xmlns:a16="http://schemas.microsoft.com/office/drawing/2014/main" id="{E6A31DF3-34D5-4609-8B58-96D34F612E29}"/>
              </a:ext>
            </a:extLst>
          </p:cNvPr>
          <p:cNvSpPr txBox="1">
            <a:spLocks/>
          </p:cNvSpPr>
          <p:nvPr/>
        </p:nvSpPr>
        <p:spPr>
          <a:xfrm>
            <a:off x="582612" y="2720776"/>
            <a:ext cx="5211763" cy="3705630"/>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In your notebook,</a:t>
            </a:r>
          </a:p>
          <a:p>
            <a:r>
              <a:rPr lang="en-US" dirty="0"/>
              <a:t>Write down what happened. </a:t>
            </a:r>
          </a:p>
          <a:p>
            <a:r>
              <a:rPr lang="en-US" dirty="0"/>
              <a:t>How would this change if you added 100 items to </a:t>
            </a:r>
            <a:r>
              <a:rPr lang="en-US" dirty="0" err="1">
                <a:latin typeface="Consolas" panose="020B0609020204030204" pitchFamily="49" charset="0"/>
              </a:rPr>
              <a:t>list_of_numbers</a:t>
            </a:r>
            <a:r>
              <a:rPr lang="en-US" dirty="0"/>
              <a:t>?</a:t>
            </a:r>
          </a:p>
          <a:p>
            <a:r>
              <a:rPr lang="en-US" dirty="0"/>
              <a:t>Rewrite the code from part 1 using what you learned from this example.</a:t>
            </a:r>
          </a:p>
        </p:txBody>
      </p:sp>
    </p:spTree>
    <p:extLst>
      <p:ext uri="{BB962C8B-B14F-4D97-AF65-F5344CB8AC3E}">
        <p14:creationId xmlns:p14="http://schemas.microsoft.com/office/powerpoint/2010/main" val="143911742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A7E10-0BBF-4C74-A186-B678148BE1DD}"/>
              </a:ext>
            </a:extLst>
          </p:cNvPr>
          <p:cNvSpPr>
            <a:spLocks noGrp="1"/>
          </p:cNvSpPr>
          <p:nvPr>
            <p:ph type="title"/>
          </p:nvPr>
        </p:nvSpPr>
        <p:spPr/>
        <p:txBody>
          <a:bodyPr/>
          <a:lstStyle/>
          <a:p>
            <a:r>
              <a:rPr lang="en-US" dirty="0"/>
              <a:t>Do Now, Part 3</a:t>
            </a:r>
          </a:p>
        </p:txBody>
      </p:sp>
      <p:sp>
        <p:nvSpPr>
          <p:cNvPr id="6" name="Content Placeholder 2">
            <a:extLst>
              <a:ext uri="{FF2B5EF4-FFF2-40B4-BE49-F238E27FC236}">
                <a16:creationId xmlns:a16="http://schemas.microsoft.com/office/drawing/2014/main" id="{E6A31DF3-34D5-4609-8B58-96D34F612E29}"/>
              </a:ext>
            </a:extLst>
          </p:cNvPr>
          <p:cNvSpPr txBox="1">
            <a:spLocks/>
          </p:cNvSpPr>
          <p:nvPr/>
        </p:nvSpPr>
        <p:spPr>
          <a:xfrm>
            <a:off x="588263" y="1214095"/>
            <a:ext cx="11101510" cy="43088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Rewrite the code from part 1 using what you learned from Part 2.</a:t>
            </a:r>
          </a:p>
        </p:txBody>
      </p:sp>
    </p:spTree>
    <p:extLst>
      <p:ext uri="{BB962C8B-B14F-4D97-AF65-F5344CB8AC3E}">
        <p14:creationId xmlns:p14="http://schemas.microsoft.com/office/powerpoint/2010/main" val="20654854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7B73B-3540-4F37-B7BA-EDC91C649D52}"/>
              </a:ext>
            </a:extLst>
          </p:cNvPr>
          <p:cNvSpPr>
            <a:spLocks noGrp="1"/>
          </p:cNvSpPr>
          <p:nvPr>
            <p:ph type="title"/>
          </p:nvPr>
        </p:nvSpPr>
        <p:spPr/>
        <p:txBody>
          <a:bodyPr/>
          <a:lstStyle/>
          <a:p>
            <a:r>
              <a:rPr lang="en-US" dirty="0"/>
              <a:t>Lesson</a:t>
            </a:r>
          </a:p>
        </p:txBody>
      </p:sp>
      <p:sp>
        <p:nvSpPr>
          <p:cNvPr id="3" name="Content Placeholder 2">
            <a:extLst>
              <a:ext uri="{FF2B5EF4-FFF2-40B4-BE49-F238E27FC236}">
                <a16:creationId xmlns:a16="http://schemas.microsoft.com/office/drawing/2014/main" id="{4C8E3B9D-B89A-4A05-8938-56D31740EBCF}"/>
              </a:ext>
            </a:extLst>
          </p:cNvPr>
          <p:cNvSpPr>
            <a:spLocks noGrp="1"/>
          </p:cNvSpPr>
          <p:nvPr>
            <p:ph sz="quarter" idx="10"/>
          </p:nvPr>
        </p:nvSpPr>
        <p:spPr>
          <a:xfrm>
            <a:off x="584200" y="1435100"/>
            <a:ext cx="11018838" cy="2326791"/>
          </a:xfrm>
        </p:spPr>
        <p:txBody>
          <a:bodyPr/>
          <a:lstStyle/>
          <a:p>
            <a:r>
              <a:rPr lang="en-US" dirty="0"/>
              <a:t>Discussion: Look at Part 1 of the Do Now. What would happen if the list got much larger? </a:t>
            </a:r>
          </a:p>
          <a:p>
            <a:endParaRPr lang="en-US" dirty="0"/>
          </a:p>
          <a:p>
            <a:r>
              <a:rPr lang="en-US" dirty="0"/>
              <a:t>Discussion: Look at part 2 of the Do Now. What would happen if the list got much larger?</a:t>
            </a:r>
          </a:p>
        </p:txBody>
      </p:sp>
    </p:spTree>
    <p:extLst>
      <p:ext uri="{BB962C8B-B14F-4D97-AF65-F5344CB8AC3E}">
        <p14:creationId xmlns:p14="http://schemas.microsoft.com/office/powerpoint/2010/main" val="155752922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EFB21-919E-43FE-AFCE-DD0C1107A36D}"/>
              </a:ext>
            </a:extLst>
          </p:cNvPr>
          <p:cNvSpPr>
            <a:spLocks noGrp="1"/>
          </p:cNvSpPr>
          <p:nvPr>
            <p:ph type="title"/>
          </p:nvPr>
        </p:nvSpPr>
        <p:spPr/>
        <p:txBody>
          <a:bodyPr/>
          <a:lstStyle/>
          <a:p>
            <a:r>
              <a:rPr lang="en-US" dirty="0"/>
              <a:t>Loops</a:t>
            </a:r>
          </a:p>
        </p:txBody>
      </p:sp>
      <p:pic>
        <p:nvPicPr>
          <p:cNvPr id="7" name="Online Media 6" title="Why: Python Loops, For Loops, &amp; While Loops? (W/ Mnemonics)">
            <a:hlinkClick r:id="" action="ppaction://media"/>
            <a:extLst>
              <a:ext uri="{FF2B5EF4-FFF2-40B4-BE49-F238E27FC236}">
                <a16:creationId xmlns:a16="http://schemas.microsoft.com/office/drawing/2014/main" id="{A420A7A7-68DF-4CDB-AF57-399FB6E5AA3D}"/>
              </a:ext>
            </a:extLst>
          </p:cNvPr>
          <p:cNvPicPr>
            <a:picLocks noGrp="1" noRot="1" noChangeAspect="1"/>
          </p:cNvPicPr>
          <p:nvPr>
            <p:ph sz="quarter" idx="10"/>
            <a:videoFile r:link="rId1"/>
          </p:nvPr>
        </p:nvPicPr>
        <p:blipFill>
          <a:blip r:embed="rId4"/>
          <a:stretch>
            <a:fillRect/>
          </a:stretch>
        </p:blipFill>
        <p:spPr>
          <a:xfrm>
            <a:off x="1797050" y="1435100"/>
            <a:ext cx="8593138" cy="4833938"/>
          </a:xfrm>
          <a:prstGeom prst="rect">
            <a:avLst/>
          </a:prstGeom>
        </p:spPr>
      </p:pic>
    </p:spTree>
    <p:extLst>
      <p:ext uri="{BB962C8B-B14F-4D97-AF65-F5344CB8AC3E}">
        <p14:creationId xmlns:p14="http://schemas.microsoft.com/office/powerpoint/2010/main" val="13407055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4" name="Title 3">
            <a:extLst>
              <a:ext uri="{FF2B5EF4-FFF2-40B4-BE49-F238E27FC236}">
                <a16:creationId xmlns:a16="http://schemas.microsoft.com/office/drawing/2014/main" id="{94AFC35C-2D24-45E3-92B8-EBA4F7FD7880}"/>
              </a:ext>
            </a:extLst>
          </p:cNvPr>
          <p:cNvSpPr>
            <a:spLocks noGrp="1"/>
          </p:cNvSpPr>
          <p:nvPr>
            <p:ph type="title"/>
          </p:nvPr>
        </p:nvSpPr>
        <p:spPr>
          <a:xfrm>
            <a:off x="588263" y="457200"/>
            <a:ext cx="11018520" cy="553998"/>
          </a:xfrm>
        </p:spPr>
        <p:txBody>
          <a:bodyPr/>
          <a:lstStyle/>
          <a:p>
            <a:r>
              <a:rPr lang="en-US" b="1" dirty="0">
                <a:solidFill>
                  <a:srgbClr val="000000"/>
                </a:solidFill>
              </a:rPr>
              <a:t>Loop – Definition and Iteration</a:t>
            </a:r>
            <a:endParaRPr lang="en-US" dirty="0"/>
          </a:p>
        </p:txBody>
      </p:sp>
      <p:sp>
        <p:nvSpPr>
          <p:cNvPr id="76" name="Google Shape;76;p16"/>
          <p:cNvSpPr txBox="1">
            <a:spLocks noGrp="1"/>
          </p:cNvSpPr>
          <p:nvPr>
            <p:ph type="body" sz="quarter" idx="10"/>
          </p:nvPr>
        </p:nvSpPr>
        <p:spPr>
          <a:xfrm>
            <a:off x="586390" y="1434370"/>
            <a:ext cx="11018520" cy="4804198"/>
          </a:xfrm>
          <a:prstGeom prst="rect">
            <a:avLst/>
          </a:prstGeom>
          <a:ln>
            <a:noFill/>
          </a:ln>
        </p:spPr>
        <p:txBody>
          <a:bodyPr spcFirstLastPara="1" vert="horz" wrap="square" lIns="121900" tIns="121900" rIns="121900" bIns="121900" rtlCol="0" anchor="t" anchorCtr="0">
            <a:noAutofit/>
          </a:bodyPr>
          <a:lstStyle/>
          <a:p>
            <a:pPr indent="0">
              <a:lnSpc>
                <a:spcPct val="115000"/>
              </a:lnSpc>
              <a:spcBef>
                <a:spcPts val="2133"/>
              </a:spcBef>
              <a:buNone/>
            </a:pPr>
            <a:r>
              <a:rPr lang="en" dirty="0">
                <a:solidFill>
                  <a:schemeClr val="dk1"/>
                </a:solidFill>
              </a:rPr>
              <a:t>A </a:t>
            </a:r>
            <a:r>
              <a:rPr lang="en" b="1" dirty="0">
                <a:solidFill>
                  <a:schemeClr val="accent1">
                    <a:lumMod val="60000"/>
                    <a:lumOff val="40000"/>
                  </a:schemeClr>
                </a:solidFill>
              </a:rPr>
              <a:t>loop</a:t>
            </a:r>
            <a:r>
              <a:rPr lang="en" dirty="0">
                <a:solidFill>
                  <a:schemeClr val="dk1"/>
                </a:solidFill>
              </a:rPr>
              <a:t> is a sequence of instructions that is continually repeated until a certain condition is reached. </a:t>
            </a:r>
            <a:endParaRPr dirty="0">
              <a:solidFill>
                <a:schemeClr val="dk1"/>
              </a:solidFill>
            </a:endParaRPr>
          </a:p>
          <a:p>
            <a:pPr indent="0">
              <a:lnSpc>
                <a:spcPct val="115000"/>
              </a:lnSpc>
              <a:spcBef>
                <a:spcPts val="2133"/>
              </a:spcBef>
              <a:buNone/>
            </a:pPr>
            <a:r>
              <a:rPr lang="en" dirty="0">
                <a:solidFill>
                  <a:schemeClr val="dk1"/>
                </a:solidFill>
              </a:rPr>
              <a:t>Each repetition is called an </a:t>
            </a:r>
            <a:r>
              <a:rPr lang="en" b="1" dirty="0">
                <a:solidFill>
                  <a:srgbClr val="30E5D0"/>
                </a:solidFill>
              </a:rPr>
              <a:t>iteration</a:t>
            </a:r>
            <a:r>
              <a:rPr lang="en" dirty="0">
                <a:solidFill>
                  <a:schemeClr val="dk1"/>
                </a:solidFill>
              </a:rPr>
              <a:t>.</a:t>
            </a:r>
            <a:endParaRPr dirty="0">
              <a:solidFill>
                <a:schemeClr val="dk1"/>
              </a:solidFill>
            </a:endParaRPr>
          </a:p>
          <a:p>
            <a:pPr marL="0" indent="0">
              <a:spcBef>
                <a:spcPts val="2133"/>
              </a:spcBef>
              <a:buNone/>
            </a:pPr>
            <a:r>
              <a:rPr lang="en" b="1" dirty="0">
                <a:solidFill>
                  <a:schemeClr val="dk1"/>
                </a:solidFill>
              </a:rPr>
              <a:t>Examples</a:t>
            </a:r>
            <a:endParaRPr b="1" dirty="0">
              <a:solidFill>
                <a:schemeClr val="dk1"/>
              </a:solidFill>
            </a:endParaRPr>
          </a:p>
          <a:p>
            <a:pPr marL="457200" indent="-457200">
              <a:spcBef>
                <a:spcPts val="2133"/>
              </a:spcBef>
              <a:buClr>
                <a:schemeClr val="dk1"/>
              </a:buClr>
              <a:buFont typeface="Arial" panose="020B0604020202020204" pitchFamily="34" charset="0"/>
              <a:buChar char="•"/>
            </a:pPr>
            <a:r>
              <a:rPr lang="en" sz="2400" dirty="0">
                <a:solidFill>
                  <a:schemeClr val="dk1"/>
                </a:solidFill>
              </a:rPr>
              <a:t>Search a list of students for the ones with names beginning with ‘R’</a:t>
            </a:r>
            <a:endParaRPr sz="2400" dirty="0">
              <a:solidFill>
                <a:schemeClr val="dk1"/>
              </a:solidFill>
            </a:endParaRPr>
          </a:p>
          <a:p>
            <a:pPr marL="457200" indent="-457200">
              <a:buClr>
                <a:schemeClr val="dk1"/>
              </a:buClr>
              <a:buFont typeface="Arial" panose="020B0604020202020204" pitchFamily="34" charset="0"/>
              <a:buChar char="•"/>
            </a:pPr>
            <a:r>
              <a:rPr lang="en" sz="2400" dirty="0">
                <a:solidFill>
                  <a:schemeClr val="dk1"/>
                </a:solidFill>
              </a:rPr>
              <a:t>Find all the prime numbers from 1 to 100</a:t>
            </a:r>
            <a:endParaRPr sz="2400" dirty="0">
              <a:solidFill>
                <a:schemeClr val="dk1"/>
              </a:solidFill>
            </a:endParaRPr>
          </a:p>
          <a:p>
            <a:pPr marL="457200" indent="-457200">
              <a:buClr>
                <a:schemeClr val="dk1"/>
              </a:buClr>
              <a:buFont typeface="Arial" panose="020B0604020202020204" pitchFamily="34" charset="0"/>
              <a:buChar char="•"/>
            </a:pPr>
            <a:r>
              <a:rPr lang="en" sz="2400" dirty="0">
                <a:solidFill>
                  <a:schemeClr val="dk1"/>
                </a:solidFill>
              </a:rPr>
              <a:t>Repeatedly execute user commands until a game is ove</a:t>
            </a:r>
            <a:r>
              <a:rPr lang="en-US" sz="2400" dirty="0">
                <a:solidFill>
                  <a:schemeClr val="dk1"/>
                </a:solidFill>
              </a:rPr>
              <a:t>r</a:t>
            </a:r>
            <a:endParaRPr sz="2400" dirty="0">
              <a:solidFill>
                <a:schemeClr val="dk1"/>
              </a:solidFill>
            </a:endParaRPr>
          </a:p>
        </p:txBody>
      </p:sp>
    </p:spTree>
  </p:cSld>
  <p:clrMapOvr>
    <a:masterClrMapping/>
  </p:clrMapOvr>
  <p:transition>
    <p:fade/>
  </p:transition>
</p:sld>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0" ma:contentTypeDescription="Create a new document." ma:contentTypeScope="" ma:versionID="b1e0872ea19ca402d18dfcbfa4ac0224">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53d9005cc528755bb2b3c22c0f435dc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90D64D8-67AC-4337-99C4-81992C6E9B42}">
  <ds:schemaRefs>
    <ds:schemaRef ds:uri="http://schemas.microsoft.com/sharepoint/v3/contenttype/forms"/>
  </ds:schemaRefs>
</ds:datastoreItem>
</file>

<file path=customXml/itemProps2.xml><?xml version="1.0" encoding="utf-8"?>
<ds:datastoreItem xmlns:ds="http://schemas.openxmlformats.org/officeDocument/2006/customXml" ds:itemID="{B11D93A3-80A2-4EB9-8EB6-D8487D413E11}">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22238CC9-DEC4-4523-A1D9-CE3FBD70C5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Microsoft Philanthropies TEALS</Template>
  <TotalTime>0</TotalTime>
  <Words>1160</Words>
  <Application>Microsoft Office PowerPoint</Application>
  <PresentationFormat>Widescreen</PresentationFormat>
  <Paragraphs>169</Paragraphs>
  <Slides>17</Slides>
  <Notes>13</Notes>
  <HiddenSlides>0</HiddenSlides>
  <MMClips>1</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17</vt:i4>
      </vt:variant>
    </vt:vector>
  </HeadingPairs>
  <TitlesOfParts>
    <vt:vector size="26" baseType="lpstr">
      <vt:lpstr>Arial</vt:lpstr>
      <vt:lpstr>Calibri</vt:lpstr>
      <vt:lpstr>Consolas</vt:lpstr>
      <vt:lpstr>Courier New</vt:lpstr>
      <vt:lpstr>Segoe UI</vt:lpstr>
      <vt:lpstr>Segoe UI Semibold</vt:lpstr>
      <vt:lpstr>Wingdings</vt:lpstr>
      <vt:lpstr>Microsoft Philanthropies TEALS</vt:lpstr>
      <vt:lpstr>Black Template</vt:lpstr>
      <vt:lpstr>Lesson 4.01: Looping Basics</vt:lpstr>
      <vt:lpstr>Looping Basics  </vt:lpstr>
      <vt:lpstr>Today’s Plan</vt:lpstr>
      <vt:lpstr>Do Now, Part 1</vt:lpstr>
      <vt:lpstr>Do Now, Part 2</vt:lpstr>
      <vt:lpstr>Do Now, Part 3</vt:lpstr>
      <vt:lpstr>Lesson</vt:lpstr>
      <vt:lpstr>Loops</vt:lpstr>
      <vt:lpstr>Loop – Definition and Iteration</vt:lpstr>
      <vt:lpstr>Loops - for Loop</vt:lpstr>
      <vt:lpstr>Loops - while Loop</vt:lpstr>
      <vt:lpstr>Loops - Loop over Characters in a string</vt:lpstr>
      <vt:lpstr>Lab – De Vowel</vt:lpstr>
      <vt:lpstr>Starter Code</vt:lpstr>
      <vt:lpstr>Bonus</vt:lpstr>
      <vt:lpstr>Snap! Challenge</vt:lpstr>
      <vt:lpstr>Exit Ticket/Reflection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2019-11-11T19:58:25Z</dcterms:created>
  <dcterms:modified xsi:type="dcterms:W3CDTF">2021-03-29T15:06:54Z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ies>
</file>