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8"/>
  </p:notesMasterIdLst>
  <p:sldIdLst>
    <p:sldId id="1670" r:id="rId6"/>
    <p:sldId id="1679" r:id="rId7"/>
    <p:sldId id="1680" r:id="rId8"/>
    <p:sldId id="257" r:id="rId9"/>
    <p:sldId id="258" r:id="rId10"/>
    <p:sldId id="259" r:id="rId11"/>
    <p:sldId id="260" r:id="rId12"/>
    <p:sldId id="261" r:id="rId13"/>
    <p:sldId id="1698" r:id="rId14"/>
    <p:sldId id="262" r:id="rId15"/>
    <p:sldId id="1699" r:id="rId16"/>
    <p:sldId id="1697" r:id="rId1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BF76A4-B0DD-4308-AA7A-44DA3D882709}" v="123" dt="2019-11-12T20:23:24.1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7615" autoAdjust="0"/>
  </p:normalViewPr>
  <p:slideViewPr>
    <p:cSldViewPr snapToGrid="0">
      <p:cViewPr varScale="1">
        <p:scale>
          <a:sx n="71" d="100"/>
          <a:sy n="71" d="100"/>
        </p:scale>
        <p:origin x="1109" y="67"/>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3/29/2021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Talk about any issues the students had with the lab today. Discuss how lists are mutable, so you don't have to return a new value. Instead, the list is just updated as the loop runs. </a:t>
            </a:r>
            <a:endParaRPr lang="en-US" b="1"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1675965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10 Minutes Do Now</a:t>
            </a:r>
          </a:p>
          <a:p>
            <a:r>
              <a:rPr lang="en-US" dirty="0">
                <a:effectLst/>
              </a:rPr>
              <a:t>10 Minutes Lesson</a:t>
            </a:r>
          </a:p>
          <a:p>
            <a:r>
              <a:rPr lang="en-US" dirty="0">
                <a:effectLst/>
              </a:rPr>
              <a:t>30 Minutes Lab</a:t>
            </a:r>
          </a:p>
          <a:p>
            <a:r>
              <a:rPr lang="en-US" dirty="0">
                <a:effectLst/>
              </a:rPr>
              <a:t>5 Minutes Debrief</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range() </a:t>
            </a:r>
            <a:r>
              <a:rPr lang="en-US" dirty="0"/>
              <a:t>creates a sequence of consecutive numbers in the given range, including the first number but </a:t>
            </a:r>
            <a:r>
              <a:rPr lang="en-US" b="1" dirty="0"/>
              <a:t>not</a:t>
            </a:r>
            <a:r>
              <a:rPr lang="en-US" dirty="0"/>
              <a:t> including the second number.</a:t>
            </a:r>
          </a:p>
          <a:p>
            <a:r>
              <a:rPr lang="en-US" dirty="0"/>
              <a:t>The result of a </a:t>
            </a:r>
            <a:r>
              <a:rPr lang="en-US" b="1" dirty="0"/>
              <a:t>range() </a:t>
            </a:r>
            <a:r>
              <a:rPr lang="en-US" dirty="0"/>
              <a:t>command in Python 3 is effectively the same as a list.  You can convert a range into a list using, e.g., </a:t>
            </a:r>
            <a:r>
              <a:rPr lang="en-US" b="1" dirty="0"/>
              <a:t>list(range(0,10))</a:t>
            </a:r>
            <a:r>
              <a:rPr lang="en-US" dirty="0"/>
              <a:t>, and you'd get the exact same output if you used that list in a </a:t>
            </a:r>
            <a:r>
              <a:rPr lang="en-US" b="1" dirty="0"/>
              <a:t>for</a:t>
            </a:r>
            <a:r>
              <a:rPr lang="en-US" dirty="0"/>
              <a:t> loop instead of the original range.</a:t>
            </a:r>
          </a:p>
          <a:p>
            <a:r>
              <a:rPr lang="en-US" dirty="0"/>
              <a:t>A range is not </a:t>
            </a:r>
            <a:r>
              <a:rPr lang="en-US" i="1" dirty="0"/>
              <a:t>actually</a:t>
            </a:r>
            <a:r>
              <a:rPr lang="en-US" dirty="0"/>
              <a:t> a list, because it only generates the next item in the sequence on demand -- it's technically a </a:t>
            </a:r>
            <a:r>
              <a:rPr lang="en-US" i="1" dirty="0"/>
              <a:t>generator function</a:t>
            </a:r>
            <a:r>
              <a:rPr lang="en-US" dirty="0"/>
              <a:t>.</a:t>
            </a:r>
          </a:p>
          <a:p>
            <a:r>
              <a:rPr lang="en-US" dirty="0"/>
              <a:t>This only makes a difference when working with very large ranges, so this distinction is outside of the scope of this class.</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3586537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This loop traverses the list and updates each element. </a:t>
            </a:r>
            <a:r>
              <a:rPr lang="en-US" sz="1200" kern="1200" dirty="0" err="1">
                <a:solidFill>
                  <a:schemeClr val="tx1"/>
                </a:solidFill>
                <a:latin typeface="+mn-lt"/>
                <a:ea typeface="+mn-ea"/>
                <a:cs typeface="+mn-cs"/>
              </a:rPr>
              <a:t>len</a:t>
            </a:r>
            <a:r>
              <a:rPr lang="en-US" sz="1200" kern="1200" dirty="0">
                <a:solidFill>
                  <a:schemeClr val="tx1"/>
                </a:solidFill>
                <a:latin typeface="+mn-lt"/>
                <a:ea typeface="+mn-ea"/>
                <a:cs typeface="+mn-cs"/>
              </a:rPr>
              <a:t> returns the number of elements in the list.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 range returns a list of indices from 0 to n−1, where </a:t>
            </a:r>
            <a:r>
              <a:rPr lang="en-US" sz="1200" kern="1200" dirty="0" err="1">
                <a:solidFill>
                  <a:schemeClr val="tx1"/>
                </a:solidFill>
                <a:latin typeface="+mn-lt"/>
                <a:ea typeface="+mn-ea"/>
                <a:cs typeface="+mn-cs"/>
              </a:rPr>
              <a:t>n</a:t>
            </a:r>
            <a:r>
              <a:rPr lang="en-US" sz="1200" kern="1200" dirty="0">
                <a:solidFill>
                  <a:schemeClr val="tx1"/>
                </a:solidFill>
                <a:latin typeface="+mn-lt"/>
                <a:ea typeface="+mn-ea"/>
                <a:cs typeface="+mn-cs"/>
              </a:rPr>
              <a:t> is the length of the list.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 Each time through the loop </a:t>
            </a:r>
            <a:r>
              <a:rPr lang="en-US" sz="1200" kern="1200" dirty="0" err="1">
                <a:solidFill>
                  <a:schemeClr val="tx1"/>
                </a:solidFill>
                <a:latin typeface="+mn-lt"/>
                <a:ea typeface="+mn-ea"/>
                <a:cs typeface="+mn-cs"/>
              </a:rPr>
              <a:t>i</a:t>
            </a:r>
            <a:r>
              <a:rPr lang="en-US" sz="1200" kern="1200" dirty="0">
                <a:solidFill>
                  <a:schemeClr val="tx1"/>
                </a:solidFill>
                <a:latin typeface="+mn-lt"/>
                <a:ea typeface="+mn-ea"/>
                <a:cs typeface="+mn-cs"/>
              </a:rPr>
              <a:t> gets the index of the next element.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The assignment statement in the body uses </a:t>
            </a:r>
            <a:r>
              <a:rPr lang="en-US" sz="1200" kern="1200" dirty="0" err="1">
                <a:solidFill>
                  <a:schemeClr val="tx1"/>
                </a:solidFill>
                <a:latin typeface="+mn-lt"/>
                <a:ea typeface="+mn-ea"/>
                <a:cs typeface="+mn-cs"/>
              </a:rPr>
              <a:t>i</a:t>
            </a:r>
            <a:r>
              <a:rPr lang="en-US" sz="1200" kern="1200" dirty="0">
                <a:solidFill>
                  <a:schemeClr val="tx1"/>
                </a:solidFill>
                <a:latin typeface="+mn-lt"/>
                <a:ea typeface="+mn-ea"/>
                <a:cs typeface="+mn-cs"/>
              </a:rPr>
              <a:t> to read the old value of the element and to assign the new value. </a:t>
            </a:r>
            <a:endParaRPr lang="en-US" dirty="0"/>
          </a:p>
          <a:p>
            <a:endParaRPr lang="en-US" dirty="0"/>
          </a:p>
        </p:txBody>
      </p:sp>
      <p:sp>
        <p:nvSpPr>
          <p:cNvPr id="4" name="Slide Number Placeholder 3"/>
          <p:cNvSpPr>
            <a:spLocks noGrp="1"/>
          </p:cNvSpPr>
          <p:nvPr>
            <p:ph type="sldNum" sz="quarter" idx="10"/>
          </p:nvPr>
        </p:nvSpPr>
        <p:spPr/>
        <p:txBody>
          <a:bodyPr/>
          <a:lstStyle/>
          <a:p>
            <a:fld id="{33AA91FB-2452-2747-9BA8-E8C1DD5949BA}"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We expect the return value True, but we get an </a:t>
            </a:r>
            <a:r>
              <a:rPr lang="en-US" sz="1200" kern="1200" dirty="0" err="1">
                <a:solidFill>
                  <a:schemeClr val="tx1"/>
                </a:solidFill>
                <a:latin typeface="+mn-lt"/>
                <a:ea typeface="+mn-ea"/>
                <a:cs typeface="+mn-cs"/>
              </a:rPr>
              <a:t>IndexError</a:t>
            </a:r>
            <a:r>
              <a:rPr lang="en-US" sz="1200" kern="1200" dirty="0">
                <a:solidFill>
                  <a:schemeClr val="tx1"/>
                </a:solidFill>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Try printing the values of the indices immediately before the line where the error appears (right after while statement).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The index of the last character is 3, so the initial value for j should be </a:t>
            </a:r>
            <a:r>
              <a:rPr lang="en-US" sz="1200" kern="1200" dirty="0" err="1">
                <a:solidFill>
                  <a:schemeClr val="tx1"/>
                </a:solidFill>
                <a:latin typeface="+mn-lt"/>
                <a:ea typeface="+mn-ea"/>
                <a:cs typeface="+mn-cs"/>
              </a:rPr>
              <a:t>len</a:t>
            </a:r>
            <a:r>
              <a:rPr lang="en-US" sz="1200" kern="1200" dirty="0">
                <a:solidFill>
                  <a:schemeClr val="tx1"/>
                </a:solidFill>
                <a:latin typeface="+mn-lt"/>
                <a:ea typeface="+mn-ea"/>
                <a:cs typeface="+mn-cs"/>
              </a:rPr>
              <a:t>(word2)-1.   (first error)</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We need j = 0, so while j &gt;= 0  (second error)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  </a:t>
            </a:r>
            <a:endParaRPr lang="en-US" dirty="0"/>
          </a:p>
          <a:p>
            <a:endParaRPr lang="en-US" dirty="0"/>
          </a:p>
        </p:txBody>
      </p:sp>
      <p:sp>
        <p:nvSpPr>
          <p:cNvPr id="4" name="Slide Number Placeholder 3"/>
          <p:cNvSpPr>
            <a:spLocks noGrp="1"/>
          </p:cNvSpPr>
          <p:nvPr>
            <p:ph type="sldNum" sz="quarter" idx="10"/>
          </p:nvPr>
        </p:nvSpPr>
        <p:spPr/>
        <p:txBody>
          <a:bodyPr/>
          <a:lstStyle/>
          <a:p>
            <a:fld id="{33AA91FB-2452-2747-9BA8-E8C1DD5949BA}"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contract goes here</a:t>
            </a:r>
          </a:p>
          <a:p>
            <a:r>
              <a:rPr lang="en-US" dirty="0"/>
              <a:t>def </a:t>
            </a:r>
            <a:r>
              <a:rPr lang="en-US" dirty="0" err="1"/>
              <a:t>fruit_pluralizer(list_of_strings</a:t>
            </a:r>
            <a:r>
              <a:rPr lang="en-US" dirty="0"/>
              <a:t>):</a:t>
            </a:r>
          </a:p>
          <a:p>
            <a:r>
              <a:rPr lang="en-US" dirty="0"/>
              <a:t>    # your code goes here</a:t>
            </a:r>
          </a:p>
          <a:p>
            <a:r>
              <a:rPr lang="en-US" dirty="0" err="1"/>
              <a:t>fruit_list</a:t>
            </a:r>
            <a:r>
              <a:rPr lang="en-US" dirty="0"/>
              <a:t> = ['apple', 'berry', 'melon']</a:t>
            </a:r>
          </a:p>
          <a:p>
            <a:r>
              <a:rPr lang="en-US" dirty="0" err="1"/>
              <a:t>print("Single</a:t>
            </a:r>
            <a:r>
              <a:rPr lang="en-US" dirty="0"/>
              <a:t> Fruit: " + </a:t>
            </a:r>
            <a:r>
              <a:rPr lang="en-US" dirty="0" err="1"/>
              <a:t>str(fruit_list</a:t>
            </a:r>
            <a:r>
              <a:rPr lang="en-US" dirty="0"/>
              <a:t>))</a:t>
            </a:r>
          </a:p>
          <a:p>
            <a:r>
              <a:rPr lang="en-US" dirty="0" err="1"/>
              <a:t>fruit_pluralizer(fruit_list</a:t>
            </a:r>
            <a:r>
              <a:rPr lang="en-US" dirty="0"/>
              <a:t>)</a:t>
            </a:r>
          </a:p>
          <a:p>
            <a:r>
              <a:rPr lang="en-US" dirty="0" err="1"/>
              <a:t>print("No</a:t>
            </a:r>
            <a:r>
              <a:rPr lang="en-US" dirty="0"/>
              <a:t> longer single Fruit: " + </a:t>
            </a:r>
            <a:r>
              <a:rPr lang="en-US" dirty="0" err="1"/>
              <a:t>str(fruit_list</a:t>
            </a:r>
            <a:r>
              <a:rPr lang="en-US" dirty="0"/>
              <a:t>))</a:t>
            </a:r>
          </a:p>
          <a:p>
            <a:r>
              <a:rPr lang="en-US" dirty="0"/>
              <a:t># examples go here</a:t>
            </a:r>
          </a:p>
        </p:txBody>
      </p:sp>
      <p:sp>
        <p:nvSpPr>
          <p:cNvPr id="4" name="Slide Number Placeholder 3"/>
          <p:cNvSpPr>
            <a:spLocks noGrp="1"/>
          </p:cNvSpPr>
          <p:nvPr>
            <p:ph type="sldNum" sz="quarter" idx="10"/>
          </p:nvPr>
        </p:nvSpPr>
        <p:spPr/>
        <p:txBody>
          <a:bodyPr/>
          <a:lstStyle/>
          <a:p>
            <a:fld id="{33AA91FB-2452-2747-9BA8-E8C1DD5949BA}"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contract goes here</a:t>
            </a:r>
          </a:p>
          <a:p>
            <a:r>
              <a:rPr lang="en-US" dirty="0"/>
              <a:t>def </a:t>
            </a:r>
            <a:r>
              <a:rPr lang="en-US" dirty="0" err="1"/>
              <a:t>fruit_pluralizer(list_of_strings</a:t>
            </a:r>
            <a:r>
              <a:rPr lang="en-US" dirty="0"/>
              <a:t>):</a:t>
            </a:r>
          </a:p>
          <a:p>
            <a:r>
              <a:rPr lang="en-US" dirty="0"/>
              <a:t>    # your code goes here</a:t>
            </a:r>
          </a:p>
          <a:p>
            <a:r>
              <a:rPr lang="en-US" dirty="0" err="1"/>
              <a:t>fruit_list</a:t>
            </a:r>
            <a:r>
              <a:rPr lang="en-US" dirty="0"/>
              <a:t> = ['apple', 'berry', 'melon']</a:t>
            </a:r>
          </a:p>
          <a:p>
            <a:r>
              <a:rPr lang="en-US" dirty="0" err="1"/>
              <a:t>print("Single</a:t>
            </a:r>
            <a:r>
              <a:rPr lang="en-US" dirty="0"/>
              <a:t> Fruit: " + </a:t>
            </a:r>
            <a:r>
              <a:rPr lang="en-US" dirty="0" err="1"/>
              <a:t>str(fruit_list</a:t>
            </a:r>
            <a:r>
              <a:rPr lang="en-US" dirty="0"/>
              <a:t>))</a:t>
            </a:r>
          </a:p>
          <a:p>
            <a:r>
              <a:rPr lang="en-US" dirty="0" err="1"/>
              <a:t>fruit_pluralizer(fruit_list</a:t>
            </a:r>
            <a:r>
              <a:rPr lang="en-US" dirty="0"/>
              <a:t>)</a:t>
            </a:r>
          </a:p>
          <a:p>
            <a:r>
              <a:rPr lang="en-US" dirty="0" err="1"/>
              <a:t>print("No</a:t>
            </a:r>
            <a:r>
              <a:rPr lang="en-US" dirty="0"/>
              <a:t> longer single Fruit: " + </a:t>
            </a:r>
            <a:r>
              <a:rPr lang="en-US" dirty="0" err="1"/>
              <a:t>str(fruit_list</a:t>
            </a:r>
            <a:r>
              <a:rPr lang="en-US" dirty="0"/>
              <a:t>))</a:t>
            </a:r>
          </a:p>
          <a:p>
            <a:r>
              <a:rPr lang="en-US" dirty="0"/>
              <a:t># examples go here</a:t>
            </a:r>
          </a:p>
        </p:txBody>
      </p:sp>
      <p:sp>
        <p:nvSpPr>
          <p:cNvPr id="4" name="Slide Number Placeholder 3"/>
          <p:cNvSpPr>
            <a:spLocks noGrp="1"/>
          </p:cNvSpPr>
          <p:nvPr>
            <p:ph type="sldNum" sz="quarter" idx="10"/>
          </p:nvPr>
        </p:nvSpPr>
        <p:spPr/>
        <p:txBody>
          <a:bodyPr/>
          <a:lstStyle/>
          <a:p>
            <a:fld id="{33AA91FB-2452-2747-9BA8-E8C1DD5949BA}" type="slidenum">
              <a:rPr lang="en-US" smtClean="0"/>
              <a:pPr/>
              <a:t>9</a:t>
            </a:fld>
            <a:endParaRPr lang="en-US"/>
          </a:p>
        </p:txBody>
      </p:sp>
    </p:spTree>
    <p:extLst>
      <p:ext uri="{BB962C8B-B14F-4D97-AF65-F5344CB8AC3E}">
        <p14:creationId xmlns:p14="http://schemas.microsoft.com/office/powerpoint/2010/main" val="4164791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mn-lt"/>
                <a:ea typeface="+mn-ea"/>
                <a:cs typeface="+mn-cs"/>
              </a:rPr>
              <a:t>Hint:</a:t>
            </a:r>
            <a:r>
              <a:rPr lang="en-US" sz="1200" kern="1200" dirty="0">
                <a:solidFill>
                  <a:schemeClr val="tx1"/>
                </a:solidFill>
                <a:latin typeface="+mn-lt"/>
                <a:ea typeface="+mn-ea"/>
                <a:cs typeface="+mn-cs"/>
              </a:rPr>
              <a:t> To get the last element of string s:     </a:t>
            </a:r>
            <a:r>
              <a:rPr lang="en-US" sz="1200" b="1" kern="1200" dirty="0">
                <a:solidFill>
                  <a:schemeClr val="tx1"/>
                </a:solidFill>
                <a:latin typeface="+mn-lt"/>
                <a:ea typeface="+mn-ea"/>
                <a:cs typeface="+mn-cs"/>
              </a:rPr>
              <a:t>s[(</a:t>
            </a:r>
            <a:r>
              <a:rPr lang="en-US" sz="1200" b="1" kern="1200" dirty="0" err="1">
                <a:solidFill>
                  <a:schemeClr val="tx1"/>
                </a:solidFill>
                <a:latin typeface="+mn-lt"/>
                <a:ea typeface="+mn-ea"/>
                <a:cs typeface="+mn-cs"/>
              </a:rPr>
              <a:t>len</a:t>
            </a:r>
            <a:r>
              <a:rPr lang="en-US" sz="1200" b="1" kern="1200" dirty="0">
                <a:solidFill>
                  <a:schemeClr val="tx1"/>
                </a:solidFill>
                <a:latin typeface="+mn-lt"/>
                <a:ea typeface="+mn-ea"/>
                <a:cs typeface="+mn-cs"/>
              </a:rPr>
              <a:t>(</a:t>
            </a:r>
            <a:r>
              <a:rPr lang="en-US" sz="1200" b="1" kern="1200" dirty="0" err="1">
                <a:solidFill>
                  <a:schemeClr val="tx1"/>
                </a:solidFill>
                <a:latin typeface="+mn-lt"/>
                <a:ea typeface="+mn-ea"/>
                <a:cs typeface="+mn-cs"/>
              </a:rPr>
              <a:t>my_list</a:t>
            </a:r>
            <a:r>
              <a:rPr lang="en-US" sz="1200" b="1" kern="1200" dirty="0">
                <a:solidFill>
                  <a:schemeClr val="tx1"/>
                </a:solidFill>
                <a:latin typeface="+mn-lt"/>
                <a:ea typeface="+mn-ea"/>
                <a:cs typeface="+mn-cs"/>
              </a:rPr>
              <a:t>) -1)]</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To get the second to last element of s:     </a:t>
            </a:r>
            <a:r>
              <a:rPr lang="en-US" sz="1200" b="1" kern="1200" dirty="0">
                <a:solidFill>
                  <a:schemeClr val="tx1"/>
                </a:solidFill>
                <a:latin typeface="+mn-lt"/>
                <a:ea typeface="+mn-ea"/>
                <a:cs typeface="+mn-cs"/>
              </a:rPr>
              <a:t>s[(len(my_list)-1 ) - 1]</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To get the third to last element of s:     </a:t>
            </a:r>
            <a:r>
              <a:rPr lang="en-US" sz="1200" b="1" kern="1200" dirty="0">
                <a:solidFill>
                  <a:schemeClr val="tx1"/>
                </a:solidFill>
                <a:latin typeface="+mn-lt"/>
                <a:ea typeface="+mn-ea"/>
                <a:cs typeface="+mn-cs"/>
              </a:rPr>
              <a:t>s[(len(my_list)-1) - 2]</a:t>
            </a:r>
            <a:r>
              <a:rPr lang="en-US" sz="1200" kern="1200" dirty="0">
                <a:solidFill>
                  <a:schemeClr val="tx1"/>
                </a:solidFill>
                <a:latin typeface="+mn-lt"/>
                <a:ea typeface="+mn-ea"/>
                <a:cs typeface="+mn-cs"/>
              </a:rPr>
              <a:t> </a:t>
            </a:r>
            <a:endParaRPr lang="en-US" dirty="0"/>
          </a:p>
          <a:p>
            <a:endParaRPr lang="en-US" dirty="0"/>
          </a:p>
        </p:txBody>
      </p:sp>
      <p:sp>
        <p:nvSpPr>
          <p:cNvPr id="4" name="Slide Number Placeholder 3"/>
          <p:cNvSpPr>
            <a:spLocks noGrp="1"/>
          </p:cNvSpPr>
          <p:nvPr>
            <p:ph type="sldNum" sz="quarter" idx="10"/>
          </p:nvPr>
        </p:nvSpPr>
        <p:spPr/>
        <p:txBody>
          <a:bodyPr/>
          <a:lstStyle/>
          <a:p>
            <a:fld id="{33AA91FB-2452-2747-9BA8-E8C1DD5949BA}"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mn-lt"/>
                <a:ea typeface="+mn-ea"/>
                <a:cs typeface="+mn-cs"/>
              </a:rPr>
              <a:t>Hint:</a:t>
            </a:r>
            <a:r>
              <a:rPr lang="en-US" sz="1200" kern="1200" dirty="0">
                <a:solidFill>
                  <a:schemeClr val="tx1"/>
                </a:solidFill>
                <a:latin typeface="+mn-lt"/>
                <a:ea typeface="+mn-ea"/>
                <a:cs typeface="+mn-cs"/>
              </a:rPr>
              <a:t> To get the last element of string s:     </a:t>
            </a:r>
            <a:r>
              <a:rPr lang="en-US" sz="1200" b="1" kern="1200" dirty="0">
                <a:solidFill>
                  <a:schemeClr val="tx1"/>
                </a:solidFill>
                <a:latin typeface="+mn-lt"/>
                <a:ea typeface="+mn-ea"/>
                <a:cs typeface="+mn-cs"/>
              </a:rPr>
              <a:t>s[(</a:t>
            </a:r>
            <a:r>
              <a:rPr lang="en-US" sz="1200" b="1" kern="1200" dirty="0" err="1">
                <a:solidFill>
                  <a:schemeClr val="tx1"/>
                </a:solidFill>
                <a:latin typeface="+mn-lt"/>
                <a:ea typeface="+mn-ea"/>
                <a:cs typeface="+mn-cs"/>
              </a:rPr>
              <a:t>len</a:t>
            </a:r>
            <a:r>
              <a:rPr lang="en-US" sz="1200" b="1" kern="1200" dirty="0">
                <a:solidFill>
                  <a:schemeClr val="tx1"/>
                </a:solidFill>
                <a:latin typeface="+mn-lt"/>
                <a:ea typeface="+mn-ea"/>
                <a:cs typeface="+mn-cs"/>
              </a:rPr>
              <a:t>(</a:t>
            </a:r>
            <a:r>
              <a:rPr lang="en-US" sz="1200" b="1" kern="1200" dirty="0" err="1">
                <a:solidFill>
                  <a:schemeClr val="tx1"/>
                </a:solidFill>
                <a:latin typeface="+mn-lt"/>
                <a:ea typeface="+mn-ea"/>
                <a:cs typeface="+mn-cs"/>
              </a:rPr>
              <a:t>my_list</a:t>
            </a:r>
            <a:r>
              <a:rPr lang="en-US" sz="1200" b="1" kern="1200" dirty="0">
                <a:solidFill>
                  <a:schemeClr val="tx1"/>
                </a:solidFill>
                <a:latin typeface="+mn-lt"/>
                <a:ea typeface="+mn-ea"/>
                <a:cs typeface="+mn-cs"/>
              </a:rPr>
              <a:t>) -1)]</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To get the second to last element of s:     </a:t>
            </a:r>
            <a:r>
              <a:rPr lang="en-US" sz="1200" b="1" kern="1200" dirty="0">
                <a:solidFill>
                  <a:schemeClr val="tx1"/>
                </a:solidFill>
                <a:latin typeface="+mn-lt"/>
                <a:ea typeface="+mn-ea"/>
                <a:cs typeface="+mn-cs"/>
              </a:rPr>
              <a:t>s[(len(my_list)-1 ) - 1]</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To get the third to last element of s:     </a:t>
            </a:r>
            <a:r>
              <a:rPr lang="en-US" sz="1200" b="1" kern="1200" dirty="0">
                <a:solidFill>
                  <a:schemeClr val="tx1"/>
                </a:solidFill>
                <a:latin typeface="+mn-lt"/>
                <a:ea typeface="+mn-ea"/>
                <a:cs typeface="+mn-cs"/>
              </a:rPr>
              <a:t>s[(len(my_list)-1) - 2]</a:t>
            </a:r>
            <a:r>
              <a:rPr lang="en-US" sz="1200" kern="1200" dirty="0">
                <a:solidFill>
                  <a:schemeClr val="tx1"/>
                </a:solidFill>
                <a:latin typeface="+mn-lt"/>
                <a:ea typeface="+mn-ea"/>
                <a:cs typeface="+mn-cs"/>
              </a:rPr>
              <a:t> </a:t>
            </a:r>
            <a:endParaRPr lang="en-US" dirty="0"/>
          </a:p>
          <a:p>
            <a:endParaRPr lang="en-US" dirty="0"/>
          </a:p>
        </p:txBody>
      </p:sp>
      <p:sp>
        <p:nvSpPr>
          <p:cNvPr id="4" name="Slide Number Placeholder 3"/>
          <p:cNvSpPr>
            <a:spLocks noGrp="1"/>
          </p:cNvSpPr>
          <p:nvPr>
            <p:ph type="sldNum" sz="quarter" idx="10"/>
          </p:nvPr>
        </p:nvSpPr>
        <p:spPr/>
        <p:txBody>
          <a:bodyPr/>
          <a:lstStyle/>
          <a:p>
            <a:fld id="{33AA91FB-2452-2747-9BA8-E8C1DD5949BA}" type="slidenum">
              <a:rPr lang="en-US" smtClean="0"/>
              <a:pPr/>
              <a:t>11</a:t>
            </a:fld>
            <a:endParaRPr lang="en-US"/>
          </a:p>
        </p:txBody>
      </p:sp>
    </p:spTree>
    <p:extLst>
      <p:ext uri="{BB962C8B-B14F-4D97-AF65-F5344CB8AC3E}">
        <p14:creationId xmlns:p14="http://schemas.microsoft.com/office/powerpoint/2010/main" val="18771257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3/29/2021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3/29/2021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3" Type="http://schemas.openxmlformats.org/officeDocument/2006/relationships/slideLayout" Target="../slideLayouts/slideLayout55.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29" Type="http://schemas.openxmlformats.org/officeDocument/2006/relationships/slideLayout" Target="../slideLayouts/slideLayout81.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ideo" Target="https://www.youtube.com/embed/_y3PqL4lIzw?start=182&amp;feature=oembed" TargetMode="External"/><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4.02: For Loops</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1015663"/>
          </a:xfrm>
        </p:spPr>
        <p:txBody>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2"/>
          <a:stretch>
            <a:fillRect/>
          </a:stretch>
        </p:blipFill>
        <p:spPr>
          <a:xfrm>
            <a:off x="9086850" y="633827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Part 3 - </a:t>
            </a:r>
            <a:r>
              <a:rPr lang="en-US" dirty="0" err="1">
                <a:latin typeface="Consolas" panose="020B0609020204030204" pitchFamily="49" charset="0"/>
              </a:rPr>
              <a:t>my_reverse</a:t>
            </a:r>
            <a:endParaRPr lang="en-US" dirty="0">
              <a:latin typeface="Consolas" panose="020B0609020204030204" pitchFamily="49" charset="0"/>
            </a:endParaRPr>
          </a:p>
        </p:txBody>
      </p:sp>
      <p:sp>
        <p:nvSpPr>
          <p:cNvPr id="3" name="Content Placeholder 2"/>
          <p:cNvSpPr>
            <a:spLocks noGrp="1"/>
          </p:cNvSpPr>
          <p:nvPr>
            <p:ph sz="quarter" idx="10"/>
          </p:nvPr>
        </p:nvSpPr>
        <p:spPr>
          <a:xfrm>
            <a:off x="584200" y="1161826"/>
            <a:ext cx="11018838" cy="5107212"/>
          </a:xfrm>
        </p:spPr>
        <p:txBody>
          <a:bodyPr>
            <a:normAutofit fontScale="55000" lnSpcReduction="20000"/>
          </a:bodyPr>
          <a:lstStyle/>
          <a:p>
            <a:pPr marL="742950" indent="-742950">
              <a:buFont typeface="+mj-lt"/>
              <a:buAutoNum type="arabicPeriod"/>
            </a:pPr>
            <a:r>
              <a:rPr lang="en-US" sz="3800" dirty="0"/>
              <a:t>Function </a:t>
            </a:r>
            <a:r>
              <a:rPr lang="en-US" sz="3800" dirty="0" err="1">
                <a:latin typeface="Consolas" panose="020B0609020204030204" pitchFamily="49" charset="0"/>
              </a:rPr>
              <a:t>my_reverse</a:t>
            </a:r>
            <a:r>
              <a:rPr lang="en-US" sz="3800" dirty="0"/>
              <a:t>, which will return a reversed string</a:t>
            </a:r>
          </a:p>
          <a:p>
            <a:pPr marL="742950" indent="-742950">
              <a:buFont typeface="+mj-lt"/>
              <a:buAutoNum type="arabicPeriod"/>
            </a:pPr>
            <a:r>
              <a:rPr lang="en-US" sz="3800" dirty="0"/>
              <a:t>Create the function contract for </a:t>
            </a:r>
            <a:r>
              <a:rPr lang="en-US" sz="3800" dirty="0" err="1">
                <a:latin typeface="Consolas" panose="020B0609020204030204" pitchFamily="49" charset="0"/>
              </a:rPr>
              <a:t>my_reverse</a:t>
            </a:r>
            <a:r>
              <a:rPr lang="en-US" sz="3800" dirty="0">
                <a:latin typeface="Consolas" panose="020B0609020204030204" pitchFamily="49" charset="0"/>
              </a:rPr>
              <a:t> </a:t>
            </a:r>
            <a:r>
              <a:rPr lang="en-US" sz="3800" dirty="0"/>
              <a:t>.</a:t>
            </a:r>
          </a:p>
          <a:p>
            <a:pPr marL="742950" indent="-742950">
              <a:buFont typeface="+mj-lt"/>
              <a:buAutoNum type="arabicPeriod"/>
            </a:pPr>
            <a:r>
              <a:rPr lang="en-US" sz="3800" dirty="0"/>
              <a:t>Provide a few examples to confirm that </a:t>
            </a:r>
            <a:r>
              <a:rPr lang="en-US" sz="3800" dirty="0" err="1">
                <a:latin typeface="Consolas" panose="020B0609020204030204" pitchFamily="49" charset="0"/>
              </a:rPr>
              <a:t>my_reverse</a:t>
            </a:r>
            <a:r>
              <a:rPr lang="en-US" sz="3800" dirty="0">
                <a:latin typeface="Consolas" panose="020B0609020204030204" pitchFamily="49" charset="0"/>
              </a:rPr>
              <a:t> </a:t>
            </a:r>
            <a:r>
              <a:rPr lang="en-US" sz="3800" dirty="0"/>
              <a:t>works:</a:t>
            </a:r>
          </a:p>
          <a:p>
            <a:pPr lvl="2" indent="287338"/>
            <a:r>
              <a:rPr lang="en-US" sz="3800" dirty="0"/>
              <a:t>An empty string                          </a:t>
            </a:r>
          </a:p>
          <a:p>
            <a:pPr lvl="2" indent="287338"/>
            <a:r>
              <a:rPr lang="en-US" sz="3800" dirty="0"/>
              <a:t>A string of even length</a:t>
            </a:r>
          </a:p>
          <a:p>
            <a:pPr lvl="2" indent="287338"/>
            <a:r>
              <a:rPr lang="en-US" sz="3800" dirty="0"/>
              <a:t>A string of odd length &gt; 1          </a:t>
            </a:r>
          </a:p>
          <a:p>
            <a:pPr lvl="2" indent="287338"/>
            <a:r>
              <a:rPr lang="en-US" sz="3800" dirty="0"/>
              <a:t>A string of length 1</a:t>
            </a:r>
          </a:p>
          <a:p>
            <a:pPr lvl="2" indent="0">
              <a:buNone/>
            </a:pPr>
            <a:endParaRPr lang="en-US" sz="3800" dirty="0"/>
          </a:p>
          <a:p>
            <a:pPr marL="0" indent="0">
              <a:buNone/>
            </a:pPr>
            <a:r>
              <a:rPr lang="en-US" sz="3800" b="1" dirty="0"/>
              <a:t>Example</a:t>
            </a:r>
          </a:p>
          <a:p>
            <a:pPr marL="514350" indent="-742950">
              <a:lnSpc>
                <a:spcPct val="120000"/>
              </a:lnSpc>
              <a:spcBef>
                <a:spcPts val="0"/>
              </a:spcBef>
              <a:buClr>
                <a:schemeClr val="tx1"/>
              </a:buClr>
              <a:buFont typeface="+mj-lt"/>
              <a:buAutoNum type="arabicPeriod"/>
            </a:pPr>
            <a:r>
              <a:rPr lang="en-US" sz="40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contract goes here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514350" indent="-742950">
              <a:lnSpc>
                <a:spcPct val="120000"/>
              </a:lnSpc>
              <a:spcBef>
                <a:spcPts val="0"/>
              </a:spcBef>
              <a:buClr>
                <a:schemeClr val="tx1"/>
              </a:buClr>
              <a:buFont typeface="+mj-lt"/>
              <a:buAutoNum type="arabicPeriod"/>
            </a:pPr>
            <a:r>
              <a:rPr lang="en-US" sz="4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4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4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my_reverse</a:t>
            </a:r>
            <a:r>
              <a:rPr lang="en-US" sz="4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4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string_to_reverse</a:t>
            </a:r>
            <a:r>
              <a:rPr lang="en-US" sz="4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514350" indent="-742950">
              <a:lnSpc>
                <a:spcPct val="120000"/>
              </a:lnSpc>
              <a:spcBef>
                <a:spcPts val="0"/>
              </a:spcBef>
              <a:buClr>
                <a:schemeClr val="tx1"/>
              </a:buClr>
              <a:buFont typeface="+mj-lt"/>
              <a:buAutoNum type="arabicPeriod"/>
            </a:pPr>
            <a:r>
              <a:rPr lang="en-US" sz="40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 your code goes here</a:t>
            </a:r>
          </a:p>
          <a:p>
            <a:pPr marL="514350" indent="-742950">
              <a:lnSpc>
                <a:spcPct val="120000"/>
              </a:lnSpc>
              <a:spcBef>
                <a:spcPts val="0"/>
              </a:spcBef>
              <a:buClr>
                <a:schemeClr val="tx1"/>
              </a:buClr>
              <a:buFont typeface="+mj-lt"/>
              <a:buAutoNum type="arabicPeriod"/>
            </a:pPr>
            <a:r>
              <a:rPr lang="en-US" sz="4400" dirty="0">
                <a:latin typeface="Calibri" panose="020F0502020204030204" pitchFamily="34" charset="0"/>
                <a:ea typeface="Calibri" panose="020F0502020204030204" pitchFamily="34" charset="0"/>
                <a:cs typeface="Times New Roman" panose="02020603050405020304" pitchFamily="18" charset="0"/>
              </a:rPr>
              <a:t> </a:t>
            </a:r>
          </a:p>
          <a:p>
            <a:pPr marL="514350" indent="-742950">
              <a:lnSpc>
                <a:spcPct val="120000"/>
              </a:lnSpc>
              <a:spcBef>
                <a:spcPts val="0"/>
              </a:spcBef>
              <a:buClr>
                <a:schemeClr val="tx1"/>
              </a:buClr>
              <a:buFont typeface="+mj-lt"/>
              <a:buAutoNum type="arabicPeriod"/>
            </a:pPr>
            <a:r>
              <a:rPr lang="en-US" sz="4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reversed</a:t>
            </a:r>
            <a:r>
              <a:rPr lang="en-US" sz="4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4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my_reverse</a:t>
            </a:r>
            <a:r>
              <a:rPr lang="en-US" sz="4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4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"apples"</a:t>
            </a:r>
            <a:r>
              <a:rPr lang="en-US" sz="4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514350" indent="-742950">
              <a:lnSpc>
                <a:spcPct val="120000"/>
              </a:lnSpc>
              <a:spcBef>
                <a:spcPts val="0"/>
              </a:spcBef>
              <a:buClr>
                <a:schemeClr val="tx1"/>
              </a:buClr>
              <a:buFont typeface="+mj-lt"/>
              <a:buAutoNum type="arabicPeriod"/>
            </a:pPr>
            <a:r>
              <a:rPr lang="en-US" sz="4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4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4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reversed</a:t>
            </a:r>
            <a:r>
              <a:rPr lang="en-US" sz="4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40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examples go here</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Part 4 - Bonus</a:t>
            </a:r>
            <a:endParaRPr lang="en-US" dirty="0">
              <a:latin typeface="Consolas" panose="020B0609020204030204" pitchFamily="49" charset="0"/>
            </a:endParaRPr>
          </a:p>
        </p:txBody>
      </p:sp>
      <p:sp>
        <p:nvSpPr>
          <p:cNvPr id="3" name="Content Placeholder 2"/>
          <p:cNvSpPr>
            <a:spLocks noGrp="1"/>
          </p:cNvSpPr>
          <p:nvPr>
            <p:ph sz="quarter" idx="10"/>
          </p:nvPr>
        </p:nvSpPr>
        <p:spPr>
          <a:xfrm>
            <a:off x="584200" y="1161826"/>
            <a:ext cx="11018838" cy="5107212"/>
          </a:xfrm>
        </p:spPr>
        <p:txBody>
          <a:bodyPr>
            <a:normAutofit/>
          </a:bodyPr>
          <a:lstStyle/>
          <a:p>
            <a:r>
              <a:rPr lang="en-US" dirty="0"/>
              <a:t>Create a function </a:t>
            </a:r>
            <a:r>
              <a:rPr lang="en-US" dirty="0" err="1">
                <a:latin typeface="Consolas" panose="020B0609020204030204" pitchFamily="49" charset="0"/>
              </a:rPr>
              <a:t>reverse_strings_in_list</a:t>
            </a:r>
            <a:r>
              <a:rPr lang="en-US" dirty="0"/>
              <a:t>.</a:t>
            </a:r>
          </a:p>
          <a:p>
            <a:endParaRPr lang="en-US" dirty="0"/>
          </a:p>
          <a:p>
            <a:r>
              <a:rPr lang="en-US" dirty="0"/>
              <a:t>This function will input a list of strings you want to reverse.</a:t>
            </a:r>
          </a:p>
          <a:p>
            <a:endParaRPr lang="en-US" dirty="0"/>
          </a:p>
          <a:p>
            <a:r>
              <a:rPr lang="en-US" dirty="0"/>
              <a:t>The function will reverse the strings in the list by calling the </a:t>
            </a:r>
            <a:r>
              <a:rPr lang="en-US" dirty="0" err="1">
                <a:latin typeface="Consolas" panose="020B0609020204030204" pitchFamily="49" charset="0"/>
              </a:rPr>
              <a:t>my_reverse</a:t>
            </a:r>
            <a:r>
              <a:rPr lang="en-US" dirty="0"/>
              <a:t> function in a loop.</a:t>
            </a:r>
          </a:p>
        </p:txBody>
      </p:sp>
    </p:spTree>
    <p:extLst>
      <p:ext uri="{BB962C8B-B14F-4D97-AF65-F5344CB8AC3E}">
        <p14:creationId xmlns:p14="http://schemas.microsoft.com/office/powerpoint/2010/main" val="121816413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Ticket/Reflection</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12"/>
          </p:nvPr>
        </p:nvSpPr>
        <p:spPr>
          <a:xfrm>
            <a:off x="584200" y="1435100"/>
            <a:ext cx="5211763" cy="5256824"/>
          </a:xfrm>
        </p:spPr>
        <p:txBody>
          <a:bodyPr/>
          <a:lstStyle/>
          <a:p>
            <a:pPr marL="0" indent="0">
              <a:buNone/>
            </a:pPr>
            <a:r>
              <a:rPr lang="en-US" b="1" dirty="0"/>
              <a:t>In your notebook</a:t>
            </a:r>
          </a:p>
          <a:p>
            <a:r>
              <a:rPr lang="en-US" dirty="0"/>
              <a:t>Write down an example of how you could use a </a:t>
            </a:r>
            <a:r>
              <a:rPr lang="en-US" dirty="0">
                <a:latin typeface="Consolas" panose="020B0609020204030204" pitchFamily="49" charset="0"/>
              </a:rPr>
              <a:t>for</a:t>
            </a:r>
            <a:r>
              <a:rPr lang="en-US" dirty="0"/>
              <a:t> loop in a computer program.</a:t>
            </a:r>
          </a:p>
          <a:p>
            <a:pPr marL="0" indent="0">
              <a:buNone/>
            </a:pPr>
            <a:endParaRPr lang="en-US" b="1" dirty="0"/>
          </a:p>
          <a:p>
            <a:pPr marL="0" indent="0">
              <a:buNone/>
            </a:pPr>
            <a:r>
              <a:rPr lang="en-US" b="1" dirty="0"/>
              <a:t>Discussion</a:t>
            </a:r>
          </a:p>
          <a:p>
            <a:pPr marL="0" indent="0">
              <a:buNone/>
            </a:pPr>
            <a:r>
              <a:rPr lang="en-US" dirty="0"/>
              <a:t>What are some issues you had in today’s lab?</a:t>
            </a:r>
          </a:p>
          <a:p>
            <a:pPr marL="0" indent="0">
              <a:buNone/>
            </a:pPr>
            <a:endParaRPr lang="en-US" dirty="0"/>
          </a:p>
          <a:p>
            <a:pPr marL="0" indent="0">
              <a:buNone/>
            </a:pPr>
            <a:r>
              <a:rPr lang="en-US" dirty="0"/>
              <a:t>Instructor reminder:</a:t>
            </a:r>
            <a:br>
              <a:rPr lang="en-US" dirty="0"/>
            </a:br>
            <a:r>
              <a:rPr lang="en-US" dirty="0"/>
              <a:t>  Lists are Mutable</a:t>
            </a:r>
          </a:p>
        </p:txBody>
      </p:sp>
      <p:pic>
        <p:nvPicPr>
          <p:cNvPr id="4" name="Online Media 3" title="A Python list is Mutable">
            <a:hlinkClick r:id="" action="ppaction://media"/>
            <a:extLst>
              <a:ext uri="{FF2B5EF4-FFF2-40B4-BE49-F238E27FC236}">
                <a16:creationId xmlns:a16="http://schemas.microsoft.com/office/drawing/2014/main" id="{30E9CB76-0E63-4F65-A81E-2D516ED6C283}"/>
              </a:ext>
            </a:extLst>
          </p:cNvPr>
          <p:cNvPicPr>
            <a:picLocks noGrp="1" noRot="1" noChangeAspect="1"/>
          </p:cNvPicPr>
          <p:nvPr>
            <p:ph sz="quarter" idx="13"/>
            <a:videoFile r:link="rId1"/>
          </p:nvPr>
        </p:nvPicPr>
        <p:blipFill>
          <a:blip r:embed="rId4"/>
          <a:stretch>
            <a:fillRect/>
          </a:stretch>
        </p:blipFill>
        <p:spPr>
          <a:xfrm>
            <a:off x="6260958" y="1808905"/>
            <a:ext cx="5758781" cy="3240190"/>
          </a:xfrm>
          <a:prstGeom prst="rect">
            <a:avLst/>
          </a:prstGeom>
        </p:spPr>
      </p:pic>
    </p:spTree>
    <p:extLst>
      <p:ext uri="{BB962C8B-B14F-4D97-AF65-F5344CB8AC3E}">
        <p14:creationId xmlns:p14="http://schemas.microsoft.com/office/powerpoint/2010/main" val="13945800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457200"/>
            <a:ext cx="11018520" cy="1661993"/>
          </a:xfrm>
        </p:spPr>
        <p:txBody>
          <a:bodyPr/>
          <a:lstStyle/>
          <a:p>
            <a:r>
              <a:rPr lang="en-US" dirty="0"/>
              <a:t>Looping Basics</a:t>
            </a:r>
            <a:br>
              <a:rPr lang="en-US" b="1" dirty="0"/>
            </a:br>
            <a:br>
              <a:rPr lang="en-US" b="1" dirty="0"/>
            </a:br>
            <a:endParaRPr lang="en-US" dirty="0">
              <a:effectLst/>
            </a:endParaRP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899" y="1533096"/>
            <a:ext cx="11018838" cy="2499146"/>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t>for loop, item, iteration, scope</a:t>
            </a:r>
          </a:p>
          <a:p>
            <a:pPr marL="342900" indent="-342900">
              <a:buFont typeface="Arial" panose="020B0604020202020204" pitchFamily="34" charset="0"/>
              <a:buChar char="•"/>
            </a:pPr>
            <a:r>
              <a:rPr lang="en-US" dirty="0"/>
              <a:t>Recall looping in Snap! and reapply the concept in Python</a:t>
            </a:r>
          </a:p>
          <a:p>
            <a:pPr marL="342900" indent="-342900">
              <a:buFont typeface="Arial" panose="020B0604020202020204" pitchFamily="34" charset="0"/>
              <a:buChar char="•"/>
            </a:pPr>
            <a:r>
              <a:rPr lang="en-US" dirty="0"/>
              <a:t>Loop through (traverse) the items in a list</a:t>
            </a:r>
          </a:p>
          <a:p>
            <a:pPr marL="342900" indent="-342900">
              <a:buFont typeface="Arial" panose="020B0604020202020204" pitchFamily="34" charset="0"/>
              <a:buChar char="•"/>
            </a:pPr>
            <a:r>
              <a:rPr lang="en-US" dirty="0"/>
              <a:t>Be aware of the scope of variables during iteration </a:t>
            </a: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222147"/>
          </a:xfrm>
        </p:spPr>
        <p:txBody>
          <a:bodyPr/>
          <a:lstStyle/>
          <a:p>
            <a:r>
              <a:rPr lang="en-US" sz="1800" b="1" dirty="0"/>
              <a:t>Day 1</a:t>
            </a:r>
          </a:p>
          <a:p>
            <a:r>
              <a:rPr lang="en-US" sz="1800" dirty="0"/>
              <a:t>Do Now</a:t>
            </a:r>
          </a:p>
          <a:p>
            <a:r>
              <a:rPr lang="en-US" sz="1800" dirty="0"/>
              <a:t>Lesson</a:t>
            </a:r>
          </a:p>
          <a:p>
            <a:r>
              <a:rPr lang="en-US" sz="1800" dirty="0"/>
              <a:t>Lab</a:t>
            </a:r>
          </a:p>
          <a:p>
            <a:r>
              <a:rPr lang="en-US" sz="1800" dirty="0"/>
              <a:t>Debrief</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 Now</a:t>
            </a:r>
          </a:p>
        </p:txBody>
      </p:sp>
      <p:sp>
        <p:nvSpPr>
          <p:cNvPr id="3" name="Content Placeholder 2"/>
          <p:cNvSpPr>
            <a:spLocks noGrp="1"/>
          </p:cNvSpPr>
          <p:nvPr>
            <p:ph sz="quarter" idx="10"/>
          </p:nvPr>
        </p:nvSpPr>
        <p:spPr>
          <a:xfrm>
            <a:off x="588262" y="1123128"/>
            <a:ext cx="11288179" cy="5643431"/>
          </a:xfrm>
        </p:spPr>
        <p:txBody>
          <a:bodyPr>
            <a:normAutofit lnSpcReduction="10000"/>
          </a:bodyPr>
          <a:lstStyle/>
          <a:p>
            <a:r>
              <a:rPr lang="en-US" sz="2400" b="1" dirty="0"/>
              <a:t>Part 1</a:t>
            </a:r>
            <a:r>
              <a:rPr lang="en-US" sz="2400" dirty="0"/>
              <a:t>: Copy the following code into the interpreter and run it. </a:t>
            </a:r>
          </a:p>
          <a:p>
            <a:pPr marL="0" indent="0">
              <a:buNone/>
            </a:pPr>
            <a:endParaRPr lang="en-US" sz="2400" dirty="0"/>
          </a:p>
          <a:p>
            <a:pPr marL="285750" indent="-514350">
              <a:spcBef>
                <a:spcPts val="0"/>
              </a:spcBef>
              <a:buClr>
                <a:schemeClr val="tx1"/>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range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marL="285750" indent="-514350">
              <a:spcBef>
                <a:spcPts val="0"/>
              </a:spcBef>
              <a:buClr>
                <a:schemeClr val="tx1"/>
              </a:buClr>
              <a:buFont typeface="+mj-lt"/>
              <a:buAutoNum type="arabicPeriod"/>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t>Write down what the </a:t>
            </a:r>
            <a:r>
              <a:rPr lang="en-US" sz="2400" dirty="0">
                <a:latin typeface="Consolas" panose="020B0609020204030204" pitchFamily="49" charset="0"/>
                <a:ea typeface="Courier" charset="0"/>
                <a:cs typeface="Courier" charset="0"/>
              </a:rPr>
              <a:t>range</a:t>
            </a:r>
            <a:r>
              <a:rPr lang="en-US" sz="2400" dirty="0"/>
              <a:t> function does.</a:t>
            </a:r>
          </a:p>
          <a:p>
            <a:endParaRPr lang="en-US" sz="2400" dirty="0"/>
          </a:p>
          <a:p>
            <a:r>
              <a:rPr lang="en-US" sz="2400" b="1" dirty="0"/>
              <a:t>Part 2</a:t>
            </a:r>
            <a:r>
              <a:rPr lang="en-US" sz="2400" dirty="0"/>
              <a:t>: Type the following into the console:</a:t>
            </a:r>
          </a:p>
          <a:p>
            <a:endParaRPr lang="en-US" sz="2400" dirty="0"/>
          </a:p>
          <a:p>
            <a:pPr marL="285750" indent="-514350">
              <a:spcBef>
                <a:spcPts val="0"/>
              </a:spcBef>
              <a:buFont typeface="+mj-lt"/>
              <a:buAutoNum type="arabicPeriod"/>
            </a:pP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'apple'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'orange'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'pear'</a:t>
            </a:r>
            <a:r>
              <a:rPr lang="en-US" sz="2400" dirty="0">
                <a:solidFill>
                  <a:srgbClr val="000000"/>
                </a:solidFill>
                <a:latin typeface="Consolas" panose="020B0609020204030204" pitchFamily="49" charset="0"/>
                <a:cs typeface="Times New Roman" panose="02020603050405020304" pitchFamily="18" charset="0"/>
              </a:rPr>
              <a:t>,</a:t>
            </a:r>
            <a:r>
              <a:rPr lang="en-US" sz="24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'strawberry'</a:t>
            </a:r>
            <a:r>
              <a:rPr lang="en-US" sz="2400" dirty="0">
                <a:solidFill>
                  <a:srgbClr val="000000"/>
                </a:solidFill>
                <a:latin typeface="Consolas" panose="020B0609020204030204" pitchFamily="49" charset="0"/>
                <a:cs typeface="Times New Roman" panose="02020603050405020304" pitchFamily="18" charset="0"/>
              </a:rPr>
              <a:t>,</a:t>
            </a:r>
            <a:r>
              <a:rPr lang="en-US" sz="24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'grape'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marL="514350" indent="-514350">
              <a:spcBef>
                <a:spcPts val="0"/>
              </a:spcBef>
              <a:buFont typeface="+mj-lt"/>
              <a:buAutoNum type="arabicPeriod"/>
            </a:pPr>
            <a:r>
              <a:rPr lang="en-US" sz="2400" dirty="0">
                <a:solidFill>
                  <a:srgbClr val="0000FF"/>
                </a:solidFill>
                <a:latin typeface="Consolas" panose="020B0609020204030204" pitchFamily="49" charset="0"/>
                <a:cs typeface="Times New Roman" panose="02020603050405020304" pitchFamily="18" charset="0"/>
              </a:rPr>
              <a:t>print</a:t>
            </a:r>
            <a:r>
              <a:rPr lang="en-US" sz="2400" dirty="0">
                <a:solidFill>
                  <a:srgbClr val="000000"/>
                </a:solidFill>
                <a:latin typeface="Consolas" panose="020B0609020204030204" pitchFamily="49" charset="0"/>
                <a:cs typeface="Times New Roman" panose="02020603050405020304" pitchFamily="18" charset="0"/>
              </a:rPr>
              <a:t>(</a:t>
            </a:r>
            <a:r>
              <a:rPr lang="en-US" sz="2400" dirty="0" err="1">
                <a:solidFill>
                  <a:srgbClr val="0000FF"/>
                </a:solidFill>
                <a:latin typeface="Consolas" panose="020B0609020204030204" pitchFamily="49" charset="0"/>
                <a:cs typeface="Times New Roman" panose="02020603050405020304" pitchFamily="18" charset="0"/>
              </a:rPr>
              <a:t>len</a:t>
            </a:r>
            <a:r>
              <a:rPr lang="en-US" sz="2400" dirty="0">
                <a:solidFill>
                  <a:srgbClr val="000000"/>
                </a:solidFill>
                <a:latin typeface="Consolas" panose="020B0609020204030204" pitchFamily="49" charset="0"/>
                <a:cs typeface="Times New Roman" panose="02020603050405020304" pitchFamily="18" charset="0"/>
              </a:rPr>
              <a:t>(</a:t>
            </a:r>
            <a:r>
              <a:rPr lang="en-US" sz="2400" dirty="0" err="1">
                <a:solidFill>
                  <a:srgbClr val="000000"/>
                </a:solidFill>
                <a:latin typeface="Consolas" panose="020B0609020204030204" pitchFamily="49" charset="0"/>
                <a:cs typeface="Times New Roman" panose="02020603050405020304" pitchFamily="18" charset="0"/>
              </a:rPr>
              <a:t>a_list</a:t>
            </a:r>
            <a:r>
              <a:rPr lang="en-US" sz="2400" dirty="0">
                <a:solidFill>
                  <a:srgbClr val="000000"/>
                </a:solidFill>
                <a:latin typeface="Consolas" panose="020B0609020204030204" pitchFamily="49" charset="0"/>
                <a:cs typeface="Times New Roman" panose="02020603050405020304" pitchFamily="18" charset="0"/>
              </a:rPr>
              <a:t>))</a:t>
            </a:r>
          </a:p>
          <a:p>
            <a:pPr marL="514350" indent="-514350">
              <a:spcBef>
                <a:spcPts val="0"/>
              </a:spcBef>
              <a:buFont typeface="+mj-lt"/>
              <a:buAutoNum type="arabicPeriod"/>
            </a:pPr>
            <a:r>
              <a:rPr lang="en-US" sz="2400" dirty="0">
                <a:solidFill>
                  <a:srgbClr val="0000FF"/>
                </a:solidFill>
                <a:latin typeface="Consolas" panose="020B0609020204030204" pitchFamily="49" charset="0"/>
                <a:cs typeface="Times New Roman" panose="02020603050405020304" pitchFamily="18" charset="0"/>
              </a:rPr>
              <a:t>print</a:t>
            </a:r>
            <a:r>
              <a:rPr lang="en-US" sz="2400" dirty="0">
                <a:solidFill>
                  <a:srgbClr val="000000"/>
                </a:solidFill>
                <a:latin typeface="Consolas" panose="020B0609020204030204" pitchFamily="49" charset="0"/>
                <a:cs typeface="Times New Roman" panose="02020603050405020304" pitchFamily="18" charset="0"/>
              </a:rPr>
              <a:t>(</a:t>
            </a:r>
            <a:r>
              <a:rPr lang="en-US" sz="2400" dirty="0">
                <a:solidFill>
                  <a:srgbClr val="0000FF"/>
                </a:solidFill>
                <a:latin typeface="Consolas" panose="020B0609020204030204" pitchFamily="49" charset="0"/>
                <a:cs typeface="Times New Roman" panose="02020603050405020304" pitchFamily="18" charset="0"/>
              </a:rPr>
              <a:t>list</a:t>
            </a:r>
            <a:r>
              <a:rPr lang="en-US" sz="2400" dirty="0">
                <a:solidFill>
                  <a:srgbClr val="000000"/>
                </a:solidFill>
                <a:latin typeface="Consolas" panose="020B0609020204030204" pitchFamily="49" charset="0"/>
                <a:cs typeface="Times New Roman" panose="02020603050405020304" pitchFamily="18" charset="0"/>
              </a:rPr>
              <a:t>(</a:t>
            </a:r>
            <a:r>
              <a:rPr lang="en-US" sz="2400" dirty="0">
                <a:solidFill>
                  <a:srgbClr val="0000FF"/>
                </a:solidFill>
                <a:latin typeface="Consolas" panose="020B0609020204030204" pitchFamily="49" charset="0"/>
                <a:cs typeface="Times New Roman" panose="02020603050405020304" pitchFamily="18" charset="0"/>
              </a:rPr>
              <a:t>range</a:t>
            </a:r>
            <a:r>
              <a:rPr lang="en-US" sz="2400" dirty="0">
                <a:solidFill>
                  <a:srgbClr val="000000"/>
                </a:solidFill>
                <a:latin typeface="Consolas" panose="020B0609020204030204" pitchFamily="49" charset="0"/>
                <a:cs typeface="Times New Roman" panose="02020603050405020304" pitchFamily="18" charset="0"/>
              </a:rPr>
              <a:t>(</a:t>
            </a:r>
            <a:r>
              <a:rPr lang="en-US" sz="2400" dirty="0">
                <a:solidFill>
                  <a:srgbClr val="09885A"/>
                </a:solidFill>
                <a:latin typeface="Consolas" panose="020B0609020204030204" pitchFamily="49" charset="0"/>
                <a:cs typeface="Times New Roman" panose="02020603050405020304" pitchFamily="18" charset="0"/>
              </a:rPr>
              <a:t>0</a:t>
            </a:r>
            <a:r>
              <a:rPr lang="en-US" sz="2400" dirty="0">
                <a:solidFill>
                  <a:srgbClr val="000000"/>
                </a:solidFill>
                <a:latin typeface="Consolas" panose="020B0609020204030204" pitchFamily="49" charset="0"/>
                <a:cs typeface="Times New Roman" panose="02020603050405020304" pitchFamily="18" charset="0"/>
              </a:rPr>
              <a:t>, </a:t>
            </a:r>
            <a:r>
              <a:rPr lang="en-US" sz="2400" dirty="0" err="1">
                <a:solidFill>
                  <a:srgbClr val="0000FF"/>
                </a:solidFill>
                <a:latin typeface="Consolas" panose="020B0609020204030204" pitchFamily="49" charset="0"/>
                <a:cs typeface="Times New Roman" panose="02020603050405020304" pitchFamily="18" charset="0"/>
              </a:rPr>
              <a:t>len</a:t>
            </a:r>
            <a:r>
              <a:rPr lang="en-US" sz="2400" dirty="0">
                <a:solidFill>
                  <a:srgbClr val="000000"/>
                </a:solidFill>
                <a:latin typeface="Consolas" panose="020B0609020204030204" pitchFamily="49" charset="0"/>
                <a:cs typeface="Times New Roman" panose="02020603050405020304" pitchFamily="18" charset="0"/>
              </a:rPr>
              <a:t>(</a:t>
            </a:r>
            <a:r>
              <a:rPr lang="en-US" sz="2400" dirty="0" err="1">
                <a:solidFill>
                  <a:srgbClr val="000000"/>
                </a:solidFill>
                <a:latin typeface="Consolas" panose="020B0609020204030204" pitchFamily="49" charset="0"/>
                <a:cs typeface="Times New Roman" panose="02020603050405020304" pitchFamily="18" charset="0"/>
              </a:rPr>
              <a:t>a_list</a:t>
            </a:r>
            <a:r>
              <a:rPr lang="en-US" sz="2400" dirty="0">
                <a:solidFill>
                  <a:srgbClr val="000000"/>
                </a:solidFill>
                <a:latin typeface="Consolas" panose="020B0609020204030204" pitchFamily="49" charset="0"/>
                <a:cs typeface="Times New Roman" panose="02020603050405020304" pitchFamily="18" charset="0"/>
              </a:rPr>
              <a:t>)))</a:t>
            </a:r>
          </a:p>
          <a:p>
            <a:pPr marL="514350" indent="-514350">
              <a:spcBef>
                <a:spcPts val="0"/>
              </a:spcBef>
              <a:buFont typeface="+mj-lt"/>
              <a:buAutoNum type="arabicPeriod"/>
            </a:pPr>
            <a:endParaRPr lang="en-US" sz="2400" dirty="0">
              <a:solidFill>
                <a:srgbClr val="000000"/>
              </a:solidFill>
              <a:latin typeface="Consolas" panose="020B0609020204030204" pitchFamily="49" charset="0"/>
              <a:cs typeface="Times New Roman" panose="02020603050405020304" pitchFamily="18" charset="0"/>
            </a:endParaRPr>
          </a:p>
          <a:p>
            <a:pPr>
              <a:spcBef>
                <a:spcPts val="0"/>
              </a:spcBef>
            </a:pPr>
            <a:r>
              <a:rPr lang="en-US" sz="2400" b="1" dirty="0"/>
              <a:t>Part 3</a:t>
            </a:r>
            <a:r>
              <a:rPr lang="en-US" sz="2400" dirty="0"/>
              <a:t>: Use the </a:t>
            </a:r>
            <a:r>
              <a:rPr lang="en-US" sz="2400" dirty="0">
                <a:latin typeface="Consolas" panose="020B0609020204030204" pitchFamily="49" charset="0"/>
                <a:ea typeface="Courier" charset="0"/>
                <a:cs typeface="Courier" charset="0"/>
              </a:rPr>
              <a:t>range()</a:t>
            </a:r>
            <a:r>
              <a:rPr lang="en-US" sz="2400" dirty="0"/>
              <a:t> and </a:t>
            </a:r>
            <a:r>
              <a:rPr lang="en-US" sz="2400" dirty="0" err="1">
                <a:latin typeface="Consolas" panose="020B0609020204030204" pitchFamily="49" charset="0"/>
                <a:ea typeface="Courier" charset="0"/>
                <a:cs typeface="Courier" charset="0"/>
              </a:rPr>
              <a:t>len</a:t>
            </a:r>
            <a:r>
              <a:rPr lang="en-US" sz="2400" dirty="0">
                <a:latin typeface="Consolas" panose="020B0609020204030204" pitchFamily="49" charset="0"/>
                <a:ea typeface="Courier" charset="0"/>
                <a:cs typeface="Courier" charset="0"/>
              </a:rPr>
              <a:t>()</a:t>
            </a:r>
            <a:r>
              <a:rPr lang="en-US" sz="2400" dirty="0"/>
              <a:t> functions to make a </a:t>
            </a:r>
            <a:r>
              <a:rPr lang="en-US" sz="2400" dirty="0">
                <a:latin typeface="Consolas" panose="020B0609020204030204" pitchFamily="49" charset="0"/>
                <a:ea typeface="Courier" charset="0"/>
                <a:cs typeface="Courier" charset="0"/>
              </a:rPr>
              <a:t>for</a:t>
            </a:r>
            <a:r>
              <a:rPr lang="en-US" sz="2400" dirty="0"/>
              <a:t> loop that prints the elements of </a:t>
            </a:r>
            <a:r>
              <a:rPr lang="en-US" sz="2400" dirty="0" err="1">
                <a:latin typeface="Consolas" panose="020B0609020204030204" pitchFamily="49" charset="0"/>
              </a:rPr>
              <a:t>a_list</a:t>
            </a:r>
            <a:r>
              <a:rPr lang="en-US" sz="2400" dirty="0"/>
              <a:t>, one at a time.</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Ranges and Indices </a:t>
            </a:r>
            <a:r>
              <a:rPr lang="en-US" dirty="0">
                <a:latin typeface="Consolas" panose="020B0609020204030204" pitchFamily="49" charset="0"/>
                <a:ea typeface="Courier" charset="0"/>
                <a:cs typeface="Courier" charset="0"/>
              </a:rPr>
              <a:t>[]</a:t>
            </a:r>
          </a:p>
        </p:txBody>
      </p:sp>
      <p:sp>
        <p:nvSpPr>
          <p:cNvPr id="3" name="Content Placeholder 2"/>
          <p:cNvSpPr>
            <a:spLocks noGrp="1"/>
          </p:cNvSpPr>
          <p:nvPr>
            <p:ph sz="quarter" idx="10"/>
          </p:nvPr>
        </p:nvSpPr>
        <p:spPr/>
        <p:txBody>
          <a:bodyPr>
            <a:normAutofit/>
          </a:bodyPr>
          <a:lstStyle/>
          <a:p>
            <a:r>
              <a:rPr lang="en-US" dirty="0"/>
              <a:t>Most common way to traverse the elements of a list is with a </a:t>
            </a:r>
            <a:r>
              <a:rPr lang="en-US" dirty="0">
                <a:latin typeface="Consolas" panose="020B0609020204030204" pitchFamily="49" charset="0"/>
              </a:rPr>
              <a:t>for</a:t>
            </a:r>
            <a:r>
              <a:rPr lang="en-US" dirty="0"/>
              <a:t> loop. </a:t>
            </a:r>
          </a:p>
          <a:p>
            <a:r>
              <a:rPr lang="en-US" dirty="0"/>
              <a:t>To write or update the elements, use indices. </a:t>
            </a:r>
          </a:p>
          <a:p>
            <a:r>
              <a:rPr lang="en-US" dirty="0"/>
              <a:t>A common way to do that is to combine the functions </a:t>
            </a:r>
            <a:r>
              <a:rPr lang="en-US" dirty="0">
                <a:latin typeface="Consolas" panose="020B0609020204030204" pitchFamily="49" charset="0"/>
              </a:rPr>
              <a:t>range()</a:t>
            </a:r>
            <a:r>
              <a:rPr lang="en-US" dirty="0"/>
              <a:t> and </a:t>
            </a:r>
            <a:r>
              <a:rPr lang="en-US" dirty="0" err="1">
                <a:latin typeface="Consolas" panose="020B0609020204030204" pitchFamily="49" charset="0"/>
              </a:rPr>
              <a:t>len</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285750" indent="-514350">
              <a:spcBef>
                <a:spcPts val="0"/>
              </a:spcBef>
              <a:buClr>
                <a:schemeClr val="tx1"/>
              </a:buClr>
              <a:buFont typeface="+mj-lt"/>
              <a:buAutoNum type="arabicPeriod"/>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range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len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(numbers)):</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numbers[</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numbers[</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endParaRPr lang="en-US" sz="32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Debugging</a:t>
            </a:r>
          </a:p>
        </p:txBody>
      </p:sp>
      <p:sp>
        <p:nvSpPr>
          <p:cNvPr id="3" name="Content Placeholder 2"/>
          <p:cNvSpPr>
            <a:spLocks noGrp="1"/>
          </p:cNvSpPr>
          <p:nvPr>
            <p:ph sz="quarter" idx="10"/>
          </p:nvPr>
        </p:nvSpPr>
        <p:spPr>
          <a:xfrm>
            <a:off x="584200" y="1435100"/>
            <a:ext cx="11176876" cy="4833938"/>
          </a:xfrm>
        </p:spPr>
        <p:txBody>
          <a:bodyPr>
            <a:normAutofit/>
          </a:bodyPr>
          <a:lstStyle/>
          <a:p>
            <a:r>
              <a:rPr lang="en-US" sz="3200" dirty="0"/>
              <a:t>It's tricky to get the beginning and end of the traversal right. </a:t>
            </a:r>
          </a:p>
          <a:p>
            <a:r>
              <a:rPr lang="en-US" sz="3200" dirty="0"/>
              <a:t>On the following page is a function that is supposed to compare two words and return </a:t>
            </a:r>
            <a:r>
              <a:rPr lang="en-US" sz="3200" dirty="0">
                <a:solidFill>
                  <a:srgbClr val="0000FF"/>
                </a:solidFill>
                <a:latin typeface="Consolas" panose="020B0609020204030204" pitchFamily="49" charset="0"/>
                <a:cs typeface="Times New Roman" panose="02020603050405020304" pitchFamily="18" charset="0"/>
              </a:rPr>
              <a:t>True</a:t>
            </a:r>
            <a:r>
              <a:rPr lang="en-US" sz="3200" dirty="0"/>
              <a:t> if one of the words is the reverse of the other.</a:t>
            </a:r>
          </a:p>
          <a:p>
            <a:r>
              <a:rPr lang="en-US" sz="3200" dirty="0"/>
              <a:t>The code will contain two common errors.</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 Contains Two Errors</a:t>
            </a:r>
          </a:p>
        </p:txBody>
      </p:sp>
      <p:sp>
        <p:nvSpPr>
          <p:cNvPr id="4" name="TextBox 3"/>
          <p:cNvSpPr txBox="1"/>
          <p:nvPr/>
        </p:nvSpPr>
        <p:spPr>
          <a:xfrm>
            <a:off x="988142" y="1336799"/>
            <a:ext cx="9837174" cy="5262979"/>
          </a:xfrm>
          <a:prstGeom prst="rect">
            <a:avLst/>
          </a:prstGeom>
          <a:noFill/>
        </p:spPr>
        <p:txBody>
          <a:bodyPr wrap="square" rtlCol="0">
            <a:spAutoFit/>
          </a:bodyPr>
          <a:lstStyle/>
          <a:p>
            <a:pPr marL="514350" indent="-514350">
              <a:buClr>
                <a:schemeClr val="tx1"/>
              </a:buClr>
              <a:buFont typeface="+mj-lt"/>
              <a:buAutoNum type="arabicPeriod"/>
            </a:pPr>
            <a:r>
              <a:rPr lang="en-US" sz="2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is_reverse</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(word1, word2):</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514350" indent="-514350">
              <a:buClr>
                <a:schemeClr val="tx1"/>
              </a:buClr>
              <a:buFont typeface="+mj-lt"/>
              <a:buAutoNum type="arabicPeriod"/>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len</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(word1) != </a:t>
            </a:r>
            <a:r>
              <a:rPr lang="en-US" sz="28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len</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(word2):</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514350" indent="-514350">
              <a:buClr>
                <a:schemeClr val="tx1"/>
              </a:buClr>
              <a:buFont typeface="+mj-lt"/>
              <a:buAutoNum type="arabicPeriod"/>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False</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514350" indent="-514350">
              <a:buClr>
                <a:schemeClr val="tx1"/>
              </a:buClr>
              <a:buFont typeface="+mj-lt"/>
              <a:buAutoNum type="arabicPeriod"/>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514350" indent="-514350">
              <a:buClr>
                <a:schemeClr val="tx1"/>
              </a:buClr>
              <a:buFont typeface="+mj-lt"/>
              <a:buAutoNum type="arabicPeriod"/>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j = </a:t>
            </a:r>
            <a:r>
              <a:rPr lang="en-US" sz="28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len</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(word2)</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514350" indent="-514350">
              <a:buClr>
                <a:schemeClr val="tx1"/>
              </a:buClr>
              <a:buFont typeface="+mj-lt"/>
              <a:buAutoNum type="arabicPeriod"/>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while</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j &gt; </a:t>
            </a:r>
            <a:r>
              <a:rPr lang="en-US" sz="2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514350" indent="-514350">
              <a:buClr>
                <a:schemeClr val="tx1"/>
              </a:buClr>
              <a:buFont typeface="+mj-lt"/>
              <a:buAutoNum type="arabicPeriod"/>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word1[</a:t>
            </a:r>
            <a:r>
              <a:rPr lang="en-US" sz="2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word2[j]:</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514350" indent="-514350">
              <a:buClr>
                <a:schemeClr val="tx1"/>
              </a:buClr>
              <a:buFont typeface="+mj-lt"/>
              <a:buAutoNum type="arabicPeriod"/>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False</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514350" indent="-514350">
              <a:buClr>
                <a:schemeClr val="tx1"/>
              </a:buClr>
              <a:buFont typeface="+mj-lt"/>
              <a:buAutoNum type="arabicPeriod"/>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514350" indent="-514350">
              <a:buClr>
                <a:schemeClr val="tx1"/>
              </a:buClr>
              <a:buFont typeface="+mj-lt"/>
              <a:buAutoNum type="arabicPeriod"/>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j = j </a:t>
            </a:r>
            <a:r>
              <a:rPr lang="en-US" sz="2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- 1</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514350" indent="-514350">
              <a:buClr>
                <a:schemeClr val="tx1"/>
              </a:buClr>
              <a:buFont typeface="+mj-lt"/>
              <a:buAutoNum type="arabicPeriod"/>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True</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514350" indent="-514350">
              <a:buClr>
                <a:schemeClr val="tx1"/>
              </a:buClr>
              <a:buFont typeface="+mj-lt"/>
              <a:buAutoNum type="arabicPeriod"/>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is_reverse</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'pots'</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'stop'</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32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Lab </a:t>
            </a:r>
            <a:r>
              <a:rPr lang="en-US" dirty="0" err="1">
                <a:latin typeface="Consolas" panose="020B0609020204030204" pitchFamily="49" charset="0"/>
              </a:rPr>
              <a:t>fruit_pluralizer</a:t>
            </a:r>
            <a:r>
              <a:rPr lang="en-US" dirty="0"/>
              <a:t> - Part 1</a:t>
            </a:r>
            <a:endParaRPr lang="en-US" dirty="0">
              <a:latin typeface="Consolas" panose="020B0609020204030204" pitchFamily="49" charset="0"/>
            </a:endParaRPr>
          </a:p>
        </p:txBody>
      </p:sp>
      <p:sp>
        <p:nvSpPr>
          <p:cNvPr id="3" name="Content Placeholder 2"/>
          <p:cNvSpPr>
            <a:spLocks noGrp="1"/>
          </p:cNvSpPr>
          <p:nvPr>
            <p:ph sz="quarter" idx="10"/>
          </p:nvPr>
        </p:nvSpPr>
        <p:spPr>
          <a:xfrm>
            <a:off x="586580" y="1169629"/>
            <a:ext cx="10590615" cy="5546481"/>
          </a:xfrm>
        </p:spPr>
        <p:txBody>
          <a:bodyPr>
            <a:noAutofit/>
          </a:bodyPr>
          <a:lstStyle/>
          <a:p>
            <a:pPr marL="0" indent="0">
              <a:buNone/>
            </a:pPr>
            <a:r>
              <a:rPr lang="en-US" sz="3200" b="1" dirty="0"/>
              <a:t>Function Contract</a:t>
            </a:r>
            <a:endParaRPr lang="en-US" sz="3200" dirty="0"/>
          </a:p>
          <a:p>
            <a:pPr marL="0" indent="0">
              <a:buNone/>
            </a:pPr>
            <a:r>
              <a:rPr lang="en-US" dirty="0"/>
              <a:t>Create a function contract for a new function, </a:t>
            </a:r>
            <a:r>
              <a:rPr lang="en-US" dirty="0" err="1">
                <a:latin typeface="Consolas" panose="020B0609020204030204" pitchFamily="49" charset="0"/>
              </a:rPr>
              <a:t>fruit_pluralizer</a:t>
            </a:r>
            <a:r>
              <a:rPr lang="en-US" dirty="0"/>
              <a:t>.</a:t>
            </a:r>
          </a:p>
          <a:p>
            <a:pPr marL="457200" indent="-457200">
              <a:buFont typeface="+mj-lt"/>
              <a:buAutoNum type="arabicPeriod"/>
            </a:pPr>
            <a:r>
              <a:rPr lang="en-US" dirty="0"/>
              <a:t>Take in a list of words and update the values to make each one plural. </a:t>
            </a:r>
          </a:p>
          <a:p>
            <a:pPr marL="457200" indent="-457200">
              <a:buFont typeface="+mj-lt"/>
              <a:buAutoNum type="arabicPeriod"/>
            </a:pPr>
            <a:r>
              <a:rPr lang="en-US" dirty="0"/>
              <a:t>Due to plurals in English having several special cases, in this lab we'll use a simple rule:</a:t>
            </a:r>
          </a:p>
          <a:p>
            <a:pPr marL="428625" lvl="2" indent="0">
              <a:buNone/>
            </a:pPr>
            <a:r>
              <a:rPr lang="en-US" sz="2400" b="1" dirty="0"/>
              <a:t>	if the word ends in a 'y', remove the 'y' and add '</a:t>
            </a:r>
            <a:r>
              <a:rPr lang="en-US" sz="2400" b="1" dirty="0" err="1"/>
              <a:t>ies</a:t>
            </a:r>
            <a:r>
              <a:rPr lang="en-US" sz="2400" b="1" dirty="0"/>
              <a:t>';</a:t>
            </a:r>
          </a:p>
          <a:p>
            <a:pPr marL="428625" lvl="2" indent="0">
              <a:buNone/>
            </a:pPr>
            <a:r>
              <a:rPr lang="en-US" sz="2400" b="1" dirty="0"/>
              <a:t>	otherwise add an ‘s’.</a:t>
            </a:r>
          </a:p>
          <a:p>
            <a:pPr lvl="1"/>
            <a:endParaRPr lang="en-US" sz="2800" dirty="0"/>
          </a:p>
          <a:p>
            <a:pPr lvl="1"/>
            <a:r>
              <a:rPr lang="en-US" sz="2800" b="1" dirty="0"/>
              <a:t>Optional</a:t>
            </a:r>
            <a:r>
              <a:rPr lang="en-US" sz="2800" dirty="0"/>
              <a:t>: if a word ends in 's', add 'es' </a:t>
            </a:r>
            <a:r>
              <a:rPr lang="en-US" sz="2800" i="1" dirty="0"/>
              <a:t>(probably not needed here, since we'll test with a list of fruit names)</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Lab </a:t>
            </a:r>
            <a:r>
              <a:rPr lang="en-US" dirty="0" err="1">
                <a:latin typeface="Consolas" panose="020B0609020204030204" pitchFamily="49" charset="0"/>
              </a:rPr>
              <a:t>fruit_pluralizer</a:t>
            </a:r>
            <a:r>
              <a:rPr lang="en-US" dirty="0"/>
              <a:t> - Part 2</a:t>
            </a:r>
          </a:p>
        </p:txBody>
      </p:sp>
      <p:sp>
        <p:nvSpPr>
          <p:cNvPr id="3" name="Content Placeholder 2"/>
          <p:cNvSpPr>
            <a:spLocks noGrp="1"/>
          </p:cNvSpPr>
          <p:nvPr>
            <p:ph sz="quarter" idx="10"/>
          </p:nvPr>
        </p:nvSpPr>
        <p:spPr>
          <a:xfrm>
            <a:off x="586581" y="1169629"/>
            <a:ext cx="10526068" cy="5546481"/>
          </a:xfrm>
        </p:spPr>
        <p:txBody>
          <a:bodyPr>
            <a:noAutofit/>
          </a:bodyPr>
          <a:lstStyle/>
          <a:p>
            <a:pPr marL="0" indent="0">
              <a:buNone/>
            </a:pPr>
            <a:r>
              <a:rPr lang="en-US" sz="3200" b="1" dirty="0"/>
              <a:t>Implementation</a:t>
            </a:r>
          </a:p>
          <a:p>
            <a:pPr marL="457200" indent="-457200">
              <a:buFont typeface="+mj-lt"/>
              <a:buAutoNum type="arabicPeriod"/>
            </a:pPr>
            <a:r>
              <a:rPr lang="en-US" dirty="0"/>
              <a:t>Write the code for the </a:t>
            </a:r>
            <a:r>
              <a:rPr lang="en-US" dirty="0" err="1">
                <a:latin typeface="Consolas" panose="020B0609020204030204" pitchFamily="49" charset="0"/>
              </a:rPr>
              <a:t>fruit_pluralizer</a:t>
            </a:r>
            <a:r>
              <a:rPr lang="en-US" dirty="0"/>
              <a:t> function.</a:t>
            </a:r>
          </a:p>
          <a:p>
            <a:pPr marL="457200" indent="-457200">
              <a:buFont typeface="+mj-lt"/>
              <a:buAutoNum type="arabicPeriod"/>
            </a:pPr>
            <a:r>
              <a:rPr lang="en-US" dirty="0"/>
              <a:t>It's okay to assume that the input words are not already plural.</a:t>
            </a:r>
          </a:p>
          <a:p>
            <a:pPr marL="457200" indent="-457200">
              <a:buFont typeface="+mj-lt"/>
              <a:buAutoNum type="arabicPeriod"/>
            </a:pPr>
            <a:r>
              <a:rPr lang="en-US" dirty="0"/>
              <a:t>Provide a few examples that confirm that </a:t>
            </a:r>
            <a:r>
              <a:rPr lang="en-US" dirty="0" err="1">
                <a:latin typeface="Consolas" panose="020B0609020204030204" pitchFamily="49" charset="0"/>
              </a:rPr>
              <a:t>fruit_pluralizer</a:t>
            </a:r>
            <a:r>
              <a:rPr lang="en-US" dirty="0">
                <a:latin typeface="Consolas" panose="020B0609020204030204" pitchFamily="49" charset="0"/>
              </a:rPr>
              <a:t> </a:t>
            </a:r>
            <a:r>
              <a:rPr lang="en-US" dirty="0"/>
              <a:t>works as expected: </a:t>
            </a:r>
          </a:p>
          <a:p>
            <a:pPr lvl="1"/>
            <a:r>
              <a:rPr lang="en-US" sz="2800" dirty="0"/>
              <a:t>Include examples with </a:t>
            </a:r>
            <a:r>
              <a:rPr lang="en-US" sz="2800" dirty="0">
                <a:latin typeface="Consolas" panose="020B0609020204030204" pitchFamily="49" charset="0"/>
              </a:rPr>
              <a:t>'berry'</a:t>
            </a:r>
            <a:r>
              <a:rPr lang="en-US" sz="2800" dirty="0"/>
              <a:t> </a:t>
            </a:r>
          </a:p>
          <a:p>
            <a:pPr lvl="1"/>
            <a:r>
              <a:rPr lang="en-US" sz="2800" dirty="0"/>
              <a:t>What if the list is empty?</a:t>
            </a:r>
          </a:p>
          <a:p>
            <a:pPr lvl="1"/>
            <a:endParaRPr lang="en-US" sz="2800" dirty="0"/>
          </a:p>
          <a:p>
            <a:pPr marL="0" indent="0">
              <a:buNone/>
            </a:pPr>
            <a:r>
              <a:rPr lang="en-US" b="1" dirty="0"/>
              <a:t>Tip: </a:t>
            </a:r>
            <a:r>
              <a:rPr lang="en-US" dirty="0"/>
              <a:t>Remember that you can retrieve the length of a string with the </a:t>
            </a:r>
            <a:r>
              <a:rPr lang="en-US" dirty="0" err="1">
                <a:latin typeface="Consolas" panose="020B0609020204030204" pitchFamily="49" charset="0"/>
              </a:rPr>
              <a:t>len</a:t>
            </a:r>
            <a:r>
              <a:rPr lang="en-US" dirty="0">
                <a:latin typeface="Consolas" panose="020B0609020204030204" pitchFamily="49" charset="0"/>
              </a:rPr>
              <a:t>()</a:t>
            </a:r>
            <a:r>
              <a:rPr lang="en-US" dirty="0"/>
              <a:t> function, or you can use negative index values. Pick one of these options to retrieve and check the last letter of each word. </a:t>
            </a:r>
          </a:p>
          <a:p>
            <a:pPr>
              <a:buFont typeface="Wingdings" charset="2"/>
              <a:buChar char="ü"/>
            </a:pPr>
            <a:endParaRPr lang="en-US" sz="2000" dirty="0"/>
          </a:p>
        </p:txBody>
      </p:sp>
    </p:spTree>
    <p:extLst>
      <p:ext uri="{BB962C8B-B14F-4D97-AF65-F5344CB8AC3E}">
        <p14:creationId xmlns:p14="http://schemas.microsoft.com/office/powerpoint/2010/main" val="1172311949"/>
      </p:ext>
    </p:extLst>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938FDD-9ED0-4890-AEA4-73A88C1FF7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66BD72-7979-43F6-A56F-D08228E906A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FDC2CD1-0CAF-4450-B970-471287308F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1432</Words>
  <Application>Microsoft Office PowerPoint</Application>
  <PresentationFormat>Widescreen</PresentationFormat>
  <Paragraphs>152</Paragraphs>
  <Slides>12</Slides>
  <Notes>10</Notes>
  <HiddenSlides>0</HiddenSlides>
  <MMClips>1</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Consolas</vt:lpstr>
      <vt:lpstr>Segoe UI</vt:lpstr>
      <vt:lpstr>Segoe UI Semibold</vt:lpstr>
      <vt:lpstr>Wingdings</vt:lpstr>
      <vt:lpstr>Microsoft Philanthropies TEALS</vt:lpstr>
      <vt:lpstr>Black Template</vt:lpstr>
      <vt:lpstr>Lesson 4.02: For Loops</vt:lpstr>
      <vt:lpstr>Looping Basics  </vt:lpstr>
      <vt:lpstr>Today’s Plan</vt:lpstr>
      <vt:lpstr>Do Now</vt:lpstr>
      <vt:lpstr>Ranges and Indices []</vt:lpstr>
      <vt:lpstr> Debugging</vt:lpstr>
      <vt:lpstr>Function Contains Two Errors</vt:lpstr>
      <vt:lpstr>Lab fruit_pluralizer - Part 1</vt:lpstr>
      <vt:lpstr>Lab fruit_pluralizer - Part 2</vt:lpstr>
      <vt:lpstr>Lab Part 3 - my_reverse</vt:lpstr>
      <vt:lpstr>Lab Part 4 - Bonus</vt:lpstr>
      <vt:lpstr>Exit Ticket/Reflection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2019-11-12T20:23:24Z</dcterms:created>
  <dcterms:modified xsi:type="dcterms:W3CDTF">2021-03-30T00:01:07Z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ies>
</file>