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1"/>
  </p:notesMasterIdLst>
  <p:sldIdLst>
    <p:sldId id="1670" r:id="rId6"/>
    <p:sldId id="1679" r:id="rId7"/>
    <p:sldId id="1680" r:id="rId8"/>
    <p:sldId id="257" r:id="rId9"/>
    <p:sldId id="267" r:id="rId10"/>
    <p:sldId id="259" r:id="rId11"/>
    <p:sldId id="1698" r:id="rId12"/>
    <p:sldId id="1699" r:id="rId13"/>
    <p:sldId id="1700" r:id="rId14"/>
    <p:sldId id="261" r:id="rId15"/>
    <p:sldId id="262" r:id="rId16"/>
    <p:sldId id="263" r:id="rId17"/>
    <p:sldId id="264" r:id="rId18"/>
    <p:sldId id="265" r:id="rId19"/>
    <p:sldId id="1697"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F76A4-B0DD-4308-AA7A-44DA3D882709}" v="123" dt="2019-11-12T20:23:24.180"/>
    <p1510:client id="{9AE096F1-B2B0-4CC7-A2E4-55B76598CE4D}" v="76" dt="2019-11-13T15:59:42.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6825" autoAdjust="0"/>
  </p:normalViewPr>
  <p:slideViewPr>
    <p:cSldViewPr snapToGrid="0">
      <p:cViewPr varScale="1">
        <p:scale>
          <a:sx n="74" d="100"/>
          <a:sy n="74" d="100"/>
        </p:scale>
        <p:origin x="1013"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a:t>
            </a:r>
          </a:p>
          <a:p>
            <a:r>
              <a:rPr lang="en-US" b="1" dirty="0">
                <a:effectLst/>
              </a:rPr>
              <a:t>Duration Description</a:t>
            </a:r>
            <a:endParaRPr lang="en-US" dirty="0">
              <a:effectLst/>
            </a:endParaRPr>
          </a:p>
          <a:p>
            <a:r>
              <a:rPr lang="en-US" dirty="0">
                <a:effectLst/>
              </a:rPr>
              <a:t>5 Minutes Do Now</a:t>
            </a:r>
          </a:p>
          <a:p>
            <a:r>
              <a:rPr lang="en-US" dirty="0">
                <a:effectLst/>
              </a:rPr>
              <a:t>10 Minutes Lesson</a:t>
            </a:r>
          </a:p>
          <a:p>
            <a:r>
              <a:rPr lang="en-US" dirty="0">
                <a:effectLst/>
              </a:rPr>
              <a:t>35 Minutes Lab</a:t>
            </a:r>
          </a:p>
          <a:p>
            <a:r>
              <a:rPr lang="en-US" dirty="0">
                <a:effectLst/>
              </a:rPr>
              <a:t>5 Minutes Debrief</a:t>
            </a:r>
          </a:p>
          <a:p>
            <a:r>
              <a:rPr lang="en-US" b="1" dirty="0"/>
              <a:t>Day 2</a:t>
            </a:r>
          </a:p>
          <a:p>
            <a:r>
              <a:rPr lang="en-US" b="1" dirty="0">
                <a:effectLst/>
              </a:rPr>
              <a:t>Duration Description</a:t>
            </a:r>
            <a:endParaRPr lang="en-US" dirty="0">
              <a:effectLst/>
            </a:endParaRPr>
          </a:p>
          <a:p>
            <a:r>
              <a:rPr lang="en-US" dirty="0">
                <a:effectLst/>
              </a:rPr>
              <a:t>5 Minutes Do Now</a:t>
            </a:r>
          </a:p>
          <a:p>
            <a:r>
              <a:rPr lang="en-US" dirty="0">
                <a:effectLst/>
              </a:rPr>
              <a:t>10 Minutes Review</a:t>
            </a:r>
          </a:p>
          <a:p>
            <a:r>
              <a:rPr lang="en-US" dirty="0">
                <a:effectLst/>
              </a:rPr>
              <a:t>35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write</a:t>
            </a:r>
            <a:r>
              <a:rPr lang="en-US" baseline="0" dirty="0"/>
              <a:t> it as a loop within a loop or a loop calling a function that loops producing the line of stars.</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180554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Instructors / volunteers:  The link mentioned in the 4.03 Lesson document can optionally be showed in class at this point --</a:t>
            </a:r>
            <a:br>
              <a:rPr lang="en-US" dirty="0"/>
            </a:br>
            <a:r>
              <a:rPr lang="en-US" dirty="0"/>
              <a:t>    https://youtu.be/fyP4SXpkYG4</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06200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90604938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90604938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90604938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90604938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initial 0 in the range function calls is an </a:t>
            </a:r>
            <a:r>
              <a:rPr lang="en-US" i="1" dirty="0"/>
              <a:t>optional parameter</a:t>
            </a:r>
            <a:r>
              <a:rPr lang="en-US" i="0" dirty="0"/>
              <a:t>, so</a:t>
            </a:r>
            <a:br>
              <a:rPr lang="en-US" i="0" dirty="0"/>
            </a:br>
            <a:r>
              <a:rPr lang="en-US" i="0" dirty="0"/>
              <a:t>    for </a:t>
            </a:r>
            <a:r>
              <a:rPr lang="en-US" i="0" dirty="0" err="1"/>
              <a:t>i</a:t>
            </a:r>
            <a:r>
              <a:rPr lang="en-US" i="0" dirty="0"/>
              <a:t> in range(</a:t>
            </a:r>
            <a:r>
              <a:rPr lang="en-US" i="0" dirty="0" err="1"/>
              <a:t>len</a:t>
            </a:r>
            <a:r>
              <a:rPr lang="en-US" i="0" dirty="0"/>
              <a:t>(tens)):</a:t>
            </a:r>
            <a:br>
              <a:rPr lang="en-US" i="0" dirty="0"/>
            </a:br>
            <a:r>
              <a:rPr lang="en-US" i="0" dirty="0"/>
              <a:t>would work the same as</a:t>
            </a:r>
          </a:p>
          <a:p>
            <a:pPr marL="0" lvl="0" indent="0" algn="l" rtl="0">
              <a:spcBef>
                <a:spcPts val="0"/>
              </a:spcBef>
              <a:spcAft>
                <a:spcPts val="0"/>
              </a:spcAft>
              <a:buNone/>
            </a:pPr>
            <a:r>
              <a:rPr lang="en-US" i="0" dirty="0"/>
              <a:t>    for </a:t>
            </a:r>
            <a:r>
              <a:rPr lang="en-US" i="0" dirty="0" err="1"/>
              <a:t>i</a:t>
            </a:r>
            <a:r>
              <a:rPr lang="en-US" i="0" dirty="0"/>
              <a:t> in range(0, </a:t>
            </a:r>
            <a:r>
              <a:rPr lang="en-US" i="0" dirty="0" err="1"/>
              <a:t>len</a:t>
            </a:r>
            <a:r>
              <a:rPr lang="en-US" i="0" dirty="0"/>
              <a:t>(tens)):</a:t>
            </a:r>
          </a:p>
          <a:p>
            <a:pPr marL="0" lvl="0" indent="0" algn="l" rtl="0">
              <a:spcBef>
                <a:spcPts val="0"/>
              </a:spcBef>
              <a:spcAft>
                <a:spcPts val="0"/>
              </a:spcAft>
              <a:buNone/>
            </a:pPr>
            <a:endParaRPr i="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90604938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9060493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 6 can be used as a quick review of slice syntax.</a:t>
            </a:r>
            <a:br>
              <a:rPr lang="en-US" dirty="0"/>
            </a:br>
            <a:r>
              <a:rPr lang="en-US" dirty="0"/>
              <a:t>The slice </a:t>
            </a:r>
            <a:r>
              <a:rPr lang="en-US" sz="1200" b="1"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'-'[0:len(</a:t>
            </a:r>
            <a:r>
              <a:rPr lang="en-US" sz="1200" b="1"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ones_digit</a:t>
            </a:r>
            <a:r>
              <a:rPr lang="en-US" sz="1200" b="1"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starts at position 0 of the string </a:t>
            </a:r>
            <a:r>
              <a:rPr lang="en-US" sz="1200" b="1"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br>
              <a:rPr lang="en-US" sz="1200" b="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br>
            <a:r>
              <a:rPr lang="en-US" sz="1200" b="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If </a:t>
            </a:r>
            <a:r>
              <a:rPr lang="en-US" sz="1200" b="1"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ones_digit</a:t>
            </a:r>
            <a:r>
              <a:rPr lang="en-US" sz="1200" b="1"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has length zero, it prints zero characters from that string. Otherwise it prints more than zero characters.</a:t>
            </a:r>
            <a:br>
              <a:rPr lang="en-US" sz="1200" b="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br>
            <a:r>
              <a:rPr lang="en-US" sz="1200" b="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Since there is only one character in the string, a hyphen is always printed unless </a:t>
            </a:r>
            <a:r>
              <a:rPr lang="en-US" sz="1200" b="1"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ones_digit</a:t>
            </a:r>
            <a:r>
              <a:rPr lang="en-US" sz="1200" b="1"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is an empty string.</a:t>
            </a:r>
            <a:endParaRPr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4.03: Nested For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Labs - Drawing images using nested </a:t>
            </a:r>
            <a:r>
              <a:rPr lang="en-US" dirty="0">
                <a:latin typeface="Consolas" panose="020B0609020204030204" pitchFamily="49" charset="0"/>
              </a:rPr>
              <a:t>for</a:t>
            </a:r>
            <a:r>
              <a:rPr lang="en-US" dirty="0"/>
              <a:t> loops</a:t>
            </a:r>
          </a:p>
        </p:txBody>
      </p:sp>
      <p:sp>
        <p:nvSpPr>
          <p:cNvPr id="3" name="Content Placeholder 2"/>
          <p:cNvSpPr>
            <a:spLocks noGrp="1"/>
          </p:cNvSpPr>
          <p:nvPr>
            <p:ph type="body" sz="quarter" idx="10"/>
          </p:nvPr>
        </p:nvSpPr>
        <p:spPr/>
        <p:txBody>
          <a:bodyPr>
            <a:normAutofit/>
          </a:bodyPr>
          <a:lstStyle/>
          <a:p>
            <a:pPr marL="514350" indent="-514350">
              <a:buFont typeface="+mj-lt"/>
              <a:buAutoNum type="arabicPeriod"/>
            </a:pPr>
            <a:r>
              <a:rPr lang="en-US" sz="3200" dirty="0"/>
              <a:t>For each of the following labs, write a function that will draw the desired output. </a:t>
            </a:r>
          </a:p>
          <a:p>
            <a:pPr marL="514350" indent="-514350">
              <a:buFont typeface="+mj-lt"/>
              <a:buAutoNum type="arabicPeriod"/>
            </a:pPr>
            <a:r>
              <a:rPr lang="en-US" sz="3200" dirty="0"/>
              <a:t>You may use an extra function if you find it helpful</a:t>
            </a:r>
            <a:r>
              <a:rPr lang="en-US" dirty="0"/>
              <a:t>.</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a:t>
            </a:r>
          </a:p>
        </p:txBody>
      </p:sp>
      <p:sp>
        <p:nvSpPr>
          <p:cNvPr id="3" name="Content Placeholder 2"/>
          <p:cNvSpPr>
            <a:spLocks noGrp="1"/>
          </p:cNvSpPr>
          <p:nvPr>
            <p:ph type="body" sz="quarter" idx="10"/>
          </p:nvPr>
        </p:nvSpPr>
        <p:spPr>
          <a:xfrm>
            <a:off x="586740" y="1394673"/>
            <a:ext cx="11018520" cy="5027390"/>
          </a:xfrm>
        </p:spPr>
        <p:txBody>
          <a:bodyPr>
            <a:normAutofit fontScale="92500" lnSpcReduction="10000"/>
          </a:bodyPr>
          <a:lstStyle/>
          <a:p>
            <a:pPr marL="514350" indent="-514350">
              <a:buFont typeface="+mj-lt"/>
              <a:buAutoNum type="arabicPeriod"/>
            </a:pPr>
            <a:r>
              <a:rPr lang="en-US" sz="3200" dirty="0"/>
              <a:t>Write a function, </a:t>
            </a:r>
            <a:r>
              <a:rPr lang="en-US" sz="3200" dirty="0">
                <a:latin typeface="Consolas" panose="020B0609020204030204" pitchFamily="49" charset="0"/>
                <a:ea typeface="Courier" charset="0"/>
                <a:cs typeface="Courier" charset="0"/>
              </a:rPr>
              <a:t>draw_7()</a:t>
            </a:r>
            <a:r>
              <a:rPr lang="en-US" sz="3200" dirty="0"/>
              <a:t>, to draw the 7x7 square:</a:t>
            </a:r>
          </a:p>
          <a:p>
            <a:endParaRPr lang="en-US" sz="3200" dirty="0"/>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a:t>
            </a:r>
          </a:p>
        </p:txBody>
      </p:sp>
      <p:sp>
        <p:nvSpPr>
          <p:cNvPr id="3" name="Content Placeholder 2"/>
          <p:cNvSpPr>
            <a:spLocks noGrp="1"/>
          </p:cNvSpPr>
          <p:nvPr>
            <p:ph sz="quarter" idx="10"/>
          </p:nvPr>
        </p:nvSpPr>
        <p:spPr>
          <a:xfrm>
            <a:off x="586580" y="1351972"/>
            <a:ext cx="11151763" cy="4833938"/>
          </a:xfrm>
        </p:spPr>
        <p:txBody>
          <a:bodyPr>
            <a:normAutofit fontScale="92500"/>
          </a:bodyPr>
          <a:lstStyle/>
          <a:p>
            <a:pPr marL="514350" indent="-514350">
              <a:buFont typeface="+mj-lt"/>
              <a:buAutoNum type="arabicPeriod"/>
            </a:pPr>
            <a:r>
              <a:rPr lang="en-US" sz="3200" dirty="0"/>
              <a:t>Write a function, </a:t>
            </a:r>
            <a:r>
              <a:rPr lang="en-US" sz="3200" dirty="0" err="1">
                <a:latin typeface="Consolas" panose="020B0609020204030204" pitchFamily="49" charset="0"/>
                <a:ea typeface="Courier" charset="0"/>
                <a:cs typeface="Courier" charset="0"/>
              </a:rPr>
              <a:t>stars_and_stripes</a:t>
            </a:r>
            <a:r>
              <a:rPr lang="en-US" sz="3200" dirty="0">
                <a:latin typeface="Consolas" panose="020B0609020204030204" pitchFamily="49" charset="0"/>
                <a:ea typeface="Courier" charset="0"/>
                <a:cs typeface="Courier" charset="0"/>
              </a:rPr>
              <a:t>()</a:t>
            </a:r>
            <a:r>
              <a:rPr lang="en-US" sz="3200" dirty="0"/>
              <a:t>, that will draw 3 pairs of rows -- first a row of 7 stars, followed by a row of 7 dashes:</a:t>
            </a:r>
          </a:p>
          <a:p>
            <a:pPr marL="514350" indent="-514350">
              <a:buFont typeface="+mj-lt"/>
              <a:buAutoNum type="arabicPeriod"/>
            </a:pPr>
            <a:endParaRPr lang="en-US" sz="3200" dirty="0"/>
          </a:p>
          <a:p>
            <a:pPr algn="ctr">
              <a:buNone/>
            </a:pPr>
            <a:r>
              <a:rPr lang="en-US" sz="3200" dirty="0">
                <a:latin typeface="Courier"/>
              </a:rPr>
              <a:t>* * * * * * * </a:t>
            </a:r>
          </a:p>
          <a:p>
            <a:pPr algn="ctr">
              <a:buNone/>
            </a:pPr>
            <a:r>
              <a:rPr lang="en-US" sz="3200" dirty="0">
                <a:latin typeface="Courier"/>
              </a:rPr>
              <a:t>- - - - - - -</a:t>
            </a:r>
          </a:p>
          <a:p>
            <a:pPr algn="ctr">
              <a:buNone/>
            </a:pPr>
            <a:r>
              <a:rPr lang="en-US" sz="3200" dirty="0">
                <a:latin typeface="Courier"/>
              </a:rPr>
              <a:t>* * * * * * * </a:t>
            </a:r>
          </a:p>
          <a:p>
            <a:pPr algn="ctr">
              <a:buNone/>
            </a:pPr>
            <a:r>
              <a:rPr lang="en-US" sz="3200" dirty="0">
                <a:latin typeface="Courier"/>
              </a:rPr>
              <a:t>- - - - - - -</a:t>
            </a:r>
          </a:p>
          <a:p>
            <a:pPr algn="ctr">
              <a:buNone/>
            </a:pPr>
            <a:r>
              <a:rPr lang="en-US" sz="3200" dirty="0">
                <a:latin typeface="Courier"/>
              </a:rPr>
              <a:t>* * * * * * * </a:t>
            </a:r>
          </a:p>
          <a:p>
            <a:pPr algn="ctr">
              <a:buNone/>
            </a:pPr>
            <a:r>
              <a:rPr lang="en-US" sz="3200" dirty="0">
                <a:latin typeface="Courier"/>
              </a:rPr>
              <a:t>- - - - - - -</a:t>
            </a:r>
          </a:p>
          <a:p>
            <a:endParaRPr lang="en-US" dirty="0">
              <a:latin typeface="Courie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a:t>
            </a:r>
          </a:p>
        </p:txBody>
      </p:sp>
      <p:sp>
        <p:nvSpPr>
          <p:cNvPr id="3" name="Content Placeholder 2"/>
          <p:cNvSpPr>
            <a:spLocks noGrp="1"/>
          </p:cNvSpPr>
          <p:nvPr>
            <p:ph type="body" sz="quarter" idx="10"/>
          </p:nvPr>
        </p:nvSpPr>
        <p:spPr>
          <a:xfrm>
            <a:off x="588263" y="1316881"/>
            <a:ext cx="11018520" cy="5375733"/>
          </a:xfrm>
        </p:spPr>
        <p:txBody>
          <a:bodyPr>
            <a:normAutofit/>
          </a:bodyPr>
          <a:lstStyle/>
          <a:p>
            <a:pPr marL="514350" indent="-514350">
              <a:buFont typeface="+mj-lt"/>
              <a:buAutoNum type="arabicPeriod"/>
            </a:pPr>
            <a:r>
              <a:rPr lang="en-US" sz="3200" dirty="0">
                <a:latin typeface="Calibri"/>
              </a:rPr>
              <a:t>Write a function, </a:t>
            </a:r>
            <a:r>
              <a:rPr lang="en-US" dirty="0" err="1">
                <a:latin typeface="Consolas" panose="020B0609020204030204" pitchFamily="49" charset="0"/>
                <a:ea typeface="Courier" charset="0"/>
                <a:cs typeface="Courier" charset="0"/>
              </a:rPr>
              <a:t>increasing_triangle</a:t>
            </a:r>
            <a:r>
              <a:rPr lang="en-US" dirty="0">
                <a:latin typeface="Consolas" panose="020B0609020204030204" pitchFamily="49" charset="0"/>
                <a:ea typeface="Courier" charset="0"/>
                <a:cs typeface="Courier" charset="0"/>
              </a:rPr>
              <a:t>(), </a:t>
            </a:r>
            <a:r>
              <a:rPr lang="en-US" sz="3200" dirty="0">
                <a:latin typeface="Calibri"/>
              </a:rPr>
              <a:t>that will print out the following when the value 7 is passed in to the function:</a:t>
            </a:r>
          </a:p>
          <a:p>
            <a:endParaRPr lang="en-US" sz="3200" dirty="0">
              <a:latin typeface="Calibri"/>
            </a:endParaRPr>
          </a:p>
          <a:p>
            <a:pPr>
              <a:buNone/>
            </a:pPr>
            <a:r>
              <a:rPr lang="en-US" dirty="0">
                <a:latin typeface="Calibri"/>
              </a:rPr>
              <a:t>1</a:t>
            </a:r>
          </a:p>
          <a:p>
            <a:pPr>
              <a:buNone/>
            </a:pPr>
            <a:r>
              <a:rPr lang="en-US" dirty="0">
                <a:latin typeface="Calibri"/>
              </a:rPr>
              <a:t>12</a:t>
            </a:r>
          </a:p>
          <a:p>
            <a:pPr>
              <a:buNone/>
            </a:pPr>
            <a:r>
              <a:rPr lang="en-US" dirty="0">
                <a:latin typeface="Calibri"/>
              </a:rPr>
              <a:t>123 </a:t>
            </a:r>
          </a:p>
          <a:p>
            <a:pPr>
              <a:buNone/>
            </a:pPr>
            <a:r>
              <a:rPr lang="en-US" dirty="0">
                <a:latin typeface="Calibri"/>
              </a:rPr>
              <a:t>1234 </a:t>
            </a:r>
          </a:p>
          <a:p>
            <a:pPr>
              <a:buNone/>
            </a:pPr>
            <a:r>
              <a:rPr lang="en-US" dirty="0">
                <a:latin typeface="Calibri"/>
              </a:rPr>
              <a:t>12345 </a:t>
            </a:r>
          </a:p>
          <a:p>
            <a:pPr>
              <a:buNone/>
            </a:pPr>
            <a:r>
              <a:rPr lang="en-US" dirty="0">
                <a:latin typeface="Calibri"/>
              </a:rPr>
              <a:t>123456 </a:t>
            </a:r>
          </a:p>
          <a:p>
            <a:pPr>
              <a:buNone/>
            </a:pPr>
            <a:r>
              <a:rPr lang="en-US" dirty="0">
                <a:latin typeface="Calibri"/>
              </a:rPr>
              <a:t>1234567</a:t>
            </a:r>
          </a:p>
          <a:p>
            <a:endParaRPr lang="en-US" dirty="0">
              <a:latin typeface="Courie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Bonus Lab Problem</a:t>
            </a:r>
          </a:p>
        </p:txBody>
      </p:sp>
      <p:sp>
        <p:nvSpPr>
          <p:cNvPr id="3" name="Content Placeholder 2"/>
          <p:cNvSpPr>
            <a:spLocks noGrp="1"/>
          </p:cNvSpPr>
          <p:nvPr>
            <p:ph type="body" sz="quarter" idx="10"/>
          </p:nvPr>
        </p:nvSpPr>
        <p:spPr>
          <a:xfrm>
            <a:off x="586390" y="1434370"/>
            <a:ext cx="11018520" cy="5149310"/>
          </a:xfrm>
        </p:spPr>
        <p:txBody>
          <a:bodyPr>
            <a:noAutofit/>
          </a:bodyPr>
          <a:lstStyle/>
          <a:p>
            <a:r>
              <a:rPr lang="en-US" sz="3200" dirty="0">
                <a:latin typeface="Calibri"/>
              </a:rPr>
              <a:t>Use a function to create your own pattern or drawing.</a:t>
            </a:r>
          </a:p>
          <a:p>
            <a:endParaRPr lang="en-US" sz="3200" dirty="0">
              <a:latin typeface="Calibri"/>
            </a:endParaRPr>
          </a:p>
          <a:p>
            <a:pPr marL="457200" indent="-457200">
              <a:buFont typeface="Arial" panose="020B0604020202020204" pitchFamily="34" charset="0"/>
              <a:buChar char="•"/>
            </a:pPr>
            <a:r>
              <a:rPr lang="en-US" sz="3200" dirty="0">
                <a:latin typeface="Calibri"/>
              </a:rPr>
              <a:t>Optionally, ask for numeric input from the user. Don't forget to cast the response from a string to a numeric value.</a:t>
            </a:r>
          </a:p>
          <a:p>
            <a:pPr marL="457200" indent="-457200">
              <a:buFont typeface="Arial" panose="020B0604020202020204" pitchFamily="34" charset="0"/>
              <a:buChar char="•"/>
            </a:pPr>
            <a:r>
              <a:rPr lang="en-US" sz="3200" dirty="0">
                <a:latin typeface="Calibri"/>
              </a:rPr>
              <a:t>Different user </a:t>
            </a:r>
            <a:r>
              <a:rPr lang="en-US" sz="3200" dirty="0" err="1">
                <a:latin typeface="Calibri"/>
              </a:rPr>
              <a:t>resonses</a:t>
            </a:r>
            <a:r>
              <a:rPr lang="en-US" sz="3200" dirty="0">
                <a:latin typeface="Calibri"/>
              </a:rPr>
              <a:t> should result in some change to the printed pattern (e.g., size or shape).</a:t>
            </a:r>
          </a:p>
          <a:p>
            <a:pPr marL="457200" indent="-457200">
              <a:buFont typeface="Arial" panose="020B0604020202020204" pitchFamily="34" charset="0"/>
              <a:buChar char="•"/>
            </a:pPr>
            <a:r>
              <a:rPr lang="en-US" sz="3200" dirty="0">
                <a:latin typeface="Calibri"/>
              </a:rPr>
              <a:t>String inputs can also be used if needed.</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947952"/>
          </a:xfrm>
        </p:spPr>
        <p:txBody>
          <a:bodyPr/>
          <a:lstStyle/>
          <a:p>
            <a:r>
              <a:rPr lang="en-US" dirty="0"/>
              <a:t>Inform students that there will be a Unit 4 Quiz after Lesson 4.04. </a:t>
            </a:r>
          </a:p>
          <a:p>
            <a:r>
              <a:rPr lang="en-US" dirty="0"/>
              <a:t>Go over common questions the students have.</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Nested For Loops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nested </a:t>
            </a:r>
            <a:r>
              <a:rPr lang="en-US" b="1" dirty="0">
                <a:latin typeface="Consolas" panose="020B0609020204030204" pitchFamily="49" charset="0"/>
              </a:rPr>
              <a:t>for</a:t>
            </a:r>
            <a:r>
              <a:rPr lang="en-US" b="1" dirty="0"/>
              <a:t> loops, stack trace</a:t>
            </a:r>
          </a:p>
          <a:p>
            <a:pPr marL="342900" indent="-342900">
              <a:buFont typeface="Arial" panose="020B0604020202020204" pitchFamily="34" charset="0"/>
              <a:buChar char="•"/>
            </a:pPr>
            <a:r>
              <a:rPr lang="en-US" dirty="0"/>
              <a:t>Demonstrate </a:t>
            </a:r>
            <a:r>
              <a:rPr lang="en-US" dirty="0">
                <a:latin typeface="Consolas" panose="020B0609020204030204" pitchFamily="49" charset="0"/>
              </a:rPr>
              <a:t>for</a:t>
            </a:r>
            <a:r>
              <a:rPr lang="en-US" dirty="0"/>
              <a:t> loops using a function and a </a:t>
            </a:r>
            <a:r>
              <a:rPr lang="en-US" dirty="0">
                <a:latin typeface="Consolas" panose="020B0609020204030204" pitchFamily="49" charset="0"/>
              </a:rPr>
              <a:t>for</a:t>
            </a:r>
            <a:r>
              <a:rPr lang="en-US" dirty="0"/>
              <a:t> loop</a:t>
            </a:r>
          </a:p>
          <a:p>
            <a:pPr marL="342900" indent="-342900">
              <a:buFont typeface="Arial" panose="020B0604020202020204" pitchFamily="34" charset="0"/>
              <a:buChar char="•"/>
            </a:pPr>
            <a:r>
              <a:rPr lang="en-US" dirty="0"/>
              <a:t>Demonstrate nested loops using an outer and an inner </a:t>
            </a:r>
            <a:r>
              <a:rPr lang="en-US" dirty="0">
                <a:latin typeface="Consolas" panose="020B0609020204030204" pitchFamily="49" charset="0"/>
              </a:rPr>
              <a:t>for</a:t>
            </a:r>
            <a:r>
              <a:rPr lang="en-US" dirty="0"/>
              <a:t> loop</a:t>
            </a:r>
          </a:p>
          <a:p>
            <a:pPr marL="342900" indent="-342900">
              <a:buFont typeface="Arial" panose="020B0604020202020204" pitchFamily="34" charset="0"/>
              <a:buChar char="•"/>
            </a:pPr>
            <a:r>
              <a:rPr lang="en-US" dirty="0"/>
              <a:t>Use stack trace to demonstrate the flow of nested </a:t>
            </a:r>
            <a:r>
              <a:rPr lang="en-US" dirty="0">
                <a:latin typeface="Consolas" panose="020B0609020204030204" pitchFamily="49" charset="0"/>
              </a:rPr>
              <a:t>for</a:t>
            </a:r>
            <a:r>
              <a:rPr lang="en-US" dirty="0"/>
              <a:t> loops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3961084"/>
          </a:xfrm>
        </p:spPr>
        <p:txBody>
          <a:bodyPr/>
          <a:lstStyle/>
          <a:p>
            <a:pPr>
              <a:spcAft>
                <a:spcPts val="600"/>
              </a:spcAft>
            </a:pPr>
            <a:r>
              <a:rPr lang="en-US" sz="1800" b="1" dirty="0"/>
              <a:t>Day 1 </a:t>
            </a:r>
          </a:p>
          <a:p>
            <a:pPr>
              <a:spcAft>
                <a:spcPts val="600"/>
              </a:spcAft>
            </a:pPr>
            <a:r>
              <a:rPr lang="en-US" sz="1800" dirty="0"/>
              <a:t>Do Now</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a:p>
            <a:pPr>
              <a:spcAft>
                <a:spcPts val="600"/>
              </a:spcAft>
            </a:pPr>
            <a:r>
              <a:rPr lang="en-US" sz="1800" b="1" dirty="0"/>
              <a:t>Day 2</a:t>
            </a:r>
          </a:p>
          <a:p>
            <a:pPr>
              <a:spcAft>
                <a:spcPts val="600"/>
              </a:spcAft>
            </a:pPr>
            <a:r>
              <a:rPr lang="en-US" sz="1800" dirty="0"/>
              <a:t>Do Now</a:t>
            </a:r>
          </a:p>
          <a:p>
            <a:pPr>
              <a:spcAft>
                <a:spcPts val="600"/>
              </a:spcAft>
            </a:pPr>
            <a:r>
              <a:rPr lang="en-US" sz="1800" dirty="0"/>
              <a:t>Review</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 Part 1</a:t>
            </a:r>
          </a:p>
        </p:txBody>
      </p:sp>
      <p:sp>
        <p:nvSpPr>
          <p:cNvPr id="3" name="Content Placeholder 2"/>
          <p:cNvSpPr>
            <a:spLocks noGrp="1"/>
          </p:cNvSpPr>
          <p:nvPr>
            <p:ph type="body" sz="quarter" idx="10"/>
          </p:nvPr>
        </p:nvSpPr>
        <p:spPr>
          <a:xfrm>
            <a:off x="586390" y="1434370"/>
            <a:ext cx="11018520" cy="4671462"/>
          </a:xfrm>
        </p:spPr>
        <p:txBody>
          <a:bodyPr>
            <a:normAutofit/>
          </a:bodyPr>
          <a:lstStyle/>
          <a:p>
            <a:pPr>
              <a:buNone/>
            </a:pPr>
            <a:r>
              <a:rPr lang="en-US" sz="3200" dirty="0"/>
              <a:t>Enter the following code into your console</a:t>
            </a:r>
          </a:p>
          <a:p>
            <a:pPr>
              <a:buNone/>
            </a:pPr>
            <a:endParaRPr lang="en-US" sz="3200" dirty="0"/>
          </a:p>
          <a:p>
            <a:pPr marL="514350" lvl="0" indent="-514350">
              <a:spcBef>
                <a:spcPts val="0"/>
              </a:spcBef>
              <a:buClr>
                <a:srgbClr val="000000"/>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print_6_stars():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print_6_stars()</a:t>
            </a:r>
          </a:p>
          <a:p>
            <a:pPr lvl="0">
              <a:spcBef>
                <a:spcPts val="0"/>
              </a:spcBef>
              <a:buClr>
                <a:srgbClr val="000000"/>
              </a:buClr>
            </a:pP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r>
              <a:rPr lang="en-US" sz="3200" dirty="0"/>
              <a:t>Write down the output of the function </a:t>
            </a:r>
            <a:r>
              <a:rPr lang="en-US" sz="3200" dirty="0">
                <a:latin typeface="Consolas" panose="020B0609020204030204" pitchFamily="49" charset="0"/>
                <a:ea typeface="Courier" charset="0"/>
                <a:cs typeface="Courier" charset="0"/>
              </a:rPr>
              <a:t>print_6_stars()</a:t>
            </a:r>
            <a:r>
              <a:rPr lang="en-US" sz="3200" i="1" dirty="0">
                <a:latin typeface="Courier" charset="0"/>
                <a:ea typeface="Courier" charset="0"/>
                <a:cs typeface="Courier" charset="0"/>
              </a:rPr>
              <a: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 Part 2</a:t>
            </a:r>
          </a:p>
        </p:txBody>
      </p:sp>
      <p:sp>
        <p:nvSpPr>
          <p:cNvPr id="3" name="Content Placeholder 2"/>
          <p:cNvSpPr>
            <a:spLocks noGrp="1"/>
          </p:cNvSpPr>
          <p:nvPr>
            <p:ph type="body" sz="quarter" idx="10"/>
          </p:nvPr>
        </p:nvSpPr>
        <p:spPr>
          <a:xfrm>
            <a:off x="588263" y="1124654"/>
            <a:ext cx="10445405" cy="5276146"/>
          </a:xfrm>
        </p:spPr>
        <p:txBody>
          <a:bodyPr>
            <a:noAutofit/>
          </a:bodyPr>
          <a:lstStyle/>
          <a:p>
            <a:pPr marL="514350" indent="-514350">
              <a:buFont typeface="+mj-lt"/>
              <a:buAutoNum type="arabicPeriod"/>
            </a:pPr>
            <a:r>
              <a:rPr lang="en-US" dirty="0"/>
              <a:t>Write a function </a:t>
            </a:r>
            <a:r>
              <a:rPr lang="en-US" dirty="0" err="1">
                <a:latin typeface="Consolas" panose="020B0609020204030204" pitchFamily="49" charset="0"/>
                <a:ea typeface="Courier" charset="0"/>
                <a:cs typeface="Courier" charset="0"/>
              </a:rPr>
              <a:t>print_star_squares</a:t>
            </a:r>
            <a:r>
              <a:rPr lang="en-US" dirty="0">
                <a:latin typeface="Consolas" panose="020B0609020204030204" pitchFamily="49" charset="0"/>
              </a:rPr>
              <a:t> </a:t>
            </a:r>
          </a:p>
          <a:p>
            <a:pPr marL="514350" indent="-514350">
              <a:buFont typeface="+mj-lt"/>
              <a:buAutoNum type="arabicPeriod"/>
            </a:pPr>
            <a:r>
              <a:rPr lang="en-US" dirty="0"/>
              <a:t>Call </a:t>
            </a:r>
            <a:r>
              <a:rPr lang="en-US" dirty="0">
                <a:latin typeface="Consolas" panose="020B0609020204030204" pitchFamily="49" charset="0"/>
                <a:ea typeface="Courier" charset="0"/>
                <a:cs typeface="Courier" charset="0"/>
              </a:rPr>
              <a:t>print_6_stars </a:t>
            </a:r>
            <a:r>
              <a:rPr lang="en-US" dirty="0"/>
              <a:t>in a loop to output the following:</a:t>
            </a:r>
          </a:p>
          <a:p>
            <a:endParaRPr lang="en-US" sz="2400" dirty="0">
              <a:latin typeface="Consolas" panose="020B0609020204030204" pitchFamily="49" charset="0"/>
              <a:ea typeface="Courier" charset="0"/>
              <a:cs typeface="Courier" charset="0"/>
            </a:endParaRP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endParaRPr lang="en-US" sz="2400" dirty="0">
              <a:latin typeface="Consolas" panose="020B0609020204030204" pitchFamily="49" charset="0"/>
              <a:ea typeface="Courier" charset="0"/>
              <a:cs typeface="Courier" charset="0"/>
            </a:endParaRPr>
          </a:p>
          <a:p>
            <a:pPr marL="514350" indent="-514350">
              <a:spcBef>
                <a:spcPts val="0"/>
              </a:spcBef>
              <a:buFont typeface="+mj-lt"/>
              <a:buAutoNum type="arabicPeriod" startAt="3"/>
            </a:pPr>
            <a:r>
              <a:rPr lang="en-US" dirty="0"/>
              <a:t>Rewrite the function </a:t>
            </a:r>
            <a:r>
              <a:rPr lang="en-US" dirty="0" err="1">
                <a:latin typeface="Consolas" panose="020B0609020204030204" pitchFamily="49" charset="0"/>
                <a:ea typeface="Courier" charset="0"/>
                <a:cs typeface="Courier" charset="0"/>
              </a:rPr>
              <a:t>print_star_squares</a:t>
            </a:r>
            <a:r>
              <a:rPr lang="en-US" dirty="0">
                <a:latin typeface="Consolas" panose="020B0609020204030204" pitchFamily="49" charset="0"/>
                <a:ea typeface="Courier" charset="0"/>
                <a:cs typeface="Courier" charset="0"/>
              </a:rPr>
              <a:t> </a:t>
            </a:r>
            <a:r>
              <a:rPr lang="en-US" dirty="0"/>
              <a:t>without using </a:t>
            </a:r>
            <a:r>
              <a:rPr lang="en-US" dirty="0">
                <a:latin typeface="Consolas" panose="020B0609020204030204" pitchFamily="49" charset="0"/>
                <a:ea typeface="Courier" charset="0"/>
                <a:cs typeface="Courier" charset="0"/>
              </a:rPr>
              <a:t>print_6_stars</a:t>
            </a:r>
            <a:r>
              <a:rPr lang="en-US" dirty="0">
                <a:latin typeface="Consolas" panose="020B0609020204030204" pitchFamily="49" charset="0"/>
              </a:rPr>
              <a:t>. </a:t>
            </a:r>
          </a:p>
        </p:txBody>
      </p:sp>
    </p:spTree>
    <p:extLst>
      <p:ext uri="{BB962C8B-B14F-4D97-AF65-F5344CB8AC3E}">
        <p14:creationId xmlns:p14="http://schemas.microsoft.com/office/powerpoint/2010/main" val="17307023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latin typeface="Consolas" panose="020B0609020204030204" pitchFamily="49" charset="0"/>
              </a:rPr>
              <a:t>for</a:t>
            </a:r>
            <a:r>
              <a:rPr lang="en-US" dirty="0"/>
              <a:t> Loop</a:t>
            </a:r>
          </a:p>
        </p:txBody>
      </p:sp>
      <p:sp>
        <p:nvSpPr>
          <p:cNvPr id="3" name="Content Placeholder 2"/>
          <p:cNvSpPr>
            <a:spLocks noGrp="1"/>
          </p:cNvSpPr>
          <p:nvPr>
            <p:ph sz="quarter" idx="12"/>
          </p:nvPr>
        </p:nvSpPr>
        <p:spPr>
          <a:xfrm>
            <a:off x="584199" y="1435100"/>
            <a:ext cx="6729487" cy="4833938"/>
          </a:xfrm>
        </p:spPr>
        <p:txBody>
          <a:bodyPr>
            <a:normAutofit/>
          </a:bodyPr>
          <a:lstStyle/>
          <a:p>
            <a:pPr>
              <a:buFont typeface="Wingdings" charset="2"/>
              <a:buChar char="§"/>
            </a:pPr>
            <a:r>
              <a:rPr lang="en-US" sz="2400" b="1" dirty="0"/>
              <a:t>Nested </a:t>
            </a:r>
            <a:r>
              <a:rPr lang="en-US" sz="2400" b="1" dirty="0">
                <a:latin typeface="Consolas" panose="020B0609020204030204" pitchFamily="49" charset="0"/>
              </a:rPr>
              <a:t>for</a:t>
            </a:r>
            <a:r>
              <a:rPr lang="en-US" sz="2400" b="1" dirty="0"/>
              <a:t> loop</a:t>
            </a:r>
            <a:endParaRPr lang="en-US" sz="2400" dirty="0"/>
          </a:p>
          <a:p>
            <a:pPr lvl="1">
              <a:buFont typeface="Wingdings" charset="2"/>
              <a:buChar char="§"/>
            </a:pPr>
            <a:r>
              <a:rPr lang="en-US" dirty="0"/>
              <a:t>a loop inside another loop</a:t>
            </a:r>
          </a:p>
          <a:p>
            <a:pPr lvl="1">
              <a:buFont typeface="Wingdings" charset="2"/>
              <a:buChar char="§"/>
            </a:pPr>
            <a:r>
              <a:rPr lang="en-US" dirty="0"/>
              <a:t>The first loop is called the </a:t>
            </a:r>
            <a:r>
              <a:rPr lang="en-US" b="1" dirty="0"/>
              <a:t>outer loop</a:t>
            </a:r>
          </a:p>
          <a:p>
            <a:pPr lvl="1">
              <a:buFont typeface="Wingdings" charset="2"/>
              <a:buChar char="§"/>
            </a:pPr>
            <a:r>
              <a:rPr lang="en-US" dirty="0"/>
              <a:t>The second loop is called the </a:t>
            </a:r>
            <a:r>
              <a:rPr lang="en-US" b="1" dirty="0"/>
              <a:t>inner loop</a:t>
            </a:r>
          </a:p>
          <a:p>
            <a:pPr lvl="1">
              <a:buFont typeface="Wingdings" charset="2"/>
              <a:buChar char="§"/>
            </a:pPr>
            <a:r>
              <a:rPr lang="en-US" dirty="0"/>
              <a:t>For </a:t>
            </a:r>
            <a:r>
              <a:rPr lang="en-US" i="1" dirty="0"/>
              <a:t>each</a:t>
            </a:r>
            <a:r>
              <a:rPr lang="en-US" dirty="0"/>
              <a:t> iteration of the outer loop, the inner loop cycles through </a:t>
            </a:r>
            <a:r>
              <a:rPr lang="en-US" i="1" dirty="0"/>
              <a:t>all</a:t>
            </a:r>
            <a:r>
              <a:rPr lang="en-US" dirty="0"/>
              <a:t> of its iterations</a:t>
            </a:r>
          </a:p>
          <a:p>
            <a:pPr>
              <a:buFont typeface="Wingdings" charset="2"/>
              <a:buChar char="§"/>
            </a:pPr>
            <a:r>
              <a:rPr lang="en-US" sz="2400" dirty="0"/>
              <a:t>For a nested loop, </a:t>
            </a:r>
          </a:p>
          <a:p>
            <a:pPr lvl="1">
              <a:buFont typeface="Wingdings" charset="2"/>
              <a:buChar char="§"/>
            </a:pPr>
            <a:r>
              <a:rPr lang="en-US" dirty="0"/>
              <a:t>place the inner loop after the outer loop's controlled statement. </a:t>
            </a:r>
            <a:endParaRPr lang="en-US" sz="2400" dirty="0"/>
          </a:p>
          <a:p>
            <a:endParaRPr lang="en-US" dirty="0"/>
          </a:p>
        </p:txBody>
      </p:sp>
      <p:pic>
        <p:nvPicPr>
          <p:cNvPr id="4" name="Picture 2" descr="Flow Chart Diagram&#10;Begin&#10;Any Elements Collected?&#10;true move on false end&#10;if true&#10;initialize locall variable to first element&#10;control statement&#10;Elements remaining in collection?&#10;If false end&#10;if true initialize local variable to next element and repeat back to the control statement."/>
          <p:cNvPicPr>
            <a:picLocks noChangeAspect="1" noChangeArrowheads="1"/>
          </p:cNvPicPr>
          <p:nvPr/>
        </p:nvPicPr>
        <p:blipFill>
          <a:blip r:embed="rId3"/>
          <a:srcRect/>
          <a:stretch>
            <a:fillRect/>
          </a:stretch>
        </p:blipFill>
        <p:spPr bwMode="auto">
          <a:xfrm>
            <a:off x="7816645" y="317502"/>
            <a:ext cx="3287180" cy="6095918"/>
          </a:xfrm>
          <a:prstGeom prst="rect">
            <a:avLst/>
          </a:prstGeom>
          <a:noFill/>
          <a:ln w="9525">
            <a:noFill/>
            <a:miter lim="800000"/>
            <a:headEnd/>
            <a:tailEnd/>
          </a:ln>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a:t>
            </a:r>
            <a:endParaRPr dirty="0"/>
          </a:p>
        </p:txBody>
      </p:sp>
      <p:sp>
        <p:nvSpPr>
          <p:cNvPr id="90" name="Google Shape;90;p18"/>
          <p:cNvSpPr txBox="1">
            <a:spLocks noGrp="1"/>
          </p:cNvSpPr>
          <p:nvPr>
            <p:ph type="body" sz="quarter" idx="10"/>
          </p:nvPr>
        </p:nvSpPr>
        <p:spPr>
          <a:xfrm>
            <a:off x="586390" y="1434369"/>
            <a:ext cx="9966532" cy="3712817"/>
          </a:xfrm>
          <a:prstGeom prst="rect">
            <a:avLst/>
          </a:prstGeom>
        </p:spPr>
        <p:txBody>
          <a:bodyPr spcFirstLastPara="1" vert="horz" wrap="square" lIns="121900" tIns="121900" rIns="121900" bIns="121900" rtlCol="0" anchor="t" anchorCtr="0">
            <a:noAutofit/>
          </a:bodyPr>
          <a:lstStyle/>
          <a:p>
            <a:r>
              <a:rPr lang="en" b="1" dirty="0"/>
              <a:t>Count From 20 to 99</a:t>
            </a:r>
          </a:p>
          <a:p>
            <a:pPr marL="0" indent="0">
              <a:buNone/>
            </a:pPr>
            <a:endParaRPr lang="en" dirty="0"/>
          </a:p>
          <a:p>
            <a:pPr marL="514350" indent="-514350">
              <a:buFont typeface="+mj-lt"/>
              <a:buAutoNum type="arabicPeriod"/>
            </a:pPr>
            <a:r>
              <a:rPr lang="en" dirty="0"/>
              <a:t>How do you count from 20 to 99, </a:t>
            </a:r>
            <a:r>
              <a:rPr lang="en-US" i="1" dirty="0"/>
              <a:t>using words not digits</a:t>
            </a:r>
            <a:r>
              <a:rPr lang="en" dirty="0"/>
              <a:t>?</a:t>
            </a:r>
          </a:p>
          <a:p>
            <a:pPr marL="514350" indent="-514350">
              <a:buFont typeface="+mj-lt"/>
              <a:buAutoNum type="arabicPeriod"/>
            </a:pPr>
            <a:r>
              <a:rPr lang="en" dirty="0"/>
              <a:t>Say the words "twenty" through "ninety-nine" quickly.</a:t>
            </a:r>
            <a:endParaRPr dirty="0"/>
          </a:p>
          <a:p>
            <a:pPr marL="514350" indent="-514350">
              <a:spcBef>
                <a:spcPts val="2133"/>
              </a:spcBef>
              <a:buFont typeface="+mj-lt"/>
              <a:buAutoNum type="arabicPeriod"/>
            </a:pPr>
            <a:r>
              <a:rPr lang="en" dirty="0"/>
              <a:t>Describe your process. </a:t>
            </a:r>
            <a:r>
              <a:rPr lang="en-US" dirty="0"/>
              <a:t>What exactly is the repeating pattern that could be used by a computer program?</a:t>
            </a:r>
            <a:endParaRPr dirty="0"/>
          </a:p>
          <a:p>
            <a:pPr marL="0" indent="0">
              <a:spcBef>
                <a:spcPts val="2133"/>
              </a:spcBef>
              <a:spcAft>
                <a:spcPts val="2133"/>
              </a:spcAft>
              <a:buNone/>
            </a:pPr>
            <a:endParaRPr dirty="0"/>
          </a:p>
        </p:txBody>
      </p:sp>
      <p:sp>
        <p:nvSpPr>
          <p:cNvPr id="91" name="Google Shape;91;p18"/>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7</a:t>
            </a:f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 - </a:t>
            </a:r>
            <a:r>
              <a:rPr lang="en" dirty="0"/>
              <a:t>Count From 20 to 99</a:t>
            </a:r>
            <a:endParaRPr dirty="0"/>
          </a:p>
        </p:txBody>
      </p:sp>
      <p:sp>
        <p:nvSpPr>
          <p:cNvPr id="97" name="Google Shape;97;p19"/>
          <p:cNvSpPr txBox="1">
            <a:spLocks noGrp="1"/>
          </p:cNvSpPr>
          <p:nvPr>
            <p:ph type="body" sz="quarter" idx="10"/>
          </p:nvPr>
        </p:nvSpPr>
        <p:spPr>
          <a:xfrm>
            <a:off x="369407" y="1434369"/>
            <a:ext cx="11456674" cy="3044325"/>
          </a:xfrm>
          <a:prstGeom prst="rect">
            <a:avLst/>
          </a:prstGeom>
        </p:spPr>
        <p:txBody>
          <a:bodyPr spcFirstLastPara="1" vert="horz" wrap="square" lIns="121900" tIns="121900" rIns="121900" bIns="121900" rtlCol="0" anchor="t" anchorCtr="0">
            <a:noAutofit/>
          </a:bodyPr>
          <a:lstStyle/>
          <a:p>
            <a:pPr marL="285750" indent="-514350">
              <a:spcBef>
                <a:spcPts val="0"/>
              </a:spcBef>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Nested Loops using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and range()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'twenty'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'thirty'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'forty'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'fifty'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'two'</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'four'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'five'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a:t>
            </a: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a:t>
            </a:r>
            <a:endParaRPr lang="en-US" sz="1800" dirty="0">
              <a:solidFill>
                <a:srgbClr val="09885A"/>
              </a:solidFill>
              <a:latin typeface="Consolas" panose="020B0609020204030204" pitchFamily="49"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 </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 == </a:t>
            </a:r>
            <a:r>
              <a:rPr lang="en-US" sz="1800" dirty="0">
                <a:solidFill>
                  <a:srgbClr val="09885A"/>
                </a:solidFill>
                <a:latin typeface="Consolas" panose="020B0609020204030204" pitchFamily="49"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separator = </a:t>
            </a:r>
            <a:r>
              <a:rPr lang="en-US" sz="1800" dirty="0">
                <a:solidFill>
                  <a:srgbClr val="A31515"/>
                </a:solidFill>
                <a:latin typeface="Consolas" panose="020B0609020204030204" pitchFamily="49" charset="0"/>
                <a:cs typeface="Times New Roman" panose="02020603050405020304" pitchFamily="18" charset="0"/>
              </a:rPr>
              <a:t>''</a:t>
            </a: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else:</a:t>
            </a: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separator = </a:t>
            </a:r>
            <a:r>
              <a:rPr lang="en-US" sz="1800" dirty="0">
                <a:solidFill>
                  <a:srgbClr val="A31515"/>
                </a:solidFill>
                <a:latin typeface="Consolas" panose="020B0609020204030204" pitchFamily="49" charset="0"/>
                <a:cs typeface="Times New Roman" panose="02020603050405020304" pitchFamily="18" charset="0"/>
              </a:rPr>
              <a:t>'-'</a:t>
            </a: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00"/>
                </a:solidFill>
                <a:latin typeface="Consolas" panose="020B0609020204030204" pitchFamily="49" charset="0"/>
                <a:cs typeface="Times New Roman" panose="02020603050405020304" pitchFamily="18" charset="0"/>
              </a:rPr>
              <a:t>separator </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ones[j])</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8" name="Google Shape;98;p19"/>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 - Simplification</a:t>
            </a:r>
            <a:endParaRPr b="1" dirty="0">
              <a:latin typeface="Consolas" panose="020B0609020204030204" pitchFamily="49" charset="0"/>
            </a:endParaRPr>
          </a:p>
        </p:txBody>
      </p:sp>
      <p:sp>
        <p:nvSpPr>
          <p:cNvPr id="104" name="Google Shape;104;p20"/>
          <p:cNvSpPr txBox="1">
            <a:spLocks noGrp="1"/>
          </p:cNvSpPr>
          <p:nvPr>
            <p:ph sz="quarter" idx="10"/>
          </p:nvPr>
        </p:nvSpPr>
        <p:spPr>
          <a:xfrm>
            <a:off x="345234" y="1435100"/>
            <a:ext cx="11520702" cy="4833938"/>
          </a:xfrm>
          <a:prstGeom prst="rect">
            <a:avLst/>
          </a:prstGeom>
        </p:spPr>
        <p:txBody>
          <a:bodyPr spcFirstLastPara="1" vert="horz" wrap="square" lIns="121900" tIns="121900" rIns="121900" bIns="121900" rtlCol="0" anchor="t" anchorCtr="0">
            <a:noAutofit/>
          </a:bodyPr>
          <a:lstStyle/>
          <a:p>
            <a:pPr marL="514350" indent="-514350">
              <a:spcBef>
                <a:spcPts val="0"/>
              </a:spcBef>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Nested Loops using "for ... in ..." syntax</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5143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'twenty'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'thirty'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'forty'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'fifty'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'ninety'</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'two'</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'four'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'five'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spcBef>
                <a:spcPts val="0"/>
              </a:spcBef>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tens_digit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tens:</a:t>
            </a:r>
          </a:p>
          <a:p>
            <a:pPr marL="5143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ones_digit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ones:</a:t>
            </a:r>
          </a:p>
          <a:p>
            <a:pPr marL="5143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tens_digit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'-'[0:len(</a:t>
            </a:r>
            <a:r>
              <a:rPr lang="en-US" sz="18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ones_digit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ones_digit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0" indent="0">
              <a:spcBef>
                <a:spcPts val="0"/>
              </a:spcBef>
              <a:buClr>
                <a:schemeClr val="tx1"/>
              </a:buClr>
              <a:buNone/>
            </a:pPr>
            <a:endPar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chemeClr val="tx1"/>
              </a:buClr>
              <a:buNone/>
            </a:pPr>
            <a:endPar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Bef>
                <a:spcPts val="0"/>
              </a:spcBef>
              <a:buClr>
                <a:schemeClr val="tx1"/>
              </a:buClr>
            </a:pPr>
            <a:r>
              <a:rPr lang="en-US" sz="2400" dirty="0">
                <a:solidFill>
                  <a:srgbClr val="000000"/>
                </a:solidFill>
                <a:ea typeface="Calibri" panose="020F0502020204030204" pitchFamily="34" charset="0"/>
                <a:cs typeface="Times New Roman" panose="02020603050405020304" pitchFamily="18" charset="0"/>
              </a:rPr>
              <a:t>This is a simpler version of the same code.</a:t>
            </a:r>
          </a:p>
          <a:p>
            <a:pPr>
              <a:spcBef>
                <a:spcPts val="0"/>
              </a:spcBef>
              <a:buClr>
                <a:schemeClr val="tx1"/>
              </a:buClr>
            </a:pPr>
            <a:r>
              <a:rPr lang="en-US" sz="2400" dirty="0">
                <a:solidFill>
                  <a:srgbClr val="000000"/>
                </a:solidFill>
                <a:ea typeface="Calibri" panose="020F0502020204030204" pitchFamily="34" charset="0"/>
                <a:cs typeface="Times New Roman" panose="02020603050405020304" pitchFamily="18" charset="0"/>
              </a:rPr>
              <a:t>The </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for ... in ... </a:t>
            </a:r>
            <a:r>
              <a:rPr lang="en-US" sz="2400" dirty="0">
                <a:solidFill>
                  <a:srgbClr val="000000"/>
                </a:solidFill>
                <a:ea typeface="Calibri" panose="020F0502020204030204" pitchFamily="34" charset="0"/>
                <a:cs typeface="Times New Roman" panose="02020603050405020304" pitchFamily="18" charset="0"/>
              </a:rPr>
              <a:t>syntax can be used whenever list index values are not actually needed in the code.</a:t>
            </a:r>
          </a:p>
          <a:p>
            <a:pPr>
              <a:spcBef>
                <a:spcPts val="0"/>
              </a:spcBef>
              <a:buClr>
                <a:schemeClr val="tx1"/>
              </a:buClr>
            </a:pPr>
            <a:r>
              <a:rPr lang="en-US" sz="2400" i="1" dirty="0">
                <a:solidFill>
                  <a:srgbClr val="000000"/>
                </a:solidFill>
                <a:ea typeface="Calibri" panose="020F0502020204030204" pitchFamily="34" charset="0"/>
                <a:cs typeface="Times New Roman" panose="02020603050405020304" pitchFamily="18" charset="0"/>
              </a:rPr>
              <a:t>Optional:  </a:t>
            </a:r>
            <a:r>
              <a:rPr lang="en-US" sz="2400" dirty="0">
                <a:solidFill>
                  <a:srgbClr val="000000"/>
                </a:solidFill>
                <a:ea typeface="Calibri" panose="020F0502020204030204" pitchFamily="34" charset="0"/>
                <a:cs typeface="Times New Roman" panose="02020603050405020304" pitchFamily="18" charset="0"/>
              </a:rPr>
              <a:t>Line 6 of this code uses a trick with slice syntax, applied to the string '-'. A dash is </a:t>
            </a:r>
            <a:r>
              <a:rPr lang="en-US" sz="2400">
                <a:solidFill>
                  <a:srgbClr val="000000"/>
                </a:solidFill>
                <a:ea typeface="Calibri" panose="020F0502020204030204" pitchFamily="34" charset="0"/>
                <a:cs typeface="Times New Roman" panose="02020603050405020304" pitchFamily="18" charset="0"/>
              </a:rPr>
              <a:t>printed only if </a:t>
            </a:r>
            <a:r>
              <a:rPr lang="en-US" sz="2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ones_digit</a:t>
            </a:r>
            <a:r>
              <a:rPr lang="en-US" sz="2400" dirty="0">
                <a:solidFill>
                  <a:srgbClr val="000000"/>
                </a:solidFill>
                <a:ea typeface="Calibri" panose="020F0502020204030204" pitchFamily="34" charset="0"/>
                <a:cs typeface="Times New Roman" panose="02020603050405020304" pitchFamily="18" charset="0"/>
              </a:rPr>
              <a:t> is non-empty. Why does this trick work?</a:t>
            </a:r>
            <a:endParaRPr lang="en-US" sz="2400" dirty="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5" name="Google Shape;105;p20"/>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F8E84E-BE02-4439-B823-84BE127ECA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4E4E0E-CC72-45B7-BB09-BBDFBF2B2440}">
  <ds:schemaRefs>
    <ds:schemaRef ds:uri="http://schemas.microsoft.com/sharepoint/v3/contenttype/forms"/>
  </ds:schemaRefs>
</ds:datastoreItem>
</file>

<file path=customXml/itemProps3.xml><?xml version="1.0" encoding="utf-8"?>
<ds:datastoreItem xmlns:ds="http://schemas.openxmlformats.org/officeDocument/2006/customXml" ds:itemID="{050F5658-D345-4562-AD8A-E79EDCFDB04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1155</Words>
  <Application>Microsoft Office PowerPoint</Application>
  <PresentationFormat>Widescreen</PresentationFormat>
  <Paragraphs>149</Paragraphs>
  <Slides>15</Slides>
  <Notes>9</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Consolas</vt:lpstr>
      <vt:lpstr>Courier</vt:lpstr>
      <vt:lpstr>Segoe UI</vt:lpstr>
      <vt:lpstr>Segoe UI Semibold</vt:lpstr>
      <vt:lpstr>Wingdings</vt:lpstr>
      <vt:lpstr>Microsoft Philanthropies TEALS</vt:lpstr>
      <vt:lpstr>Black Template</vt:lpstr>
      <vt:lpstr>Lesson 4.03: Nested For Loops</vt:lpstr>
      <vt:lpstr>Nested For Loops</vt:lpstr>
      <vt:lpstr>Today’s Plan</vt:lpstr>
      <vt:lpstr>Do Now – Part 1</vt:lpstr>
      <vt:lpstr>Do Now – Part 2</vt:lpstr>
      <vt:lpstr>Nested for Loop</vt:lpstr>
      <vt:lpstr>Alternative Activity</vt:lpstr>
      <vt:lpstr>Alternative Activity - Count From 20 to 99</vt:lpstr>
      <vt:lpstr>Alternative Activity - Simplification</vt:lpstr>
      <vt:lpstr>Labs - Drawing images using nested for loops</vt:lpstr>
      <vt:lpstr>Lab 1</vt:lpstr>
      <vt:lpstr>Lab 2</vt:lpstr>
      <vt:lpstr>Lab 3</vt:lpstr>
      <vt:lpstr>Lab 4:  Bonus Lab Problem</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2019-11-13T15:59:42Z</dcterms:created>
  <dcterms:modified xsi:type="dcterms:W3CDTF">2021-03-30T00:00:55Z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