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699" r:id="rId10"/>
    <p:sldId id="1700" r:id="rId11"/>
    <p:sldId id="262" r:id="rId12"/>
    <p:sldId id="1698" r:id="rId13"/>
    <p:sldId id="1697"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DCA6B-A63D-4A22-A01D-1EB75618FFB2}" v="65" dt="2019-11-14T19:19:46.2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0692" autoAdjust="0"/>
  </p:normalViewPr>
  <p:slideViewPr>
    <p:cSldViewPr snapToGrid="0">
      <p:cViewPr varScale="1">
        <p:scale>
          <a:sx n="60" d="100"/>
          <a:sy n="60" d="100"/>
        </p:scale>
        <p:origin x="1522"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ealsk12.org/dashboar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25 Minutes Quiz</a:t>
            </a:r>
          </a:p>
          <a:p>
            <a:r>
              <a:rPr lang="en-US" dirty="0">
                <a:effectLst/>
              </a:rPr>
              <a:t>10 Minutes Lesson</a:t>
            </a:r>
          </a:p>
          <a:p>
            <a:r>
              <a:rPr lang="en-US" dirty="0">
                <a:effectLst/>
              </a:rPr>
              <a:t>20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 * * * * * *</a:t>
            </a:r>
            <a:br>
              <a:rPr lang="en-US" sz="1200" kern="1200" dirty="0">
                <a:solidFill>
                  <a:schemeClr val="tx1"/>
                </a:solidFill>
                <a:latin typeface="+mn-lt"/>
                <a:ea typeface="+mn-ea"/>
                <a:cs typeface="+mn-cs"/>
              </a:rPr>
            </a:br>
            <a:r>
              <a:rPr lang="en-US" dirty="0"/>
              <a:t>Quiz (access protected resources by clicking on "Additional Curriculum Materials" on the </a:t>
            </a:r>
            <a:r>
              <a:rPr lang="en-US" sz="1200" kern="1200" dirty="0">
                <a:solidFill>
                  <a:schemeClr val="tx1"/>
                </a:solidFill>
                <a:effectLst/>
                <a:latin typeface="+mn-lt"/>
                <a:ea typeface="+mn-ea"/>
                <a:cs typeface="+mn-cs"/>
                <a:hlinkClick r:id="rId3"/>
              </a:rPr>
              <a:t>TEALS Dashboard</a:t>
            </a:r>
            <a:r>
              <a:rPr lang="en-US" dirty="0"/>
              <a:t>)</a:t>
            </a:r>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n-</a:t>
            </a:r>
            <a:r>
              <a:rPr lang="en-US" dirty="0" err="1"/>
              <a:t>th</a:t>
            </a:r>
            <a:r>
              <a:rPr lang="en-US" dirty="0"/>
              <a:t> triangular number is the sum of numbers from 1 to n. The expected output should be 1, 3, 6, 10. Credit: David Miller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4139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errors in this code.</a:t>
            </a:r>
          </a:p>
          <a:p>
            <a:endParaRPr lang="en-US" dirty="0"/>
          </a:p>
          <a:p>
            <a:r>
              <a:rPr lang="en-US" dirty="0"/>
              <a:t>One is that the variable "value" is not defined, but the value of "sum" is.</a:t>
            </a:r>
          </a:p>
          <a:p>
            <a:endParaRPr lang="en-US" dirty="0"/>
          </a:p>
          <a:p>
            <a:r>
              <a:rPr lang="en-US" dirty="0"/>
              <a:t>Another is that the range for the "j" variable should probably be shifted over by one,</a:t>
            </a:r>
            <a:br>
              <a:rPr lang="en-US" dirty="0"/>
            </a:br>
            <a:r>
              <a:rPr lang="en-US" dirty="0"/>
              <a:t>to </a:t>
            </a:r>
            <a:r>
              <a:rPr lang="en-US" b="1" dirty="0"/>
              <a:t>range(1, </a:t>
            </a:r>
            <a:r>
              <a:rPr lang="en-US" b="1" dirty="0" err="1"/>
              <a:t>a_list</a:t>
            </a:r>
            <a:r>
              <a:rPr lang="en-US" b="1" dirty="0"/>
              <a:t>[</a:t>
            </a:r>
            <a:r>
              <a:rPr lang="en-US" b="1" dirty="0" err="1"/>
              <a:t>i</a:t>
            </a:r>
            <a:r>
              <a:rPr lang="en-US" b="1" dirty="0"/>
              <a:t>]+1)</a:t>
            </a:r>
            <a:br>
              <a:rPr lang="en-US" dirty="0"/>
            </a:br>
            <a:endParaRPr lang="en-US" dirty="0"/>
          </a:p>
          <a:p>
            <a:r>
              <a:rPr lang="en-US" dirty="0"/>
              <a:t>(It would also be possible to do </a:t>
            </a:r>
            <a:r>
              <a:rPr lang="en-US" b="1" dirty="0"/>
              <a:t>sum += j + 1</a:t>
            </a:r>
            <a:r>
              <a:rPr lang="en-US" dirty="0"/>
              <a:t> instead, but it's less confusing to just iterate through the numbers that you actually want to add up.)</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81394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23140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06290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3/29/2021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3/29/2021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hyperlink" Target="http://www.tealsk12.org/dashboard"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4.05: Debugging and Quiz</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Debugging and Quiz</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Demonstrate your knowledge of looping, lists, and nested loops/lists</a:t>
            </a:r>
          </a:p>
          <a:p>
            <a:pPr marL="342900" indent="-342900">
              <a:buFont typeface="Arial" panose="020B0604020202020204" pitchFamily="34" charset="0"/>
              <a:buChar char="•"/>
            </a:pPr>
            <a:r>
              <a:rPr lang="en-US" dirty="0"/>
              <a:t>Debug programs involving </a:t>
            </a:r>
            <a:r>
              <a:rPr lang="en-US" dirty="0">
                <a:latin typeface="Consolas" panose="020B0609020204030204" pitchFamily="49" charset="0"/>
              </a:rPr>
              <a:t>for</a:t>
            </a:r>
            <a:r>
              <a:rPr lang="en-US" dirty="0"/>
              <a:t> loops and lists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505027"/>
          </a:xfrm>
        </p:spPr>
        <p:txBody>
          <a:bodyPr/>
          <a:lstStyle/>
          <a:p>
            <a:pPr>
              <a:spcAft>
                <a:spcPts val="600"/>
              </a:spcAft>
            </a:pPr>
            <a:r>
              <a:rPr lang="en-US" sz="1800" dirty="0"/>
              <a:t>Quiz</a:t>
            </a:r>
          </a:p>
          <a:p>
            <a:pPr>
              <a:spcAft>
                <a:spcPts val="600"/>
              </a:spcAft>
            </a:pPr>
            <a:r>
              <a:rPr lang="en-US" sz="1800" dirty="0"/>
              <a:t>Lesson</a:t>
            </a:r>
          </a:p>
          <a:p>
            <a:pPr>
              <a:spcAft>
                <a:spcPts val="600"/>
              </a:spcAft>
            </a:pPr>
            <a:r>
              <a:rPr lang="en-US" sz="1800" dirty="0"/>
              <a:t>Lab</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Slide - Quiz</a:t>
            </a:r>
          </a:p>
        </p:txBody>
      </p:sp>
      <p:sp>
        <p:nvSpPr>
          <p:cNvPr id="3" name="Content Placeholder 2"/>
          <p:cNvSpPr>
            <a:spLocks noGrp="1"/>
          </p:cNvSpPr>
          <p:nvPr>
            <p:ph type="body" sz="quarter" idx="10"/>
          </p:nvPr>
        </p:nvSpPr>
        <p:spPr>
          <a:xfrm>
            <a:off x="586390" y="1434370"/>
            <a:ext cx="11018520" cy="4671462"/>
          </a:xfrm>
        </p:spPr>
        <p:txBody>
          <a:bodyPr>
            <a:normAutofit/>
          </a:bodyPr>
          <a:lstStyle/>
          <a:p>
            <a:r>
              <a:rPr lang="en-US" sz="3200" dirty="0"/>
              <a:t>Access protected resources by clicking on "Additional Curriculum Materials" on the </a:t>
            </a:r>
            <a:r>
              <a:rPr lang="en-US" sz="3200" dirty="0">
                <a:hlinkClick r:id="rId3"/>
              </a:rPr>
              <a:t>TEALS Dashboard</a:t>
            </a:r>
            <a:endParaRPr lang="en-US" sz="3200" i="1" dirty="0">
              <a:latin typeface="Courier" charset="0"/>
              <a:ea typeface="Courier" charset="0"/>
              <a:cs typeface="Courier"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sz="quarter" idx="12"/>
          </p:nvPr>
        </p:nvSpPr>
        <p:spPr>
          <a:xfrm>
            <a:off x="584200" y="1435100"/>
            <a:ext cx="5211763" cy="4062651"/>
          </a:xfrm>
        </p:spPr>
        <p:txBody>
          <a:bodyPr/>
          <a:lstStyle/>
          <a:p>
            <a:pPr marL="0" indent="0">
              <a:buNone/>
            </a:pPr>
            <a:r>
              <a:rPr lang="en-US" sz="2000" i="1" dirty="0"/>
              <a:t>Debugging</a:t>
            </a:r>
            <a:r>
              <a:rPr lang="en-US" sz="2000" dirty="0"/>
              <a:t> is the process of identifying and removing errors from software (logic errors and language errors).</a:t>
            </a:r>
          </a:p>
          <a:p>
            <a:pPr marL="0" indent="0">
              <a:buNone/>
            </a:pPr>
            <a:endParaRPr lang="en-US" sz="2000" dirty="0"/>
          </a:p>
          <a:p>
            <a:pPr marL="0" indent="0">
              <a:buNone/>
            </a:pPr>
            <a:r>
              <a:rPr lang="en-US" sz="2000" dirty="0"/>
              <a:t>Common Strategies: </a:t>
            </a:r>
          </a:p>
          <a:p>
            <a:pPr marL="514350" indent="-514350">
              <a:buFont typeface="+mj-lt"/>
              <a:buAutoNum type="arabicPeriod"/>
            </a:pPr>
            <a:r>
              <a:rPr lang="en-US" sz="2000" dirty="0"/>
              <a:t>Use </a:t>
            </a:r>
            <a:r>
              <a:rPr lang="en-US" sz="2000" dirty="0">
                <a:latin typeface="Consolas" panose="020B0609020204030204" pitchFamily="49" charset="0"/>
              </a:rPr>
              <a:t>print</a:t>
            </a:r>
            <a:r>
              <a:rPr lang="en-US" sz="2000" dirty="0"/>
              <a:t> statements to show logic flow and values of key variables</a:t>
            </a:r>
          </a:p>
          <a:p>
            <a:pPr marL="514350" indent="-514350">
              <a:buFont typeface="+mj-lt"/>
              <a:buAutoNum type="arabicPeriod"/>
            </a:pPr>
            <a:r>
              <a:rPr lang="en-US" sz="2000" dirty="0"/>
              <a:t>Alter input to make sure the body of each loop is working correctly</a:t>
            </a:r>
          </a:p>
          <a:p>
            <a:pPr marL="514350" indent="-514350">
              <a:buFont typeface="+mj-lt"/>
              <a:buAutoNum type="arabicPeriod"/>
            </a:pPr>
            <a:r>
              <a:rPr lang="en-US" sz="2000" dirty="0"/>
              <a:t>Make sure lists don't go out of bounds, or past the end of the list.</a:t>
            </a:r>
          </a:p>
          <a:p>
            <a:pPr marL="0" indent="0">
              <a:buNone/>
            </a:pPr>
            <a:endParaRPr lang="en-US" sz="2000" dirty="0"/>
          </a:p>
        </p:txBody>
      </p:sp>
      <p:sp>
        <p:nvSpPr>
          <p:cNvPr id="7" name="Content Placeholder 6">
            <a:extLst>
              <a:ext uri="{FF2B5EF4-FFF2-40B4-BE49-F238E27FC236}">
                <a16:creationId xmlns:a16="http://schemas.microsoft.com/office/drawing/2014/main" id="{95FF42ED-297A-4EFB-8BBD-0042E95B255C}"/>
              </a:ext>
            </a:extLst>
          </p:cNvPr>
          <p:cNvSpPr>
            <a:spLocks noGrp="1"/>
          </p:cNvSpPr>
          <p:nvPr>
            <p:ph sz="quarter" idx="13"/>
          </p:nvPr>
        </p:nvSpPr>
        <p:spPr>
          <a:xfrm>
            <a:off x="6096000" y="1483852"/>
            <a:ext cx="5813706" cy="3139321"/>
          </a:xfrm>
        </p:spPr>
        <p:txBody>
          <a:bodyPr/>
          <a:lstStyle/>
          <a:p>
            <a:pPr indent="-4572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triangular_num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sum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sum += j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(value)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triangular_num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6276002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sz="quarter" idx="12"/>
          </p:nvPr>
        </p:nvSpPr>
        <p:spPr>
          <a:xfrm>
            <a:off x="584200" y="1435100"/>
            <a:ext cx="5211763" cy="4801314"/>
          </a:xfrm>
        </p:spPr>
        <p:txBody>
          <a:bodyPr/>
          <a:lstStyle/>
          <a:p>
            <a:pPr marL="0" indent="0">
              <a:buNone/>
            </a:pPr>
            <a:r>
              <a:rPr lang="en-US" sz="2000" dirty="0"/>
              <a:t>Think-Pair-Share: </a:t>
            </a:r>
          </a:p>
          <a:p>
            <a:pPr marL="0" indent="0">
              <a:buNone/>
            </a:pPr>
            <a:endParaRPr lang="en-US" sz="2000" dirty="0"/>
          </a:p>
          <a:p>
            <a:pPr marL="0" indent="0">
              <a:buNone/>
            </a:pPr>
            <a:r>
              <a:rPr lang="en-US" sz="2000" dirty="0"/>
              <a:t>What type of variables are used and what are common errors which may occur using those variables?</a:t>
            </a:r>
          </a:p>
          <a:p>
            <a:pPr marL="0" indent="0">
              <a:buNone/>
            </a:pPr>
            <a:endParaRPr lang="en-US" sz="2000" dirty="0"/>
          </a:p>
          <a:p>
            <a:pPr marL="0" indent="0">
              <a:buNone/>
            </a:pPr>
            <a:r>
              <a:rPr lang="en-US" sz="2000" dirty="0"/>
              <a:t>The intended behavior of the program is that for each value N in </a:t>
            </a:r>
            <a:r>
              <a:rPr lang="en-US" sz="2000" dirty="0" err="1">
                <a:latin typeface="Consolas" panose="020B0609020204030204" pitchFamily="49" charset="0"/>
              </a:rPr>
              <a:t>num_list</a:t>
            </a:r>
            <a:r>
              <a:rPr lang="en-US" sz="2000" dirty="0"/>
              <a:t>, the Nth triangular number will be printed.</a:t>
            </a:r>
          </a:p>
          <a:p>
            <a:pPr marL="0" indent="0">
              <a:buNone/>
            </a:pPr>
            <a:endParaRPr lang="en-US" sz="2000" dirty="0"/>
          </a:p>
          <a:p>
            <a:pPr marL="0" indent="0">
              <a:buNone/>
            </a:pPr>
            <a:r>
              <a:rPr lang="en-US" sz="2000" dirty="0"/>
              <a:t>By convention, the first triangular number is 1.  Here is the beginning of the series:</a:t>
            </a:r>
          </a:p>
          <a:p>
            <a:pPr marL="0" indent="0">
              <a:buNone/>
            </a:pPr>
            <a:endParaRPr lang="en-US" sz="2000" dirty="0"/>
          </a:p>
          <a:p>
            <a:pPr marL="0" indent="0">
              <a:buNone/>
            </a:pPr>
            <a:r>
              <a:rPr lang="en-US" sz="2000" dirty="0"/>
              <a:t>[1, 3, 6, 10, 15, 21, 28 …]</a:t>
            </a:r>
          </a:p>
        </p:txBody>
      </p:sp>
      <p:sp>
        <p:nvSpPr>
          <p:cNvPr id="7" name="Content Placeholder 6">
            <a:extLst>
              <a:ext uri="{FF2B5EF4-FFF2-40B4-BE49-F238E27FC236}">
                <a16:creationId xmlns:a16="http://schemas.microsoft.com/office/drawing/2014/main" id="{95FF42ED-297A-4EFB-8BBD-0042E95B255C}"/>
              </a:ext>
            </a:extLst>
          </p:cNvPr>
          <p:cNvSpPr>
            <a:spLocks noGrp="1"/>
          </p:cNvSpPr>
          <p:nvPr>
            <p:ph sz="quarter" idx="13"/>
          </p:nvPr>
        </p:nvSpPr>
        <p:spPr>
          <a:xfrm>
            <a:off x="6096000" y="1483852"/>
            <a:ext cx="5813706" cy="3139321"/>
          </a:xfrm>
        </p:spPr>
        <p:txBody>
          <a:bodyPr/>
          <a:lstStyle/>
          <a:p>
            <a:pPr indent="-4572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triangular_num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sum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sum += j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(value)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triangular_num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8700819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Debugging Example 1</a:t>
            </a:r>
          </a:p>
        </p:txBody>
      </p:sp>
      <p:sp>
        <p:nvSpPr>
          <p:cNvPr id="4" name="Content Placeholder 3">
            <a:extLst>
              <a:ext uri="{FF2B5EF4-FFF2-40B4-BE49-F238E27FC236}">
                <a16:creationId xmlns:a16="http://schemas.microsoft.com/office/drawing/2014/main" id="{021190C4-1975-4A46-A752-E5D96181D427}"/>
              </a:ext>
            </a:extLst>
          </p:cNvPr>
          <p:cNvSpPr>
            <a:spLocks noGrp="1"/>
          </p:cNvSpPr>
          <p:nvPr>
            <p:ph sz="quarter" idx="12"/>
          </p:nvPr>
        </p:nvSpPr>
        <p:spPr>
          <a:xfrm>
            <a:off x="584200" y="1435100"/>
            <a:ext cx="5211763" cy="2240613"/>
          </a:xfrm>
        </p:spPr>
        <p:txBody>
          <a:bodyPr/>
          <a:lstStyle/>
          <a:p>
            <a:pPr marL="514350" indent="-514350">
              <a:buFont typeface="+mj-lt"/>
              <a:buAutoNum type="arabicPeriod"/>
            </a:pPr>
            <a:r>
              <a:rPr lang="en-US" dirty="0"/>
              <a:t>Read through the code at the right.</a:t>
            </a:r>
          </a:p>
          <a:p>
            <a:pPr marL="514350" indent="-514350">
              <a:buFont typeface="+mj-lt"/>
              <a:buAutoNum type="arabicPeriod"/>
            </a:pPr>
            <a:r>
              <a:rPr lang="en-US" dirty="0"/>
              <a:t>In your notebook, write down any bugs that you see in this program.</a:t>
            </a:r>
          </a:p>
        </p:txBody>
      </p:sp>
      <p:sp>
        <p:nvSpPr>
          <p:cNvPr id="5" name="Content Placeholder 4">
            <a:extLst>
              <a:ext uri="{FF2B5EF4-FFF2-40B4-BE49-F238E27FC236}">
                <a16:creationId xmlns:a16="http://schemas.microsoft.com/office/drawing/2014/main" id="{EFDAAD42-E180-4B01-9FB7-2D3F65742D3C}"/>
              </a:ext>
            </a:extLst>
          </p:cNvPr>
          <p:cNvSpPr>
            <a:spLocks noGrp="1"/>
          </p:cNvSpPr>
          <p:nvPr>
            <p:ph sz="quarter" idx="13"/>
          </p:nvPr>
        </p:nvSpPr>
        <p:spPr>
          <a:xfrm>
            <a:off x="6252882" y="1435100"/>
            <a:ext cx="5809130" cy="2289858"/>
          </a:xfrm>
        </p:spPr>
        <p:txBody>
          <a:bodyPr/>
          <a:lstStyle/>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print_numbers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print_numbers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11149582" cy="553998"/>
          </a:xfrm>
        </p:spPr>
        <p:txBody>
          <a:bodyPr/>
          <a:lstStyle/>
          <a:p>
            <a:r>
              <a:rPr lang="en-US" dirty="0"/>
              <a:t>Lab - Debugging Example 2</a:t>
            </a:r>
          </a:p>
        </p:txBody>
      </p:sp>
      <p:sp>
        <p:nvSpPr>
          <p:cNvPr id="4" name="Content Placeholder 3">
            <a:extLst>
              <a:ext uri="{FF2B5EF4-FFF2-40B4-BE49-F238E27FC236}">
                <a16:creationId xmlns:a16="http://schemas.microsoft.com/office/drawing/2014/main" id="{021190C4-1975-4A46-A752-E5D96181D427}"/>
              </a:ext>
            </a:extLst>
          </p:cNvPr>
          <p:cNvSpPr>
            <a:spLocks noGrp="1"/>
          </p:cNvSpPr>
          <p:nvPr>
            <p:ph sz="quarter" idx="12"/>
          </p:nvPr>
        </p:nvSpPr>
        <p:spPr>
          <a:xfrm>
            <a:off x="457201" y="1094632"/>
            <a:ext cx="5638800" cy="5515356"/>
          </a:xfrm>
        </p:spPr>
        <p:txBody>
          <a:bodyPr/>
          <a:lstStyle/>
          <a:p>
            <a:pPr marL="514350" indent="-514350">
              <a:buFont typeface="+mj-lt"/>
              <a:buAutoNum type="arabicPeriod"/>
            </a:pPr>
            <a:r>
              <a:rPr lang="en-US" dirty="0"/>
              <a:t>Read through the code at right.</a:t>
            </a:r>
          </a:p>
          <a:p>
            <a:pPr marL="514350" indent="-514350">
              <a:buFont typeface="+mj-lt"/>
              <a:buAutoNum type="arabicPeriod"/>
            </a:pPr>
            <a:r>
              <a:rPr lang="en-US" dirty="0"/>
              <a:t>In your notebook, write down any bugs that you see in this program.  The idea is to produce a pattern like this:</a:t>
            </a:r>
          </a:p>
          <a:p>
            <a:pPr marL="0" indent="0">
              <a:lnSpc>
                <a:spcPct val="115000"/>
              </a:lnSpc>
              <a:buNone/>
            </a:pPr>
            <a:endParaRPr lang="en" sz="1600" dirty="0">
              <a:solidFill>
                <a:schemeClr val="dk1"/>
              </a:solidFill>
              <a:latin typeface="Consolas" panose="020B0609020204030204" pitchFamily="49" charset="0"/>
              <a:ea typeface="Courier New"/>
              <a:cs typeface="Courier New"/>
              <a:sym typeface="Courier New"/>
            </a:endParaRPr>
          </a:p>
          <a:p>
            <a:pPr marL="0" indent="0">
              <a:lnSpc>
                <a:spcPct val="115000"/>
              </a:lnSpc>
              <a:buNone/>
            </a:pPr>
            <a:r>
              <a:rPr lang="en" sz="1600" dirty="0">
                <a:solidFill>
                  <a:schemeClr val="dk1"/>
                </a:solidFill>
                <a:latin typeface="Consolas" panose="020B0609020204030204" pitchFamily="49" charset="0"/>
                <a:ea typeface="Courier New"/>
                <a:cs typeface="Courier New"/>
                <a:sym typeface="Courier New"/>
              </a:rPr>
              <a:t>        *-*-*-</a:t>
            </a:r>
          </a:p>
          <a:p>
            <a:pPr marL="0" indent="0">
              <a:lnSpc>
                <a:spcPct val="115000"/>
              </a:lnSpc>
              <a:buNone/>
            </a:pPr>
            <a:r>
              <a:rPr lang="en" sz="1600" dirty="0">
                <a:solidFill>
                  <a:schemeClr val="dk1"/>
                </a:solidFill>
                <a:latin typeface="Consolas" panose="020B0609020204030204" pitchFamily="49" charset="0"/>
                <a:ea typeface="Courier New"/>
                <a:cs typeface="Courier New"/>
                <a:sym typeface="Courier New"/>
              </a:rPr>
              <a:t>        -*-*-*</a:t>
            </a:r>
          </a:p>
          <a:p>
            <a:pPr marL="0" indent="0">
              <a:lnSpc>
                <a:spcPct val="115000"/>
              </a:lnSpc>
              <a:buNone/>
            </a:pPr>
            <a:r>
              <a:rPr lang="en" sz="1600" dirty="0">
                <a:solidFill>
                  <a:schemeClr val="dk1"/>
                </a:solidFill>
                <a:latin typeface="Consolas" panose="020B0609020204030204" pitchFamily="49" charset="0"/>
                <a:ea typeface="Courier New"/>
                <a:cs typeface="Courier New"/>
                <a:sym typeface="Courier New"/>
              </a:rPr>
              <a:t>        *-*-*-</a:t>
            </a:r>
          </a:p>
          <a:p>
            <a:pPr marL="0" indent="0">
              <a:lnSpc>
                <a:spcPct val="115000"/>
              </a:lnSpc>
              <a:buNone/>
            </a:pPr>
            <a:r>
              <a:rPr lang="en" sz="1600" dirty="0">
                <a:solidFill>
                  <a:schemeClr val="dk1"/>
                </a:solidFill>
                <a:latin typeface="Consolas" panose="020B0609020204030204" pitchFamily="49" charset="0"/>
                <a:ea typeface="Courier New"/>
                <a:cs typeface="Courier New"/>
                <a:sym typeface="Courier New"/>
              </a:rPr>
              <a:t>        -*-*-*</a:t>
            </a:r>
          </a:p>
          <a:p>
            <a:pPr marL="0" indent="0">
              <a:lnSpc>
                <a:spcPct val="115000"/>
              </a:lnSpc>
              <a:buNone/>
            </a:pPr>
            <a:r>
              <a:rPr lang="en" sz="1600" dirty="0">
                <a:solidFill>
                  <a:schemeClr val="dk1"/>
                </a:solidFill>
                <a:latin typeface="Consolas" panose="020B0609020204030204" pitchFamily="49" charset="0"/>
                <a:ea typeface="Courier New"/>
                <a:cs typeface="Courier New"/>
                <a:sym typeface="Courier New"/>
              </a:rPr>
              <a:t>        *-*-*-</a:t>
            </a:r>
          </a:p>
          <a:p>
            <a:pPr marL="0" indent="0">
              <a:lnSpc>
                <a:spcPct val="115000"/>
              </a:lnSpc>
              <a:buNone/>
            </a:pPr>
            <a:r>
              <a:rPr lang="en" sz="1600" dirty="0">
                <a:solidFill>
                  <a:schemeClr val="dk1"/>
                </a:solidFill>
                <a:latin typeface="Consolas" panose="020B0609020204030204" pitchFamily="49" charset="0"/>
                <a:ea typeface="Courier New"/>
                <a:cs typeface="Courier New"/>
                <a:sym typeface="Courier New"/>
              </a:rPr>
              <a:t>        -*-*-*</a:t>
            </a:r>
          </a:p>
          <a:p>
            <a:pPr marL="514350" indent="-514350">
              <a:buFont typeface="+mj-lt"/>
              <a:buAutoNum type="arabicPeriod" startAt="3"/>
            </a:pPr>
            <a:r>
              <a:rPr lang="en-US" dirty="0"/>
              <a:t>Go to the console.  Type in and fix the above two programs.</a:t>
            </a:r>
          </a:p>
        </p:txBody>
      </p:sp>
      <p:sp>
        <p:nvSpPr>
          <p:cNvPr id="7" name="Google Shape;123;p23">
            <a:extLst>
              <a:ext uri="{FF2B5EF4-FFF2-40B4-BE49-F238E27FC236}">
                <a16:creationId xmlns:a16="http://schemas.microsoft.com/office/drawing/2014/main" id="{8AC9D1D2-3CB7-4F6D-9EEE-FA2EBC9C61DE}"/>
              </a:ext>
            </a:extLst>
          </p:cNvPr>
          <p:cNvSpPr txBox="1">
            <a:spLocks/>
          </p:cNvSpPr>
          <p:nvPr/>
        </p:nvSpPr>
        <p:spPr>
          <a:xfrm>
            <a:off x="6096000" y="1012031"/>
            <a:ext cx="5966012" cy="4833938"/>
          </a:xfrm>
          <a:prstGeom prst="rect">
            <a:avLst/>
          </a:prstGeom>
          <a:ln>
            <a:noFill/>
          </a:ln>
        </p:spPr>
        <p:txBody>
          <a:bodyPr spcFirstLastPara="1" vert="horz" wrap="square" lIns="121900" tIns="121900" rIns="121900" bIns="121900" rtlCol="0" anchor="t" anchorCtr="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endParaRPr lang="en-US" sz="1867" dirty="0">
              <a:solidFill>
                <a:schemeClr val="dk1"/>
              </a:solidFill>
              <a:latin typeface="Courier New"/>
              <a:ea typeface="Courier New"/>
              <a:cs typeface="Courier New"/>
              <a:sym typeface="Courier New"/>
            </a:endParaRPr>
          </a:p>
          <a:p>
            <a:pPr marL="285750" indent="-514350">
              <a:spcBef>
                <a:spcPts val="0"/>
              </a:spcBef>
              <a:buClr>
                <a:schemeClr val="tx1"/>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swapping_stars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line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char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line %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char %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else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267093" indent="0">
              <a:spcBef>
                <a:spcPts val="2133"/>
              </a:spcBef>
              <a:spcAft>
                <a:spcPts val="1333"/>
              </a:spcAft>
              <a:buFont typeface="Wingdings" panose="05000000000000000000" pitchFamily="2" charset="2"/>
              <a:buNone/>
            </a:pPr>
            <a:endParaRPr lang="en-US" sz="3200" dirty="0">
              <a:solidFill>
                <a:srgbClr val="000000"/>
              </a:solidFill>
            </a:endParaRPr>
          </a:p>
        </p:txBody>
      </p:sp>
    </p:spTree>
    <p:extLst>
      <p:ext uri="{BB962C8B-B14F-4D97-AF65-F5344CB8AC3E}">
        <p14:creationId xmlns:p14="http://schemas.microsoft.com/office/powerpoint/2010/main" val="16771893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861774"/>
          </a:xfrm>
        </p:spPr>
        <p:txBody>
          <a:bodyPr/>
          <a:lstStyle/>
          <a:p>
            <a:pPr marL="0" indent="0">
              <a:buNone/>
            </a:pPr>
            <a:r>
              <a:rPr lang="en-US" dirty="0"/>
              <a:t>In your notebook, write three reasons you feel that debugging is an important skill to learn. </a:t>
            </a:r>
          </a:p>
        </p:txBody>
      </p:sp>
    </p:spTree>
    <p:extLst>
      <p:ext uri="{BB962C8B-B14F-4D97-AF65-F5344CB8AC3E}">
        <p14:creationId xmlns:p14="http://schemas.microsoft.com/office/powerpoint/2010/main" val="1394580040"/>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7D9D20-BF6C-45AF-8FB1-1430F1BBE4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57828B-D335-4950-8EE0-B5E4435B6C2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F1DA5DD-DB65-4495-8B7C-FF7F0B695F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764</Words>
  <Application>Microsoft Office PowerPoint</Application>
  <PresentationFormat>Widescreen</PresentationFormat>
  <Paragraphs>102</Paragraphs>
  <Slides>9</Slides>
  <Notes>8</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Consolas</vt:lpstr>
      <vt:lpstr>Courier</vt:lpstr>
      <vt:lpstr>Courier New</vt:lpstr>
      <vt:lpstr>Segoe UI</vt:lpstr>
      <vt:lpstr>Segoe UI Semibold</vt:lpstr>
      <vt:lpstr>Wingdings</vt:lpstr>
      <vt:lpstr>Microsoft Philanthropies TEALS</vt:lpstr>
      <vt:lpstr>Black Template</vt:lpstr>
      <vt:lpstr>Lesson 4.05: Debugging and Quiz</vt:lpstr>
      <vt:lpstr>Debugging and Quiz</vt:lpstr>
      <vt:lpstr>Today’s Plan</vt:lpstr>
      <vt:lpstr>Hidden Slide - Quiz</vt:lpstr>
      <vt:lpstr>Debugging</vt:lpstr>
      <vt:lpstr>Debugging</vt:lpstr>
      <vt:lpstr>Lab - Debugging Example 1</vt:lpstr>
      <vt:lpstr>Lab - Debugging Example 2</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2019-11-14T19:18:28Z</dcterms:created>
  <dcterms:modified xsi:type="dcterms:W3CDTF">2021-03-30T01:10:20Z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v-yuanh@microsoft.com</vt:lpwstr>
  </property>
  <property fmtid="{D5CDD505-2E9C-101B-9397-08002B2CF9AE}" pid="6" name="MSIP_Label_f42aa342-8706-4288-bd11-ebb85995028c_SetDate">
    <vt:lpwstr>2020-04-09T05:03:10.9493935Z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a5fc3f97-40b3-414c-a536-efcef3a00cf6</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