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80" r:id="rId7"/>
    <p:sldId id="1702" r:id="rId8"/>
    <p:sldId id="1706" r:id="rId9"/>
    <p:sldId id="1707" r:id="rId10"/>
    <p:sldId id="1704" r:id="rId11"/>
    <p:sldId id="1705" r:id="rId12"/>
    <p:sldId id="258" r:id="rId13"/>
    <p:sldId id="1703" r:id="rId14"/>
    <p:sldId id="1709"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30E5D0"/>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1E19F-BA25-44AF-B889-7E8E3C178569}" v="101" dt="2019-11-15T17:15:00.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805" autoAdjust="0"/>
  </p:normalViewPr>
  <p:slideViewPr>
    <p:cSldViewPr snapToGrid="0">
      <p:cViewPr varScale="1">
        <p:scale>
          <a:sx n="76" d="100"/>
          <a:sy n="76" d="100"/>
        </p:scale>
        <p:origin x="917"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164379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Now</a:t>
            </a:r>
            <a:r>
              <a:rPr lang="en-US" dirty="0"/>
              <a:t> </a:t>
            </a:r>
          </a:p>
          <a:p>
            <a:r>
              <a:rPr lang="en-US" dirty="0"/>
              <a:t>Hand out the project spec and have students start reading through it.</a:t>
            </a:r>
          </a:p>
          <a:p>
            <a:r>
              <a:rPr lang="en-US" b="1" dirty="0"/>
              <a:t>Project Overview</a:t>
            </a:r>
            <a:endParaRPr lang="en-US" dirty="0"/>
          </a:p>
          <a:p>
            <a:r>
              <a:rPr lang="en-US" dirty="0"/>
              <a:t>Demo the Tic-Tac-Toe game. – Demo Solutions from the TEALS Dashboard</a:t>
            </a:r>
          </a:p>
          <a:p>
            <a:r>
              <a:rPr lang="en-US" dirty="0"/>
              <a:t>Go over all of the game rules and program requirements.</a:t>
            </a:r>
          </a:p>
          <a:p>
            <a:r>
              <a:rPr lang="en-US" b="1" dirty="0"/>
              <a:t>Planning/Design</a:t>
            </a:r>
            <a:endParaRPr lang="en-US" dirty="0"/>
          </a:p>
          <a:p>
            <a:r>
              <a:rPr lang="en-US" dirty="0"/>
              <a:t>Have students write down the 4 Steps to Solve Any CS Problem from memory.</a:t>
            </a:r>
          </a:p>
          <a:p>
            <a:r>
              <a:rPr lang="en-US" dirty="0"/>
              <a:t>Have students draw out game play and consider the overall design. </a:t>
            </a:r>
          </a:p>
          <a:p>
            <a:r>
              <a:rPr lang="en-US" dirty="0"/>
              <a:t>How will they represent the board? </a:t>
            </a:r>
          </a:p>
          <a:p>
            <a:r>
              <a:rPr lang="en-US" dirty="0"/>
              <a:t>How will they have users input their spots? </a:t>
            </a:r>
          </a:p>
          <a:p>
            <a:r>
              <a:rPr lang="en-US" dirty="0"/>
              <a:t>Create functions for each user interaction. </a:t>
            </a:r>
          </a:p>
          <a:p>
            <a:r>
              <a:rPr lang="en-US" dirty="0"/>
              <a:t>Figure out which variables are needed.</a:t>
            </a:r>
          </a:p>
          <a:p>
            <a:r>
              <a:rPr lang="en-US" dirty="0"/>
              <a:t>Have students plan out their next 7 days (suggested plan below):</a:t>
            </a:r>
          </a:p>
          <a:p>
            <a:r>
              <a:rPr lang="en-US" dirty="0"/>
              <a:t>Set up the game board, basic game loop asking players for input, and dummy functions for each player's turn.</a:t>
            </a:r>
          </a:p>
          <a:p>
            <a:r>
              <a:rPr lang="en-US" dirty="0"/>
              <a:t>Create variables necessary to run the game, start implementing basic functions.</a:t>
            </a:r>
          </a:p>
          <a:p>
            <a:r>
              <a:rPr lang="en-US" dirty="0"/>
              <a:t>Focus on game play: 2 players should be able to play a game against each other.</a:t>
            </a:r>
          </a:p>
          <a:p>
            <a:r>
              <a:rPr lang="en-US" dirty="0"/>
              <a:t>Create functions for checking if the game is over. Create a horizontal checker, vertical checker.</a:t>
            </a:r>
          </a:p>
          <a:p>
            <a:r>
              <a:rPr lang="en-US" dirty="0"/>
              <a:t>Create the diagonal checkers. </a:t>
            </a:r>
          </a:p>
          <a:p>
            <a:r>
              <a:rPr lang="en-US" dirty="0"/>
              <a:t>Connect the functions together and test functionality.</a:t>
            </a:r>
          </a:p>
          <a:p>
            <a:r>
              <a:rPr lang="en-US" dirty="0"/>
              <a:t>Use multiple tests that game over check is correct, finalize project.</a:t>
            </a:r>
          </a:p>
          <a:p>
            <a:r>
              <a:rPr lang="en-US" b="1" dirty="0"/>
              <a:t>Debrief</a:t>
            </a:r>
            <a:endParaRPr lang="en-US" dirty="0"/>
          </a:p>
          <a:p>
            <a:r>
              <a:rPr lang="en-US" dirty="0"/>
              <a:t>Take time to go over questions and confusion relating to project requirements. </a:t>
            </a:r>
          </a:p>
          <a:p>
            <a:r>
              <a:rPr lang="en-US" dirty="0"/>
              <a:t>Make sure to look over individual student project plans and check that they have outlined the project in a way that makes sense. </a:t>
            </a:r>
          </a:p>
          <a:p>
            <a:r>
              <a:rPr lang="en-US" b="1" dirty="0"/>
              <a:t>Day Plan</a:t>
            </a:r>
            <a:endParaRPr lang="en-US" dirty="0"/>
          </a:p>
          <a:p>
            <a:r>
              <a:rPr lang="en-US" dirty="0"/>
              <a:t>At the start of Days 2-9, have each student refer to their original project plan, write down what they hope to accomplish that day, and assess their schedule to see if they are on track.</a:t>
            </a:r>
          </a:p>
          <a:p>
            <a:r>
              <a:rPr lang="en-US" b="1" dirty="0"/>
              <a:t>Review</a:t>
            </a:r>
            <a:endParaRPr lang="en-US" dirty="0"/>
          </a:p>
          <a:p>
            <a:r>
              <a:rPr lang="en-US" dirty="0"/>
              <a:t>Go over any parts of the program that the majority of the class is struggling with. Provide scaffolding and tips to students that are not on track for completion.</a:t>
            </a:r>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9BDC9-2CF9-EA4D-AA05-4B42DFD81DEB}" type="slidenum">
              <a:rPr lang="en-US" smtClean="0"/>
              <a:t>6</a:t>
            </a:fld>
            <a:endParaRPr lang="en-US"/>
          </a:p>
        </p:txBody>
      </p:sp>
    </p:spTree>
    <p:extLst>
      <p:ext uri="{BB962C8B-B14F-4D97-AF65-F5344CB8AC3E}">
        <p14:creationId xmlns:p14="http://schemas.microsoft.com/office/powerpoint/2010/main" val="156488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Rubric</a:t>
            </a:r>
            <a:r>
              <a:rPr lang="en-US" baseline="0" dirty="0"/>
              <a:t> for tic-tac-toe</a:t>
            </a:r>
            <a:endParaRPr lang="en-US" dirty="0"/>
          </a:p>
        </p:txBody>
      </p:sp>
      <p:sp>
        <p:nvSpPr>
          <p:cNvPr id="4" name="Slide Number Placeholder 3"/>
          <p:cNvSpPr>
            <a:spLocks noGrp="1"/>
          </p:cNvSpPr>
          <p:nvPr>
            <p:ph type="sldNum" sz="quarter" idx="10"/>
          </p:nvPr>
        </p:nvSpPr>
        <p:spPr/>
        <p:txBody>
          <a:bodyPr/>
          <a:lstStyle/>
          <a:p>
            <a:fld id="{9909BDC9-2CF9-EA4D-AA05-4B42DFD81DEB}" type="slidenum">
              <a:rPr lang="en-US" smtClean="0"/>
              <a:t>9</a:t>
            </a:fld>
            <a:endParaRPr lang="en-US"/>
          </a:p>
        </p:txBody>
      </p:sp>
    </p:spTree>
    <p:extLst>
      <p:ext uri="{BB962C8B-B14F-4D97-AF65-F5344CB8AC3E}">
        <p14:creationId xmlns:p14="http://schemas.microsoft.com/office/powerpoint/2010/main" val="67808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to look over individual student project plans and check that they have outlined the project in a way that makes sense.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179261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149" y="1"/>
            <a:ext cx="10364451" cy="107644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821177" y="1076447"/>
            <a:ext cx="10363826" cy="5370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A8AA-1B3B-0F41-837B-07A89C155CEE}"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3FC6-11CD-6A48-9328-3AC5A6421632}" type="slidenum">
              <a:rPr lang="en-US" smtClean="0"/>
              <a:t>‹#›</a:t>
            </a:fld>
            <a:endParaRPr lang="en-US"/>
          </a:p>
        </p:txBody>
      </p:sp>
    </p:spTree>
    <p:extLst>
      <p:ext uri="{BB962C8B-B14F-4D97-AF65-F5344CB8AC3E}">
        <p14:creationId xmlns:p14="http://schemas.microsoft.com/office/powerpoint/2010/main" val="8176968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3" r:id="rId50"/>
    <p:sldLayoutId id="2147483660" r:id="rId51"/>
    <p:sldLayoutId id="2147483763" r:id="rId52"/>
    <p:sldLayoutId id="2147483764"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www.merriam-webster.com/dictionary/tic-tac-to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4.06: Tic Tac Toe Project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B281-AED3-4B06-82A3-5FA6BB287D42}"/>
              </a:ext>
            </a:extLst>
          </p:cNvPr>
          <p:cNvSpPr>
            <a:spLocks noGrp="1"/>
          </p:cNvSpPr>
          <p:nvPr>
            <p:ph type="title"/>
          </p:nvPr>
        </p:nvSpPr>
        <p:spPr>
          <a:xfrm>
            <a:off x="588263" y="457200"/>
            <a:ext cx="11018520" cy="553998"/>
          </a:xfrm>
        </p:spPr>
        <p:txBody>
          <a:bodyPr/>
          <a:lstStyle/>
          <a:p>
            <a:r>
              <a:rPr lang="en-US" dirty="0"/>
              <a:t>Daily Debrief</a:t>
            </a:r>
          </a:p>
        </p:txBody>
      </p:sp>
      <p:sp>
        <p:nvSpPr>
          <p:cNvPr id="3" name="Content Placeholder 2">
            <a:extLst>
              <a:ext uri="{FF2B5EF4-FFF2-40B4-BE49-F238E27FC236}">
                <a16:creationId xmlns:a16="http://schemas.microsoft.com/office/drawing/2014/main" id="{D3234DFC-7F13-4B04-850E-8B1269C1F8E0}"/>
              </a:ext>
            </a:extLst>
          </p:cNvPr>
          <p:cNvSpPr>
            <a:spLocks noGrp="1"/>
          </p:cNvSpPr>
          <p:nvPr>
            <p:ph sz="quarter" idx="10"/>
          </p:nvPr>
        </p:nvSpPr>
        <p:spPr>
          <a:xfrm>
            <a:off x="584200" y="1435100"/>
            <a:ext cx="11018838" cy="430887"/>
          </a:xfrm>
        </p:spPr>
        <p:txBody>
          <a:bodyPr/>
          <a:lstStyle/>
          <a:p>
            <a:r>
              <a:rPr lang="en-US" dirty="0"/>
              <a:t>Go over any questions or confusion relating to project requirements. </a:t>
            </a:r>
          </a:p>
        </p:txBody>
      </p:sp>
    </p:spTree>
    <p:extLst>
      <p:ext uri="{BB962C8B-B14F-4D97-AF65-F5344CB8AC3E}">
        <p14:creationId xmlns:p14="http://schemas.microsoft.com/office/powerpoint/2010/main" val="3538819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662541"/>
          </a:xfrm>
        </p:spPr>
        <p:txBody>
          <a:bodyPr/>
          <a:lstStyle/>
          <a:p>
            <a:pPr>
              <a:spcAft>
                <a:spcPts val="600"/>
              </a:spcAft>
            </a:pPr>
            <a:r>
              <a:rPr lang="en-US" sz="1800" b="1" dirty="0"/>
              <a:t>Day 1 </a:t>
            </a:r>
          </a:p>
          <a:p>
            <a:pPr>
              <a:spcAft>
                <a:spcPts val="600"/>
              </a:spcAft>
            </a:pPr>
            <a:r>
              <a:rPr lang="en-US" sz="1800" dirty="0"/>
              <a:t>Project Overview</a:t>
            </a:r>
          </a:p>
          <a:p>
            <a:pPr>
              <a:spcAft>
                <a:spcPts val="600"/>
              </a:spcAft>
            </a:pPr>
            <a:r>
              <a:rPr lang="en-US" sz="1800" dirty="0"/>
              <a:t>Planning/Design</a:t>
            </a:r>
          </a:p>
          <a:p>
            <a:pPr>
              <a:spcAft>
                <a:spcPts val="600"/>
              </a:spcAft>
            </a:pPr>
            <a:r>
              <a:rPr lang="en-US" sz="1800" dirty="0"/>
              <a:t>Debrief</a:t>
            </a:r>
          </a:p>
          <a:p>
            <a:pPr>
              <a:spcAft>
                <a:spcPts val="600"/>
              </a:spcAft>
            </a:pPr>
            <a:r>
              <a:rPr lang="en-US" sz="1800" b="1" dirty="0"/>
              <a:t>Days 1 - 9</a:t>
            </a:r>
          </a:p>
          <a:p>
            <a:pPr>
              <a:spcAft>
                <a:spcPts val="600"/>
              </a:spcAft>
            </a:pPr>
            <a:r>
              <a:rPr lang="en-US" sz="1800" dirty="0"/>
              <a:t>Day Plan</a:t>
            </a:r>
          </a:p>
          <a:p>
            <a:pPr>
              <a:spcAft>
                <a:spcPts val="600"/>
              </a:spcAft>
            </a:pPr>
            <a:r>
              <a:rPr lang="en-US" sz="1800" dirty="0"/>
              <a:t>Review</a:t>
            </a:r>
          </a:p>
          <a:p>
            <a:pPr>
              <a:spcAft>
                <a:spcPts val="600"/>
              </a:spcAft>
            </a:pPr>
            <a:r>
              <a:rPr lang="en-US" sz="1800" dirty="0"/>
              <a:t>Project Work</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Tic-Tac-Toe game</a:t>
            </a:r>
          </a:p>
        </p:txBody>
      </p:sp>
      <p:sp>
        <p:nvSpPr>
          <p:cNvPr id="3" name="Content Placeholder 2"/>
          <p:cNvSpPr>
            <a:spLocks noGrp="1"/>
          </p:cNvSpPr>
          <p:nvPr>
            <p:ph sz="quarter" idx="10"/>
          </p:nvPr>
        </p:nvSpPr>
        <p:spPr/>
        <p:txBody>
          <a:bodyPr>
            <a:normAutofit/>
          </a:bodyPr>
          <a:lstStyle/>
          <a:p>
            <a:pPr marL="0" indent="0">
              <a:buNone/>
            </a:pPr>
            <a:r>
              <a:rPr lang="en-US" dirty="0"/>
              <a:t>This project has two parts:</a:t>
            </a:r>
          </a:p>
          <a:p>
            <a:pPr marL="514350" indent="-514350">
              <a:buFont typeface="+mj-lt"/>
              <a:buAutoNum type="arabicPeriod"/>
            </a:pPr>
            <a:r>
              <a:rPr lang="en-US" dirty="0"/>
              <a:t>designing the game so that two users can play Tic-Tac-Toe against one another.</a:t>
            </a:r>
          </a:p>
          <a:p>
            <a:pPr marL="514350" indent="-514350">
              <a:buFont typeface="+mj-lt"/>
              <a:buAutoNum type="arabicPeriod"/>
            </a:pPr>
            <a:r>
              <a:rPr lang="en-US" dirty="0"/>
              <a:t>creating a Tic-Tac-Toe checker that will check the board to see if X's or O's have won the game. </a:t>
            </a:r>
            <a:br>
              <a:rPr lang="en-US" dirty="0"/>
            </a:br>
            <a:endParaRPr lang="en-US" dirty="0"/>
          </a:p>
        </p:txBody>
      </p:sp>
    </p:spTree>
    <p:extLst>
      <p:ext uri="{BB962C8B-B14F-4D97-AF65-F5344CB8AC3E}">
        <p14:creationId xmlns:p14="http://schemas.microsoft.com/office/powerpoint/2010/main" val="100664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67A69-EFC1-46A1-9795-BB6174E1B081}"/>
              </a:ext>
            </a:extLst>
          </p:cNvPr>
          <p:cNvSpPr>
            <a:spLocks noGrp="1"/>
          </p:cNvSpPr>
          <p:nvPr>
            <p:ph type="title"/>
          </p:nvPr>
        </p:nvSpPr>
        <p:spPr/>
        <p:txBody>
          <a:bodyPr/>
          <a:lstStyle/>
          <a:p>
            <a:r>
              <a:rPr lang="en-US" dirty="0"/>
              <a:t>Overview</a:t>
            </a:r>
          </a:p>
        </p:txBody>
      </p:sp>
      <p:sp>
        <p:nvSpPr>
          <p:cNvPr id="5" name="Text Placeholder 4">
            <a:extLst>
              <a:ext uri="{FF2B5EF4-FFF2-40B4-BE49-F238E27FC236}">
                <a16:creationId xmlns:a16="http://schemas.microsoft.com/office/drawing/2014/main" id="{4F7770A7-9CA7-42C5-8A11-96EF5B20677C}"/>
              </a:ext>
            </a:extLst>
          </p:cNvPr>
          <p:cNvSpPr>
            <a:spLocks noGrp="1"/>
          </p:cNvSpPr>
          <p:nvPr>
            <p:ph type="body" sz="quarter" idx="10"/>
          </p:nvPr>
        </p:nvSpPr>
        <p:spPr>
          <a:xfrm>
            <a:off x="586390" y="1434370"/>
            <a:ext cx="11018520" cy="3619452"/>
          </a:xfrm>
        </p:spPr>
        <p:txBody>
          <a:bodyPr/>
          <a:lstStyle/>
          <a:p>
            <a:r>
              <a:rPr lang="en-US" dirty="0">
                <a:hlinkClick r:id="rId2"/>
              </a:rPr>
              <a:t>Tic-Tac-Toe</a:t>
            </a:r>
            <a:r>
              <a:rPr lang="en-US" dirty="0"/>
              <a:t> is a game in which one player draws X's and another player draws O's inside a set of nine squares and each player tries to be the first to fill a row, column, or diagonal of squares with either X's or O's.</a:t>
            </a:r>
          </a:p>
          <a:p>
            <a:endParaRPr lang="en-US" dirty="0"/>
          </a:p>
          <a:p>
            <a:r>
              <a:rPr lang="en-US" dirty="0"/>
              <a:t>We will be writing an interactive Tic-Tac-Toe program. At the end of each turn the computer will check to see if the X's or O's player has won the game, or if all spaces are filled and no one has won.</a:t>
            </a:r>
          </a:p>
        </p:txBody>
      </p:sp>
    </p:spTree>
    <p:extLst>
      <p:ext uri="{BB962C8B-B14F-4D97-AF65-F5344CB8AC3E}">
        <p14:creationId xmlns:p14="http://schemas.microsoft.com/office/powerpoint/2010/main" val="8465163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832-A1DE-40B1-8227-C488BD6327F5}"/>
              </a:ext>
            </a:extLst>
          </p:cNvPr>
          <p:cNvSpPr>
            <a:spLocks noGrp="1"/>
          </p:cNvSpPr>
          <p:nvPr>
            <p:ph type="title"/>
          </p:nvPr>
        </p:nvSpPr>
        <p:spPr/>
        <p:txBody>
          <a:bodyPr/>
          <a:lstStyle/>
          <a:p>
            <a:r>
              <a:rPr lang="en-US" dirty="0"/>
              <a:t>Design Planning – Days 1 and 2</a:t>
            </a:r>
          </a:p>
        </p:txBody>
      </p:sp>
      <p:sp>
        <p:nvSpPr>
          <p:cNvPr id="4" name="Rectangle 1">
            <a:extLst>
              <a:ext uri="{FF2B5EF4-FFF2-40B4-BE49-F238E27FC236}">
                <a16:creationId xmlns:a16="http://schemas.microsoft.com/office/drawing/2014/main" id="{7C5FE727-55F2-480E-BCB7-7C11287AA267}"/>
              </a:ext>
            </a:extLst>
          </p:cNvPr>
          <p:cNvSpPr>
            <a:spLocks noGrp="1" noChangeArrowheads="1"/>
          </p:cNvSpPr>
          <p:nvPr>
            <p:ph sz="quarter" idx="10"/>
          </p:nvPr>
        </p:nvSpPr>
        <p:spPr bwMode="auto">
          <a:xfrm>
            <a:off x="586740" y="1305523"/>
            <a:ext cx="1101852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SzTx/>
            </a:pPr>
            <a:r>
              <a:rPr lang="en-US" altLang="en-US" dirty="0"/>
              <a:t>Draw out a flowchart of game play.</a:t>
            </a:r>
          </a:p>
          <a:p>
            <a:pPr defTabSz="914400" eaLnBrk="0" fontAlgn="base" hangingPunct="0">
              <a:spcBef>
                <a:spcPct val="0"/>
              </a:spcBef>
              <a:spcAft>
                <a:spcPct val="0"/>
              </a:spcAft>
              <a:buSzTx/>
            </a:pPr>
            <a:endParaRPr lang="en-US" altLang="en-US" dirty="0"/>
          </a:p>
          <a:p>
            <a:pPr defTabSz="914400" eaLnBrk="0" fontAlgn="base" hangingPunct="0">
              <a:spcBef>
                <a:spcPct val="0"/>
              </a:spcBef>
              <a:spcAft>
                <a:spcPct val="0"/>
              </a:spcAft>
              <a:buSzTx/>
            </a:pPr>
            <a:r>
              <a:rPr lang="en-US" altLang="en-US" dirty="0"/>
              <a:t>Consider the following: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p>
          <a:p>
            <a:pPr marL="514350" indent="-514350" defTabSz="914400" eaLnBrk="0" fontAlgn="base" hangingPunct="0">
              <a:spcBef>
                <a:spcPct val="0"/>
              </a:spcBef>
              <a:spcAft>
                <a:spcPct val="0"/>
              </a:spcAft>
              <a:buSzTx/>
              <a:buFont typeface="+mj-lt"/>
              <a:buAutoNum type="arabicPeriod"/>
            </a:pPr>
            <a:r>
              <a:rPr lang="en-US" altLang="en-US" dirty="0"/>
              <a:t>How will the board be represented in the program? </a:t>
            </a:r>
          </a:p>
          <a:p>
            <a:pPr marL="514350" indent="-514350" defTabSz="914400" eaLnBrk="0" fontAlgn="base" hangingPunct="0">
              <a:spcBef>
                <a:spcPct val="0"/>
              </a:spcBef>
              <a:spcAft>
                <a:spcPct val="0"/>
              </a:spcAft>
              <a:buSzTx/>
              <a:buFont typeface="+mj-lt"/>
              <a:buAutoNum type="arabicPeriod"/>
            </a:pPr>
            <a:r>
              <a:rPr lang="en-US" altLang="en-US" dirty="0"/>
              <a:t>How will users input their choices of play locations?</a:t>
            </a:r>
          </a:p>
          <a:p>
            <a:pPr marL="514350" indent="-514350" defTabSz="914400" eaLnBrk="0" fontAlgn="base" hangingPunct="0">
              <a:spcBef>
                <a:spcPct val="0"/>
              </a:spcBef>
              <a:spcAft>
                <a:spcPct val="0"/>
              </a:spcAft>
              <a:buSzTx/>
              <a:buFont typeface="+mj-lt"/>
              <a:buAutoNum type="arabicPeriod"/>
            </a:pPr>
            <a:r>
              <a:rPr lang="en-US" altLang="en-US" dirty="0"/>
              <a:t>What functions will be needed to handle each user interaction?</a:t>
            </a:r>
          </a:p>
          <a:p>
            <a:pPr marL="514350" indent="-514350" defTabSz="914400" eaLnBrk="0" fontAlgn="base" hangingPunct="0">
              <a:spcBef>
                <a:spcPct val="0"/>
              </a:spcBef>
              <a:spcAft>
                <a:spcPct val="0"/>
              </a:spcAft>
              <a:buSzTx/>
              <a:buFont typeface="+mj-lt"/>
              <a:buAutoNum type="arabicPeriod"/>
            </a:pPr>
            <a:r>
              <a:rPr lang="en-US" altLang="en-US" dirty="0"/>
              <a:t>What variables will be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4725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sz="quarter" idx="10"/>
          </p:nvPr>
        </p:nvSpPr>
        <p:spPr>
          <a:xfrm>
            <a:off x="584200" y="1435100"/>
            <a:ext cx="11018838" cy="4567404"/>
          </a:xfrm>
        </p:spPr>
        <p:txBody>
          <a:bodyPr/>
          <a:lstStyle/>
          <a:p>
            <a:r>
              <a:rPr lang="en-US" dirty="0"/>
              <a:t>Use game loop to control game</a:t>
            </a:r>
          </a:p>
          <a:p>
            <a:r>
              <a:rPr lang="en-US" dirty="0"/>
              <a:t>Initialize global variables including usernames and board state</a:t>
            </a:r>
          </a:p>
          <a:p>
            <a:r>
              <a:rPr lang="en-US" dirty="0"/>
              <a:t>In game loop:</a:t>
            </a:r>
          </a:p>
          <a:p>
            <a:pPr lvl="1"/>
            <a:r>
              <a:rPr lang="en-US" sz="2800" dirty="0"/>
              <a:t>Solicit user choice of where to mark X or O</a:t>
            </a:r>
          </a:p>
          <a:p>
            <a:pPr lvl="1"/>
            <a:r>
              <a:rPr lang="en-US" sz="2800" dirty="0"/>
              <a:t>Validate user entry</a:t>
            </a:r>
          </a:p>
          <a:p>
            <a:pPr lvl="1"/>
            <a:r>
              <a:rPr lang="en-US" sz="2800" dirty="0"/>
              <a:t>Display updated board</a:t>
            </a:r>
          </a:p>
          <a:p>
            <a:pPr lvl="1"/>
            <a:r>
              <a:rPr lang="en-US" sz="2800" dirty="0"/>
              <a:t>Check for horizontal, vertical, or diagonal winner</a:t>
            </a:r>
          </a:p>
          <a:p>
            <a:pPr lvl="1"/>
            <a:r>
              <a:rPr lang="en-US" sz="2800" dirty="0"/>
              <a:t>Check for tie game</a:t>
            </a:r>
          </a:p>
          <a:p>
            <a:r>
              <a:rPr lang="en-US" dirty="0"/>
              <a:t>Announce winner or tie game</a:t>
            </a:r>
          </a:p>
        </p:txBody>
      </p:sp>
    </p:spTree>
    <p:extLst>
      <p:ext uri="{BB962C8B-B14F-4D97-AF65-F5344CB8AC3E}">
        <p14:creationId xmlns:p14="http://schemas.microsoft.com/office/powerpoint/2010/main" val="672785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DEA3-2E6E-4B8F-9C2E-785966C614C7}"/>
              </a:ext>
            </a:extLst>
          </p:cNvPr>
          <p:cNvSpPr>
            <a:spLocks noGrp="1"/>
          </p:cNvSpPr>
          <p:nvPr>
            <p:ph type="title"/>
          </p:nvPr>
        </p:nvSpPr>
        <p:spPr/>
        <p:txBody>
          <a:bodyPr/>
          <a:lstStyle/>
          <a:p>
            <a:r>
              <a:rPr lang="en-US" dirty="0"/>
              <a:t>Behavior</a:t>
            </a:r>
          </a:p>
        </p:txBody>
      </p:sp>
      <p:sp>
        <p:nvSpPr>
          <p:cNvPr id="4" name="Rectangle 1">
            <a:extLst>
              <a:ext uri="{FF2B5EF4-FFF2-40B4-BE49-F238E27FC236}">
                <a16:creationId xmlns:a16="http://schemas.microsoft.com/office/drawing/2014/main" id="{32529CA2-FCBB-49F6-B0CF-77DA72F75190}"/>
              </a:ext>
            </a:extLst>
          </p:cNvPr>
          <p:cNvSpPr>
            <a:spLocks noGrp="1" noChangeArrowheads="1"/>
          </p:cNvSpPr>
          <p:nvPr>
            <p:ph sz="quarter" idx="10"/>
          </p:nvPr>
        </p:nvSpPr>
        <p:spPr bwMode="auto">
          <a:xfrm>
            <a:off x="588263" y="1270934"/>
            <a:ext cx="1101852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defTabSz="914400" eaLnBrk="0" fontAlgn="base" hangingPunct="0">
              <a:spcBef>
                <a:spcPct val="0"/>
              </a:spcBef>
              <a:spcAft>
                <a:spcPct val="0"/>
              </a:spcAft>
              <a:buSzTx/>
              <a:buFont typeface="+mj-lt"/>
              <a:buAutoNum type="arabicPeriod"/>
            </a:pPr>
            <a:r>
              <a:rPr lang="en-US" altLang="en-US" sz="2400" dirty="0"/>
              <a:t>The program will prompt the user to enter their name and their opponent's name. </a:t>
            </a:r>
          </a:p>
          <a:p>
            <a:pPr marL="457200" indent="-457200" defTabSz="914400" eaLnBrk="0" fontAlgn="base" hangingPunct="0">
              <a:spcBef>
                <a:spcPct val="0"/>
              </a:spcBef>
              <a:spcAft>
                <a:spcPct val="0"/>
              </a:spcAft>
              <a:buSzTx/>
              <a:buFont typeface="+mj-lt"/>
              <a:buAutoNum type="arabicPeriod"/>
            </a:pPr>
            <a:r>
              <a:rPr lang="en-US" altLang="en-US" sz="2400" dirty="0"/>
              <a:t>Whoever enters their name first will be placing X's on the board, and the other player will be using O's. </a:t>
            </a:r>
          </a:p>
          <a:p>
            <a:pPr marL="457200" indent="-457200" defTabSz="914400" eaLnBrk="0" fontAlgn="base" hangingPunct="0">
              <a:spcBef>
                <a:spcPct val="0"/>
              </a:spcBef>
              <a:spcAft>
                <a:spcPct val="0"/>
              </a:spcAft>
              <a:buSzTx/>
              <a:buFont typeface="+mj-lt"/>
              <a:buAutoNum type="arabicPeriod"/>
            </a:pPr>
            <a:r>
              <a:rPr lang="en-US" altLang="en-US" sz="2400" dirty="0"/>
              <a:t>The players will take turns inputting the row and column they would like to place their mark. </a:t>
            </a:r>
          </a:p>
          <a:p>
            <a:pPr marL="457200" indent="-457200" defTabSz="914400" eaLnBrk="0" fontAlgn="base" hangingPunct="0">
              <a:spcBef>
                <a:spcPct val="0"/>
              </a:spcBef>
              <a:spcAft>
                <a:spcPct val="0"/>
              </a:spcAft>
              <a:buSzTx/>
              <a:buFont typeface="+mj-lt"/>
              <a:buAutoNum type="arabicPeriod"/>
            </a:pPr>
            <a:r>
              <a:rPr lang="en-US" altLang="en-US" sz="2400" dirty="0"/>
              <a:t>If that spot is already taken the program will ask for the spot again. </a:t>
            </a:r>
          </a:p>
          <a:p>
            <a:pPr marL="457200" indent="-457200" defTabSz="914400" eaLnBrk="0" fontAlgn="base" hangingPunct="0">
              <a:spcBef>
                <a:spcPct val="0"/>
              </a:spcBef>
              <a:spcAft>
                <a:spcPct val="0"/>
              </a:spcAft>
              <a:buSzTx/>
              <a:buFont typeface="+mj-lt"/>
              <a:buAutoNum type="arabicPeriod"/>
            </a:pPr>
            <a:r>
              <a:rPr lang="en-US" altLang="en-US" sz="2400" dirty="0"/>
              <a:t>At the end of each player's turn the program will check if that player has won.</a:t>
            </a:r>
          </a:p>
          <a:p>
            <a:pPr marL="457200" indent="-457200" defTabSz="914400" eaLnBrk="0" fontAlgn="base" hangingPunct="0">
              <a:spcBef>
                <a:spcPct val="0"/>
              </a:spcBef>
              <a:spcAft>
                <a:spcPct val="0"/>
              </a:spcAft>
              <a:buSzTx/>
              <a:buFont typeface="+mj-lt"/>
              <a:buAutoNum type="arabicPeriod"/>
            </a:pPr>
            <a:r>
              <a:rPr lang="en-US" altLang="en-US" sz="2400" dirty="0"/>
              <a:t>At the end of each player's turn the program will print the updated game board.</a:t>
            </a:r>
          </a:p>
          <a:p>
            <a:pPr marL="457200" indent="-457200" defTabSz="914400" eaLnBrk="0" fontAlgn="base" hangingPunct="0">
              <a:spcBef>
                <a:spcPct val="0"/>
              </a:spcBef>
              <a:spcAft>
                <a:spcPct val="0"/>
              </a:spcAft>
              <a:buSzTx/>
              <a:buFont typeface="+mj-lt"/>
              <a:buAutoNum type="arabicPeriod"/>
            </a:pPr>
            <a:r>
              <a:rPr lang="en-US" altLang="en-US" sz="2400" dirty="0"/>
              <a:t>If there are no more spots open and nobody has won the game, the program will print </a:t>
            </a:r>
            <a:r>
              <a:rPr lang="en-US" altLang="en-US" sz="2400" b="1" dirty="0"/>
              <a:t>'Tie game!'</a:t>
            </a:r>
          </a:p>
        </p:txBody>
      </p:sp>
    </p:spTree>
    <p:extLst>
      <p:ext uri="{BB962C8B-B14F-4D97-AF65-F5344CB8AC3E}">
        <p14:creationId xmlns:p14="http://schemas.microsoft.com/office/powerpoint/2010/main" val="3491792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Details</a:t>
            </a:r>
            <a:br>
              <a:rPr lang="en-US" b="1" dirty="0"/>
            </a:br>
            <a:endParaRPr lang="en-US" dirty="0"/>
          </a:p>
        </p:txBody>
      </p:sp>
      <p:sp>
        <p:nvSpPr>
          <p:cNvPr id="3" name="Content Placeholder 2"/>
          <p:cNvSpPr>
            <a:spLocks noGrp="1"/>
          </p:cNvSpPr>
          <p:nvPr>
            <p:ph sz="quarter" idx="10"/>
          </p:nvPr>
        </p:nvSpPr>
        <p:spPr>
          <a:xfrm>
            <a:off x="584200" y="1435100"/>
            <a:ext cx="11607800" cy="3693319"/>
          </a:xfrm>
        </p:spPr>
        <p:txBody>
          <a:bodyPr/>
          <a:lstStyle/>
          <a:p>
            <a:pPr marL="514350" indent="-514350">
              <a:buFont typeface="+mj-lt"/>
              <a:buAutoNum type="arabicPeriod"/>
            </a:pPr>
            <a:r>
              <a:rPr lang="en-US" sz="3200" dirty="0"/>
              <a:t>Use variables to store the usernames for personalized prompts.</a:t>
            </a:r>
          </a:p>
          <a:p>
            <a:pPr marL="514350" indent="-514350">
              <a:buFont typeface="+mj-lt"/>
              <a:buAutoNum type="arabicPeriod"/>
            </a:pPr>
            <a:r>
              <a:rPr lang="en-US" sz="3200" dirty="0"/>
              <a:t>Create a game board represented as a list of lists, size 3 by 3. </a:t>
            </a:r>
          </a:p>
          <a:p>
            <a:pPr lvl="1"/>
            <a:r>
              <a:rPr lang="en-US" sz="2400" b="1" dirty="0"/>
              <a:t>Note: This is a change from our previous implementation of Tic-Tac-Toe. </a:t>
            </a:r>
          </a:p>
          <a:p>
            <a:pPr marL="514350" indent="-514350">
              <a:buFont typeface="+mj-lt"/>
              <a:buAutoNum type="arabicPeriod"/>
            </a:pPr>
            <a:r>
              <a:rPr lang="en-US" sz="3200" dirty="0"/>
              <a:t>Check for a winner horizontally, vertically, and on both diagonals.</a:t>
            </a:r>
          </a:p>
          <a:p>
            <a:pPr marL="514350" indent="-514350">
              <a:buFont typeface="+mj-lt"/>
              <a:buAutoNum type="arabicPeriod"/>
            </a:pPr>
            <a:r>
              <a:rPr lang="en-US" sz="3200" dirty="0"/>
              <a:t>Do not allow a user to overwrite a spot on the board.</a:t>
            </a:r>
          </a:p>
        </p:txBody>
      </p:sp>
    </p:spTree>
    <p:extLst>
      <p:ext uri="{BB962C8B-B14F-4D97-AF65-F5344CB8AC3E}">
        <p14:creationId xmlns:p14="http://schemas.microsoft.com/office/powerpoint/2010/main" val="5637004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164362"/>
            <a:ext cx="11018520" cy="553998"/>
          </a:xfrm>
        </p:spPr>
        <p:txBody>
          <a:bodyPr/>
          <a:lstStyle/>
          <a:p>
            <a:r>
              <a:rPr lang="en-US" dirty="0"/>
              <a:t>Grading Rubrics</a:t>
            </a:r>
          </a:p>
        </p:txBody>
      </p:sp>
      <p:graphicFrame>
        <p:nvGraphicFramePr>
          <p:cNvPr id="7" name="Table 7">
            <a:extLst>
              <a:ext uri="{FF2B5EF4-FFF2-40B4-BE49-F238E27FC236}">
                <a16:creationId xmlns:a16="http://schemas.microsoft.com/office/drawing/2014/main" id="{9951B42B-3D3C-4F57-8DAB-144D9E279838}"/>
              </a:ext>
            </a:extLst>
          </p:cNvPr>
          <p:cNvGraphicFramePr>
            <a:graphicFrameLocks noGrp="1"/>
          </p:cNvGraphicFramePr>
          <p:nvPr>
            <p:extLst>
              <p:ext uri="{D42A27DB-BD31-4B8C-83A1-F6EECF244321}">
                <p14:modId xmlns:p14="http://schemas.microsoft.com/office/powerpoint/2010/main" val="2970372501"/>
              </p:ext>
            </p:extLst>
          </p:nvPr>
        </p:nvGraphicFramePr>
        <p:xfrm>
          <a:off x="585217" y="841478"/>
          <a:ext cx="11018520" cy="5852160"/>
        </p:xfrm>
        <a:graphic>
          <a:graphicData uri="http://schemas.openxmlformats.org/drawingml/2006/table">
            <a:tbl>
              <a:tblPr firstRow="1" bandRow="1">
                <a:tableStyleId>{5C22544A-7EE6-4342-B048-85BDC9FD1C3A}</a:tableStyleId>
              </a:tblPr>
              <a:tblGrid>
                <a:gridCol w="9168383">
                  <a:extLst>
                    <a:ext uri="{9D8B030D-6E8A-4147-A177-3AD203B41FA5}">
                      <a16:colId xmlns:a16="http://schemas.microsoft.com/office/drawing/2014/main" val="315736869"/>
                    </a:ext>
                  </a:extLst>
                </a:gridCol>
                <a:gridCol w="1850137">
                  <a:extLst>
                    <a:ext uri="{9D8B030D-6E8A-4147-A177-3AD203B41FA5}">
                      <a16:colId xmlns:a16="http://schemas.microsoft.com/office/drawing/2014/main" val="3422082995"/>
                    </a:ext>
                  </a:extLst>
                </a:gridCol>
              </a:tblGrid>
              <a:tr h="28901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effectLst/>
                        </a:rPr>
                        <a:t>Functional Correctness (Behavior)</a:t>
                      </a:r>
                      <a:endParaRPr lang="en-US" dirty="0">
                        <a:effectLst/>
                      </a:endParaRPr>
                    </a:p>
                  </a:txBody>
                  <a:tcPr/>
                </a:tc>
                <a:tc>
                  <a:txBody>
                    <a:bodyPr/>
                    <a:lstStyle/>
                    <a:p>
                      <a:endParaRPr lang="en-US"/>
                    </a:p>
                  </a:txBody>
                  <a:tcPr/>
                </a:tc>
                <a:extLst>
                  <a:ext uri="{0D108BD9-81ED-4DB2-BD59-A6C34878D82A}">
                    <a16:rowId xmlns:a16="http://schemas.microsoft.com/office/drawing/2014/main" val="3554174843"/>
                  </a:ext>
                </a:extLst>
              </a:tr>
              <a:tr h="289013">
                <a:tc>
                  <a:txBody>
                    <a:bodyPr/>
                    <a:lstStyle/>
                    <a:p>
                      <a:pPr algn="l"/>
                      <a:r>
                        <a:rPr lang="en-US" dirty="0">
                          <a:effectLst/>
                        </a:rPr>
                        <a:t>Program prompts user for name</a:t>
                      </a:r>
                    </a:p>
                  </a:txBody>
                  <a:tcPr anchor="ctr"/>
                </a:tc>
                <a:tc>
                  <a:txBody>
                    <a:bodyPr/>
                    <a:lstStyle/>
                    <a:p>
                      <a:pPr algn="l"/>
                      <a:r>
                        <a:rPr lang="en-US" dirty="0">
                          <a:effectLst/>
                        </a:rPr>
                        <a:t>2</a:t>
                      </a:r>
                    </a:p>
                  </a:txBody>
                  <a:tcPr anchor="ctr"/>
                </a:tc>
                <a:extLst>
                  <a:ext uri="{0D108BD9-81ED-4DB2-BD59-A6C34878D82A}">
                    <a16:rowId xmlns:a16="http://schemas.microsoft.com/office/drawing/2014/main" val="2218895740"/>
                  </a:ext>
                </a:extLst>
              </a:tr>
              <a:tr h="289013">
                <a:tc>
                  <a:txBody>
                    <a:bodyPr/>
                    <a:lstStyle/>
                    <a:p>
                      <a:pPr algn="l"/>
                      <a:r>
                        <a:rPr lang="en-US" dirty="0">
                          <a:effectLst/>
                        </a:rPr>
                        <a:t>Program marks board where user requested</a:t>
                      </a:r>
                    </a:p>
                  </a:txBody>
                  <a:tcPr anchor="ctr"/>
                </a:tc>
                <a:tc>
                  <a:txBody>
                    <a:bodyPr/>
                    <a:lstStyle/>
                    <a:p>
                      <a:pPr algn="l"/>
                      <a:r>
                        <a:rPr lang="en-US">
                          <a:effectLst/>
                        </a:rPr>
                        <a:t>5</a:t>
                      </a:r>
                    </a:p>
                  </a:txBody>
                  <a:tcPr anchor="ctr"/>
                </a:tc>
                <a:extLst>
                  <a:ext uri="{0D108BD9-81ED-4DB2-BD59-A6C34878D82A}">
                    <a16:rowId xmlns:a16="http://schemas.microsoft.com/office/drawing/2014/main" val="3607575187"/>
                  </a:ext>
                </a:extLst>
              </a:tr>
              <a:tr h="289013">
                <a:tc>
                  <a:txBody>
                    <a:bodyPr/>
                    <a:lstStyle/>
                    <a:p>
                      <a:pPr algn="l"/>
                      <a:r>
                        <a:rPr lang="en-US">
                          <a:effectLst/>
                        </a:rPr>
                        <a:t>Program prints a readable board after user's turn</a:t>
                      </a:r>
                    </a:p>
                  </a:txBody>
                  <a:tcPr anchor="ctr"/>
                </a:tc>
                <a:tc>
                  <a:txBody>
                    <a:bodyPr/>
                    <a:lstStyle/>
                    <a:p>
                      <a:pPr algn="l"/>
                      <a:r>
                        <a:rPr lang="en-US">
                          <a:effectLst/>
                        </a:rPr>
                        <a:t>5</a:t>
                      </a:r>
                    </a:p>
                  </a:txBody>
                  <a:tcPr anchor="ctr"/>
                </a:tc>
                <a:extLst>
                  <a:ext uri="{0D108BD9-81ED-4DB2-BD59-A6C34878D82A}">
                    <a16:rowId xmlns:a16="http://schemas.microsoft.com/office/drawing/2014/main" val="3660741771"/>
                  </a:ext>
                </a:extLst>
              </a:tr>
              <a:tr h="289013">
                <a:tc>
                  <a:txBody>
                    <a:bodyPr/>
                    <a:lstStyle/>
                    <a:p>
                      <a:pPr algn="l"/>
                      <a:r>
                        <a:rPr lang="en-US">
                          <a:effectLst/>
                        </a:rPr>
                        <a:t>Program won't overwrite value on board</a:t>
                      </a:r>
                    </a:p>
                  </a:txBody>
                  <a:tcPr anchor="ctr"/>
                </a:tc>
                <a:tc>
                  <a:txBody>
                    <a:bodyPr/>
                    <a:lstStyle/>
                    <a:p>
                      <a:pPr algn="l"/>
                      <a:r>
                        <a:rPr lang="en-US">
                          <a:effectLst/>
                        </a:rPr>
                        <a:t>5</a:t>
                      </a:r>
                    </a:p>
                  </a:txBody>
                  <a:tcPr anchor="ctr"/>
                </a:tc>
                <a:extLst>
                  <a:ext uri="{0D108BD9-81ED-4DB2-BD59-A6C34878D82A}">
                    <a16:rowId xmlns:a16="http://schemas.microsoft.com/office/drawing/2014/main" val="2302551957"/>
                  </a:ext>
                </a:extLst>
              </a:tr>
              <a:tr h="289013">
                <a:tc>
                  <a:txBody>
                    <a:bodyPr/>
                    <a:lstStyle/>
                    <a:p>
                      <a:pPr algn="l"/>
                      <a:r>
                        <a:rPr lang="en-US">
                          <a:effectLst/>
                        </a:rPr>
                        <a:t>Program reports who won or if there was a tie</a:t>
                      </a:r>
                    </a:p>
                  </a:txBody>
                  <a:tcPr anchor="ctr"/>
                </a:tc>
                <a:tc>
                  <a:txBody>
                    <a:bodyPr/>
                    <a:lstStyle/>
                    <a:p>
                      <a:pPr algn="l"/>
                      <a:r>
                        <a:rPr lang="en-US">
                          <a:effectLst/>
                        </a:rPr>
                        <a:t>15</a:t>
                      </a:r>
                    </a:p>
                  </a:txBody>
                  <a:tcPr anchor="ctr"/>
                </a:tc>
                <a:extLst>
                  <a:ext uri="{0D108BD9-81ED-4DB2-BD59-A6C34878D82A}">
                    <a16:rowId xmlns:a16="http://schemas.microsoft.com/office/drawing/2014/main" val="1597298119"/>
                  </a:ext>
                </a:extLst>
              </a:tr>
              <a:tr h="289013">
                <a:tc>
                  <a:txBody>
                    <a:bodyPr/>
                    <a:lstStyle/>
                    <a:p>
                      <a:pPr algn="l"/>
                      <a:r>
                        <a:rPr lang="en-US">
                          <a:effectLst/>
                        </a:rPr>
                        <a:t>Program ends after win, loss, or tie</a:t>
                      </a:r>
                    </a:p>
                  </a:txBody>
                  <a:tcPr anchor="ctr"/>
                </a:tc>
                <a:tc>
                  <a:txBody>
                    <a:bodyPr/>
                    <a:lstStyle/>
                    <a:p>
                      <a:pPr algn="l"/>
                      <a:r>
                        <a:rPr lang="en-US">
                          <a:effectLst/>
                        </a:rPr>
                        <a:t>3</a:t>
                      </a:r>
                    </a:p>
                  </a:txBody>
                  <a:tcPr anchor="ctr"/>
                </a:tc>
                <a:extLst>
                  <a:ext uri="{0D108BD9-81ED-4DB2-BD59-A6C34878D82A}">
                    <a16:rowId xmlns:a16="http://schemas.microsoft.com/office/drawing/2014/main" val="2473715286"/>
                  </a:ext>
                </a:extLst>
              </a:tr>
              <a:tr h="289013">
                <a:tc>
                  <a:txBody>
                    <a:bodyPr/>
                    <a:lstStyle/>
                    <a:p>
                      <a:pPr algn="l"/>
                      <a:r>
                        <a:rPr lang="en-US" b="1">
                          <a:effectLst/>
                        </a:rPr>
                        <a:t>Sub total</a:t>
                      </a:r>
                    </a:p>
                  </a:txBody>
                  <a:tcPr anchor="ctr"/>
                </a:tc>
                <a:tc>
                  <a:txBody>
                    <a:bodyPr/>
                    <a:lstStyle/>
                    <a:p>
                      <a:pPr algn="l"/>
                      <a:r>
                        <a:rPr lang="en-US" b="1" dirty="0">
                          <a:effectLst/>
                        </a:rPr>
                        <a:t>35</a:t>
                      </a:r>
                    </a:p>
                  </a:txBody>
                  <a:tcPr anchor="ctr"/>
                </a:tc>
                <a:extLst>
                  <a:ext uri="{0D108BD9-81ED-4DB2-BD59-A6C34878D82A}">
                    <a16:rowId xmlns:a16="http://schemas.microsoft.com/office/drawing/2014/main" val="564614048"/>
                  </a:ext>
                </a:extLst>
              </a:tr>
              <a:tr h="289013">
                <a:tc>
                  <a:txBody>
                    <a:bodyPr/>
                    <a:lstStyle/>
                    <a:p>
                      <a:pPr algn="l"/>
                      <a:r>
                        <a:rPr lang="en-US" b="1" dirty="0">
                          <a:solidFill>
                            <a:schemeClr val="bg1"/>
                          </a:solidFill>
                          <a:effectLst/>
                        </a:rPr>
                        <a:t>Technical Correctness </a:t>
                      </a:r>
                      <a:endParaRPr lang="en-US" dirty="0">
                        <a:solidFill>
                          <a:schemeClr val="bg1"/>
                        </a:solidFill>
                        <a:effectLst/>
                      </a:endParaRPr>
                    </a:p>
                  </a:txBody>
                  <a:tcPr anchor="ctr">
                    <a:solidFill>
                      <a:srgbClr val="008575"/>
                    </a:solidFill>
                  </a:tcPr>
                </a:tc>
                <a:tc>
                  <a:txBody>
                    <a:bodyPr/>
                    <a:lstStyle/>
                    <a:p>
                      <a:pPr algn="l"/>
                      <a:endParaRPr lang="en-US" dirty="0">
                        <a:solidFill>
                          <a:schemeClr val="bg1"/>
                        </a:solidFill>
                        <a:effectLst/>
                      </a:endParaRPr>
                    </a:p>
                  </a:txBody>
                  <a:tcPr anchor="ctr">
                    <a:solidFill>
                      <a:srgbClr val="008575"/>
                    </a:solidFill>
                  </a:tcPr>
                </a:tc>
                <a:extLst>
                  <a:ext uri="{0D108BD9-81ED-4DB2-BD59-A6C34878D82A}">
                    <a16:rowId xmlns:a16="http://schemas.microsoft.com/office/drawing/2014/main" val="919783040"/>
                  </a:ext>
                </a:extLst>
              </a:tr>
              <a:tr h="289013">
                <a:tc>
                  <a:txBody>
                    <a:bodyPr/>
                    <a:lstStyle/>
                    <a:p>
                      <a:pPr algn="l"/>
                      <a:r>
                        <a:rPr lang="en-US">
                          <a:effectLst/>
                        </a:rPr>
                        <a:t>Correct use of game loop</a:t>
                      </a:r>
                    </a:p>
                  </a:txBody>
                  <a:tcPr anchor="ctr"/>
                </a:tc>
                <a:tc>
                  <a:txBody>
                    <a:bodyPr/>
                    <a:lstStyle/>
                    <a:p>
                      <a:pPr algn="l"/>
                      <a:r>
                        <a:rPr lang="en-US" dirty="0">
                          <a:effectLst/>
                        </a:rPr>
                        <a:t>5</a:t>
                      </a:r>
                    </a:p>
                  </a:txBody>
                  <a:tcPr anchor="ctr"/>
                </a:tc>
                <a:extLst>
                  <a:ext uri="{0D108BD9-81ED-4DB2-BD59-A6C34878D82A}">
                    <a16:rowId xmlns:a16="http://schemas.microsoft.com/office/drawing/2014/main" val="3744245258"/>
                  </a:ext>
                </a:extLst>
              </a:tr>
              <a:tr h="289013">
                <a:tc>
                  <a:txBody>
                    <a:bodyPr/>
                    <a:lstStyle/>
                    <a:p>
                      <a:pPr algn="l"/>
                      <a:r>
                        <a:rPr lang="en-US">
                          <a:effectLst/>
                        </a:rPr>
                        <a:t>Correctly indexes into lists of lists to store board</a:t>
                      </a:r>
                    </a:p>
                  </a:txBody>
                  <a:tcPr anchor="ctr"/>
                </a:tc>
                <a:tc>
                  <a:txBody>
                    <a:bodyPr/>
                    <a:lstStyle/>
                    <a:p>
                      <a:pPr algn="l"/>
                      <a:r>
                        <a:rPr lang="en-US">
                          <a:effectLst/>
                        </a:rPr>
                        <a:t>5</a:t>
                      </a:r>
                    </a:p>
                  </a:txBody>
                  <a:tcPr anchor="ctr"/>
                </a:tc>
                <a:extLst>
                  <a:ext uri="{0D108BD9-81ED-4DB2-BD59-A6C34878D82A}">
                    <a16:rowId xmlns:a16="http://schemas.microsoft.com/office/drawing/2014/main" val="3028341241"/>
                  </a:ext>
                </a:extLst>
              </a:tr>
              <a:tr h="289013">
                <a:tc>
                  <a:txBody>
                    <a:bodyPr/>
                    <a:lstStyle/>
                    <a:p>
                      <a:pPr algn="l"/>
                      <a:r>
                        <a:rPr lang="en-US">
                          <a:effectLst/>
                        </a:rPr>
                        <a:t>Correctly check board for mark</a:t>
                      </a:r>
                    </a:p>
                  </a:txBody>
                  <a:tcPr anchor="ctr"/>
                </a:tc>
                <a:tc>
                  <a:txBody>
                    <a:bodyPr/>
                    <a:lstStyle/>
                    <a:p>
                      <a:pPr algn="l"/>
                      <a:r>
                        <a:rPr lang="en-US">
                          <a:effectLst/>
                        </a:rPr>
                        <a:t>5</a:t>
                      </a:r>
                    </a:p>
                  </a:txBody>
                  <a:tcPr anchor="ctr"/>
                </a:tc>
                <a:extLst>
                  <a:ext uri="{0D108BD9-81ED-4DB2-BD59-A6C34878D82A}">
                    <a16:rowId xmlns:a16="http://schemas.microsoft.com/office/drawing/2014/main" val="2270982372"/>
                  </a:ext>
                </a:extLst>
              </a:tr>
              <a:tr h="289013">
                <a:tc>
                  <a:txBody>
                    <a:bodyPr/>
                    <a:lstStyle/>
                    <a:p>
                      <a:pPr algn="l"/>
                      <a:r>
                        <a:rPr lang="en-US">
                          <a:effectLst/>
                        </a:rPr>
                        <a:t>Check for winners on all three horizontals and verticals</a:t>
                      </a:r>
                    </a:p>
                  </a:txBody>
                  <a:tcPr anchor="ctr"/>
                </a:tc>
                <a:tc>
                  <a:txBody>
                    <a:bodyPr/>
                    <a:lstStyle/>
                    <a:p>
                      <a:pPr algn="l"/>
                      <a:r>
                        <a:rPr lang="en-US">
                          <a:effectLst/>
                        </a:rPr>
                        <a:t>20</a:t>
                      </a:r>
                    </a:p>
                  </a:txBody>
                  <a:tcPr anchor="ctr"/>
                </a:tc>
                <a:extLst>
                  <a:ext uri="{0D108BD9-81ED-4DB2-BD59-A6C34878D82A}">
                    <a16:rowId xmlns:a16="http://schemas.microsoft.com/office/drawing/2014/main" val="2914190922"/>
                  </a:ext>
                </a:extLst>
              </a:tr>
              <a:tr h="289013">
                <a:tc>
                  <a:txBody>
                    <a:bodyPr/>
                    <a:lstStyle/>
                    <a:p>
                      <a:pPr algn="l"/>
                      <a:r>
                        <a:rPr lang="en-US">
                          <a:effectLst/>
                        </a:rPr>
                        <a:t>Checks for winners on both diagonals</a:t>
                      </a:r>
                    </a:p>
                  </a:txBody>
                  <a:tcPr anchor="ctr"/>
                </a:tc>
                <a:tc>
                  <a:txBody>
                    <a:bodyPr/>
                    <a:lstStyle/>
                    <a:p>
                      <a:pPr algn="l"/>
                      <a:r>
                        <a:rPr lang="en-US">
                          <a:effectLst/>
                        </a:rPr>
                        <a:t>10</a:t>
                      </a:r>
                    </a:p>
                  </a:txBody>
                  <a:tcPr anchor="ctr"/>
                </a:tc>
                <a:extLst>
                  <a:ext uri="{0D108BD9-81ED-4DB2-BD59-A6C34878D82A}">
                    <a16:rowId xmlns:a16="http://schemas.microsoft.com/office/drawing/2014/main" val="3187297085"/>
                  </a:ext>
                </a:extLst>
              </a:tr>
              <a:tr h="289013">
                <a:tc>
                  <a:txBody>
                    <a:bodyPr/>
                    <a:lstStyle/>
                    <a:p>
                      <a:pPr algn="l"/>
                      <a:r>
                        <a:rPr lang="en-US" b="1">
                          <a:effectLst/>
                        </a:rPr>
                        <a:t>Sub total</a:t>
                      </a:r>
                    </a:p>
                  </a:txBody>
                  <a:tcPr anchor="ctr"/>
                </a:tc>
                <a:tc>
                  <a:txBody>
                    <a:bodyPr/>
                    <a:lstStyle/>
                    <a:p>
                      <a:pPr algn="l"/>
                      <a:r>
                        <a:rPr lang="en-US" b="1">
                          <a:effectLst/>
                        </a:rPr>
                        <a:t>45</a:t>
                      </a:r>
                    </a:p>
                  </a:txBody>
                  <a:tcPr anchor="ctr"/>
                </a:tc>
                <a:extLst>
                  <a:ext uri="{0D108BD9-81ED-4DB2-BD59-A6C34878D82A}">
                    <a16:rowId xmlns:a16="http://schemas.microsoft.com/office/drawing/2014/main" val="3241155699"/>
                  </a:ext>
                </a:extLst>
              </a:tr>
              <a:tr h="289013">
                <a:tc>
                  <a:txBody>
                    <a:bodyPr/>
                    <a:lstStyle/>
                    <a:p>
                      <a:pPr algn="l"/>
                      <a:r>
                        <a:rPr lang="en-US" b="1">
                          <a:effectLst/>
                        </a:rPr>
                        <a:t>Total</a:t>
                      </a:r>
                    </a:p>
                  </a:txBody>
                  <a:tcPr anchor="ctr"/>
                </a:tc>
                <a:tc>
                  <a:txBody>
                    <a:bodyPr/>
                    <a:lstStyle/>
                    <a:p>
                      <a:pPr algn="l"/>
                      <a:r>
                        <a:rPr lang="en-US" b="1" dirty="0">
                          <a:effectLst/>
                        </a:rPr>
                        <a:t>80</a:t>
                      </a:r>
                    </a:p>
                  </a:txBody>
                  <a:tcPr anchor="ctr"/>
                </a:tc>
                <a:extLst>
                  <a:ext uri="{0D108BD9-81ED-4DB2-BD59-A6C34878D82A}">
                    <a16:rowId xmlns:a16="http://schemas.microsoft.com/office/drawing/2014/main" val="567001380"/>
                  </a:ext>
                </a:extLst>
              </a:tr>
            </a:tbl>
          </a:graphicData>
        </a:graphic>
      </p:graphicFrame>
    </p:spTree>
    <p:extLst>
      <p:ext uri="{BB962C8B-B14F-4D97-AF65-F5344CB8AC3E}">
        <p14:creationId xmlns:p14="http://schemas.microsoft.com/office/powerpoint/2010/main" val="613941885"/>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4E4E0E-CC72-45B7-BB09-BBDFBF2B2440}">
  <ds:schemaRefs>
    <ds:schemaRef ds:uri="http://schemas.microsoft.com/sharepoint/v3/contenttype/forms"/>
  </ds:schemaRefs>
</ds:datastoreItem>
</file>

<file path=customXml/itemProps2.xml><?xml version="1.0" encoding="utf-8"?>
<ds:datastoreItem xmlns:ds="http://schemas.openxmlformats.org/officeDocument/2006/customXml" ds:itemID="{33F8E84E-BE02-4439-B823-84BE127ECA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0F5658-D345-4562-AD8A-E79EDCFDB04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947</Words>
  <Application>Microsoft Office PowerPoint</Application>
  <PresentationFormat>Widescreen</PresentationFormat>
  <Paragraphs>122</Paragraphs>
  <Slides>10</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4.06: Tic Tac Toe Project</vt:lpstr>
      <vt:lpstr>Today’s Plan</vt:lpstr>
      <vt:lpstr>Create a Tic-Tac-Toe game</vt:lpstr>
      <vt:lpstr>Overview</vt:lpstr>
      <vt:lpstr>Design Planning – Days 1 and 2</vt:lpstr>
      <vt:lpstr>Design</vt:lpstr>
      <vt:lpstr>Behavior</vt:lpstr>
      <vt:lpstr>Implementation Details </vt:lpstr>
      <vt:lpstr>Grading Rubrics</vt:lpstr>
      <vt:lpstr>Daily 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2019-11-13T15:59:42Z</dcterms:created>
  <dcterms:modified xsi:type="dcterms:W3CDTF">2021-03-30T02:09:10Z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