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9"/>
  </p:notesMasterIdLst>
  <p:sldIdLst>
    <p:sldId id="1670" r:id="rId6"/>
    <p:sldId id="1679" r:id="rId7"/>
    <p:sldId id="1680" r:id="rId8"/>
    <p:sldId id="1681" r:id="rId9"/>
    <p:sldId id="1682" r:id="rId10"/>
    <p:sldId id="1695" r:id="rId11"/>
    <p:sldId id="1696" r:id="rId12"/>
    <p:sldId id="1697" r:id="rId13"/>
    <p:sldId id="1699" r:id="rId14"/>
    <p:sldId id="1700" r:id="rId15"/>
    <p:sldId id="1701" r:id="rId16"/>
    <p:sldId id="1702" r:id="rId17"/>
    <p:sldId id="1698" r:id="rId18"/>
  </p:sldIdLst>
  <p:sldSz cx="12192000" cy="6858000"/>
  <p:notesSz cx="6858000" cy="9144000"/>
  <p:custDataLst>
    <p:tags r:id="rId20"/>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7CBB5D-9D5A-4DF1-9E5E-ECC7DF257EA1}" v="199" dt="2019-12-07T19:45:49.8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83" d="100"/>
          <a:sy n="83" d="100"/>
        </p:scale>
        <p:origin x="1554"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10 Minutes - Lesson</a:t>
            </a:r>
          </a:p>
          <a:p>
            <a:r>
              <a:rPr lang="en-US" dirty="0">
                <a:effectLst/>
              </a:rPr>
              <a:t>15 Minutes – Lab Part 2 Discussion</a:t>
            </a:r>
          </a:p>
          <a:p>
            <a:r>
              <a:rPr lang="en-US" dirty="0">
                <a:effectLst/>
              </a:rPr>
              <a:t>20 Minutes – Lab Part 2 Discussion</a:t>
            </a: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051535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1/5/2022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1/5/2022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hyperlink" Target="https://tealsk12.github.io/2nd-semester-introduction-to-computer-science/readings.md.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1.02 </a:t>
            </a:r>
            <a:r>
              <a:rPr lang="en-US" dirty="0"/>
              <a:t>Interactive Mode</a:t>
            </a:r>
            <a:endParaRPr lang="en-US" dirty="0">
              <a:cs typeface="Segoe UI"/>
            </a:endParaRP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2DF5-6F89-42E1-970C-5C74E97D4BF4}"/>
              </a:ext>
            </a:extLst>
          </p:cNvPr>
          <p:cNvSpPr>
            <a:spLocks noGrp="1"/>
          </p:cNvSpPr>
          <p:nvPr>
            <p:ph type="title"/>
          </p:nvPr>
        </p:nvSpPr>
        <p:spPr/>
        <p:txBody>
          <a:bodyPr/>
          <a:lstStyle/>
          <a:p>
            <a:r>
              <a:rPr lang="en-US" dirty="0"/>
              <a:t>Lab 1.03 – Section 3 Discussion</a:t>
            </a:r>
          </a:p>
        </p:txBody>
      </p:sp>
      <p:sp>
        <p:nvSpPr>
          <p:cNvPr id="3" name="Content Placeholder 2">
            <a:extLst>
              <a:ext uri="{FF2B5EF4-FFF2-40B4-BE49-F238E27FC236}">
                <a16:creationId xmlns:a16="http://schemas.microsoft.com/office/drawing/2014/main" id="{0A0D5515-4778-4AA9-A211-6F695724CA61}"/>
              </a:ext>
            </a:extLst>
          </p:cNvPr>
          <p:cNvSpPr>
            <a:spLocks noGrp="1"/>
          </p:cNvSpPr>
          <p:nvPr>
            <p:ph sz="quarter" idx="10"/>
          </p:nvPr>
        </p:nvSpPr>
        <p:spPr>
          <a:xfrm>
            <a:off x="584200" y="1435100"/>
            <a:ext cx="11018838" cy="2499146"/>
          </a:xfrm>
        </p:spPr>
        <p:txBody>
          <a:bodyPr/>
          <a:lstStyle/>
          <a:p>
            <a:r>
              <a:rPr lang="en-US" dirty="0"/>
              <a:t>What was the difference between the two inputs?</a:t>
            </a:r>
          </a:p>
          <a:p>
            <a:r>
              <a:rPr lang="en-US" dirty="0"/>
              <a:t>Strings can be combined using +.</a:t>
            </a:r>
          </a:p>
          <a:p>
            <a:r>
              <a:rPr lang="en-US" dirty="0"/>
              <a:t>What do you think the error message means?</a:t>
            </a:r>
          </a:p>
          <a:p>
            <a:r>
              <a:rPr lang="en-US" dirty="0"/>
              <a:t>You can’t combine different types!</a:t>
            </a:r>
          </a:p>
          <a:p>
            <a:r>
              <a:rPr lang="en-US" dirty="0"/>
              <a:t>Now, work through section 4</a:t>
            </a:r>
          </a:p>
        </p:txBody>
      </p:sp>
    </p:spTree>
    <p:extLst>
      <p:ext uri="{BB962C8B-B14F-4D97-AF65-F5344CB8AC3E}">
        <p14:creationId xmlns:p14="http://schemas.microsoft.com/office/powerpoint/2010/main" val="1184150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7B52-12E3-4763-9C88-0FAA7B6C2CD7}"/>
              </a:ext>
            </a:extLst>
          </p:cNvPr>
          <p:cNvSpPr>
            <a:spLocks noGrp="1"/>
          </p:cNvSpPr>
          <p:nvPr>
            <p:ph type="title"/>
          </p:nvPr>
        </p:nvSpPr>
        <p:spPr/>
        <p:txBody>
          <a:bodyPr/>
          <a:lstStyle/>
          <a:p>
            <a:r>
              <a:rPr lang="en-US" dirty="0"/>
              <a:t>Lab 1.03 – Section 4 Discussion</a:t>
            </a:r>
          </a:p>
        </p:txBody>
      </p:sp>
      <p:sp>
        <p:nvSpPr>
          <p:cNvPr id="3" name="Content Placeholder 2">
            <a:extLst>
              <a:ext uri="{FF2B5EF4-FFF2-40B4-BE49-F238E27FC236}">
                <a16:creationId xmlns:a16="http://schemas.microsoft.com/office/drawing/2014/main" id="{5DA1FEEE-D66C-46CD-A242-00F7049CBCA6}"/>
              </a:ext>
            </a:extLst>
          </p:cNvPr>
          <p:cNvSpPr>
            <a:spLocks noGrp="1"/>
          </p:cNvSpPr>
          <p:nvPr>
            <p:ph sz="quarter" idx="10"/>
          </p:nvPr>
        </p:nvSpPr>
        <p:spPr>
          <a:xfrm>
            <a:off x="584200" y="1435100"/>
            <a:ext cx="11018838" cy="1465016"/>
          </a:xfrm>
        </p:spPr>
        <p:txBody>
          <a:bodyPr/>
          <a:lstStyle/>
          <a:p>
            <a:r>
              <a:rPr lang="en-US" dirty="0"/>
              <a:t>What error did you get? </a:t>
            </a:r>
          </a:p>
          <a:p>
            <a:r>
              <a:rPr lang="en-US" dirty="0"/>
              <a:t>What do you think that means?</a:t>
            </a:r>
          </a:p>
          <a:p>
            <a:r>
              <a:rPr lang="en-US" dirty="0"/>
              <a:t>What happens when you multiply strings?</a:t>
            </a:r>
          </a:p>
        </p:txBody>
      </p:sp>
    </p:spTree>
    <p:extLst>
      <p:ext uri="{BB962C8B-B14F-4D97-AF65-F5344CB8AC3E}">
        <p14:creationId xmlns:p14="http://schemas.microsoft.com/office/powerpoint/2010/main" val="28312592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0FDC-4ED0-4A9E-8AD3-4D19C98A75B7}"/>
              </a:ext>
            </a:extLst>
          </p:cNvPr>
          <p:cNvSpPr>
            <a:spLocks noGrp="1"/>
          </p:cNvSpPr>
          <p:nvPr>
            <p:ph type="title"/>
          </p:nvPr>
        </p:nvSpPr>
        <p:spPr/>
        <p:txBody>
          <a:bodyPr/>
          <a:lstStyle/>
          <a:p>
            <a:r>
              <a:rPr lang="en-US" dirty="0"/>
              <a:t>Lab Part 2</a:t>
            </a:r>
          </a:p>
        </p:txBody>
      </p:sp>
      <p:sp>
        <p:nvSpPr>
          <p:cNvPr id="3" name="Content Placeholder 2">
            <a:extLst>
              <a:ext uri="{FF2B5EF4-FFF2-40B4-BE49-F238E27FC236}">
                <a16:creationId xmlns:a16="http://schemas.microsoft.com/office/drawing/2014/main" id="{E4282342-D63B-4727-86CD-5C239AEF5408}"/>
              </a:ext>
            </a:extLst>
          </p:cNvPr>
          <p:cNvSpPr>
            <a:spLocks noGrp="1"/>
          </p:cNvSpPr>
          <p:nvPr>
            <p:ph sz="quarter" idx="10"/>
          </p:nvPr>
        </p:nvSpPr>
        <p:spPr>
          <a:xfrm>
            <a:off x="584200" y="1435100"/>
            <a:ext cx="11018838" cy="2117503"/>
          </a:xfrm>
        </p:spPr>
        <p:txBody>
          <a:bodyPr/>
          <a:lstStyle/>
          <a:p>
            <a:r>
              <a:rPr lang="en-US" dirty="0"/>
              <a:t>Define expression: a combination of values and operators (and variables)</a:t>
            </a:r>
          </a:p>
          <a:p>
            <a:r>
              <a:rPr lang="en-US" dirty="0"/>
              <a:t>In your notebook,</a:t>
            </a:r>
          </a:p>
          <a:p>
            <a:pPr lvl="1"/>
            <a:r>
              <a:rPr lang="en-US" dirty="0"/>
              <a:t>Give an example of an expression</a:t>
            </a:r>
          </a:p>
          <a:p>
            <a:pPr lvl="1"/>
            <a:r>
              <a:rPr lang="en-US" dirty="0"/>
              <a:t>Write down their predictions before going to the interpreter/IDE to check the actual output.</a:t>
            </a:r>
          </a:p>
        </p:txBody>
      </p:sp>
    </p:spTree>
    <p:extLst>
      <p:ext uri="{BB962C8B-B14F-4D97-AF65-F5344CB8AC3E}">
        <p14:creationId xmlns:p14="http://schemas.microsoft.com/office/powerpoint/2010/main" val="5227213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2FEE-F02C-45EF-8368-85F381471401}"/>
              </a:ext>
            </a:extLst>
          </p:cNvPr>
          <p:cNvSpPr>
            <a:spLocks noGrp="1"/>
          </p:cNvSpPr>
          <p:nvPr>
            <p:ph type="title"/>
          </p:nvPr>
        </p:nvSpPr>
        <p:spPr/>
        <p:txBody>
          <a:bodyPr/>
          <a:lstStyle/>
          <a:p>
            <a:r>
              <a:rPr lang="en-US" dirty="0"/>
              <a:t>Debrief/Exit Ticket	</a:t>
            </a:r>
          </a:p>
        </p:txBody>
      </p:sp>
      <p:sp>
        <p:nvSpPr>
          <p:cNvPr id="3" name="Content Placeholder 2">
            <a:extLst>
              <a:ext uri="{FF2B5EF4-FFF2-40B4-BE49-F238E27FC236}">
                <a16:creationId xmlns:a16="http://schemas.microsoft.com/office/drawing/2014/main" id="{2B6BBCE8-7073-4A05-A390-00C91D17A8AD}"/>
              </a:ext>
            </a:extLst>
          </p:cNvPr>
          <p:cNvSpPr>
            <a:spLocks noGrp="1"/>
          </p:cNvSpPr>
          <p:nvPr>
            <p:ph sz="quarter" idx="10"/>
          </p:nvPr>
        </p:nvSpPr>
        <p:spPr>
          <a:xfrm>
            <a:off x="584200" y="1435100"/>
            <a:ext cx="11018838" cy="1895904"/>
          </a:xfrm>
        </p:spPr>
        <p:txBody>
          <a:bodyPr/>
          <a:lstStyle/>
          <a:p>
            <a:r>
              <a:rPr lang="en-US" dirty="0"/>
              <a:t>In your notebook,</a:t>
            </a:r>
          </a:p>
          <a:p>
            <a:r>
              <a:rPr lang="en-US" dirty="0"/>
              <a:t>Write down what you remember about Order of Operations you learned in math class</a:t>
            </a:r>
          </a:p>
          <a:p>
            <a:r>
              <a:rPr lang="en-US" dirty="0"/>
              <a:t>Show a volunteer or teacher on your way out of class.</a:t>
            </a:r>
          </a:p>
        </p:txBody>
      </p:sp>
    </p:spTree>
    <p:extLst>
      <p:ext uri="{BB962C8B-B14F-4D97-AF65-F5344CB8AC3E}">
        <p14:creationId xmlns:p14="http://schemas.microsoft.com/office/powerpoint/2010/main" val="28535381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Interactive Mode</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interpreter, string, integer, float, value, errors, console, expression</a:t>
            </a:r>
          </a:p>
          <a:p>
            <a:pPr marL="342900" indent="-342900">
              <a:buFont typeface="Arial" panose="020B0604020202020204" pitchFamily="34" charset="0"/>
              <a:buChar char="•"/>
            </a:pPr>
            <a:r>
              <a:rPr lang="en-US" dirty="0"/>
              <a:t>Use the Python interpreter to evaluate simple math expressions</a:t>
            </a:r>
          </a:p>
          <a:p>
            <a:pPr marL="342900" indent="-342900">
              <a:buFont typeface="Arial" panose="020B0604020202020204" pitchFamily="34" charset="0"/>
              <a:buChar char="•"/>
            </a:pPr>
            <a:r>
              <a:rPr lang="en-US" dirty="0"/>
              <a:t>Distinguish between an integer, float, and string</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 Part 1 Discussion</a:t>
            </a:r>
          </a:p>
          <a:p>
            <a:r>
              <a:rPr lang="en-US" dirty="0"/>
              <a:t>Lab Part 2 Discussion</a:t>
            </a:r>
          </a:p>
          <a:p>
            <a:r>
              <a:rPr lang="en-US"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0"/>
          </p:nvPr>
        </p:nvSpPr>
        <p:spPr>
          <a:xfrm>
            <a:off x="584200" y="1435100"/>
            <a:ext cx="11018838" cy="2930033"/>
          </a:xfrm>
        </p:spPr>
        <p:txBody>
          <a:bodyPr/>
          <a:lstStyle/>
          <a:p>
            <a:pPr marL="0" indent="0">
              <a:buNone/>
            </a:pPr>
            <a:r>
              <a:rPr lang="en-US" dirty="0"/>
              <a:t>Read the Following 1.1 Associated readings</a:t>
            </a:r>
          </a:p>
          <a:p>
            <a:pPr marL="0" indent="0">
              <a:buNone/>
            </a:pPr>
            <a:r>
              <a:rPr lang="en-US" dirty="0">
                <a:hlinkClick r:id="rId4"/>
              </a:rPr>
              <a:t>https://tealsk12.github.io/2nd-semester-introduction-to-computer-science/readings.md</a:t>
            </a:r>
            <a:r>
              <a:rPr lang="en-US">
                <a:hlinkClick r:id="rId4"/>
              </a:rPr>
              <a:t>.html</a:t>
            </a:r>
            <a:r>
              <a:rPr lang="en-US"/>
              <a:t>  </a:t>
            </a:r>
            <a:endParaRPr lang="en-US" dirty="0"/>
          </a:p>
          <a:p>
            <a:pPr marL="0" indent="0">
              <a:buNone/>
            </a:pPr>
            <a:endParaRPr lang="en-US" dirty="0"/>
          </a:p>
          <a:p>
            <a:pPr marL="0" indent="0">
              <a:buNone/>
            </a:pPr>
            <a:r>
              <a:rPr lang="en-US" dirty="0"/>
              <a:t>In your Notebook, </a:t>
            </a:r>
          </a:p>
          <a:p>
            <a:pPr marL="0" indent="0">
              <a:buNone/>
            </a:pPr>
            <a:r>
              <a:rPr lang="en-US" dirty="0"/>
              <a:t>Write down three major learning from the reading.</a:t>
            </a:r>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B73B-3540-4F37-B7BA-EDC91C649D52}"/>
              </a:ext>
            </a:extLst>
          </p:cNvPr>
          <p:cNvSpPr>
            <a:spLocks noGrp="1"/>
          </p:cNvSpPr>
          <p:nvPr>
            <p:ph type="title"/>
          </p:nvPr>
        </p:nvSpPr>
        <p:spPr/>
        <p:txBody>
          <a:bodyPr/>
          <a:lstStyle/>
          <a:p>
            <a:r>
              <a:rPr lang="en-US" dirty="0"/>
              <a:t>Class Introductions</a:t>
            </a:r>
          </a:p>
        </p:txBody>
      </p:sp>
      <p:sp>
        <p:nvSpPr>
          <p:cNvPr id="3" name="Content Placeholder 2">
            <a:extLst>
              <a:ext uri="{FF2B5EF4-FFF2-40B4-BE49-F238E27FC236}">
                <a16:creationId xmlns:a16="http://schemas.microsoft.com/office/drawing/2014/main" id="{4C8E3B9D-B89A-4A05-8938-56D31740EBCF}"/>
              </a:ext>
            </a:extLst>
          </p:cNvPr>
          <p:cNvSpPr>
            <a:spLocks noGrp="1"/>
          </p:cNvSpPr>
          <p:nvPr>
            <p:ph sz="quarter" idx="10"/>
          </p:nvPr>
        </p:nvSpPr>
        <p:spPr>
          <a:xfrm>
            <a:off x="584200" y="1435100"/>
            <a:ext cx="11018838" cy="1982081"/>
          </a:xfrm>
        </p:spPr>
        <p:txBody>
          <a:bodyPr/>
          <a:lstStyle/>
          <a:p>
            <a:pPr marL="0" indent="0">
              <a:buNone/>
            </a:pPr>
            <a:r>
              <a:rPr lang="en-US" dirty="0"/>
              <a:t>One at a time, Stand up and Introduce yourself to the class.</a:t>
            </a:r>
          </a:p>
          <a:p>
            <a:pPr fontAlgn="base"/>
            <a:r>
              <a:rPr lang="en-US" dirty="0"/>
              <a:t>Your name / what you like to be called</a:t>
            </a:r>
          </a:p>
          <a:p>
            <a:pPr fontAlgn="base"/>
            <a:r>
              <a:rPr lang="en-US" dirty="0"/>
              <a:t>Your preferred pronouns (</a:t>
            </a:r>
            <a:r>
              <a:rPr lang="en-US" dirty="0" err="1"/>
              <a:t>e.g</a:t>
            </a:r>
            <a:r>
              <a:rPr lang="en-US" dirty="0"/>
              <a:t> “she, her, hers”, “they, them, theirs”)</a:t>
            </a:r>
          </a:p>
          <a:p>
            <a:pPr fontAlgn="base"/>
            <a:r>
              <a:rPr lang="en-US" dirty="0"/>
              <a:t>Any experience you have programming.</a:t>
            </a:r>
          </a:p>
        </p:txBody>
      </p:sp>
    </p:spTree>
    <p:extLst>
      <p:ext uri="{BB962C8B-B14F-4D97-AF65-F5344CB8AC3E}">
        <p14:creationId xmlns:p14="http://schemas.microsoft.com/office/powerpoint/2010/main" val="1557529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3878-3B2D-475B-B0B9-57F48509AC69}"/>
              </a:ext>
            </a:extLst>
          </p:cNvPr>
          <p:cNvSpPr>
            <a:spLocks noGrp="1"/>
          </p:cNvSpPr>
          <p:nvPr>
            <p:ph type="title"/>
          </p:nvPr>
        </p:nvSpPr>
        <p:spPr/>
        <p:txBody>
          <a:bodyPr/>
          <a:lstStyle/>
          <a:p>
            <a:r>
              <a:rPr lang="en-US" dirty="0"/>
              <a:t>Using the Interpreter</a:t>
            </a:r>
          </a:p>
        </p:txBody>
      </p:sp>
      <p:pic>
        <p:nvPicPr>
          <p:cNvPr id="2050" name="Picture 2" descr="Screenshot of the Repl.it Interface">
            <a:extLst>
              <a:ext uri="{FF2B5EF4-FFF2-40B4-BE49-F238E27FC236}">
                <a16:creationId xmlns:a16="http://schemas.microsoft.com/office/drawing/2014/main" id="{5F539C37-4D09-461A-9AA3-47BE65321187}"/>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995221" y="1435100"/>
            <a:ext cx="7351996" cy="48339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D67599-7EC5-472E-A00C-4DF9E3C1AAA8}"/>
              </a:ext>
            </a:extLst>
          </p:cNvPr>
          <p:cNvSpPr txBox="1"/>
          <p:nvPr/>
        </p:nvSpPr>
        <p:spPr>
          <a:xfrm>
            <a:off x="8906934" y="3121223"/>
            <a:ext cx="1377244"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Type Here</a:t>
            </a:r>
          </a:p>
        </p:txBody>
      </p:sp>
      <p:cxnSp>
        <p:nvCxnSpPr>
          <p:cNvPr id="10" name="Straight Arrow Connector 9" descr="Arrow pointing from the words Type Here to the right hand side of the console.&#10;">
            <a:extLst>
              <a:ext uri="{FF2B5EF4-FFF2-40B4-BE49-F238E27FC236}">
                <a16:creationId xmlns:a16="http://schemas.microsoft.com/office/drawing/2014/main" id="{3F811AD7-F290-43B4-9157-D7C8C876B5D0}"/>
              </a:ext>
            </a:extLst>
          </p:cNvPr>
          <p:cNvCxnSpPr/>
          <p:nvPr/>
        </p:nvCxnSpPr>
        <p:spPr>
          <a:xfrm flipH="1" flipV="1">
            <a:off x="6750756" y="2799644"/>
            <a:ext cx="1964266" cy="321579"/>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633793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2347-DB2F-4F28-8E42-4BB4348FD91F}"/>
              </a:ext>
            </a:extLst>
          </p:cNvPr>
          <p:cNvSpPr>
            <a:spLocks noGrp="1"/>
          </p:cNvSpPr>
          <p:nvPr>
            <p:ph type="title"/>
          </p:nvPr>
        </p:nvSpPr>
        <p:spPr/>
        <p:txBody>
          <a:bodyPr/>
          <a:lstStyle/>
          <a:p>
            <a:r>
              <a:rPr lang="en-US" dirty="0"/>
              <a:t>Key Terms – Write in your Notebook</a:t>
            </a:r>
          </a:p>
        </p:txBody>
      </p:sp>
      <p:sp>
        <p:nvSpPr>
          <p:cNvPr id="3" name="Content Placeholder 2">
            <a:extLst>
              <a:ext uri="{FF2B5EF4-FFF2-40B4-BE49-F238E27FC236}">
                <a16:creationId xmlns:a16="http://schemas.microsoft.com/office/drawing/2014/main" id="{B4C4C11F-39C6-4C70-BA76-626AE64F124B}"/>
              </a:ext>
            </a:extLst>
          </p:cNvPr>
          <p:cNvSpPr>
            <a:spLocks noGrp="1"/>
          </p:cNvSpPr>
          <p:nvPr>
            <p:ph sz="quarter" idx="10"/>
          </p:nvPr>
        </p:nvSpPr>
        <p:spPr>
          <a:xfrm>
            <a:off x="584200" y="1435100"/>
            <a:ext cx="11018838" cy="5293757"/>
          </a:xfrm>
        </p:spPr>
        <p:txBody>
          <a:bodyPr/>
          <a:lstStyle/>
          <a:p>
            <a:r>
              <a:rPr lang="en-US" b="1" dirty="0"/>
              <a:t>Value</a:t>
            </a:r>
            <a:r>
              <a:rPr lang="en-US" dirty="0"/>
              <a:t> - A single piece of data in Python (e.g. 2, “Hello, World”).</a:t>
            </a:r>
          </a:p>
          <a:p>
            <a:r>
              <a:rPr lang="en-US" b="1" dirty="0"/>
              <a:t>Type</a:t>
            </a:r>
            <a:r>
              <a:rPr lang="en-US" dirty="0"/>
              <a:t> - A classification for data which tells the interpreter how it will be used.</a:t>
            </a:r>
          </a:p>
          <a:p>
            <a:pPr lvl="1"/>
            <a:r>
              <a:rPr lang="en-US" b="1" dirty="0"/>
              <a:t>Integer</a:t>
            </a:r>
            <a:r>
              <a:rPr lang="en-US" dirty="0"/>
              <a:t> - A type containing a whole number  …, -2, -1, 0, 1, 2, …</a:t>
            </a:r>
          </a:p>
          <a:p>
            <a:pPr lvl="1"/>
            <a:r>
              <a:rPr lang="en-US" b="1" dirty="0"/>
              <a:t>String</a:t>
            </a:r>
            <a:r>
              <a:rPr lang="en-US" dirty="0"/>
              <a:t> - A type containing a series of characters. Usually written using quotes (e.g. “Hello, World”).</a:t>
            </a:r>
          </a:p>
          <a:p>
            <a:pPr lvl="1"/>
            <a:r>
              <a:rPr lang="en-US" b="1" dirty="0"/>
              <a:t>Float</a:t>
            </a:r>
            <a:r>
              <a:rPr lang="en-US" dirty="0"/>
              <a:t> - A type containing a decimal value.</a:t>
            </a:r>
          </a:p>
          <a:p>
            <a:r>
              <a:rPr lang="en-US" b="1" dirty="0"/>
              <a:t>Operators</a:t>
            </a:r>
            <a:r>
              <a:rPr lang="en-US" dirty="0"/>
              <a:t> - Symbols that represent computations (e.g. +, -, /, *).</a:t>
            </a:r>
          </a:p>
          <a:p>
            <a:r>
              <a:rPr lang="en-US" b="1" dirty="0"/>
              <a:t>Expressions</a:t>
            </a:r>
            <a:r>
              <a:rPr lang="en-US" dirty="0"/>
              <a:t> - A combination of values, variables, and operators. (e.g. 2+3).</a:t>
            </a:r>
          </a:p>
          <a:p>
            <a:r>
              <a:rPr lang="en-US" b="1" dirty="0"/>
              <a:t>Statement</a:t>
            </a:r>
            <a:r>
              <a:rPr lang="en-US" dirty="0"/>
              <a:t> - A unit of code that Python can execute.</a:t>
            </a:r>
          </a:p>
          <a:p>
            <a:r>
              <a:rPr lang="en-US" b="1" dirty="0"/>
              <a:t>Variable</a:t>
            </a:r>
            <a:r>
              <a:rPr lang="en-US" dirty="0"/>
              <a:t> - A name that refers to a value.</a:t>
            </a:r>
          </a:p>
        </p:txBody>
      </p:sp>
    </p:spTree>
    <p:extLst>
      <p:ext uri="{BB962C8B-B14F-4D97-AF65-F5344CB8AC3E}">
        <p14:creationId xmlns:p14="http://schemas.microsoft.com/office/powerpoint/2010/main" val="17730445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CADCD-0B19-438E-AC3F-BD994116B397}"/>
              </a:ext>
            </a:extLst>
          </p:cNvPr>
          <p:cNvSpPr>
            <a:spLocks noGrp="1"/>
          </p:cNvSpPr>
          <p:nvPr>
            <p:ph type="title"/>
          </p:nvPr>
        </p:nvSpPr>
        <p:spPr/>
        <p:txBody>
          <a:bodyPr/>
          <a:lstStyle/>
          <a:p>
            <a:r>
              <a:rPr lang="en-US" dirty="0"/>
              <a:t>Lab 1.03 – Section 1 Discussion</a:t>
            </a:r>
          </a:p>
        </p:txBody>
      </p:sp>
      <p:sp>
        <p:nvSpPr>
          <p:cNvPr id="3" name="Content Placeholder 2">
            <a:extLst>
              <a:ext uri="{FF2B5EF4-FFF2-40B4-BE49-F238E27FC236}">
                <a16:creationId xmlns:a16="http://schemas.microsoft.com/office/drawing/2014/main" id="{F7C58CAB-4D02-4538-A3EA-55EAD2F1B784}"/>
              </a:ext>
            </a:extLst>
          </p:cNvPr>
          <p:cNvSpPr>
            <a:spLocks noGrp="1"/>
          </p:cNvSpPr>
          <p:nvPr>
            <p:ph sz="quarter" idx="10"/>
          </p:nvPr>
        </p:nvSpPr>
        <p:spPr>
          <a:xfrm>
            <a:off x="584200" y="1435099"/>
            <a:ext cx="11018838" cy="3754874"/>
          </a:xfrm>
        </p:spPr>
        <p:txBody>
          <a:bodyPr/>
          <a:lstStyle/>
          <a:p>
            <a:r>
              <a:rPr lang="en-US" dirty="0"/>
              <a:t>What does the // do? </a:t>
            </a:r>
          </a:p>
          <a:p>
            <a:r>
              <a:rPr lang="en-US" dirty="0"/>
              <a:t>How is that different from /? </a:t>
            </a:r>
          </a:p>
          <a:p>
            <a:r>
              <a:rPr lang="en-US" dirty="0"/>
              <a:t>And how are those different from %?</a:t>
            </a:r>
          </a:p>
          <a:p>
            <a:r>
              <a:rPr lang="en-US" dirty="0"/>
              <a:t>What’s the difference between 3.0 and 3?</a:t>
            </a:r>
          </a:p>
          <a:p>
            <a:r>
              <a:rPr lang="en-US" dirty="0"/>
              <a:t>Key Terms</a:t>
            </a:r>
          </a:p>
          <a:p>
            <a:pPr lvl="1"/>
            <a:r>
              <a:rPr lang="en-US" dirty="0"/>
              <a:t>Floats: a data type, number with a decimal point.</a:t>
            </a:r>
          </a:p>
          <a:p>
            <a:pPr lvl="1"/>
            <a:r>
              <a:rPr lang="en-US" dirty="0"/>
              <a:t>Integers: a data type, number without a decimal point.</a:t>
            </a:r>
          </a:p>
          <a:p>
            <a:r>
              <a:rPr lang="en-US" dirty="0"/>
              <a:t>Now work through Section 2</a:t>
            </a:r>
          </a:p>
        </p:txBody>
      </p:sp>
    </p:spTree>
    <p:extLst>
      <p:ext uri="{BB962C8B-B14F-4D97-AF65-F5344CB8AC3E}">
        <p14:creationId xmlns:p14="http://schemas.microsoft.com/office/powerpoint/2010/main" val="87359071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B810-E4B5-46FB-A8AD-560929A5C294}"/>
              </a:ext>
            </a:extLst>
          </p:cNvPr>
          <p:cNvSpPr>
            <a:spLocks noGrp="1"/>
          </p:cNvSpPr>
          <p:nvPr>
            <p:ph type="title"/>
          </p:nvPr>
        </p:nvSpPr>
        <p:spPr/>
        <p:txBody>
          <a:bodyPr/>
          <a:lstStyle/>
          <a:p>
            <a:r>
              <a:rPr lang="en-US" dirty="0"/>
              <a:t>Lab 1.03 – Section 2 Discussion</a:t>
            </a:r>
          </a:p>
        </p:txBody>
      </p:sp>
      <p:sp>
        <p:nvSpPr>
          <p:cNvPr id="3" name="Content Placeholder 2">
            <a:extLst>
              <a:ext uri="{FF2B5EF4-FFF2-40B4-BE49-F238E27FC236}">
                <a16:creationId xmlns:a16="http://schemas.microsoft.com/office/drawing/2014/main" id="{024B1237-9C52-4143-8E95-0BAA2F62C4C7}"/>
              </a:ext>
            </a:extLst>
          </p:cNvPr>
          <p:cNvSpPr>
            <a:spLocks noGrp="1"/>
          </p:cNvSpPr>
          <p:nvPr>
            <p:ph sz="quarter" idx="10"/>
          </p:nvPr>
        </p:nvSpPr>
        <p:spPr>
          <a:xfrm>
            <a:off x="584200" y="1435100"/>
            <a:ext cx="11018838" cy="2351413"/>
          </a:xfrm>
        </p:spPr>
        <p:txBody>
          <a:bodyPr/>
          <a:lstStyle/>
          <a:p>
            <a:r>
              <a:rPr lang="en-US" dirty="0"/>
              <a:t>What happened when you typed in a?</a:t>
            </a:r>
          </a:p>
          <a:p>
            <a:r>
              <a:rPr lang="en-US" dirty="0"/>
              <a:t>What do you think that error message mean?</a:t>
            </a:r>
          </a:p>
          <a:p>
            <a:r>
              <a:rPr lang="en-US" dirty="0"/>
              <a:t>Key Term</a:t>
            </a:r>
          </a:p>
          <a:p>
            <a:pPr lvl="1"/>
            <a:r>
              <a:rPr lang="en-US" dirty="0"/>
              <a:t>String: a data type, characters surrounded in single or double quotes.</a:t>
            </a:r>
          </a:p>
          <a:p>
            <a:r>
              <a:rPr lang="en-US" dirty="0"/>
              <a:t>Now, work through section 3</a:t>
            </a:r>
          </a:p>
        </p:txBody>
      </p:sp>
    </p:spTree>
    <p:extLst>
      <p:ext uri="{BB962C8B-B14F-4D97-AF65-F5344CB8AC3E}">
        <p14:creationId xmlns:p14="http://schemas.microsoft.com/office/powerpoint/2010/main" val="119490829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BBF951-627C-4D6A-B844-E7BC347203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835B2C-0612-4293-82B3-640AB4CE9F7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425710C-A68A-4534-831C-A19CD81768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612</Words>
  <Application>Microsoft Office PowerPoint</Application>
  <PresentationFormat>Widescreen</PresentationFormat>
  <Paragraphs>79</Paragraphs>
  <Slides>13</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Consolas</vt:lpstr>
      <vt:lpstr>Segoe UI</vt:lpstr>
      <vt:lpstr>Segoe UI Semibold</vt:lpstr>
      <vt:lpstr>Wingdings</vt:lpstr>
      <vt:lpstr>Microsoft Philanthropies TEALS</vt:lpstr>
      <vt:lpstr>Black Template</vt:lpstr>
      <vt:lpstr>Lesson: 1.02 Interactive Mode</vt:lpstr>
      <vt:lpstr>Interactive Mode</vt:lpstr>
      <vt:lpstr>Today’s Plan</vt:lpstr>
      <vt:lpstr>Do Now</vt:lpstr>
      <vt:lpstr>Class Introductions</vt:lpstr>
      <vt:lpstr>Using the Interpreter</vt:lpstr>
      <vt:lpstr>Key Terms – Write in your Notebook</vt:lpstr>
      <vt:lpstr>Lab 1.03 – Section 1 Discussion</vt:lpstr>
      <vt:lpstr>Lab 1.03 – Section 2 Discussion</vt:lpstr>
      <vt:lpstr>Lab 1.03 – Section 3 Discussion</vt:lpstr>
      <vt:lpstr>Lab 1.03 – Section 4 Discussion</vt:lpstr>
      <vt:lpstr>Lab Part 2</vt:lpstr>
      <vt:lpstr>Debrief/Exit Ticket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2019-12-07T19:06:27Z</dcterms:created>
  <dcterms:modified xsi:type="dcterms:W3CDTF">2022-01-05T19:12:29Z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0F425DD1-044F-4D68-ABE0-6646743166A3</vt:lpwstr>
  </property>
  <property fmtid="{D5CDD505-2E9C-101B-9397-08002B2CF9AE}" pid="4" name="ArticulatePath">
    <vt:lpwstr>Intro Python 1.02 TEALS</vt:lpwstr>
  </property>
</Properties>
</file>