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70" r:id="rId6"/>
    <p:sldId id="1679" r:id="rId7"/>
    <p:sldId id="1680" r:id="rId8"/>
    <p:sldId id="1681" r:id="rId9"/>
    <p:sldId id="263" r:id="rId10"/>
    <p:sldId id="1694" r:id="rId11"/>
    <p:sldId id="1695" r:id="rId12"/>
    <p:sldId id="1696" r:id="rId13"/>
    <p:sldId id="1697" r:id="rId14"/>
    <p:sldId id="1698" r:id="rId15"/>
    <p:sldId id="1699" r:id="rId16"/>
    <p:sldId id="1700" r:id="rId17"/>
    <p:sldId id="1692" r:id="rId18"/>
  </p:sldIdLst>
  <p:sldSz cx="12192000" cy="6858000"/>
  <p:notesSz cx="6858000" cy="9144000"/>
  <p:custDataLst>
    <p:tags r:id="rId2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8CB07-2047-4BA7-BF5A-DB7972EEDCBA}" v="199" dt="2019-12-09T21:05:51.6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77791" autoAdjust="0"/>
  </p:normalViewPr>
  <p:slideViewPr>
    <p:cSldViewPr snapToGrid="0">
      <p:cViewPr varScale="1">
        <p:scale>
          <a:sx n="88" d="100"/>
          <a:sy n="88" d="100"/>
        </p:scale>
        <p:origin x="143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Day 1</a:t>
            </a:r>
          </a:p>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Connect Lessons together.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74af9ee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74af9e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lang="en-US" sz="1200" b="0" i="0" u="none" strike="noStrike" cap="none" dirty="0">
              <a:solidFill>
                <a:schemeClr val="dk1"/>
              </a:solidFill>
              <a:latin typeface="Calibri"/>
              <a:ea typeface="Calibri"/>
              <a:cs typeface="Calibri"/>
              <a:sym typeface="Calibri"/>
            </a:endParaRPr>
          </a:p>
        </p:txBody>
      </p:sp>
      <p:sp>
        <p:nvSpPr>
          <p:cNvPr id="135" name="Shape 135"/>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buSzPct val="25000"/>
                <a:buNone/>
              </a:pPr>
              <a:t>6</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142" name="Shape 142"/>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pPr lvl="0">
                <a:spcBef>
                  <a:spcPts val="0"/>
                </a:spcBef>
                <a:buClr>
                  <a:srgbClr val="000000"/>
                </a:buClr>
                <a:buSzPct val="25000"/>
                <a:buFont typeface="Arial"/>
                <a:buNone/>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76trombones is illegal because it does not begin with a letter. </a:t>
            </a:r>
          </a:p>
          <a:p>
            <a:r>
              <a:rPr lang="en-US" dirty="0"/>
              <a:t>more@ is illegal because it contains an illegal character, @. </a:t>
            </a:r>
          </a:p>
          <a:p>
            <a:r>
              <a:rPr lang="en-US" dirty="0"/>
              <a:t>But what’s wrong with class?</a:t>
            </a:r>
          </a:p>
          <a:p>
            <a:r>
              <a:rPr lang="en-US" dirty="0"/>
              <a:t>It turns out that class is one of Python’s keywords. The interpreter uses keywords to recognize the structure of the program, and they cannot be used as variable names.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pPr marL="0" marR="0" lvl="0" indent="0" algn="r" rtl="0">
                <a:spcBef>
                  <a:spcPts val="0"/>
                </a:spcBef>
                <a:buSzPct val="25000"/>
                <a:buNone/>
              </a:pPr>
              <a:t>8</a:t>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What does print do?  - similar to say in BYOB</a:t>
            </a:r>
            <a:endParaRPr dirty="0"/>
          </a:p>
        </p:txBody>
      </p:sp>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1/5/2021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1/5/2021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1.03: </a:t>
            </a:r>
            <a:r>
              <a:rPr lang="en-US" dirty="0"/>
              <a:t>Script Mode and Variables</a:t>
            </a:r>
            <a:endParaRPr lang="en-US" b="1"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79958" y="633818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ED07-4C21-4C3E-B017-EA4BB727D12B}"/>
              </a:ext>
            </a:extLst>
          </p:cNvPr>
          <p:cNvSpPr>
            <a:spLocks noGrp="1"/>
          </p:cNvSpPr>
          <p:nvPr>
            <p:ph type="title"/>
          </p:nvPr>
        </p:nvSpPr>
        <p:spPr>
          <a:xfrm>
            <a:off x="588263" y="457200"/>
            <a:ext cx="11018520" cy="553998"/>
          </a:xfrm>
        </p:spPr>
        <p:txBody>
          <a:bodyPr/>
          <a:lstStyle/>
          <a:p>
            <a:r>
              <a:rPr lang="en-US" b="1" dirty="0"/>
              <a:t>Lab Part 3 - The Four Fours challenge</a:t>
            </a:r>
            <a:endParaRPr lang="en-US" dirty="0"/>
          </a:p>
        </p:txBody>
      </p:sp>
      <p:sp>
        <p:nvSpPr>
          <p:cNvPr id="3" name="Content Placeholder 2">
            <a:extLst>
              <a:ext uri="{FF2B5EF4-FFF2-40B4-BE49-F238E27FC236}">
                <a16:creationId xmlns:a16="http://schemas.microsoft.com/office/drawing/2014/main" id="{6904F8BF-5887-40BE-B02F-7DCDE3E8ED9B}"/>
              </a:ext>
            </a:extLst>
          </p:cNvPr>
          <p:cNvSpPr>
            <a:spLocks noGrp="1"/>
          </p:cNvSpPr>
          <p:nvPr>
            <p:ph sz="quarter" idx="10"/>
          </p:nvPr>
        </p:nvSpPr>
        <p:spPr>
          <a:xfrm>
            <a:off x="584200" y="1435100"/>
            <a:ext cx="11018838" cy="3594830"/>
          </a:xfrm>
        </p:spPr>
        <p:txBody>
          <a:bodyPr/>
          <a:lstStyle/>
          <a:p>
            <a:pPr marL="0" indent="0">
              <a:buNone/>
            </a:pPr>
            <a:r>
              <a:rPr lang="en-US" dirty="0"/>
              <a:t>Using four 4's and any operations, try to write equations that have the numbers from 0 to 4 as the answer. </a:t>
            </a:r>
          </a:p>
          <a:p>
            <a:pPr marL="0" indent="0">
              <a:buNone/>
            </a:pPr>
            <a:r>
              <a:rPr lang="en-US" dirty="0"/>
              <a:t>Use Python's arithmetic operations:</a:t>
            </a:r>
          </a:p>
          <a:p>
            <a:pPr marL="576263" lvl="1" indent="0">
              <a:buNone/>
            </a:pPr>
            <a:r>
              <a:rPr lang="en-US" dirty="0"/>
              <a:t>( ) parentheses for grouping</a:t>
            </a:r>
          </a:p>
          <a:p>
            <a:pPr marL="576263" lvl="1" indent="0">
              <a:buNone/>
            </a:pPr>
            <a:r>
              <a:rPr lang="en-US" dirty="0"/>
              <a:t>** Exponents</a:t>
            </a:r>
          </a:p>
          <a:p>
            <a:pPr marL="576263" lvl="1" indent="0">
              <a:buNone/>
            </a:pPr>
            <a:r>
              <a:rPr lang="en-US" dirty="0"/>
              <a:t>*  multiplication</a:t>
            </a:r>
          </a:p>
          <a:p>
            <a:pPr marL="576263" lvl="1" indent="0">
              <a:buNone/>
            </a:pPr>
            <a:r>
              <a:rPr lang="en-US" dirty="0"/>
              <a:t>/  division</a:t>
            </a:r>
          </a:p>
          <a:p>
            <a:pPr marL="576263" lvl="1" indent="0">
              <a:buNone/>
            </a:pPr>
            <a:r>
              <a:rPr lang="en-US" dirty="0"/>
              <a:t>+ addition</a:t>
            </a:r>
          </a:p>
          <a:p>
            <a:pPr marL="576263" lvl="1" indent="0">
              <a:buNone/>
            </a:pPr>
            <a:r>
              <a:rPr lang="en-US" dirty="0"/>
              <a:t>-  subtraction or negation</a:t>
            </a:r>
          </a:p>
        </p:txBody>
      </p:sp>
    </p:spTree>
    <p:custDataLst>
      <p:tags r:id="rId1"/>
    </p:custDataLst>
    <p:extLst>
      <p:ext uri="{BB962C8B-B14F-4D97-AF65-F5344CB8AC3E}">
        <p14:creationId xmlns:p14="http://schemas.microsoft.com/office/powerpoint/2010/main" val="27102761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D763-8B6E-4E81-8A0F-13A0B7912F7E}"/>
              </a:ext>
            </a:extLst>
          </p:cNvPr>
          <p:cNvSpPr>
            <a:spLocks noGrp="1"/>
          </p:cNvSpPr>
          <p:nvPr>
            <p:ph type="title"/>
          </p:nvPr>
        </p:nvSpPr>
        <p:spPr/>
        <p:txBody>
          <a:bodyPr/>
          <a:lstStyle/>
          <a:p>
            <a:r>
              <a:rPr lang="en-US" dirty="0"/>
              <a:t>Lab Part 3</a:t>
            </a:r>
          </a:p>
        </p:txBody>
      </p:sp>
      <p:sp>
        <p:nvSpPr>
          <p:cNvPr id="3" name="Content Placeholder 2">
            <a:extLst>
              <a:ext uri="{FF2B5EF4-FFF2-40B4-BE49-F238E27FC236}">
                <a16:creationId xmlns:a16="http://schemas.microsoft.com/office/drawing/2014/main" id="{31F92D45-26B0-44F4-A878-D90D6936BAD9}"/>
              </a:ext>
            </a:extLst>
          </p:cNvPr>
          <p:cNvSpPr>
            <a:spLocks noGrp="1"/>
          </p:cNvSpPr>
          <p:nvPr>
            <p:ph sz="quarter" idx="10"/>
          </p:nvPr>
        </p:nvSpPr>
        <p:spPr>
          <a:xfrm>
            <a:off x="584200" y="1435100"/>
            <a:ext cx="11018838" cy="5059847"/>
          </a:xfrm>
        </p:spPr>
        <p:txBody>
          <a:bodyPr/>
          <a:lstStyle/>
          <a:p>
            <a:pPr marL="0" indent="0">
              <a:buNone/>
            </a:pPr>
            <a:r>
              <a:rPr lang="en-US" dirty="0"/>
              <a:t>You may also use 44 or 4.4, which count as two fours, or .4, which counts as one four. For example, one solution for zero is:</a:t>
            </a:r>
          </a:p>
          <a:p>
            <a:pPr marL="685800" lvl="1" indent="-457200">
              <a:buFont typeface="+mj-lt"/>
              <a:buAutoNum type="arabicPeriod"/>
            </a:pPr>
            <a:r>
              <a:rPr lang="en-US" dirty="0">
                <a:latin typeface="Consolas" panose="020B0609020204030204" pitchFamily="49" charset="0"/>
              </a:rPr>
              <a:t>print("Zero is", 44-44)</a:t>
            </a:r>
          </a:p>
          <a:p>
            <a:pPr marL="0" indent="0">
              <a:buNone/>
            </a:pPr>
            <a:r>
              <a:rPr lang="en-US" b="1" dirty="0"/>
              <a:t>Can you find a different solution?</a:t>
            </a:r>
          </a:p>
          <a:p>
            <a:endParaRPr lang="en-US" dirty="0"/>
          </a:p>
          <a:p>
            <a:pPr marL="0" indent="0">
              <a:buNone/>
            </a:pPr>
            <a:r>
              <a:rPr lang="en-US" dirty="0"/>
              <a:t>Here are what the results, but not the source code, will look like. (Note: 1 may be displayed as 1.0 – This is ok)</a:t>
            </a:r>
          </a:p>
          <a:p>
            <a:pPr marL="685800" lvl="1" indent="-457200">
              <a:buFont typeface="+mj-lt"/>
              <a:buAutoNum type="arabicPeriod"/>
            </a:pPr>
            <a:r>
              <a:rPr lang="en-US" dirty="0">
                <a:latin typeface="Consolas" panose="020B0609020204030204" pitchFamily="49" charset="0"/>
              </a:rPr>
              <a:t>Zero is 0</a:t>
            </a:r>
          </a:p>
          <a:p>
            <a:pPr marL="685800" lvl="1" indent="-457200">
              <a:buFont typeface="+mj-lt"/>
              <a:buAutoNum type="arabicPeriod"/>
            </a:pPr>
            <a:r>
              <a:rPr lang="en-US" dirty="0">
                <a:latin typeface="Consolas" panose="020B0609020204030204" pitchFamily="49" charset="0"/>
              </a:rPr>
              <a:t>One is 1</a:t>
            </a:r>
          </a:p>
          <a:p>
            <a:pPr marL="685800" lvl="1" indent="-457200">
              <a:buFont typeface="+mj-lt"/>
              <a:buAutoNum type="arabicPeriod"/>
            </a:pPr>
            <a:r>
              <a:rPr lang="en-US" dirty="0">
                <a:latin typeface="Consolas" panose="020B0609020204030204" pitchFamily="49" charset="0"/>
              </a:rPr>
              <a:t>Two is 2</a:t>
            </a:r>
          </a:p>
          <a:p>
            <a:pPr marL="685800" lvl="1" indent="-457200">
              <a:buFont typeface="+mj-lt"/>
              <a:buAutoNum type="arabicPeriod"/>
            </a:pPr>
            <a:r>
              <a:rPr lang="en-US" dirty="0">
                <a:latin typeface="Consolas" panose="020B0609020204030204" pitchFamily="49" charset="0"/>
              </a:rPr>
              <a:t>Three is 3</a:t>
            </a:r>
          </a:p>
          <a:p>
            <a:pPr marL="685800" lvl="1" indent="-457200">
              <a:buFont typeface="+mj-lt"/>
              <a:buAutoNum type="arabicPeriod"/>
            </a:pPr>
            <a:r>
              <a:rPr lang="en-US" dirty="0">
                <a:latin typeface="Consolas" panose="020B0609020204030204" pitchFamily="49" charset="0"/>
              </a:rPr>
              <a:t>Four is 4</a:t>
            </a:r>
          </a:p>
        </p:txBody>
      </p:sp>
    </p:spTree>
    <p:custDataLst>
      <p:tags r:id="rId1"/>
    </p:custDataLst>
    <p:extLst>
      <p:ext uri="{BB962C8B-B14F-4D97-AF65-F5344CB8AC3E}">
        <p14:creationId xmlns:p14="http://schemas.microsoft.com/office/powerpoint/2010/main" val="19098708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B19B-AF36-4451-82E6-8D4127D84C68}"/>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9A6E5016-1556-484E-B62A-AE5961D01A11}"/>
              </a:ext>
            </a:extLst>
          </p:cNvPr>
          <p:cNvSpPr>
            <a:spLocks noGrp="1"/>
          </p:cNvSpPr>
          <p:nvPr>
            <p:ph sz="quarter" idx="10"/>
          </p:nvPr>
        </p:nvSpPr>
        <p:spPr>
          <a:xfrm>
            <a:off x="584200" y="1435100"/>
            <a:ext cx="11018838" cy="3151632"/>
          </a:xfrm>
        </p:spPr>
        <p:txBody>
          <a:bodyPr/>
          <a:lstStyle/>
          <a:p>
            <a:pPr marL="514350" indent="-514350">
              <a:buFont typeface="+mj-lt"/>
              <a:buAutoNum type="arabicPeriod"/>
            </a:pPr>
            <a:r>
              <a:rPr lang="en-US" sz="4000" dirty="0"/>
              <a:t>Print the output below, but only using one line of code. (Feel free to use online resources.)</a:t>
            </a:r>
          </a:p>
          <a:p>
            <a:pPr marL="742950" lvl="1" indent="-514350">
              <a:buFont typeface="+mj-lt"/>
              <a:buAutoNum type="arabicPeriod"/>
            </a:pPr>
            <a:r>
              <a:rPr lang="en-US" sz="3200" dirty="0">
                <a:latin typeface="Consolas" panose="020B0609020204030204" pitchFamily="49" charset="0"/>
              </a:rPr>
              <a:t>Wow!</a:t>
            </a:r>
          </a:p>
          <a:p>
            <a:pPr marL="742950" lvl="1" indent="-514350">
              <a:buFont typeface="+mj-lt"/>
              <a:buAutoNum type="arabicPeriod"/>
            </a:pPr>
            <a:r>
              <a:rPr lang="en-US" sz="3200" dirty="0">
                <a:latin typeface="Consolas" panose="020B0609020204030204" pitchFamily="49" charset="0"/>
              </a:rPr>
              <a:t>This is on a new line!</a:t>
            </a:r>
          </a:p>
          <a:p>
            <a:pPr marL="514350" indent="-514350">
              <a:buFont typeface="+mj-lt"/>
              <a:buAutoNum type="arabicPeriod"/>
            </a:pPr>
            <a:r>
              <a:rPr lang="en-US" sz="4000" dirty="0"/>
              <a:t>Can you find four fours for 5 to 10?</a:t>
            </a:r>
          </a:p>
        </p:txBody>
      </p:sp>
    </p:spTree>
    <p:custDataLst>
      <p:tags r:id="rId1"/>
    </p:custDataLst>
    <p:extLst>
      <p:ext uri="{BB962C8B-B14F-4D97-AF65-F5344CB8AC3E}">
        <p14:creationId xmlns:p14="http://schemas.microsoft.com/office/powerpoint/2010/main" val="1567538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025-D830-4336-BD63-A968AF223371}"/>
              </a:ext>
            </a:extLst>
          </p:cNvPr>
          <p:cNvSpPr>
            <a:spLocks noGrp="1"/>
          </p:cNvSpPr>
          <p:nvPr>
            <p:ph type="title"/>
          </p:nvPr>
        </p:nvSpPr>
        <p:spPr>
          <a:xfrm>
            <a:off x="588263" y="457200"/>
            <a:ext cx="11018520" cy="553998"/>
          </a:xfrm>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8998D406-F4D7-4D3F-927E-41B1E9A5D013}"/>
              </a:ext>
            </a:extLst>
          </p:cNvPr>
          <p:cNvSpPr>
            <a:spLocks noGrp="1"/>
          </p:cNvSpPr>
          <p:nvPr>
            <p:ph sz="quarter" idx="12"/>
          </p:nvPr>
        </p:nvSpPr>
        <p:spPr>
          <a:xfrm>
            <a:off x="584200" y="1435100"/>
            <a:ext cx="5211763" cy="861774"/>
          </a:xfrm>
        </p:spPr>
        <p:txBody>
          <a:bodyPr/>
          <a:lstStyle/>
          <a:p>
            <a:pPr marL="0" indent="0">
              <a:buNone/>
            </a:pPr>
            <a:r>
              <a:rPr lang="en-US" dirty="0"/>
              <a:t>In your notebooks, write </a:t>
            </a:r>
            <a:r>
              <a:rPr lang="en-US"/>
              <a:t>down something </a:t>
            </a:r>
            <a:r>
              <a:rPr lang="en-US" dirty="0"/>
              <a:t>you learned today</a:t>
            </a:r>
          </a:p>
        </p:txBody>
      </p:sp>
      <p:sp>
        <p:nvSpPr>
          <p:cNvPr id="4" name="Content Placeholder 3">
            <a:extLst>
              <a:ext uri="{FF2B5EF4-FFF2-40B4-BE49-F238E27FC236}">
                <a16:creationId xmlns:a16="http://schemas.microsoft.com/office/drawing/2014/main" id="{5C791674-8E7B-4946-BD4D-6ACF150E3C1A}"/>
              </a:ext>
            </a:extLst>
          </p:cNvPr>
          <p:cNvSpPr>
            <a:spLocks noGrp="1"/>
          </p:cNvSpPr>
          <p:nvPr>
            <p:ph sz="quarter" idx="13"/>
          </p:nvPr>
        </p:nvSpPr>
        <p:spPr/>
        <p:txBody>
          <a:bodyPr/>
          <a:lstStyle/>
          <a:p>
            <a:endParaRPr lang="en-US"/>
          </a:p>
        </p:txBody>
      </p:sp>
    </p:spTree>
    <p:custDataLst>
      <p:tags r:id="rId1"/>
    </p:custDataLst>
    <p:extLst>
      <p:ext uri="{BB962C8B-B14F-4D97-AF65-F5344CB8AC3E}">
        <p14:creationId xmlns:p14="http://schemas.microsoft.com/office/powerpoint/2010/main" val="24350564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Script Mode and Variables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344709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script</a:t>
            </a:r>
            <a:r>
              <a:rPr lang="en-US" dirty="0"/>
              <a:t>, </a:t>
            </a:r>
            <a:r>
              <a:rPr lang="en-US" b="1" dirty="0"/>
              <a:t>print</a:t>
            </a:r>
            <a:r>
              <a:rPr lang="en-US" dirty="0"/>
              <a:t>, </a:t>
            </a:r>
            <a:r>
              <a:rPr lang="en-US" b="1" dirty="0"/>
              <a:t>run</a:t>
            </a:r>
            <a:r>
              <a:rPr lang="en-US" dirty="0"/>
              <a:t>, </a:t>
            </a:r>
            <a:r>
              <a:rPr lang="en-US" b="1" dirty="0"/>
              <a:t>output</a:t>
            </a:r>
            <a:r>
              <a:rPr lang="en-US" dirty="0"/>
              <a:t>, </a:t>
            </a:r>
            <a:r>
              <a:rPr lang="en-US" b="1" dirty="0"/>
              <a:t>variable</a:t>
            </a:r>
          </a:p>
          <a:p>
            <a:pPr marL="342900" indent="-342900">
              <a:buFont typeface="Arial" panose="020B0604020202020204" pitchFamily="34" charset="0"/>
              <a:buChar char="•"/>
            </a:pPr>
            <a:r>
              <a:rPr lang="en-US" dirty="0"/>
              <a:t>Write a simple script and run it in the text editor</a:t>
            </a:r>
          </a:p>
          <a:p>
            <a:pPr marL="342900" indent="-342900">
              <a:buFont typeface="Arial" panose="020B0604020202020204" pitchFamily="34" charset="0"/>
              <a:buChar char="•"/>
            </a:pPr>
            <a:r>
              <a:rPr lang="en-US" dirty="0"/>
              <a:t>Print values out to the console (both composed values and from variables)</a:t>
            </a:r>
          </a:p>
          <a:p>
            <a:pPr marL="342900" indent="-342900">
              <a:buFont typeface="Arial" panose="020B0604020202020204" pitchFamily="34" charset="0"/>
              <a:buChar char="•"/>
            </a:pPr>
            <a:r>
              <a:rPr lang="en-US" dirty="0"/>
              <a:t>Compare script mode vs interactive mode</a:t>
            </a:r>
          </a:p>
          <a:p>
            <a:pPr marL="342900" indent="-342900">
              <a:buFont typeface="Arial" panose="020B0604020202020204" pitchFamily="34" charset="0"/>
              <a:buChar char="•"/>
            </a:pPr>
            <a:r>
              <a:rPr lang="en-US" dirty="0"/>
              <a:t>Know how to store a value into a variable</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3730252"/>
          </a:xfrm>
        </p:spPr>
        <p:txBody>
          <a:bodyPr/>
          <a:lstStyle/>
          <a:p>
            <a:r>
              <a:rPr lang="en-US" sz="2400" dirty="0"/>
              <a:t>Open and save a new project called DoNow103 in the IDE. </a:t>
            </a:r>
          </a:p>
          <a:p>
            <a:r>
              <a:rPr lang="en-US" sz="2400" dirty="0"/>
              <a:t>Run a program by clicking the "&gt;" Run button. </a:t>
            </a:r>
          </a:p>
          <a:p>
            <a:r>
              <a:rPr lang="en-US" sz="2400" dirty="0"/>
              <a:t>Practice typing the following expressions in the editor and running the code.</a:t>
            </a:r>
          </a:p>
          <a:p>
            <a:pPr lvl="1"/>
            <a:r>
              <a:rPr lang="en-US" sz="1800" dirty="0"/>
              <a:t>2 * 3 * 5</a:t>
            </a:r>
          </a:p>
          <a:p>
            <a:pPr lvl="1"/>
            <a:r>
              <a:rPr lang="en-US" sz="1800" dirty="0"/>
              <a:t>"abc“</a:t>
            </a:r>
          </a:p>
          <a:p>
            <a:pPr lvl="1"/>
            <a:r>
              <a:rPr lang="en-US" sz="1800" dirty="0"/>
              <a:t>"abc" + "</a:t>
            </a:r>
            <a:r>
              <a:rPr lang="en-US" sz="1800" dirty="0" err="1"/>
              <a:t>bde</a:t>
            </a:r>
            <a:r>
              <a:rPr lang="en-US" sz="1800" dirty="0"/>
              <a:t>"</a:t>
            </a:r>
          </a:p>
        </p:txBody>
      </p:sp>
      <p:sp>
        <p:nvSpPr>
          <p:cNvPr id="7" name="Rectangle 6">
            <a:extLst>
              <a:ext uri="{FF2B5EF4-FFF2-40B4-BE49-F238E27FC236}">
                <a16:creationId xmlns:a16="http://schemas.microsoft.com/office/drawing/2014/main" id="{F3A46915-3853-4306-9687-C2BAECE73258}"/>
              </a:ext>
            </a:extLst>
          </p:cNvPr>
          <p:cNvSpPr/>
          <p:nvPr/>
        </p:nvSpPr>
        <p:spPr>
          <a:xfrm>
            <a:off x="6396039" y="1338866"/>
            <a:ext cx="5333117" cy="2308324"/>
          </a:xfrm>
          <a:prstGeom prst="rect">
            <a:avLst/>
          </a:prstGeom>
        </p:spPr>
        <p:txBody>
          <a:bodyPr wrap="square">
            <a:spAutoFit/>
          </a:bodyPr>
          <a:lstStyle/>
          <a:p>
            <a:r>
              <a:rPr lang="en-US" sz="2400" dirty="0"/>
              <a:t>Now try typing the statement below into the file. </a:t>
            </a:r>
          </a:p>
          <a:p>
            <a:endParaRPr lang="en-US" sz="2400" dirty="0"/>
          </a:p>
          <a:p>
            <a:r>
              <a:rPr lang="en-US" sz="2400" dirty="0"/>
              <a:t>Save and run the code</a:t>
            </a:r>
          </a:p>
          <a:p>
            <a:endParaRPr lang="en-US" sz="2400" dirty="0"/>
          </a:p>
          <a:p>
            <a:r>
              <a:rPr lang="en-US" sz="2400" dirty="0">
                <a:latin typeface="Consolas" panose="020B0609020204030204" pitchFamily="49" charset="0"/>
              </a:rPr>
              <a:t>1. print(2*3*5)</a:t>
            </a: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588263" y="457199"/>
            <a:ext cx="11018520" cy="835863"/>
          </a:xfrm>
          <a:prstGeom prst="rect">
            <a:avLst/>
          </a:prstGeom>
        </p:spPr>
        <p:txBody>
          <a:bodyPr spcFirstLastPara="1" vert="horz" wrap="square" lIns="121900" tIns="121900" rIns="121900" bIns="121900" rtlCol="0" anchor="t" anchorCtr="0">
            <a:noAutofit/>
          </a:bodyPr>
          <a:lstStyle/>
          <a:p>
            <a:r>
              <a:rPr lang="en-US" b="1" dirty="0"/>
              <a:t>Print Statement </a:t>
            </a:r>
            <a:endParaRPr dirty="0"/>
          </a:p>
        </p:txBody>
      </p:sp>
      <p:sp>
        <p:nvSpPr>
          <p:cNvPr id="2" name="Content Placeholder 1">
            <a:extLst>
              <a:ext uri="{FF2B5EF4-FFF2-40B4-BE49-F238E27FC236}">
                <a16:creationId xmlns:a16="http://schemas.microsoft.com/office/drawing/2014/main" id="{B24C80EE-BC1B-4781-A238-59C31B3173E8}"/>
              </a:ext>
            </a:extLst>
          </p:cNvPr>
          <p:cNvSpPr>
            <a:spLocks noGrp="1"/>
          </p:cNvSpPr>
          <p:nvPr>
            <p:ph sz="quarter" idx="10"/>
          </p:nvPr>
        </p:nvSpPr>
        <p:spPr>
          <a:xfrm>
            <a:off x="584200" y="1435100"/>
            <a:ext cx="11018838" cy="430887"/>
          </a:xfrm>
        </p:spPr>
        <p:txBody>
          <a:bodyPr/>
          <a:lstStyle/>
          <a:p>
            <a:pPr marL="0" indent="0">
              <a:buNone/>
            </a:pPr>
            <a:r>
              <a:rPr lang="en-US" dirty="0">
                <a:latin typeface="Consolas" panose="020B0609020204030204" pitchFamily="49" charset="0"/>
              </a:rPr>
              <a:t>print(“Betty Blue”)</a:t>
            </a:r>
          </a:p>
        </p:txBody>
      </p:sp>
      <p:pic>
        <p:nvPicPr>
          <p:cNvPr id="1028" name="Picture 4" descr="Screenshot of the Python Output showing Betty Blue">
            <a:extLst>
              <a:ext uri="{FF2B5EF4-FFF2-40B4-BE49-F238E27FC236}">
                <a16:creationId xmlns:a16="http://schemas.microsoft.com/office/drawing/2014/main" id="{EA4FF56C-0B66-4964-8C41-424A2075C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3916" y="1435099"/>
            <a:ext cx="5818631" cy="113876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prstGeom prst="rect">
            <a:avLst/>
          </a:prstGeom>
          <a:noFill/>
          <a:ln>
            <a:noFill/>
          </a:ln>
        </p:spPr>
        <p:txBody>
          <a:bodyPr vert="horz" wrap="square" lIns="91425" tIns="45700" rIns="91425" bIns="45700" rtlCol="0" anchor="b" anchorCtr="0">
            <a:noAutofit/>
          </a:bodyPr>
          <a:lstStyle/>
          <a:p>
            <a:pPr>
              <a:spcBef>
                <a:spcPts val="0"/>
              </a:spcBef>
              <a:buClr>
                <a:schemeClr val="accent1"/>
              </a:buClr>
              <a:buSzPct val="25000"/>
            </a:pPr>
            <a:r>
              <a:rPr lang="en-US" dirty="0">
                <a:sym typeface="Source Sans Pro"/>
              </a:rPr>
              <a:t>Variables</a:t>
            </a:r>
            <a:endParaRPr lang="en-US" sz="4600" dirty="0">
              <a:solidFill>
                <a:schemeClr val="accent1"/>
              </a:solidFill>
              <a:latin typeface="Source Sans Pro"/>
              <a:ea typeface="Source Sans Pro"/>
              <a:cs typeface="Source Sans Pro"/>
              <a:sym typeface="Source Sans Pro"/>
            </a:endParaRPr>
          </a:p>
        </p:txBody>
      </p:sp>
      <p:sp>
        <p:nvSpPr>
          <p:cNvPr id="138" name="Shape 138"/>
          <p:cNvSpPr txBox="1">
            <a:spLocks noGrp="1"/>
          </p:cNvSpPr>
          <p:nvPr>
            <p:ph type="body" sz="quarter" idx="10"/>
          </p:nvPr>
        </p:nvSpPr>
        <p:spPr>
          <a:xfrm>
            <a:off x="586390" y="1434369"/>
            <a:ext cx="11018520" cy="2844119"/>
          </a:xfrm>
          <a:prstGeom prst="rect">
            <a:avLst/>
          </a:prstGeom>
          <a:noFill/>
          <a:ln>
            <a:noFill/>
          </a:ln>
        </p:spPr>
        <p:txBody>
          <a:bodyPr vert="horz" wrap="square" lIns="91425" tIns="45700" rIns="91425" bIns="45700" rtlCol="0" anchor="t" anchorCtr="0">
            <a:noAutofit/>
          </a:bodyPr>
          <a:lstStyle/>
          <a:p>
            <a:pPr marL="349250" indent="-349250">
              <a:spcBef>
                <a:spcPts val="0"/>
              </a:spcBef>
              <a:buSzPct val="110000"/>
              <a:buFont typeface="Arial" panose="020B0604020202020204" pitchFamily="34" charset="0"/>
              <a:buChar char="•"/>
            </a:pPr>
            <a:r>
              <a:rPr lang="en-US" sz="2400" dirty="0">
                <a:ea typeface="Source Sans Pro"/>
                <a:cs typeface="Source Sans Pro"/>
                <a:sym typeface="Source Sans Pro"/>
              </a:rPr>
              <a:t>A name that refers to a value</a:t>
            </a:r>
          </a:p>
          <a:p>
            <a:pPr marL="349250" indent="-349250">
              <a:spcBef>
                <a:spcPts val="2000"/>
              </a:spcBef>
              <a:buSzPct val="110000"/>
              <a:buFont typeface="Arial" panose="020B0604020202020204" pitchFamily="34" charset="0"/>
              <a:buChar char="•"/>
            </a:pPr>
            <a:r>
              <a:rPr lang="en-US" sz="2400" dirty="0">
                <a:ea typeface="Source Sans Pro"/>
                <a:cs typeface="Source Sans Pro"/>
                <a:sym typeface="Source Sans Pro"/>
              </a:rPr>
              <a:t>An assignment statement creates new variables and gives them values:</a:t>
            </a:r>
          </a:p>
          <a:p>
            <a:pPr marL="444500">
              <a:spcBef>
                <a:spcPts val="0"/>
              </a:spcBef>
              <a:buClr>
                <a:srgbClr val="6DB7D7"/>
              </a:buClr>
              <a:buSzPct val="110000"/>
            </a:pPr>
            <a:r>
              <a:rPr lang="en-US" sz="2400" dirty="0">
                <a:latin typeface="Consolas" panose="020B0609020204030204" pitchFamily="49" charset="0"/>
                <a:sym typeface="Source Sans Pro"/>
              </a:rPr>
              <a:t>&gt;&gt;&gt; </a:t>
            </a:r>
            <a:r>
              <a:rPr lang="en-US" sz="2400" dirty="0" err="1">
                <a:latin typeface="Consolas" panose="020B0609020204030204" pitchFamily="49" charset="0"/>
                <a:sym typeface="Source Sans Pro"/>
              </a:rPr>
              <a:t>n</a:t>
            </a:r>
            <a:r>
              <a:rPr lang="en-US" sz="2400" dirty="0">
                <a:latin typeface="Consolas" panose="020B0609020204030204" pitchFamily="49" charset="0"/>
                <a:sym typeface="Source Sans Pro"/>
              </a:rPr>
              <a:t> = 17</a:t>
            </a:r>
          </a:p>
          <a:p>
            <a:pPr marL="444500">
              <a:spcBef>
                <a:spcPts val="0"/>
              </a:spcBef>
              <a:buClr>
                <a:srgbClr val="6DB7D7"/>
              </a:buClr>
              <a:buSzPct val="110000"/>
            </a:pPr>
            <a:r>
              <a:rPr lang="en-US" sz="2400" dirty="0">
                <a:latin typeface="Consolas" panose="020B0609020204030204" pitchFamily="49" charset="0"/>
                <a:sym typeface="Source Sans Pro"/>
              </a:rPr>
              <a:t>&gt;&gt;&gt; pi = 3.1415926535897932</a:t>
            </a:r>
          </a:p>
          <a:p>
            <a:pPr marL="444500">
              <a:spcBef>
                <a:spcPts val="0"/>
              </a:spcBef>
              <a:buClr>
                <a:srgbClr val="6DB7D7"/>
              </a:buClr>
              <a:buSzPct val="110000"/>
            </a:pPr>
            <a:r>
              <a:rPr lang="en-US" sz="2400" dirty="0">
                <a:latin typeface="Consolas" panose="020B0609020204030204" pitchFamily="49" charset="0"/>
                <a:sym typeface="Source Sans Pro"/>
              </a:rPr>
              <a:t>&gt;&gt;&gt; message = 'And now for something completely different’</a:t>
            </a:r>
            <a:endParaRPr lang="en-US" dirty="0">
              <a:latin typeface="Consolas" panose="020B0609020204030204" pitchFamily="49" charset="0"/>
              <a:sym typeface="Source Sans Pro"/>
            </a:endParaRPr>
          </a:p>
          <a:p>
            <a:pPr marL="342900" indent="-342900">
              <a:buFont typeface="Arial" panose="020B0604020202020204" pitchFamily="34" charset="0"/>
              <a:buChar char="•"/>
            </a:pPr>
            <a:r>
              <a:rPr lang="en-US" sz="2400" dirty="0">
                <a:ea typeface="Source Sans Pro"/>
                <a:cs typeface="Source Sans Pro"/>
                <a:sym typeface="Source Sans Pro"/>
              </a:rPr>
              <a:t>Which are assignments and which are the variables?</a:t>
            </a:r>
          </a:p>
          <a:p>
            <a:pPr marL="349250" indent="-349250">
              <a:spcBef>
                <a:spcPts val="2000"/>
              </a:spcBef>
              <a:buClr>
                <a:srgbClr val="6DB7D7"/>
              </a:buClr>
              <a:buSzPct val="110000"/>
              <a:buNone/>
            </a:pPr>
            <a:endParaRPr sz="2400" dirty="0">
              <a:solidFill>
                <a:srgbClr val="595959"/>
              </a:solidFill>
              <a:ea typeface="Source Sans Pro"/>
              <a:cs typeface="Source Sans Pro"/>
              <a:sym typeface="Source Sans Pro"/>
            </a:endParaRP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prstGeom prst="rect">
            <a:avLst/>
          </a:prstGeom>
        </p:spPr>
        <p:txBody>
          <a:bodyPr vert="horz" wrap="square" lIns="91425" tIns="91425" rIns="91425" bIns="91425" rtlCol="0" anchor="b" anchorCtr="0">
            <a:noAutofit/>
          </a:bodyPr>
          <a:lstStyle/>
          <a:p>
            <a:pPr>
              <a:spcBef>
                <a:spcPts val="0"/>
              </a:spcBef>
            </a:pPr>
            <a:r>
              <a:rPr lang="en-US" dirty="0"/>
              <a:t>Variable Names</a:t>
            </a:r>
          </a:p>
        </p:txBody>
      </p:sp>
      <p:sp>
        <p:nvSpPr>
          <p:cNvPr id="145" name="Shape 145"/>
          <p:cNvSpPr txBox="1">
            <a:spLocks noGrp="1"/>
          </p:cNvSpPr>
          <p:nvPr>
            <p:ph sz="quarter" idx="10"/>
          </p:nvPr>
        </p:nvSpPr>
        <p:spPr>
          <a:prstGeom prst="rect">
            <a:avLst/>
          </a:prstGeom>
        </p:spPr>
        <p:txBody>
          <a:bodyPr vert="horz" wrap="square" lIns="91425" tIns="91425" rIns="91425" bIns="91425" rtlCol="0" anchor="t" anchorCtr="0">
            <a:noAutofit/>
          </a:bodyPr>
          <a:lstStyle/>
          <a:p>
            <a:pPr marL="25400" indent="0">
              <a:spcBef>
                <a:spcPts val="0"/>
              </a:spcBef>
              <a:buClr>
                <a:srgbClr val="000000"/>
              </a:buClr>
              <a:buSzPct val="100000"/>
              <a:buNone/>
            </a:pPr>
            <a:r>
              <a:rPr lang="en-US" sz="3200" b="1" dirty="0">
                <a:solidFill>
                  <a:srgbClr val="000000"/>
                </a:solidFill>
              </a:rPr>
              <a:t>Variable names</a:t>
            </a:r>
            <a:r>
              <a:rPr lang="en-US" sz="3200" dirty="0">
                <a:solidFill>
                  <a:srgbClr val="000000"/>
                </a:solidFill>
              </a:rPr>
              <a:t> - letters, numbers and some punctuation marks are legal</a:t>
            </a:r>
          </a:p>
          <a:p>
            <a:pPr marL="685800" lvl="1" indent="-431800">
              <a:spcBef>
                <a:spcPts val="0"/>
              </a:spcBef>
              <a:buClr>
                <a:srgbClr val="000000"/>
              </a:buClr>
              <a:buSzPct val="100000"/>
            </a:pPr>
            <a:r>
              <a:rPr lang="en-US" sz="2400" dirty="0">
                <a:solidFill>
                  <a:srgbClr val="000000"/>
                </a:solidFill>
              </a:rPr>
              <a:t>The first character can’t be a number. </a:t>
            </a:r>
          </a:p>
          <a:p>
            <a:pPr marL="685800" lvl="1" indent="-431800">
              <a:spcBef>
                <a:spcPts val="0"/>
              </a:spcBef>
              <a:buClr>
                <a:srgbClr val="000000"/>
              </a:buClr>
              <a:buSzPct val="100000"/>
            </a:pPr>
            <a:r>
              <a:rPr lang="en-US" sz="2400" dirty="0">
                <a:solidFill>
                  <a:srgbClr val="000000"/>
                </a:solidFill>
              </a:rPr>
              <a:t>You can’t use a keyword as the name of a variable, and you should avoid using duplicate names</a:t>
            </a:r>
          </a:p>
          <a:p>
            <a:pPr marL="685800" lvl="1" indent="-431800">
              <a:spcBef>
                <a:spcPts val="0"/>
              </a:spcBef>
              <a:buClr>
                <a:srgbClr val="000000"/>
              </a:buClr>
              <a:buSzPct val="100000"/>
            </a:pPr>
            <a:r>
              <a:rPr lang="en-US" sz="2400" dirty="0">
                <a:solidFill>
                  <a:srgbClr val="000000"/>
                </a:solidFill>
              </a:rPr>
              <a:t>Can be of any length </a:t>
            </a:r>
          </a:p>
          <a:p>
            <a:pPr marL="685800" lvl="1" indent="-431800">
              <a:spcBef>
                <a:spcPts val="0"/>
              </a:spcBef>
              <a:buClr>
                <a:srgbClr val="000000"/>
              </a:buClr>
              <a:buSzPct val="100000"/>
            </a:pPr>
            <a:r>
              <a:rPr lang="en-US" sz="2400" dirty="0">
                <a:solidFill>
                  <a:srgbClr val="000000"/>
                </a:solidFill>
              </a:rPr>
              <a:t>Use common sense variable names</a:t>
            </a: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Illegal Variable Names</a:t>
            </a:r>
          </a:p>
        </p:txBody>
      </p:sp>
      <p:sp>
        <p:nvSpPr>
          <p:cNvPr id="3" name="Text Placeholder 2"/>
          <p:cNvSpPr>
            <a:spLocks noGrp="1"/>
          </p:cNvSpPr>
          <p:nvPr>
            <p:ph sz="quarter" idx="10"/>
          </p:nvPr>
        </p:nvSpPr>
        <p:spPr>
          <a:xfrm>
            <a:off x="584200" y="1435100"/>
            <a:ext cx="11018838" cy="3533275"/>
          </a:xfrm>
        </p:spPr>
        <p:txBody>
          <a:bodyPr/>
          <a:lstStyle/>
          <a:p>
            <a:r>
              <a:rPr lang="en-US" dirty="0"/>
              <a:t>If you give a variable an illegal name, you get a syntax error:</a:t>
            </a:r>
          </a:p>
          <a:p>
            <a:pPr marL="0" indent="0">
              <a:buNone/>
            </a:pPr>
            <a:r>
              <a:rPr lang="en-US" dirty="0">
                <a:latin typeface="Consolas" panose="020B0609020204030204" pitchFamily="49" charset="0"/>
                <a:ea typeface="Courier" charset="0"/>
                <a:cs typeface="Courier" charset="0"/>
              </a:rPr>
              <a:t>&gt;&gt;&gt; 76trombones = 'big parade'</a:t>
            </a:r>
          </a:p>
          <a:p>
            <a:r>
              <a:rPr lang="en-US" dirty="0"/>
              <a:t>SyntaxError: invalid syntax</a:t>
            </a:r>
          </a:p>
          <a:p>
            <a:pPr marL="0" indent="0">
              <a:buNone/>
            </a:pPr>
            <a:r>
              <a:rPr lang="en-US" dirty="0">
                <a:latin typeface="Consolas" panose="020B0609020204030204" pitchFamily="49" charset="0"/>
                <a:ea typeface="Courier" charset="0"/>
                <a:cs typeface="Courier" charset="0"/>
              </a:rPr>
              <a:t>&gt;&gt;&gt; more@ = 1000000</a:t>
            </a:r>
          </a:p>
          <a:p>
            <a:r>
              <a:rPr lang="en-US" dirty="0"/>
              <a:t>SyntaxError: invalid syntax</a:t>
            </a:r>
          </a:p>
          <a:p>
            <a:pPr marL="0" indent="0">
              <a:buNone/>
            </a:pPr>
            <a:r>
              <a:rPr lang="en-US" dirty="0">
                <a:latin typeface="Consolas" panose="020B0609020204030204" pitchFamily="49" charset="0"/>
                <a:ea typeface="Courier" charset="0"/>
                <a:cs typeface="Courier" charset="0"/>
              </a:rPr>
              <a:t>&gt;&gt;&gt; class = 'Advanced Theoretical Zymurgy'</a:t>
            </a:r>
          </a:p>
          <a:p>
            <a:r>
              <a:rPr lang="en-US" dirty="0"/>
              <a:t>SyntaxError: invalid syntax</a:t>
            </a: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prstGeom prst="rect">
            <a:avLst/>
          </a:prstGeom>
          <a:noFill/>
          <a:ln>
            <a:noFill/>
          </a:ln>
        </p:spPr>
        <p:txBody>
          <a:bodyPr vert="horz" wrap="square" lIns="91425" tIns="45700" rIns="91425" bIns="45700" rtlCol="0" anchor="b" anchorCtr="0">
            <a:noAutofit/>
          </a:bodyPr>
          <a:lstStyle/>
          <a:p>
            <a:pPr>
              <a:spcBef>
                <a:spcPts val="0"/>
              </a:spcBef>
              <a:buClr>
                <a:schemeClr val="accent1"/>
              </a:buClr>
              <a:buSzPct val="25000"/>
            </a:pPr>
            <a:r>
              <a:rPr lang="en-US" dirty="0">
                <a:sym typeface="Source Sans Pro"/>
              </a:rPr>
              <a:t>Variables Exercise – Lab Assignment Sections 1 and 2</a:t>
            </a:r>
          </a:p>
        </p:txBody>
      </p:sp>
      <p:sp>
        <p:nvSpPr>
          <p:cNvPr id="151" name="Shape 151"/>
          <p:cNvSpPr txBox="1">
            <a:spLocks noGrp="1"/>
          </p:cNvSpPr>
          <p:nvPr>
            <p:ph sz="quarter" idx="10"/>
          </p:nvPr>
        </p:nvSpPr>
        <p:spPr>
          <a:prstGeom prst="rect">
            <a:avLst/>
          </a:prstGeom>
          <a:noFill/>
          <a:ln>
            <a:noFill/>
          </a:ln>
        </p:spPr>
        <p:txBody>
          <a:bodyPr vert="horz" wrap="square" lIns="91425" tIns="45700" rIns="91425" bIns="45700" rtlCol="0" anchor="t" anchorCtr="0">
            <a:noAutofit/>
          </a:bodyPr>
          <a:lstStyle/>
          <a:p>
            <a:pPr marL="0" indent="0">
              <a:spcBef>
                <a:spcPts val="0"/>
              </a:spcBef>
              <a:buSzPct val="110000"/>
              <a:buNone/>
            </a:pPr>
            <a:r>
              <a:rPr lang="en-US" sz="2400" dirty="0">
                <a:solidFill>
                  <a:srgbClr val="595959"/>
                </a:solidFill>
                <a:latin typeface="Source Sans Pro"/>
                <a:ea typeface="Source Sans Pro"/>
                <a:cs typeface="Source Sans Pro"/>
                <a:sym typeface="Source Sans Pro"/>
              </a:rPr>
              <a:t>Type and run the following code.</a:t>
            </a:r>
          </a:p>
          <a:p>
            <a:pPr marL="673100" indent="0">
              <a:spcBef>
                <a:spcPts val="0"/>
              </a:spcBef>
              <a:buSzPct val="110000"/>
              <a:buNone/>
            </a:pPr>
            <a:endParaRPr lang="en-US" sz="2400" dirty="0">
              <a:solidFill>
                <a:srgbClr val="595959"/>
              </a:solidFill>
              <a:latin typeface="Consolas" panose="020B0609020204030204" pitchFamily="49" charset="0"/>
              <a:ea typeface="Courier" charset="0"/>
              <a:cs typeface="Courier" charset="0"/>
              <a:sym typeface="Source Sans Pro"/>
            </a:endParaRPr>
          </a:p>
          <a:p>
            <a:pPr marL="1130300" indent="-457200">
              <a:spcBef>
                <a:spcPts val="0"/>
              </a:spcBef>
              <a:buSzPct val="110000"/>
              <a:buFont typeface="+mj-lt"/>
              <a:buAutoNum type="arabicPeriod"/>
            </a:pPr>
            <a:r>
              <a:rPr lang="en-US" sz="2400" dirty="0">
                <a:solidFill>
                  <a:srgbClr val="595959"/>
                </a:solidFill>
                <a:latin typeface="Consolas" panose="020B0609020204030204" pitchFamily="49" charset="0"/>
                <a:ea typeface="Courier" charset="0"/>
                <a:cs typeface="Courier" charset="0"/>
                <a:sym typeface="Source Sans Pro"/>
              </a:rPr>
              <a:t>animal = "dogs"</a:t>
            </a:r>
          </a:p>
          <a:p>
            <a:pPr marL="1130300" indent="-457200">
              <a:spcBef>
                <a:spcPts val="0"/>
              </a:spcBef>
              <a:buSzPct val="110000"/>
              <a:buFont typeface="+mj-lt"/>
              <a:buAutoNum type="arabicPeriod"/>
            </a:pPr>
            <a:r>
              <a:rPr lang="en-US" sz="2400" dirty="0">
                <a:solidFill>
                  <a:srgbClr val="595959"/>
                </a:solidFill>
                <a:latin typeface="Consolas" panose="020B0609020204030204" pitchFamily="49" charset="0"/>
                <a:ea typeface="Courier" charset="0"/>
                <a:cs typeface="Courier" charset="0"/>
                <a:sym typeface="Source Sans Pro"/>
              </a:rPr>
              <a:t>print(animal + " are really cool.")</a:t>
            </a:r>
          </a:p>
          <a:p>
            <a:pPr marL="50800" indent="0">
              <a:spcBef>
                <a:spcPts val="2000"/>
              </a:spcBef>
              <a:buSzPct val="110000"/>
              <a:buNone/>
            </a:pPr>
            <a:r>
              <a:rPr lang="en-US" sz="2400" dirty="0">
                <a:solidFill>
                  <a:srgbClr val="595959"/>
                </a:solidFill>
                <a:latin typeface="Source Sans Pro"/>
                <a:ea typeface="Source Sans Pro"/>
                <a:cs typeface="Source Sans Pro"/>
                <a:sym typeface="Source Sans Pro"/>
              </a:rPr>
              <a:t>Type and run the following code.</a:t>
            </a:r>
            <a:br>
              <a:rPr lang="en-US" sz="2400" dirty="0">
                <a:solidFill>
                  <a:srgbClr val="595959"/>
                </a:solidFill>
                <a:latin typeface="Source Sans Pro"/>
                <a:ea typeface="Source Sans Pro"/>
                <a:cs typeface="Source Sans Pro"/>
                <a:sym typeface="Source Sans Pro"/>
              </a:rPr>
            </a:br>
            <a:endParaRPr lang="en-US" sz="2400" dirty="0">
              <a:solidFill>
                <a:srgbClr val="595959"/>
              </a:solidFill>
              <a:latin typeface="Source Sans Pro"/>
              <a:ea typeface="Source Sans Pro"/>
              <a:cs typeface="Source Sans Pro"/>
              <a:sym typeface="Source Sans Pro"/>
            </a:endParaRPr>
          </a:p>
          <a:p>
            <a:pPr marL="1130300" indent="-457200">
              <a:spcBef>
                <a:spcPts val="0"/>
              </a:spcBef>
              <a:buSzPct val="110000"/>
              <a:buFont typeface="+mj-lt"/>
              <a:buAutoNum type="arabicPeriod"/>
            </a:pPr>
            <a:r>
              <a:rPr lang="en-US" sz="2400" dirty="0">
                <a:solidFill>
                  <a:srgbClr val="595959"/>
                </a:solidFill>
                <a:latin typeface="Consolas" panose="020B0609020204030204" pitchFamily="49" charset="0"/>
                <a:ea typeface="Courier" charset="0"/>
                <a:cs typeface="Courier" charset="0"/>
                <a:sym typeface="Source Sans Pro"/>
              </a:rPr>
              <a:t>print(dogs + " are cool.")</a:t>
            </a:r>
          </a:p>
          <a:p>
            <a:pPr marL="0" indent="0">
              <a:spcBef>
                <a:spcPts val="2000"/>
              </a:spcBef>
              <a:buSzPct val="110000"/>
              <a:buNone/>
            </a:pPr>
            <a:r>
              <a:rPr lang="en-US" sz="2400" dirty="0">
                <a:solidFill>
                  <a:srgbClr val="595959"/>
                </a:solidFill>
                <a:latin typeface="Source Sans Pro"/>
                <a:ea typeface="Source Sans Pro"/>
                <a:cs typeface="Source Sans Pro"/>
                <a:sym typeface="Source Sans Pro"/>
              </a:rPr>
              <a:t>Rewrite the following in Python:</a:t>
            </a:r>
          </a:p>
          <a:p>
            <a:pPr marL="1196975" indent="-523875">
              <a:spcBef>
                <a:spcPts val="2000"/>
              </a:spcBef>
              <a:buSzPct val="110000"/>
              <a:buNone/>
            </a:pPr>
            <a:endParaRPr sz="2400" dirty="0">
              <a:solidFill>
                <a:srgbClr val="595959"/>
              </a:solidFill>
              <a:latin typeface="Source Sans Pro"/>
              <a:ea typeface="Source Sans Pro"/>
              <a:cs typeface="Source Sans Pro"/>
              <a:sym typeface="Source Sans Pro"/>
            </a:endParaRPr>
          </a:p>
        </p:txBody>
      </p:sp>
      <p:pic>
        <p:nvPicPr>
          <p:cNvPr id="152" name="Shape 152" descr="Image of Snap Code&#10;set number to 100&#10;say number&#10;set number2 to 100+number&#10;say number2"/>
          <p:cNvPicPr preferRelativeResize="0"/>
          <p:nvPr/>
        </p:nvPicPr>
        <p:blipFill rotWithShape="1">
          <a:blip r:embed="rId4">
            <a:alphaModFix/>
          </a:blip>
          <a:srcRect/>
          <a:stretch/>
        </p:blipFill>
        <p:spPr>
          <a:xfrm>
            <a:off x="5302156" y="4708697"/>
            <a:ext cx="4846555" cy="1838859"/>
          </a:xfrm>
          <a:prstGeom prst="rect">
            <a:avLst/>
          </a:prstGeom>
          <a:noFill/>
          <a:ln>
            <a:noFill/>
          </a:ln>
        </p:spPr>
      </p:pic>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C46CC9-BC67-498D-80D8-F3E51F45E525}">
  <ds:schemaRefs>
    <ds:schemaRef ds:uri="http://schemas.microsoft.com/sharepoint/v3/contenttype/forms"/>
  </ds:schemaRefs>
</ds:datastoreItem>
</file>

<file path=customXml/itemProps2.xml><?xml version="1.0" encoding="utf-8"?>
<ds:datastoreItem xmlns:ds="http://schemas.openxmlformats.org/officeDocument/2006/customXml" ds:itemID="{4C53453D-9422-4E72-9580-642A0E5AE9C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BA40C61-1834-466E-A561-FE98C77162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680</Words>
  <Application>Microsoft Office PowerPoint</Application>
  <PresentationFormat>Widescreen</PresentationFormat>
  <Paragraphs>106</Paragraphs>
  <Slides>13</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Consolas</vt:lpstr>
      <vt:lpstr>Segoe UI</vt:lpstr>
      <vt:lpstr>Segoe UI Semibold</vt:lpstr>
      <vt:lpstr>Source Sans Pro</vt:lpstr>
      <vt:lpstr>Wingdings</vt:lpstr>
      <vt:lpstr>Microsoft Philanthropies TEALS</vt:lpstr>
      <vt:lpstr>Black Template</vt:lpstr>
      <vt:lpstr>Lesson 1.03: Script Mode and Variables</vt:lpstr>
      <vt:lpstr>Script Mode and Variables</vt:lpstr>
      <vt:lpstr>Plan</vt:lpstr>
      <vt:lpstr>Do Now</vt:lpstr>
      <vt:lpstr>Print Statement </vt:lpstr>
      <vt:lpstr>Variables</vt:lpstr>
      <vt:lpstr>Variable Names</vt:lpstr>
      <vt:lpstr>Illegal Variable Names</vt:lpstr>
      <vt:lpstr>Variables Exercise – Lab Assignment Sections 1 and 2</vt:lpstr>
      <vt:lpstr>Lab Part 3 - The Four Fours challenge</vt:lpstr>
      <vt:lpstr>Lab Part 3</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2019-12-09T21:05:51Z</dcterms:created>
  <dcterms:modified xsi:type="dcterms:W3CDTF">2021-01-05T21:57:50Z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241E9279-4244-4354-8FFA-B128AD596858</vt:lpwstr>
  </property>
  <property fmtid="{D5CDD505-2E9C-101B-9397-08002B2CF9AE}" pid="4" name="ArticulatePath">
    <vt:lpwstr>Intro Python 1.03 TEALS</vt:lpwstr>
  </property>
</Properties>
</file>