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22"/>
  </p:notesMasterIdLst>
  <p:sldIdLst>
    <p:sldId id="1670" r:id="rId6"/>
    <p:sldId id="1679" r:id="rId7"/>
    <p:sldId id="1680" r:id="rId8"/>
    <p:sldId id="1701" r:id="rId9"/>
    <p:sldId id="265" r:id="rId10"/>
    <p:sldId id="266" r:id="rId11"/>
    <p:sldId id="267" r:id="rId12"/>
    <p:sldId id="268" r:id="rId13"/>
    <p:sldId id="269" r:id="rId14"/>
    <p:sldId id="270" r:id="rId15"/>
    <p:sldId id="1704" r:id="rId16"/>
    <p:sldId id="1705" r:id="rId17"/>
    <p:sldId id="1706" r:id="rId18"/>
    <p:sldId id="1708" r:id="rId19"/>
    <p:sldId id="1707" r:id="rId20"/>
    <p:sldId id="1696" r:id="rId21"/>
  </p:sldIdLst>
  <p:sldSz cx="12192000" cy="6858000"/>
  <p:notesSz cx="6858000" cy="9144000"/>
  <p:custDataLst>
    <p:tags r:id="rId23"/>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4B47"/>
    <a:srgbClr val="30E5D0"/>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82D8F8-67DC-4798-8242-62ACEB726797}" v="879" dt="2019-12-11T18:02:34.60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1304" autoAdjust="0"/>
  </p:normalViewPr>
  <p:slideViewPr>
    <p:cSldViewPr snapToGrid="0">
      <p:cViewPr>
        <p:scale>
          <a:sx n="95" d="100"/>
          <a:sy n="95" d="100"/>
        </p:scale>
        <p:origin x="1158" y="28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gs" Target="tags/tag1.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4/20/2021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6671471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13</a:t>
            </a:fld>
            <a:endParaRPr lang="en-US"/>
          </a:p>
        </p:txBody>
      </p:sp>
    </p:spTree>
    <p:extLst>
      <p:ext uri="{BB962C8B-B14F-4D97-AF65-F5344CB8AC3E}">
        <p14:creationId xmlns:p14="http://schemas.microsoft.com/office/powerpoint/2010/main" val="37701223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16</a:t>
            </a:fld>
            <a:endParaRPr lang="en-US"/>
          </a:p>
        </p:txBody>
      </p:sp>
    </p:spTree>
    <p:extLst>
      <p:ext uri="{BB962C8B-B14F-4D97-AF65-F5344CB8AC3E}">
        <p14:creationId xmlns:p14="http://schemas.microsoft.com/office/powerpoint/2010/main" val="626395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5 Minutes - Do Now</a:t>
            </a:r>
          </a:p>
          <a:p>
            <a:r>
              <a:rPr lang="en-US" dirty="0">
                <a:effectLst/>
              </a:rPr>
              <a:t>20 Minutes - Continue Do Now &amp; Discussion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20 Minutes - Magic Genie Lab</a:t>
            </a:r>
          </a:p>
          <a:p>
            <a:r>
              <a:rPr lang="en-US" dirty="0">
                <a:effectLst/>
              </a:rPr>
              <a:t>10 Minutes - Debrief/Quiz Prep</a:t>
            </a:r>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4d44ceca2d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4d44ceca2d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4d44ceca2d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4d44ceca2d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4d44ceca2d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4d44ceca2d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4d44ceca2d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4d44ceca2d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4d44ceca2d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4d44ceca2d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4d44ceca2d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4d44ceca2d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12</a:t>
            </a:fld>
            <a:endParaRPr lang="en-US"/>
          </a:p>
        </p:txBody>
      </p:sp>
    </p:spTree>
    <p:extLst>
      <p:ext uri="{BB962C8B-B14F-4D97-AF65-F5344CB8AC3E}">
        <p14:creationId xmlns:p14="http://schemas.microsoft.com/office/powerpoint/2010/main" val="9781357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4/20/2021</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4/20/2021</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5"/>
        <p:cNvGrpSpPr/>
        <p:nvPr/>
      </p:nvGrpSpPr>
      <p:grpSpPr>
        <a:xfrm>
          <a:off x="0" y="0"/>
          <a:ext cx="0" cy="0"/>
          <a:chOff x="0" y="0"/>
          <a:chExt cx="0" cy="0"/>
        </a:xfrm>
      </p:grpSpPr>
      <p:sp>
        <p:nvSpPr>
          <p:cNvPr id="26" name="Google Shape;26;p4"/>
          <p:cNvSpPr/>
          <p:nvPr/>
        </p:nvSpPr>
        <p:spPr>
          <a:xfrm>
            <a:off x="-100" y="6727600"/>
            <a:ext cx="12192000" cy="1304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353"/>
          </a:p>
        </p:txBody>
      </p:sp>
      <p:sp>
        <p:nvSpPr>
          <p:cNvPr id="27" name="Google Shape;27;p4"/>
          <p:cNvSpPr txBox="1">
            <a:spLocks noGrp="1"/>
          </p:cNvSpPr>
          <p:nvPr>
            <p:ph type="title"/>
          </p:nvPr>
        </p:nvSpPr>
        <p:spPr>
          <a:xfrm>
            <a:off x="415600" y="593367"/>
            <a:ext cx="11360800" cy="9432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415600" y="1688433"/>
            <a:ext cx="11360800" cy="44036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9" name="Google Shape;2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40179100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6.xml"/><Relationship Id="rId18" Type="http://schemas.openxmlformats.org/officeDocument/2006/relationships/slideLayout" Target="../slideLayouts/slideLayout71.xml"/><Relationship Id="rId26" Type="http://schemas.openxmlformats.org/officeDocument/2006/relationships/slideLayout" Target="../slideLayouts/slideLayout79.xml"/><Relationship Id="rId39" Type="http://schemas.openxmlformats.org/officeDocument/2006/relationships/slideLayout" Target="../slideLayouts/slideLayout92.xml"/><Relationship Id="rId21" Type="http://schemas.openxmlformats.org/officeDocument/2006/relationships/slideLayout" Target="../slideLayouts/slideLayout74.xml"/><Relationship Id="rId34" Type="http://schemas.openxmlformats.org/officeDocument/2006/relationships/slideLayout" Target="../slideLayouts/slideLayout87.xml"/><Relationship Id="rId42" Type="http://schemas.openxmlformats.org/officeDocument/2006/relationships/slideLayout" Target="../slideLayouts/slideLayout95.xml"/><Relationship Id="rId47" Type="http://schemas.openxmlformats.org/officeDocument/2006/relationships/slideLayout" Target="../slideLayouts/slideLayout100.xml"/><Relationship Id="rId7" Type="http://schemas.openxmlformats.org/officeDocument/2006/relationships/slideLayout" Target="../slideLayouts/slideLayout60.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9" Type="http://schemas.openxmlformats.org/officeDocument/2006/relationships/slideLayout" Target="../slideLayouts/slideLayout82.xml"/><Relationship Id="rId11" Type="http://schemas.openxmlformats.org/officeDocument/2006/relationships/slideLayout" Target="../slideLayouts/slideLayout64.xml"/><Relationship Id="rId24" Type="http://schemas.openxmlformats.org/officeDocument/2006/relationships/slideLayout" Target="../slideLayouts/slideLayout77.xml"/><Relationship Id="rId32" Type="http://schemas.openxmlformats.org/officeDocument/2006/relationships/slideLayout" Target="../slideLayouts/slideLayout85.xml"/><Relationship Id="rId37" Type="http://schemas.openxmlformats.org/officeDocument/2006/relationships/slideLayout" Target="../slideLayouts/slideLayout90.xml"/><Relationship Id="rId40" Type="http://schemas.openxmlformats.org/officeDocument/2006/relationships/slideLayout" Target="../slideLayouts/slideLayout93.xml"/><Relationship Id="rId45" Type="http://schemas.openxmlformats.org/officeDocument/2006/relationships/slideLayout" Target="../slideLayouts/slideLayout98.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23" Type="http://schemas.openxmlformats.org/officeDocument/2006/relationships/slideLayout" Target="../slideLayouts/slideLayout76.xml"/><Relationship Id="rId28" Type="http://schemas.openxmlformats.org/officeDocument/2006/relationships/slideLayout" Target="../slideLayouts/slideLayout81.xml"/><Relationship Id="rId36" Type="http://schemas.openxmlformats.org/officeDocument/2006/relationships/slideLayout" Target="../slideLayouts/slideLayout89.xml"/><Relationship Id="rId49" Type="http://schemas.openxmlformats.org/officeDocument/2006/relationships/image" Target="../media/image1.emf"/><Relationship Id="rId10" Type="http://schemas.openxmlformats.org/officeDocument/2006/relationships/slideLayout" Target="../slideLayouts/slideLayout63.xml"/><Relationship Id="rId19" Type="http://schemas.openxmlformats.org/officeDocument/2006/relationships/slideLayout" Target="../slideLayouts/slideLayout72.xml"/><Relationship Id="rId31" Type="http://schemas.openxmlformats.org/officeDocument/2006/relationships/slideLayout" Target="../slideLayouts/slideLayout84.xml"/><Relationship Id="rId44" Type="http://schemas.openxmlformats.org/officeDocument/2006/relationships/slideLayout" Target="../slideLayouts/slideLayout97.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 Id="rId22" Type="http://schemas.openxmlformats.org/officeDocument/2006/relationships/slideLayout" Target="../slideLayouts/slideLayout75.xml"/><Relationship Id="rId27" Type="http://schemas.openxmlformats.org/officeDocument/2006/relationships/slideLayout" Target="../slideLayouts/slideLayout80.xml"/><Relationship Id="rId30" Type="http://schemas.openxmlformats.org/officeDocument/2006/relationships/slideLayout" Target="../slideLayouts/slideLayout83.xml"/><Relationship Id="rId35" Type="http://schemas.openxmlformats.org/officeDocument/2006/relationships/slideLayout" Target="../slideLayouts/slideLayout88.xml"/><Relationship Id="rId43" Type="http://schemas.openxmlformats.org/officeDocument/2006/relationships/slideLayout" Target="../slideLayouts/slideLayout96.xml"/><Relationship Id="rId48" Type="http://schemas.openxmlformats.org/officeDocument/2006/relationships/theme" Target="../theme/theme2.xml"/><Relationship Id="rId8" Type="http://schemas.openxmlformats.org/officeDocument/2006/relationships/slideLayout" Target="../slideLayouts/slideLayout61.xml"/><Relationship Id="rId3" Type="http://schemas.openxmlformats.org/officeDocument/2006/relationships/slideLayout" Target="../slideLayouts/slideLayout56.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5" Type="http://schemas.openxmlformats.org/officeDocument/2006/relationships/slideLayout" Target="../slideLayouts/slideLayout78.xml"/><Relationship Id="rId33" Type="http://schemas.openxmlformats.org/officeDocument/2006/relationships/slideLayout" Target="../slideLayouts/slideLayout86.xml"/><Relationship Id="rId38" Type="http://schemas.openxmlformats.org/officeDocument/2006/relationships/slideLayout" Target="../slideLayouts/slideLayout91.xml"/><Relationship Id="rId46" Type="http://schemas.openxmlformats.org/officeDocument/2006/relationships/slideLayout" Target="../slideLayouts/slideLayout99.xml"/><Relationship Id="rId20" Type="http://schemas.openxmlformats.org/officeDocument/2006/relationships/slideLayout" Target="../slideLayouts/slideLayout73.xml"/><Relationship Id="rId41" Type="http://schemas.openxmlformats.org/officeDocument/2006/relationships/slideLayout" Target="../slideLayouts/slideLayout94.xml"/><Relationship Id="rId1" Type="http://schemas.openxmlformats.org/officeDocument/2006/relationships/slideLayout" Target="../slideLayouts/slideLayout54.xml"/><Relationship Id="rId6"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5"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 id="2147483763" r:id="rId53"/>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8.xml"/><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ags" Target="../tags/tag3.xml"/><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4.xml"/><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5.xml"/><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6.xml"/><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7.xml"/><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p:txBody>
          <a:bodyPr/>
          <a:lstStyle/>
          <a:p>
            <a:r>
              <a:rPr lang="en-US" dirty="0">
                <a:cs typeface="Segoe UI"/>
              </a:rPr>
              <a:t>Lesson: 1.04 Variable input</a:t>
            </a:r>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a:xfrm>
            <a:off x="584200" y="3962400"/>
            <a:ext cx="9144000" cy="677108"/>
          </a:xfrm>
        </p:spPr>
        <p:txBody>
          <a:bodyPr/>
          <a:lstStyle/>
          <a:p>
            <a:r>
              <a:rPr lang="en-US" dirty="0">
                <a:cs typeface="Segoe UI"/>
              </a:rPr>
              <a:t>Microsoft Philanthropies TEALS Program</a:t>
            </a:r>
          </a:p>
          <a:p>
            <a:r>
              <a:rPr lang="en-US" dirty="0">
                <a:cs typeface="Segoe UI"/>
              </a:rPr>
              <a:t>Introduction to computer science</a:t>
            </a:r>
          </a:p>
        </p:txBody>
      </p:sp>
      <p:pic>
        <p:nvPicPr>
          <p:cNvPr id="5" name="Picture 4"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2"/>
          <a:stretch>
            <a:fillRect/>
          </a:stretch>
        </p:blipFill>
        <p:spPr>
          <a:xfrm>
            <a:off x="8972550" y="6334126"/>
            <a:ext cx="3105150" cy="390525"/>
          </a:xfrm>
          <a:prstGeom prst="rect">
            <a:avLst/>
          </a:prstGeom>
        </p:spPr>
      </p:pic>
    </p:spTree>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7"/>
          <p:cNvSpPr txBox="1">
            <a:spLocks noGrp="1"/>
          </p:cNvSpPr>
          <p:nvPr>
            <p:ph type="title"/>
          </p:nvPr>
        </p:nvSpPr>
        <p:spPr>
          <a:xfrm>
            <a:off x="588263" y="393405"/>
            <a:ext cx="11018520" cy="553998"/>
          </a:xfrm>
          <a:prstGeom prst="rect">
            <a:avLst/>
          </a:prstGeom>
        </p:spPr>
        <p:txBody>
          <a:bodyPr spcFirstLastPara="1" vert="horz" wrap="square" lIns="121900" tIns="121900" rIns="121900" bIns="121900" rtlCol="0" anchor="t" anchorCtr="0">
            <a:noAutofit/>
          </a:bodyPr>
          <a:lstStyle/>
          <a:p>
            <a:r>
              <a:rPr lang="en-US" dirty="0"/>
              <a:t>Input statement – </a:t>
            </a:r>
            <a:r>
              <a:rPr lang="en-US" dirty="0">
                <a:latin typeface="Consolas" panose="020B0609020204030204" pitchFamily="49" charset="0"/>
              </a:rPr>
              <a:t>int()</a:t>
            </a:r>
            <a:r>
              <a:rPr lang="en-US" dirty="0"/>
              <a:t> </a:t>
            </a:r>
          </a:p>
        </p:txBody>
      </p:sp>
      <p:sp>
        <p:nvSpPr>
          <p:cNvPr id="160" name="Google Shape;160;p27"/>
          <p:cNvSpPr txBox="1">
            <a:spLocks noGrp="1"/>
          </p:cNvSpPr>
          <p:nvPr>
            <p:ph sz="quarter" idx="10"/>
          </p:nvPr>
        </p:nvSpPr>
        <p:spPr>
          <a:prstGeom prst="rect">
            <a:avLst/>
          </a:prstGeom>
        </p:spPr>
        <p:txBody>
          <a:bodyPr spcFirstLastPara="1" vert="horz" wrap="square" lIns="121900" tIns="121900" rIns="121900" bIns="121900" rtlCol="0" anchor="t" anchorCtr="0">
            <a:noAutofit/>
          </a:bodyPr>
          <a:lstStyle/>
          <a:p>
            <a:pPr marL="0" indent="0">
              <a:buNone/>
            </a:pPr>
            <a:endParaRPr sz="3200" dirty="0">
              <a:solidFill>
                <a:srgbClr val="3B454E"/>
              </a:solidFill>
              <a:highlight>
                <a:srgbClr val="FFFFFF"/>
              </a:highlight>
            </a:endParaRPr>
          </a:p>
          <a:p>
            <a:pPr marL="0" indent="0">
              <a:spcBef>
                <a:spcPts val="2133"/>
              </a:spcBef>
              <a:buNone/>
            </a:pPr>
            <a:endParaRPr sz="3200" dirty="0">
              <a:solidFill>
                <a:srgbClr val="3B454E"/>
              </a:solidFill>
              <a:highlight>
                <a:srgbClr val="FFFFFF"/>
              </a:highlight>
            </a:endParaRPr>
          </a:p>
          <a:p>
            <a:pPr marL="0" indent="0">
              <a:spcBef>
                <a:spcPts val="2133"/>
              </a:spcBef>
              <a:buNone/>
            </a:pPr>
            <a:endParaRPr sz="3200" dirty="0">
              <a:solidFill>
                <a:srgbClr val="3B454E"/>
              </a:solidFill>
              <a:highlight>
                <a:srgbClr val="FFFFFF"/>
              </a:highlight>
            </a:endParaRPr>
          </a:p>
        </p:txBody>
      </p:sp>
      <p:pic>
        <p:nvPicPr>
          <p:cNvPr id="161" name="Google Shape;161;p27" descr="sideOfSquare = int(input(&quot;How long is the side of your square? &quot;))&#10;areasOfSquare = sideOfSquare * sideOfSquare&#10;"/>
          <p:cNvPicPr preferRelativeResize="0"/>
          <p:nvPr/>
        </p:nvPicPr>
        <p:blipFill>
          <a:blip r:embed="rId4">
            <a:alphaModFix/>
          </a:blip>
          <a:stretch>
            <a:fillRect/>
          </a:stretch>
        </p:blipFill>
        <p:spPr>
          <a:xfrm>
            <a:off x="485700" y="1768434"/>
            <a:ext cx="10613701" cy="1126933"/>
          </a:xfrm>
          <a:prstGeom prst="rect">
            <a:avLst/>
          </a:prstGeom>
          <a:noFill/>
          <a:ln>
            <a:noFill/>
          </a:ln>
        </p:spPr>
      </p:pic>
    </p:spTree>
    <p:custDataLst>
      <p:tags r:id="rId1"/>
    </p:custData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6794E-9C6C-4944-B306-C20173245E06}"/>
              </a:ext>
            </a:extLst>
          </p:cNvPr>
          <p:cNvSpPr>
            <a:spLocks noGrp="1"/>
          </p:cNvSpPr>
          <p:nvPr>
            <p:ph type="title"/>
          </p:nvPr>
        </p:nvSpPr>
        <p:spPr/>
        <p:txBody>
          <a:bodyPr/>
          <a:lstStyle/>
          <a:p>
            <a:r>
              <a:rPr lang="en-US" dirty="0"/>
              <a:t>Lab – magic genie</a:t>
            </a:r>
          </a:p>
        </p:txBody>
      </p:sp>
      <p:sp>
        <p:nvSpPr>
          <p:cNvPr id="3" name="Content Placeholder 2">
            <a:extLst>
              <a:ext uri="{FF2B5EF4-FFF2-40B4-BE49-F238E27FC236}">
                <a16:creationId xmlns:a16="http://schemas.microsoft.com/office/drawing/2014/main" id="{0D083B4B-D603-4218-B2ED-4017DE07CAAB}"/>
              </a:ext>
            </a:extLst>
          </p:cNvPr>
          <p:cNvSpPr>
            <a:spLocks noGrp="1"/>
          </p:cNvSpPr>
          <p:nvPr>
            <p:ph sz="quarter" idx="10"/>
          </p:nvPr>
        </p:nvSpPr>
        <p:spPr>
          <a:xfrm>
            <a:off x="584200" y="1435100"/>
            <a:ext cx="11018838" cy="1465016"/>
          </a:xfrm>
        </p:spPr>
        <p:txBody>
          <a:bodyPr/>
          <a:lstStyle/>
          <a:p>
            <a:pPr marL="0" indent="0">
              <a:buNone/>
            </a:pPr>
            <a:r>
              <a:rPr lang="en-US" b="1" dirty="0"/>
              <a:t>Project objective</a:t>
            </a:r>
          </a:p>
          <a:p>
            <a:r>
              <a:rPr lang="en-US" dirty="0"/>
              <a:t>Use Python to interact with variables and user input</a:t>
            </a:r>
          </a:p>
          <a:p>
            <a:r>
              <a:rPr lang="en-US" dirty="0"/>
              <a:t>Create a genie program. Save the file as magic_genie.py.</a:t>
            </a:r>
          </a:p>
        </p:txBody>
      </p:sp>
    </p:spTree>
    <p:custDataLst>
      <p:tags r:id="rId1"/>
    </p:custDataLst>
    <p:extLst>
      <p:ext uri="{BB962C8B-B14F-4D97-AF65-F5344CB8AC3E}">
        <p14:creationId xmlns:p14="http://schemas.microsoft.com/office/powerpoint/2010/main" val="406791769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17C11-8A5B-413E-B58B-8780A3625C3F}"/>
              </a:ext>
            </a:extLst>
          </p:cNvPr>
          <p:cNvSpPr>
            <a:spLocks noGrp="1"/>
          </p:cNvSpPr>
          <p:nvPr>
            <p:ph type="title"/>
          </p:nvPr>
        </p:nvSpPr>
        <p:spPr/>
        <p:txBody>
          <a:bodyPr/>
          <a:lstStyle/>
          <a:p>
            <a:r>
              <a:rPr lang="en-US" dirty="0"/>
              <a:t>Project specifications</a:t>
            </a:r>
          </a:p>
        </p:txBody>
      </p:sp>
      <p:sp>
        <p:nvSpPr>
          <p:cNvPr id="3" name="Content Placeholder 2">
            <a:extLst>
              <a:ext uri="{FF2B5EF4-FFF2-40B4-BE49-F238E27FC236}">
                <a16:creationId xmlns:a16="http://schemas.microsoft.com/office/drawing/2014/main" id="{4E8D3040-8723-4F6D-9A8C-EB77308C8F9B}"/>
              </a:ext>
            </a:extLst>
          </p:cNvPr>
          <p:cNvSpPr>
            <a:spLocks noGrp="1"/>
          </p:cNvSpPr>
          <p:nvPr>
            <p:ph sz="quarter" idx="12"/>
          </p:nvPr>
        </p:nvSpPr>
        <p:spPr>
          <a:xfrm>
            <a:off x="584200" y="1435100"/>
            <a:ext cx="5211763" cy="4308872"/>
          </a:xfrm>
        </p:spPr>
        <p:txBody>
          <a:bodyPr/>
          <a:lstStyle/>
          <a:p>
            <a:pPr marL="514350" indent="-514350">
              <a:buFont typeface="+mj-lt"/>
              <a:buAutoNum type="arabicPeriod"/>
            </a:pPr>
            <a:r>
              <a:rPr lang="en-US" dirty="0"/>
              <a:t>Have the program introduce itself</a:t>
            </a:r>
          </a:p>
          <a:p>
            <a:pPr marL="514350" indent="-514350">
              <a:buFont typeface="+mj-lt"/>
              <a:buAutoNum type="arabicPeriod"/>
            </a:pPr>
            <a:r>
              <a:rPr lang="en-US" dirty="0"/>
              <a:t>Have the program ask for three separate wishes</a:t>
            </a:r>
          </a:p>
          <a:p>
            <a:pPr marL="514350" indent="-514350">
              <a:buFont typeface="+mj-lt"/>
              <a:buAutoNum type="arabicPeriod"/>
            </a:pPr>
            <a:r>
              <a:rPr lang="en-US" dirty="0"/>
              <a:t>Print all the wishes together</a:t>
            </a:r>
          </a:p>
          <a:p>
            <a:pPr marL="514350" indent="-514350">
              <a:buFont typeface="+mj-lt"/>
              <a:buAutoNum type="arabicPeriod"/>
            </a:pPr>
            <a:r>
              <a:rPr lang="en-US" dirty="0"/>
              <a:t>There are some repeated strings in this genie program </a:t>
            </a:r>
          </a:p>
          <a:p>
            <a:pPr marL="742950" lvl="1" indent="-514350">
              <a:buFont typeface="+mj-lt"/>
              <a:buAutoNum type="alphaLcPeriod"/>
            </a:pPr>
            <a:r>
              <a:rPr lang="en-US" sz="2800" dirty="0"/>
              <a:t>Move those into variables</a:t>
            </a:r>
          </a:p>
          <a:p>
            <a:endParaRPr lang="en-US" dirty="0"/>
          </a:p>
        </p:txBody>
      </p:sp>
      <p:sp>
        <p:nvSpPr>
          <p:cNvPr id="7" name="Content Placeholder 6">
            <a:extLst>
              <a:ext uri="{FF2B5EF4-FFF2-40B4-BE49-F238E27FC236}">
                <a16:creationId xmlns:a16="http://schemas.microsoft.com/office/drawing/2014/main" id="{3FA9154A-4415-49E5-8B23-437746322A60}"/>
              </a:ext>
            </a:extLst>
          </p:cNvPr>
          <p:cNvSpPr>
            <a:spLocks noGrp="1"/>
          </p:cNvSpPr>
          <p:nvPr>
            <p:ph sz="quarter" idx="13"/>
          </p:nvPr>
        </p:nvSpPr>
        <p:spPr>
          <a:xfrm>
            <a:off x="6387083" y="2120900"/>
            <a:ext cx="5219700" cy="2019014"/>
          </a:xfrm>
        </p:spPr>
        <p:txBody>
          <a:bodyPr/>
          <a:lstStyle/>
          <a:p>
            <a:pPr>
              <a:buFont typeface="Wingdings" panose="05000000000000000000" pitchFamily="2" charset="2"/>
              <a:buChar char="Ø"/>
            </a:pPr>
            <a:r>
              <a:rPr lang="en-US" sz="1600" dirty="0">
                <a:latin typeface="Consolas" panose="020B0609020204030204" pitchFamily="49" charset="0"/>
              </a:rPr>
              <a:t>Image of Output. Here is the test</a:t>
            </a:r>
          </a:p>
          <a:p>
            <a:pPr>
              <a:buFont typeface="Wingdings" panose="05000000000000000000" pitchFamily="2" charset="2"/>
              <a:buChar char="Ø"/>
            </a:pPr>
            <a:r>
              <a:rPr lang="en-US" sz="1600" dirty="0">
                <a:latin typeface="Consolas" panose="020B0609020204030204" pitchFamily="49" charset="0"/>
              </a:rPr>
              <a:t>I am a genie. You have three wishes</a:t>
            </a:r>
          </a:p>
          <a:p>
            <a:pPr>
              <a:buFont typeface="Wingdings" panose="05000000000000000000" pitchFamily="2" charset="2"/>
              <a:buChar char="Ø"/>
            </a:pPr>
            <a:r>
              <a:rPr lang="en-US" sz="1600" dirty="0">
                <a:latin typeface="Consolas" panose="020B0609020204030204" pitchFamily="49" charset="0"/>
              </a:rPr>
              <a:t>What would you like to wish for? cats</a:t>
            </a:r>
          </a:p>
          <a:p>
            <a:pPr>
              <a:buFont typeface="Wingdings" panose="05000000000000000000" pitchFamily="2" charset="2"/>
              <a:buChar char="Ø"/>
            </a:pPr>
            <a:r>
              <a:rPr lang="en-US" sz="1600" dirty="0">
                <a:latin typeface="Consolas" panose="020B0609020204030204" pitchFamily="49" charset="0"/>
              </a:rPr>
              <a:t>What would you like to wish for? kittens</a:t>
            </a:r>
          </a:p>
          <a:p>
            <a:pPr>
              <a:buFont typeface="Wingdings" panose="05000000000000000000" pitchFamily="2" charset="2"/>
              <a:buChar char="Ø"/>
            </a:pPr>
            <a:r>
              <a:rPr lang="en-US" sz="1600" dirty="0">
                <a:latin typeface="Consolas" panose="020B0609020204030204" pitchFamily="49" charset="0"/>
              </a:rPr>
              <a:t>What would you like to wish for? more cats</a:t>
            </a:r>
          </a:p>
          <a:p>
            <a:pPr>
              <a:buFont typeface="Wingdings" panose="05000000000000000000" pitchFamily="2" charset="2"/>
              <a:buChar char="Ø"/>
            </a:pPr>
            <a:r>
              <a:rPr lang="en-US" sz="1600" dirty="0">
                <a:latin typeface="Consolas" panose="020B0609020204030204" pitchFamily="49" charset="0"/>
              </a:rPr>
              <a:t>Your wishes are cats, kittens and more cats</a:t>
            </a:r>
          </a:p>
          <a:p>
            <a:endParaRPr lang="en-US" sz="1600" dirty="0">
              <a:latin typeface="Consolas" panose="020B0609020204030204" pitchFamily="49" charset="0"/>
            </a:endParaRPr>
          </a:p>
        </p:txBody>
      </p:sp>
    </p:spTree>
    <p:extLst>
      <p:ext uri="{BB962C8B-B14F-4D97-AF65-F5344CB8AC3E}">
        <p14:creationId xmlns:p14="http://schemas.microsoft.com/office/powerpoint/2010/main" val="288854883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B5026-5C47-4F40-B3CF-1A1B03E48E2F}"/>
              </a:ext>
            </a:extLst>
          </p:cNvPr>
          <p:cNvSpPr>
            <a:spLocks noGrp="1"/>
          </p:cNvSpPr>
          <p:nvPr>
            <p:ph type="title"/>
          </p:nvPr>
        </p:nvSpPr>
        <p:spPr/>
        <p:txBody>
          <a:bodyPr/>
          <a:lstStyle/>
          <a:p>
            <a:r>
              <a:rPr lang="en-US" dirty="0"/>
              <a:t>Genie Confusion</a:t>
            </a:r>
          </a:p>
        </p:txBody>
      </p:sp>
      <p:sp>
        <p:nvSpPr>
          <p:cNvPr id="3" name="Content Placeholder 2">
            <a:extLst>
              <a:ext uri="{FF2B5EF4-FFF2-40B4-BE49-F238E27FC236}">
                <a16:creationId xmlns:a16="http://schemas.microsoft.com/office/drawing/2014/main" id="{59FB8ECF-9662-427D-B56A-18200AA01319}"/>
              </a:ext>
            </a:extLst>
          </p:cNvPr>
          <p:cNvSpPr>
            <a:spLocks noGrp="1"/>
          </p:cNvSpPr>
          <p:nvPr>
            <p:ph sz="quarter" idx="12"/>
          </p:nvPr>
        </p:nvSpPr>
        <p:spPr>
          <a:xfrm>
            <a:off x="584200" y="1435100"/>
            <a:ext cx="5211763" cy="4739759"/>
          </a:xfrm>
        </p:spPr>
        <p:txBody>
          <a:bodyPr/>
          <a:lstStyle/>
          <a:p>
            <a:r>
              <a:rPr lang="en-US" dirty="0"/>
              <a:t>Now it’s time to make your genie confused</a:t>
            </a:r>
          </a:p>
          <a:p>
            <a:r>
              <a:rPr lang="en-US" dirty="0"/>
              <a:t>Edit your code to have him </a:t>
            </a:r>
          </a:p>
          <a:p>
            <a:pPr marL="742950" lvl="1" indent="-514350">
              <a:buFont typeface="+mj-lt"/>
              <a:buAutoNum type="arabicPeriod"/>
            </a:pPr>
            <a:r>
              <a:rPr lang="en-US" sz="2800" dirty="0"/>
              <a:t>Print your first wish as your last wish</a:t>
            </a:r>
          </a:p>
          <a:p>
            <a:pPr marL="742950" lvl="1" indent="-514350">
              <a:buFont typeface="+mj-lt"/>
              <a:buAutoNum type="arabicPeriod"/>
            </a:pPr>
            <a:r>
              <a:rPr lang="en-US" sz="2800" dirty="0"/>
              <a:t>Your second wish as your first wish</a:t>
            </a:r>
          </a:p>
          <a:p>
            <a:pPr marL="742950" lvl="1" indent="-514350">
              <a:buFont typeface="+mj-lt"/>
              <a:buAutoNum type="arabicPeriod"/>
            </a:pPr>
            <a:r>
              <a:rPr lang="en-US" sz="2800" dirty="0"/>
              <a:t>Your third wish as your second wish</a:t>
            </a:r>
          </a:p>
          <a:p>
            <a:pPr marL="0" indent="0">
              <a:buNone/>
            </a:pPr>
            <a:endParaRPr lang="en-US" dirty="0"/>
          </a:p>
        </p:txBody>
      </p:sp>
      <p:sp>
        <p:nvSpPr>
          <p:cNvPr id="10" name="Content Placeholder 9">
            <a:extLst>
              <a:ext uri="{FF2B5EF4-FFF2-40B4-BE49-F238E27FC236}">
                <a16:creationId xmlns:a16="http://schemas.microsoft.com/office/drawing/2014/main" id="{4B75B764-3990-4538-8680-947C7A255E09}"/>
              </a:ext>
            </a:extLst>
          </p:cNvPr>
          <p:cNvSpPr>
            <a:spLocks noGrp="1"/>
          </p:cNvSpPr>
          <p:nvPr>
            <p:ph sz="quarter" idx="13"/>
          </p:nvPr>
        </p:nvSpPr>
        <p:spPr>
          <a:xfrm>
            <a:off x="6096000" y="1483852"/>
            <a:ext cx="5219700" cy="1945148"/>
          </a:xfrm>
        </p:spPr>
        <p:txBody>
          <a:bodyPr/>
          <a:lstStyle/>
          <a:p>
            <a:pPr>
              <a:buFont typeface="Wingdings" panose="05000000000000000000" pitchFamily="2" charset="2"/>
              <a:buChar char="Ø"/>
            </a:pPr>
            <a:r>
              <a:rPr lang="en-US" sz="1600" dirty="0">
                <a:latin typeface="Consolas" panose="020B0609020204030204" pitchFamily="49" charset="0"/>
              </a:rPr>
              <a:t>I am a genie. You have three wishes</a:t>
            </a:r>
          </a:p>
          <a:p>
            <a:pPr>
              <a:buFont typeface="Wingdings" panose="05000000000000000000" pitchFamily="2" charset="2"/>
              <a:buChar char="Ø"/>
            </a:pPr>
            <a:r>
              <a:rPr lang="en-US" sz="1600" dirty="0">
                <a:latin typeface="Consolas" panose="020B0609020204030204" pitchFamily="49" charset="0"/>
              </a:rPr>
              <a:t>What would you like to wish for? cats</a:t>
            </a:r>
          </a:p>
          <a:p>
            <a:pPr>
              <a:buFont typeface="Wingdings" panose="05000000000000000000" pitchFamily="2" charset="2"/>
              <a:buChar char="Ø"/>
            </a:pPr>
            <a:r>
              <a:rPr lang="en-US" sz="1600" dirty="0">
                <a:latin typeface="Consolas" panose="020B0609020204030204" pitchFamily="49" charset="0"/>
              </a:rPr>
              <a:t>What would you like to wish for? kittens</a:t>
            </a:r>
          </a:p>
          <a:p>
            <a:pPr>
              <a:buFont typeface="Wingdings" panose="05000000000000000000" pitchFamily="2" charset="2"/>
              <a:buChar char="Ø"/>
            </a:pPr>
            <a:r>
              <a:rPr lang="en-US" sz="1600" dirty="0">
                <a:latin typeface="Consolas" panose="020B0609020204030204" pitchFamily="49" charset="0"/>
              </a:rPr>
              <a:t>What would you like to wish for? More cats</a:t>
            </a:r>
          </a:p>
          <a:p>
            <a:pPr>
              <a:buFont typeface="Wingdings" panose="05000000000000000000" pitchFamily="2" charset="2"/>
              <a:buChar char="Ø"/>
            </a:pPr>
            <a:r>
              <a:rPr lang="en-US" sz="1600" dirty="0">
                <a:latin typeface="Consolas" panose="020B0609020204030204" pitchFamily="49" charset="0"/>
              </a:rPr>
              <a:t>Your wishes are kittens, more cats and cats</a:t>
            </a:r>
          </a:p>
          <a:p>
            <a:endParaRPr lang="en-US" dirty="0"/>
          </a:p>
        </p:txBody>
      </p:sp>
    </p:spTree>
    <p:extLst>
      <p:ext uri="{BB962C8B-B14F-4D97-AF65-F5344CB8AC3E}">
        <p14:creationId xmlns:p14="http://schemas.microsoft.com/office/powerpoint/2010/main" val="21284410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32FA7-F515-442C-A672-6D844F719E17}"/>
              </a:ext>
            </a:extLst>
          </p:cNvPr>
          <p:cNvSpPr>
            <a:spLocks noGrp="1"/>
          </p:cNvSpPr>
          <p:nvPr>
            <p:ph type="title"/>
          </p:nvPr>
        </p:nvSpPr>
        <p:spPr>
          <a:xfrm>
            <a:off x="588263" y="457200"/>
            <a:ext cx="11018520" cy="553998"/>
          </a:xfrm>
        </p:spPr>
        <p:txBody>
          <a:bodyPr/>
          <a:lstStyle/>
          <a:p>
            <a:r>
              <a:rPr lang="en-US"/>
              <a:t>Hint</a:t>
            </a:r>
            <a:endParaRPr lang="en-US" dirty="0"/>
          </a:p>
        </p:txBody>
      </p:sp>
      <p:sp>
        <p:nvSpPr>
          <p:cNvPr id="3" name="Content Placeholder 2">
            <a:extLst>
              <a:ext uri="{FF2B5EF4-FFF2-40B4-BE49-F238E27FC236}">
                <a16:creationId xmlns:a16="http://schemas.microsoft.com/office/drawing/2014/main" id="{6A604E50-6176-42F1-B623-BE6CD22F6CA5}"/>
              </a:ext>
            </a:extLst>
          </p:cNvPr>
          <p:cNvSpPr>
            <a:spLocks noGrp="1"/>
          </p:cNvSpPr>
          <p:nvPr>
            <p:ph sz="quarter" idx="10"/>
          </p:nvPr>
        </p:nvSpPr>
        <p:spPr>
          <a:xfrm>
            <a:off x="584200" y="1435100"/>
            <a:ext cx="11018838" cy="2326791"/>
          </a:xfrm>
        </p:spPr>
        <p:txBody>
          <a:bodyPr/>
          <a:lstStyle/>
          <a:p>
            <a:r>
              <a:rPr lang="en-US" dirty="0"/>
              <a:t>Remember to add spaces. You can combine </a:t>
            </a:r>
            <a:r>
              <a:rPr lang="en-US" dirty="0">
                <a:latin typeface="Consolas" panose="020B0609020204030204" pitchFamily="49" charset="0"/>
              </a:rPr>
              <a:t>" " </a:t>
            </a:r>
            <a:r>
              <a:rPr lang="en-US" dirty="0"/>
              <a:t>to the end of your string using the + operator</a:t>
            </a:r>
          </a:p>
          <a:p>
            <a:r>
              <a:rPr lang="en-US" dirty="0"/>
              <a:t>So </a:t>
            </a:r>
            <a:r>
              <a:rPr lang="en-US" dirty="0">
                <a:latin typeface="Consolas" panose="020B0609020204030204" pitchFamily="49" charset="0"/>
              </a:rPr>
              <a:t>print("hello" + " " + "student")</a:t>
            </a:r>
            <a:r>
              <a:rPr lang="en-US" dirty="0"/>
              <a:t> would print </a:t>
            </a:r>
            <a:r>
              <a:rPr lang="en-US" dirty="0">
                <a:latin typeface="Consolas" panose="020B0609020204030204" pitchFamily="49" charset="0"/>
              </a:rPr>
              <a:t>hello student</a:t>
            </a:r>
          </a:p>
          <a:p>
            <a:endParaRPr lang="en-US" dirty="0"/>
          </a:p>
        </p:txBody>
      </p:sp>
    </p:spTree>
    <p:extLst>
      <p:ext uri="{BB962C8B-B14F-4D97-AF65-F5344CB8AC3E}">
        <p14:creationId xmlns:p14="http://schemas.microsoft.com/office/powerpoint/2010/main" val="118148583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5B072-AF8A-48E7-B700-4F1A9C3A77F2}"/>
              </a:ext>
            </a:extLst>
          </p:cNvPr>
          <p:cNvSpPr>
            <a:spLocks noGrp="1"/>
          </p:cNvSpPr>
          <p:nvPr>
            <p:ph type="title"/>
          </p:nvPr>
        </p:nvSpPr>
        <p:spPr/>
        <p:txBody>
          <a:bodyPr/>
          <a:lstStyle/>
          <a:p>
            <a:r>
              <a:rPr lang="en-US" dirty="0"/>
              <a:t>Snap! Flashback</a:t>
            </a:r>
          </a:p>
        </p:txBody>
      </p:sp>
      <p:sp>
        <p:nvSpPr>
          <p:cNvPr id="3" name="Content Placeholder 2">
            <a:extLst>
              <a:ext uri="{FF2B5EF4-FFF2-40B4-BE49-F238E27FC236}">
                <a16:creationId xmlns:a16="http://schemas.microsoft.com/office/drawing/2014/main" id="{4BBBFA9F-DCC8-4D57-BD87-B6BB5C0DF0FC}"/>
              </a:ext>
            </a:extLst>
          </p:cNvPr>
          <p:cNvSpPr>
            <a:spLocks noGrp="1"/>
          </p:cNvSpPr>
          <p:nvPr>
            <p:ph sz="quarter" idx="10"/>
          </p:nvPr>
        </p:nvSpPr>
        <p:spPr/>
        <p:txBody>
          <a:bodyPr/>
          <a:lstStyle/>
          <a:p>
            <a:r>
              <a:rPr lang="en-US" dirty="0"/>
              <a:t>Look at how you would write this code in Snap!</a:t>
            </a:r>
          </a:p>
        </p:txBody>
      </p:sp>
      <p:pic>
        <p:nvPicPr>
          <p:cNvPr id="3074" name="Picture 2" descr="Snap! Code&#10;When Green Flag is clicked&#10;Say I am a Genie. You have three wishes&#10;ask What would you like to wish for? and wait&#10;set wish1 to answer&#10;ask What would you like to wish for? and wait&#10;set wish2 to answer&#10;ask What would you like to wish for? and wait&#10;set wish3 to answer&#10;Say Join your wishes are join wish1 wish 2 join and wish 3&#10;for 2 secs">
            <a:extLst>
              <a:ext uri="{FF2B5EF4-FFF2-40B4-BE49-F238E27FC236}">
                <a16:creationId xmlns:a16="http://schemas.microsoft.com/office/drawing/2014/main" id="{16F3243F-BC5F-42B7-9D26-64F6A30514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7395" y="2057400"/>
            <a:ext cx="7325542" cy="4635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234847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A1B0D-5304-47CE-8208-60DC6D2F4F45}"/>
              </a:ext>
            </a:extLst>
          </p:cNvPr>
          <p:cNvSpPr>
            <a:spLocks noGrp="1"/>
          </p:cNvSpPr>
          <p:nvPr>
            <p:ph type="title"/>
          </p:nvPr>
        </p:nvSpPr>
        <p:spPr/>
        <p:txBody>
          <a:bodyPr/>
          <a:lstStyle/>
          <a:p>
            <a:r>
              <a:rPr lang="en-US" dirty="0"/>
              <a:t>Exit ticket/debrief</a:t>
            </a:r>
          </a:p>
        </p:txBody>
      </p:sp>
      <p:sp>
        <p:nvSpPr>
          <p:cNvPr id="3" name="Content Placeholder 2">
            <a:extLst>
              <a:ext uri="{FF2B5EF4-FFF2-40B4-BE49-F238E27FC236}">
                <a16:creationId xmlns:a16="http://schemas.microsoft.com/office/drawing/2014/main" id="{C02213A7-374A-4940-9161-8B8D3FD8D6BA}"/>
              </a:ext>
            </a:extLst>
          </p:cNvPr>
          <p:cNvSpPr>
            <a:spLocks noGrp="1"/>
          </p:cNvSpPr>
          <p:nvPr>
            <p:ph sz="quarter" idx="10"/>
          </p:nvPr>
        </p:nvSpPr>
        <p:spPr>
          <a:xfrm>
            <a:off x="584200" y="1435100"/>
            <a:ext cx="11018838" cy="430887"/>
          </a:xfrm>
        </p:spPr>
        <p:txBody>
          <a:bodyPr/>
          <a:lstStyle/>
          <a:p>
            <a:r>
              <a:rPr lang="en-US" dirty="0"/>
              <a:t>In your notebook, write down one thing you learned today.</a:t>
            </a:r>
          </a:p>
        </p:txBody>
      </p:sp>
    </p:spTree>
    <p:extLst>
      <p:ext uri="{BB962C8B-B14F-4D97-AF65-F5344CB8AC3E}">
        <p14:creationId xmlns:p14="http://schemas.microsoft.com/office/powerpoint/2010/main" val="95521818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p:txBody>
          <a:bodyPr/>
          <a:lstStyle/>
          <a:p>
            <a:r>
              <a:rPr lang="en-US" dirty="0">
                <a:cs typeface="Segoe UI"/>
              </a:rPr>
              <a:t>Variable Input</a:t>
            </a:r>
            <a:endParaRPr lang="en-US" dirty="0">
              <a:effectLst/>
            </a:endParaRPr>
          </a:p>
        </p:txBody>
      </p:sp>
      <p:sp>
        <p:nvSpPr>
          <p:cNvPr id="5" name="Content Placeholder 4">
            <a:extLst>
              <a:ext uri="{FF2B5EF4-FFF2-40B4-BE49-F238E27FC236}">
                <a16:creationId xmlns:a16="http://schemas.microsoft.com/office/drawing/2014/main" id="{62C2D0F1-B994-40A8-BCDD-1D1B1B374804}"/>
              </a:ext>
            </a:extLst>
          </p:cNvPr>
          <p:cNvSpPr>
            <a:spLocks noGrp="1"/>
          </p:cNvSpPr>
          <p:nvPr>
            <p:ph sz="quarter" idx="10"/>
          </p:nvPr>
        </p:nvSpPr>
        <p:spPr>
          <a:xfrm>
            <a:off x="584200" y="1435100"/>
            <a:ext cx="11018838" cy="2412968"/>
          </a:xfrm>
        </p:spPr>
        <p:txBody>
          <a:bodyPr/>
          <a:lstStyle/>
          <a:p>
            <a:pPr marL="0" indent="0">
              <a:buNone/>
            </a:pPr>
            <a:r>
              <a:rPr lang="en-US" b="1" dirty="0"/>
              <a:t>After this lesson, you will be able to...</a:t>
            </a:r>
          </a:p>
          <a:p>
            <a:pPr marL="342900" indent="-342900">
              <a:buFont typeface="Arial" panose="020B0604020202020204" pitchFamily="34" charset="0"/>
              <a:buChar char="•"/>
            </a:pPr>
            <a:r>
              <a:rPr lang="en-US" dirty="0"/>
              <a:t>Define and identify </a:t>
            </a:r>
            <a:r>
              <a:rPr lang="en-US" b="1" dirty="0"/>
              <a:t>comments, storing, mutability, variable assignment, input</a:t>
            </a:r>
          </a:p>
          <a:p>
            <a:pPr marL="342900" indent="-342900">
              <a:buFont typeface="Arial" panose="020B0604020202020204" pitchFamily="34" charset="0"/>
              <a:buChar char="•"/>
            </a:pPr>
            <a:r>
              <a:rPr lang="en-US" dirty="0"/>
              <a:t>Assign and swap variables</a:t>
            </a:r>
          </a:p>
          <a:p>
            <a:pPr marL="342900" indent="-342900">
              <a:buFont typeface="Arial" panose="020B0604020202020204" pitchFamily="34" charset="0"/>
              <a:buChar char="•"/>
            </a:pPr>
            <a:r>
              <a:rPr lang="en-US" dirty="0"/>
              <a:t>Store user input into a variable</a:t>
            </a:r>
          </a:p>
        </p:txBody>
      </p:sp>
    </p:spTree>
    <p:extLst>
      <p:ext uri="{BB962C8B-B14F-4D97-AF65-F5344CB8AC3E}">
        <p14:creationId xmlns:p14="http://schemas.microsoft.com/office/powerpoint/2010/main" val="4253317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a:xfrm>
            <a:off x="584200" y="2305840"/>
            <a:ext cx="3468956" cy="553998"/>
          </a:xfrm>
        </p:spPr>
        <p:txBody>
          <a:bodyPr/>
          <a:lstStyle/>
          <a:p>
            <a:r>
              <a:rPr lang="en-US" dirty="0"/>
              <a:t>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1735860"/>
          </a:xfrm>
        </p:spPr>
        <p:txBody>
          <a:bodyPr/>
          <a:lstStyle/>
          <a:p>
            <a:r>
              <a:rPr lang="en-US" sz="1800" dirty="0"/>
              <a:t>Do now</a:t>
            </a:r>
          </a:p>
          <a:p>
            <a:r>
              <a:rPr lang="en-US" sz="1800" dirty="0"/>
              <a:t>Continue do now &amp; discussion</a:t>
            </a:r>
          </a:p>
          <a:p>
            <a:r>
              <a:rPr lang="en-US" sz="1800" dirty="0"/>
              <a:t>Magic genie lab</a:t>
            </a:r>
          </a:p>
          <a:p>
            <a:r>
              <a:rPr lang="en-US" sz="1800" dirty="0"/>
              <a:t>Debrief/quiz prep</a:t>
            </a:r>
          </a:p>
        </p:txBody>
      </p:sp>
    </p:spTree>
    <p:extLst>
      <p:ext uri="{BB962C8B-B14F-4D97-AF65-F5344CB8AC3E}">
        <p14:creationId xmlns:p14="http://schemas.microsoft.com/office/powerpoint/2010/main" val="138851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6B132-3FBD-43BD-AABF-6355FEF355AE}"/>
              </a:ext>
            </a:extLst>
          </p:cNvPr>
          <p:cNvSpPr>
            <a:spLocks noGrp="1"/>
          </p:cNvSpPr>
          <p:nvPr>
            <p:ph type="title"/>
          </p:nvPr>
        </p:nvSpPr>
        <p:spPr/>
        <p:txBody>
          <a:bodyPr/>
          <a:lstStyle/>
          <a:p>
            <a:r>
              <a:rPr lang="en-US" dirty="0"/>
              <a:t>Do now</a:t>
            </a:r>
          </a:p>
        </p:txBody>
      </p:sp>
      <p:sp>
        <p:nvSpPr>
          <p:cNvPr id="3" name="Content Placeholder 2">
            <a:extLst>
              <a:ext uri="{FF2B5EF4-FFF2-40B4-BE49-F238E27FC236}">
                <a16:creationId xmlns:a16="http://schemas.microsoft.com/office/drawing/2014/main" id="{94D538A4-1833-4617-9069-4479D46A09DB}"/>
              </a:ext>
            </a:extLst>
          </p:cNvPr>
          <p:cNvSpPr>
            <a:spLocks noGrp="1"/>
          </p:cNvSpPr>
          <p:nvPr>
            <p:ph sz="quarter" idx="10"/>
          </p:nvPr>
        </p:nvSpPr>
        <p:spPr>
          <a:xfrm>
            <a:off x="584200" y="1435100"/>
            <a:ext cx="11018838" cy="4419671"/>
          </a:xfrm>
        </p:spPr>
        <p:txBody>
          <a:bodyPr/>
          <a:lstStyle/>
          <a:p>
            <a:pPr marL="0" indent="0">
              <a:buClr>
                <a:schemeClr val="tx1"/>
              </a:buClr>
              <a:buNone/>
            </a:pPr>
            <a:r>
              <a:rPr lang="en-US" dirty="0">
                <a:solidFill>
                  <a:srgbClr val="000000"/>
                </a:solidFill>
                <a:latin typeface="Consolas" panose="020B0609020204030204" pitchFamily="49" charset="0"/>
              </a:rPr>
              <a:t>Type the following in your Console</a:t>
            </a:r>
          </a:p>
          <a:p>
            <a:pPr marL="742950" lvl="1" indent="-514350">
              <a:buClr>
                <a:schemeClr val="tx1"/>
              </a:buClr>
              <a:buFont typeface="+mj-lt"/>
              <a:buAutoNum type="arabicPeriod"/>
            </a:pPr>
            <a:r>
              <a:rPr lang="en-US" dirty="0">
                <a:solidFill>
                  <a:srgbClr val="000000"/>
                </a:solidFill>
                <a:latin typeface="Consolas" panose="020B0609020204030204" pitchFamily="49" charset="0"/>
              </a:rPr>
              <a:t>a = </a:t>
            </a:r>
            <a:r>
              <a:rPr lang="en-US" dirty="0">
                <a:solidFill>
                  <a:srgbClr val="0000FF"/>
                </a:solidFill>
                <a:latin typeface="Consolas" panose="020B0609020204030204" pitchFamily="49" charset="0"/>
              </a:rPr>
              <a:t>input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"What is your name? "</a:t>
            </a:r>
            <a:r>
              <a:rPr lang="en-US" dirty="0">
                <a:solidFill>
                  <a:srgbClr val="000000"/>
                </a:solidFill>
                <a:latin typeface="Consolas" panose="020B0609020204030204" pitchFamily="49" charset="0"/>
              </a:rPr>
              <a:t>)</a:t>
            </a:r>
          </a:p>
          <a:p>
            <a:pPr marL="742950" lvl="1" indent="-514350">
              <a:buClr>
                <a:schemeClr val="tx1"/>
              </a:buClr>
              <a:buFont typeface="+mj-lt"/>
              <a:buAutoNum type="arabicPeriod"/>
            </a:pPr>
            <a:r>
              <a:rPr lang="en-US" dirty="0">
                <a:solidFill>
                  <a:srgbClr val="AAAAAA"/>
                </a:solidFill>
                <a:latin typeface="Consolas" panose="020B0609020204030204" pitchFamily="49" charset="0"/>
              </a:rPr>
              <a:t># a = "cats and dogs“</a:t>
            </a:r>
            <a:endParaRPr lang="en-US" dirty="0">
              <a:solidFill>
                <a:srgbClr val="000000"/>
              </a:solidFill>
              <a:latin typeface="Consolas" panose="020B0609020204030204" pitchFamily="49" charset="0"/>
            </a:endParaRPr>
          </a:p>
          <a:p>
            <a:pPr marL="742950" lvl="1" indent="-514350">
              <a:buClr>
                <a:schemeClr val="tx1"/>
              </a:buClr>
              <a:buFont typeface="+mj-lt"/>
              <a:buAutoNum type="arabicPeriod"/>
            </a:pPr>
            <a:r>
              <a:rPr lang="en-US" dirty="0">
                <a:solidFill>
                  <a:srgbClr val="AAAAAA"/>
                </a:solidFill>
                <a:latin typeface="Consolas" panose="020B0609020204030204" pitchFamily="49" charset="0"/>
              </a:rPr>
              <a:t># meow</a:t>
            </a:r>
            <a:endParaRPr lang="en-US" dirty="0">
              <a:solidFill>
                <a:srgbClr val="000000"/>
              </a:solidFill>
              <a:latin typeface="Consolas" panose="020B0609020204030204" pitchFamily="49" charset="0"/>
            </a:endParaRPr>
          </a:p>
          <a:p>
            <a:pPr marL="742950" lvl="1" indent="-514350">
              <a:buClr>
                <a:schemeClr val="tx1"/>
              </a:buClr>
              <a:buFont typeface="+mj-lt"/>
              <a:buAutoNum type="arabicPeriod"/>
            </a:pPr>
            <a:r>
              <a:rPr lang="en-US" dirty="0">
                <a:solidFill>
                  <a:srgbClr val="0000F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"Hello there, "</a:t>
            </a:r>
            <a:r>
              <a:rPr lang="en-US" dirty="0">
                <a:solidFill>
                  <a:srgbClr val="000000"/>
                </a:solidFill>
                <a:latin typeface="Consolas" panose="020B0609020204030204" pitchFamily="49" charset="0"/>
              </a:rPr>
              <a:t> + a)</a:t>
            </a:r>
          </a:p>
          <a:p>
            <a:pPr marL="0" indent="0">
              <a:buClr>
                <a:schemeClr val="tx1"/>
              </a:buClr>
              <a:buNone/>
            </a:pPr>
            <a:endParaRPr lang="en-US" dirty="0">
              <a:solidFill>
                <a:srgbClr val="000000"/>
              </a:solidFill>
            </a:endParaRPr>
          </a:p>
          <a:p>
            <a:pPr marL="0" indent="0">
              <a:buClr>
                <a:schemeClr val="tx1"/>
              </a:buClr>
              <a:buNone/>
            </a:pPr>
            <a:r>
              <a:rPr lang="en-US" dirty="0">
                <a:solidFill>
                  <a:srgbClr val="000000"/>
                </a:solidFill>
              </a:rPr>
              <a:t>In Your Notebook, respond to the following</a:t>
            </a:r>
          </a:p>
          <a:p>
            <a:pPr marL="742950" lvl="1" indent="-514350">
              <a:buClr>
                <a:schemeClr val="tx1"/>
              </a:buClr>
              <a:buFont typeface="+mj-lt"/>
              <a:buAutoNum type="arabicPeriod"/>
            </a:pPr>
            <a:r>
              <a:rPr lang="en-US" dirty="0">
                <a:solidFill>
                  <a:srgbClr val="000000"/>
                </a:solidFill>
              </a:rPr>
              <a:t>Read through the code and write down what you expect the printed results to be?</a:t>
            </a:r>
          </a:p>
          <a:p>
            <a:pPr marL="742950" lvl="1" indent="-514350">
              <a:buClr>
                <a:schemeClr val="tx1"/>
              </a:buClr>
              <a:buFont typeface="+mj-lt"/>
              <a:buAutoNum type="arabicPeriod"/>
            </a:pPr>
            <a:r>
              <a:rPr lang="en-US" dirty="0">
                <a:solidFill>
                  <a:srgbClr val="000000"/>
                </a:solidFill>
              </a:rPr>
              <a:t>Run the code and write down the actual printed result?</a:t>
            </a:r>
          </a:p>
          <a:p>
            <a:pPr marL="742950" lvl="1" indent="-514350">
              <a:buClr>
                <a:schemeClr val="tx1"/>
              </a:buClr>
              <a:buFont typeface="+mj-lt"/>
              <a:buAutoNum type="arabicPeriod"/>
            </a:pPr>
            <a:r>
              <a:rPr lang="en-US" dirty="0">
                <a:solidFill>
                  <a:srgbClr val="000000"/>
                </a:solidFill>
              </a:rPr>
              <a:t>Briefly describe what the # does?</a:t>
            </a:r>
          </a:p>
          <a:p>
            <a:pPr marL="742950" lvl="1" indent="-514350">
              <a:buClr>
                <a:schemeClr val="tx1"/>
              </a:buClr>
              <a:buFont typeface="+mj-lt"/>
              <a:buAutoNum type="arabicPeriod"/>
            </a:pPr>
            <a:r>
              <a:rPr lang="en-US" dirty="0">
                <a:solidFill>
                  <a:srgbClr val="000000"/>
                </a:solidFill>
              </a:rPr>
              <a:t>Briefly describe what input does?</a:t>
            </a:r>
          </a:p>
        </p:txBody>
      </p:sp>
    </p:spTree>
    <p:custDataLst>
      <p:tags r:id="rId1"/>
    </p:custDataLst>
    <p:extLst>
      <p:ext uri="{BB962C8B-B14F-4D97-AF65-F5344CB8AC3E}">
        <p14:creationId xmlns:p14="http://schemas.microsoft.com/office/powerpoint/2010/main" val="131173993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2" name="Title 1">
            <a:extLst>
              <a:ext uri="{FF2B5EF4-FFF2-40B4-BE49-F238E27FC236}">
                <a16:creationId xmlns:a16="http://schemas.microsoft.com/office/drawing/2014/main" id="{1BA60CA4-DC1B-42F9-B65C-958D2342A4A3}"/>
              </a:ext>
            </a:extLst>
          </p:cNvPr>
          <p:cNvSpPr>
            <a:spLocks noGrp="1"/>
          </p:cNvSpPr>
          <p:nvPr>
            <p:ph type="title"/>
          </p:nvPr>
        </p:nvSpPr>
        <p:spPr>
          <a:xfrm>
            <a:off x="588263" y="457200"/>
            <a:ext cx="11018520" cy="553998"/>
          </a:xfrm>
        </p:spPr>
        <p:txBody>
          <a:bodyPr/>
          <a:lstStyle/>
          <a:p>
            <a:r>
              <a:rPr lang="en-US" dirty="0">
                <a:solidFill>
                  <a:srgbClr val="3B454E"/>
                </a:solidFill>
                <a:highlight>
                  <a:srgbClr val="FFFFFF"/>
                </a:highlight>
              </a:rPr>
              <a:t>Discussion - What does the code do?</a:t>
            </a:r>
            <a:endParaRPr lang="en-US" dirty="0"/>
          </a:p>
        </p:txBody>
      </p:sp>
      <p:sp>
        <p:nvSpPr>
          <p:cNvPr id="124" name="Google Shape;124;p22" descr="Snap Image&#10;ask what's your name? and wait&#10;set name to answer&#10;say join Hello name ! Welcome to 8th Grade! for 2 secs."/>
          <p:cNvSpPr txBox="1">
            <a:spLocks noGrp="1"/>
          </p:cNvSpPr>
          <p:nvPr>
            <p:ph sz="quarter" idx="10"/>
          </p:nvPr>
        </p:nvSpPr>
        <p:spPr>
          <a:prstGeom prst="rect">
            <a:avLst/>
          </a:prstGeom>
        </p:spPr>
        <p:txBody>
          <a:bodyPr spcFirstLastPara="1" vert="horz" wrap="square" lIns="121900" tIns="121900" rIns="121900" bIns="121900" rtlCol="0" anchor="t" anchorCtr="0">
            <a:noAutofit/>
          </a:bodyPr>
          <a:lstStyle/>
          <a:p>
            <a:pPr marL="0" indent="0">
              <a:spcBef>
                <a:spcPts val="2133"/>
              </a:spcBef>
              <a:buNone/>
            </a:pPr>
            <a:endParaRPr sz="3200" dirty="0">
              <a:solidFill>
                <a:srgbClr val="3B454E"/>
              </a:solidFill>
              <a:highlight>
                <a:srgbClr val="FFFFFF"/>
              </a:highlight>
            </a:endParaRPr>
          </a:p>
          <a:p>
            <a:pPr marL="0" indent="0">
              <a:spcBef>
                <a:spcPts val="2133"/>
              </a:spcBef>
              <a:spcAft>
                <a:spcPts val="2133"/>
              </a:spcAft>
              <a:buNone/>
            </a:pPr>
            <a:endParaRPr sz="3200" dirty="0"/>
          </a:p>
        </p:txBody>
      </p:sp>
      <p:pic>
        <p:nvPicPr>
          <p:cNvPr id="125" name="Google Shape;125;p22" descr="A screenshot of a Snap! Code&#10;ask What's your name? and wait&#10;set name to answer&#10;say join Hello name !Welcome to 8th period! for 2 secs"/>
          <p:cNvPicPr preferRelativeResize="0"/>
          <p:nvPr/>
        </p:nvPicPr>
        <p:blipFill>
          <a:blip r:embed="rId4">
            <a:alphaModFix/>
          </a:blip>
          <a:stretch>
            <a:fillRect/>
          </a:stretch>
        </p:blipFill>
        <p:spPr>
          <a:xfrm>
            <a:off x="852788" y="1551846"/>
            <a:ext cx="10420050" cy="3477354"/>
          </a:xfrm>
          <a:prstGeom prst="rect">
            <a:avLst/>
          </a:prstGeom>
          <a:noFill/>
          <a:ln>
            <a:noFill/>
          </a:ln>
        </p:spPr>
      </p:pic>
    </p:spTree>
    <p:custDataLst>
      <p:tags r:id="rId1"/>
    </p:custData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3"/>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US" dirty="0"/>
              <a:t>Code comment </a:t>
            </a:r>
          </a:p>
        </p:txBody>
      </p:sp>
      <p:sp>
        <p:nvSpPr>
          <p:cNvPr id="131" name="Google Shape;131;p23"/>
          <p:cNvSpPr txBox="1">
            <a:spLocks noGrp="1"/>
          </p:cNvSpPr>
          <p:nvPr>
            <p:ph sz="quarter" idx="10"/>
          </p:nvPr>
        </p:nvSpPr>
        <p:spPr>
          <a:prstGeom prst="rect">
            <a:avLst/>
          </a:prstGeom>
        </p:spPr>
        <p:txBody>
          <a:bodyPr spcFirstLastPara="1" vert="horz" wrap="square" lIns="121900" tIns="121900" rIns="121900" bIns="121900" rtlCol="0" anchor="t" anchorCtr="0">
            <a:noAutofit/>
          </a:bodyPr>
          <a:lstStyle/>
          <a:p>
            <a:pPr marL="0" indent="0">
              <a:buNone/>
            </a:pPr>
            <a:endParaRPr sz="3200" dirty="0">
              <a:solidFill>
                <a:srgbClr val="3B454E"/>
              </a:solidFill>
              <a:highlight>
                <a:srgbClr val="FFFFFF"/>
              </a:highlight>
            </a:endParaRPr>
          </a:p>
          <a:p>
            <a:pPr marL="0" indent="0">
              <a:spcBef>
                <a:spcPts val="2133"/>
              </a:spcBef>
              <a:buNone/>
            </a:pPr>
            <a:endParaRPr sz="3200" dirty="0">
              <a:solidFill>
                <a:srgbClr val="3B454E"/>
              </a:solidFill>
              <a:highlight>
                <a:srgbClr val="FFFFFF"/>
              </a:highlight>
            </a:endParaRPr>
          </a:p>
          <a:p>
            <a:pPr marL="0" indent="0">
              <a:spcBef>
                <a:spcPts val="2133"/>
              </a:spcBef>
              <a:buNone/>
            </a:pPr>
            <a:r>
              <a:rPr lang="en" sz="3200" dirty="0">
                <a:solidFill>
                  <a:srgbClr val="3B454E"/>
                </a:solidFill>
                <a:highlight>
                  <a:srgbClr val="FFFFFF"/>
                </a:highlight>
              </a:rPr>
              <a:t>What happens when I run the statement above? </a:t>
            </a:r>
            <a:endParaRPr sz="3200" dirty="0">
              <a:solidFill>
                <a:srgbClr val="3B454E"/>
              </a:solidFill>
              <a:highlight>
                <a:srgbClr val="FFFFFF"/>
              </a:highlight>
            </a:endParaRPr>
          </a:p>
          <a:p>
            <a:pPr marL="0" indent="0">
              <a:spcBef>
                <a:spcPts val="2133"/>
              </a:spcBef>
              <a:buNone/>
            </a:pPr>
            <a:r>
              <a:rPr lang="en" sz="3200" dirty="0">
                <a:solidFill>
                  <a:srgbClr val="3B454E"/>
                </a:solidFill>
                <a:highlight>
                  <a:schemeClr val="lt1"/>
                </a:highlight>
              </a:rPr>
              <a:t>A: Absolutely nothing!</a:t>
            </a:r>
            <a:endParaRPr sz="3200" dirty="0">
              <a:solidFill>
                <a:srgbClr val="3B454E"/>
              </a:solidFill>
              <a:highlight>
                <a:schemeClr val="lt1"/>
              </a:highlight>
            </a:endParaRPr>
          </a:p>
          <a:p>
            <a:pPr marL="0" indent="0">
              <a:spcBef>
                <a:spcPts val="2133"/>
              </a:spcBef>
              <a:buNone/>
            </a:pPr>
            <a:r>
              <a:rPr lang="en" sz="3200" dirty="0">
                <a:solidFill>
                  <a:srgbClr val="3B454E"/>
                </a:solidFill>
                <a:highlight>
                  <a:schemeClr val="lt1"/>
                </a:highlight>
              </a:rPr>
              <a:t>Why?</a:t>
            </a:r>
            <a:endParaRPr sz="3200" dirty="0">
              <a:solidFill>
                <a:srgbClr val="3B454E"/>
              </a:solidFill>
              <a:highlight>
                <a:schemeClr val="lt1"/>
              </a:highlight>
            </a:endParaRPr>
          </a:p>
          <a:p>
            <a:pPr marL="0" indent="0">
              <a:spcBef>
                <a:spcPts val="2133"/>
              </a:spcBef>
              <a:buNone/>
            </a:pPr>
            <a:r>
              <a:rPr lang="en" sz="3200" dirty="0">
                <a:solidFill>
                  <a:srgbClr val="3B454E"/>
                </a:solidFill>
                <a:highlight>
                  <a:srgbClr val="FFFFFF"/>
                </a:highlight>
              </a:rPr>
              <a:t>A: Because “#” makes it a comment</a:t>
            </a:r>
            <a:endParaRPr sz="3200" dirty="0">
              <a:solidFill>
                <a:srgbClr val="3B454E"/>
              </a:solidFill>
              <a:highlight>
                <a:srgbClr val="FFFFFF"/>
              </a:highlight>
            </a:endParaRPr>
          </a:p>
          <a:p>
            <a:pPr marL="0" indent="0">
              <a:spcBef>
                <a:spcPts val="2133"/>
              </a:spcBef>
              <a:buNone/>
            </a:pPr>
            <a:endParaRPr sz="3200" dirty="0">
              <a:solidFill>
                <a:srgbClr val="3B454E"/>
              </a:solidFill>
              <a:highlight>
                <a:srgbClr val="FFFFFF"/>
              </a:highlight>
            </a:endParaRPr>
          </a:p>
          <a:p>
            <a:pPr marL="0" indent="0">
              <a:spcBef>
                <a:spcPts val="2133"/>
              </a:spcBef>
              <a:buNone/>
            </a:pPr>
            <a:endParaRPr sz="3200" dirty="0">
              <a:solidFill>
                <a:srgbClr val="3B454E"/>
              </a:solidFill>
              <a:highlight>
                <a:srgbClr val="FFFFFF"/>
              </a:highlight>
            </a:endParaRPr>
          </a:p>
          <a:p>
            <a:pPr marL="0" indent="0">
              <a:spcBef>
                <a:spcPts val="2133"/>
              </a:spcBef>
              <a:spcAft>
                <a:spcPts val="2133"/>
              </a:spcAft>
              <a:buNone/>
            </a:pPr>
            <a:endParaRPr sz="3200" dirty="0"/>
          </a:p>
        </p:txBody>
      </p:sp>
      <p:pic>
        <p:nvPicPr>
          <p:cNvPr id="132" name="Google Shape;132;p23" descr="#supercalifragilisticexpialidocious"/>
          <p:cNvPicPr preferRelativeResize="0"/>
          <p:nvPr/>
        </p:nvPicPr>
        <p:blipFill>
          <a:blip r:embed="rId4">
            <a:alphaModFix/>
          </a:blip>
          <a:stretch>
            <a:fillRect/>
          </a:stretch>
        </p:blipFill>
        <p:spPr>
          <a:xfrm>
            <a:off x="488501" y="1891634"/>
            <a:ext cx="8911833" cy="900500"/>
          </a:xfrm>
          <a:prstGeom prst="rect">
            <a:avLst/>
          </a:prstGeom>
          <a:noFill/>
          <a:ln>
            <a:noFill/>
          </a:ln>
        </p:spPr>
      </p:pic>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1">
                                            <p:txEl>
                                              <p:pRg st="2" end="2"/>
                                            </p:txEl>
                                          </p:spTgt>
                                        </p:tgtEl>
                                        <p:attrNameLst>
                                          <p:attrName>style.visibility</p:attrName>
                                        </p:attrNameLst>
                                      </p:cBhvr>
                                      <p:to>
                                        <p:strVal val="visible"/>
                                      </p:to>
                                    </p:set>
                                    <p:animEffect transition="in" filter="fade">
                                      <p:cBhvr>
                                        <p:cTn id="7" dur="1000"/>
                                        <p:tgtEl>
                                          <p:spTgt spid="13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1">
                                            <p:txEl>
                                              <p:pRg st="3" end="3"/>
                                            </p:txEl>
                                          </p:spTgt>
                                        </p:tgtEl>
                                        <p:attrNameLst>
                                          <p:attrName>style.visibility</p:attrName>
                                        </p:attrNameLst>
                                      </p:cBhvr>
                                      <p:to>
                                        <p:strVal val="visible"/>
                                      </p:to>
                                    </p:set>
                                    <p:animEffect transition="in" filter="fade">
                                      <p:cBhvr>
                                        <p:cTn id="12" dur="1000"/>
                                        <p:tgtEl>
                                          <p:spTgt spid="131">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1">
                                            <p:txEl>
                                              <p:pRg st="4" end="4"/>
                                            </p:txEl>
                                          </p:spTgt>
                                        </p:tgtEl>
                                        <p:attrNameLst>
                                          <p:attrName>style.visibility</p:attrName>
                                        </p:attrNameLst>
                                      </p:cBhvr>
                                      <p:to>
                                        <p:strVal val="visible"/>
                                      </p:to>
                                    </p:set>
                                    <p:animEffect transition="in" filter="fade">
                                      <p:cBhvr>
                                        <p:cTn id="17" dur="1000"/>
                                        <p:tgtEl>
                                          <p:spTgt spid="131">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1">
                                            <p:txEl>
                                              <p:pRg st="5" end="5"/>
                                            </p:txEl>
                                          </p:spTgt>
                                        </p:tgtEl>
                                        <p:attrNameLst>
                                          <p:attrName>style.visibility</p:attrName>
                                        </p:attrNameLst>
                                      </p:cBhvr>
                                      <p:to>
                                        <p:strVal val="visible"/>
                                      </p:to>
                                    </p:set>
                                    <p:animEffect transition="in" filter="fade">
                                      <p:cBhvr>
                                        <p:cTn id="22" dur="1000"/>
                                        <p:tgtEl>
                                          <p:spTgt spid="13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4"/>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US" dirty="0"/>
              <a:t>Input statement </a:t>
            </a:r>
          </a:p>
        </p:txBody>
      </p:sp>
      <p:sp>
        <p:nvSpPr>
          <p:cNvPr id="138" name="Google Shape;138;p24"/>
          <p:cNvSpPr txBox="1">
            <a:spLocks noGrp="1"/>
          </p:cNvSpPr>
          <p:nvPr>
            <p:ph sz="quarter" idx="10"/>
          </p:nvPr>
        </p:nvSpPr>
        <p:spPr>
          <a:prstGeom prst="rect">
            <a:avLst/>
          </a:prstGeom>
        </p:spPr>
        <p:txBody>
          <a:bodyPr spcFirstLastPara="1" vert="horz" wrap="square" lIns="121900" tIns="121900" rIns="121900" bIns="121900" rtlCol="0" anchor="t" anchorCtr="0">
            <a:noAutofit/>
          </a:bodyPr>
          <a:lstStyle/>
          <a:p>
            <a:pPr marL="0" indent="0">
              <a:buNone/>
            </a:pPr>
            <a:endParaRPr sz="3200" dirty="0">
              <a:solidFill>
                <a:srgbClr val="3B454E"/>
              </a:solidFill>
              <a:highlight>
                <a:srgbClr val="FFFFFF"/>
              </a:highlight>
            </a:endParaRPr>
          </a:p>
          <a:p>
            <a:pPr marL="0" indent="0">
              <a:spcBef>
                <a:spcPts val="2133"/>
              </a:spcBef>
              <a:buNone/>
            </a:pPr>
            <a:endParaRPr sz="3200" dirty="0">
              <a:solidFill>
                <a:srgbClr val="3B454E"/>
              </a:solidFill>
              <a:highlight>
                <a:srgbClr val="FFFFFF"/>
              </a:highlight>
            </a:endParaRPr>
          </a:p>
          <a:p>
            <a:pPr marL="0" indent="0">
              <a:spcBef>
                <a:spcPts val="2133"/>
              </a:spcBef>
              <a:buNone/>
            </a:pPr>
            <a:endParaRPr sz="3200" dirty="0">
              <a:solidFill>
                <a:srgbClr val="3B454E"/>
              </a:solidFill>
              <a:highlight>
                <a:srgbClr val="FFFFFF"/>
              </a:highlight>
            </a:endParaRPr>
          </a:p>
          <a:p>
            <a:pPr marL="0" indent="0">
              <a:spcBef>
                <a:spcPts val="2133"/>
              </a:spcBef>
              <a:buNone/>
            </a:pPr>
            <a:r>
              <a:rPr lang="en" sz="3200" dirty="0">
                <a:solidFill>
                  <a:srgbClr val="3B454E"/>
                </a:solidFill>
                <a:highlight>
                  <a:srgbClr val="FFFFFF"/>
                </a:highlight>
              </a:rPr>
              <a:t>What’s the input statement for? </a:t>
            </a:r>
            <a:endParaRPr sz="3200" dirty="0">
              <a:solidFill>
                <a:srgbClr val="3B454E"/>
              </a:solidFill>
              <a:highlight>
                <a:srgbClr val="FFFFFF"/>
              </a:highlight>
            </a:endParaRPr>
          </a:p>
          <a:p>
            <a:pPr marL="0" indent="0">
              <a:spcBef>
                <a:spcPts val="2133"/>
              </a:spcBef>
              <a:buNone/>
            </a:pPr>
            <a:r>
              <a:rPr lang="en" sz="3200" dirty="0">
                <a:solidFill>
                  <a:srgbClr val="3B454E"/>
                </a:solidFill>
                <a:highlight>
                  <a:schemeClr val="lt1"/>
                </a:highlight>
              </a:rPr>
              <a:t>A: Lets you input data and save it to a variable</a:t>
            </a:r>
            <a:endParaRPr sz="3200" dirty="0">
              <a:solidFill>
                <a:srgbClr val="3B454E"/>
              </a:solidFill>
              <a:highlight>
                <a:srgbClr val="FFFFFF"/>
              </a:highlight>
            </a:endParaRPr>
          </a:p>
          <a:p>
            <a:pPr marL="0" indent="0">
              <a:spcBef>
                <a:spcPts val="2133"/>
              </a:spcBef>
              <a:buNone/>
            </a:pPr>
            <a:endParaRPr sz="3200" dirty="0">
              <a:solidFill>
                <a:srgbClr val="3B454E"/>
              </a:solidFill>
              <a:highlight>
                <a:srgbClr val="FFFFFF"/>
              </a:highlight>
            </a:endParaRPr>
          </a:p>
          <a:p>
            <a:pPr marL="0" indent="0">
              <a:spcBef>
                <a:spcPts val="2133"/>
              </a:spcBef>
              <a:buNone/>
            </a:pPr>
            <a:endParaRPr sz="3200" dirty="0">
              <a:solidFill>
                <a:srgbClr val="3B454E"/>
              </a:solidFill>
              <a:highlight>
                <a:srgbClr val="FFFFFF"/>
              </a:highlight>
            </a:endParaRPr>
          </a:p>
          <a:p>
            <a:pPr marL="0" indent="0">
              <a:spcBef>
                <a:spcPts val="2133"/>
              </a:spcBef>
              <a:buNone/>
            </a:pPr>
            <a:endParaRPr sz="3200" dirty="0">
              <a:solidFill>
                <a:srgbClr val="3B454E"/>
              </a:solidFill>
              <a:highlight>
                <a:srgbClr val="FFFFFF"/>
              </a:highlight>
            </a:endParaRPr>
          </a:p>
          <a:p>
            <a:pPr marL="0" indent="0">
              <a:spcBef>
                <a:spcPts val="2133"/>
              </a:spcBef>
              <a:spcAft>
                <a:spcPts val="2133"/>
              </a:spcAft>
              <a:buNone/>
            </a:pPr>
            <a:endParaRPr sz="3200" dirty="0"/>
          </a:p>
        </p:txBody>
      </p:sp>
      <p:pic>
        <p:nvPicPr>
          <p:cNvPr id="139" name="Google Shape;139;p24" descr="Repl.it Screen shot&#10;Script&#10;answer = input(&quot;What's your name? &quot;)&#10;print(&quot;Good to meet you &quot;, answer)&#10;Interpreter&#10;What's your Name? Jeff&#10;Good to Meet you Jeff."/>
          <p:cNvPicPr preferRelativeResize="0"/>
          <p:nvPr/>
        </p:nvPicPr>
        <p:blipFill>
          <a:blip r:embed="rId4">
            <a:alphaModFix/>
          </a:blip>
          <a:stretch>
            <a:fillRect/>
          </a:stretch>
        </p:blipFill>
        <p:spPr>
          <a:xfrm>
            <a:off x="415600" y="2081201"/>
            <a:ext cx="11651933" cy="1563900"/>
          </a:xfrm>
          <a:prstGeom prst="rect">
            <a:avLst/>
          </a:prstGeom>
          <a:noFill/>
          <a:ln>
            <a:noFill/>
          </a:ln>
        </p:spPr>
      </p:pic>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8">
                                            <p:txEl>
                                              <p:pRg st="3" end="3"/>
                                            </p:txEl>
                                          </p:spTgt>
                                        </p:tgtEl>
                                        <p:attrNameLst>
                                          <p:attrName>style.visibility</p:attrName>
                                        </p:attrNameLst>
                                      </p:cBhvr>
                                      <p:to>
                                        <p:strVal val="visible"/>
                                      </p:to>
                                    </p:set>
                                    <p:animEffect transition="in" filter="fade">
                                      <p:cBhvr>
                                        <p:cTn id="7" dur="1000"/>
                                        <p:tgtEl>
                                          <p:spTgt spid="138">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8">
                                            <p:txEl>
                                              <p:pRg st="4" end="4"/>
                                            </p:txEl>
                                          </p:spTgt>
                                        </p:tgtEl>
                                        <p:attrNameLst>
                                          <p:attrName>style.visibility</p:attrName>
                                        </p:attrNameLst>
                                      </p:cBhvr>
                                      <p:to>
                                        <p:strVal val="visible"/>
                                      </p:to>
                                    </p:set>
                                    <p:animEffect transition="in" filter="fade">
                                      <p:cBhvr>
                                        <p:cTn id="12" dur="1000"/>
                                        <p:tgtEl>
                                          <p:spTgt spid="138">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8"/>
                                        </p:tgtEl>
                                        <p:attrNameLst>
                                          <p:attrName>style.visibility</p:attrName>
                                        </p:attrNameLst>
                                      </p:cBhvr>
                                      <p:to>
                                        <p:strVal val="visible"/>
                                      </p:to>
                                    </p:set>
                                    <p:animEffect transition="in" filter="fade">
                                      <p:cBhvr>
                                        <p:cTn id="17" dur="1000"/>
                                        <p:tgtEl>
                                          <p:spTgt spid="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5"/>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US" dirty="0"/>
              <a:t>Input statement - string </a:t>
            </a:r>
          </a:p>
        </p:txBody>
      </p:sp>
      <p:sp>
        <p:nvSpPr>
          <p:cNvPr id="145" name="Google Shape;145;p25"/>
          <p:cNvSpPr txBox="1">
            <a:spLocks noGrp="1"/>
          </p:cNvSpPr>
          <p:nvPr>
            <p:ph sz="quarter" idx="10"/>
          </p:nvPr>
        </p:nvSpPr>
        <p:spPr>
          <a:prstGeom prst="rect">
            <a:avLst/>
          </a:prstGeom>
        </p:spPr>
        <p:txBody>
          <a:bodyPr spcFirstLastPara="1" vert="horz" wrap="square" lIns="121900" tIns="121900" rIns="121900" bIns="121900" rtlCol="0" anchor="t" anchorCtr="0">
            <a:noAutofit/>
          </a:bodyPr>
          <a:lstStyle/>
          <a:p>
            <a:pPr marL="0" indent="0">
              <a:buNone/>
            </a:pPr>
            <a:endParaRPr sz="3200">
              <a:solidFill>
                <a:srgbClr val="3B454E"/>
              </a:solidFill>
              <a:highlight>
                <a:srgbClr val="FFFFFF"/>
              </a:highlight>
            </a:endParaRPr>
          </a:p>
          <a:p>
            <a:pPr marL="0" indent="0">
              <a:spcBef>
                <a:spcPts val="2133"/>
              </a:spcBef>
              <a:buNone/>
            </a:pPr>
            <a:endParaRPr sz="3200">
              <a:solidFill>
                <a:srgbClr val="3B454E"/>
              </a:solidFill>
              <a:highlight>
                <a:srgbClr val="FFFFFF"/>
              </a:highlight>
            </a:endParaRPr>
          </a:p>
          <a:p>
            <a:pPr marL="0" indent="0">
              <a:spcBef>
                <a:spcPts val="2133"/>
              </a:spcBef>
              <a:buNone/>
            </a:pPr>
            <a:endParaRPr sz="3200">
              <a:solidFill>
                <a:srgbClr val="3B454E"/>
              </a:solidFill>
              <a:highlight>
                <a:srgbClr val="FFFFFF"/>
              </a:highlight>
            </a:endParaRPr>
          </a:p>
          <a:p>
            <a:pPr marL="0" indent="0">
              <a:spcBef>
                <a:spcPts val="2133"/>
              </a:spcBef>
              <a:buNone/>
            </a:pPr>
            <a:r>
              <a:rPr lang="en" sz="3200">
                <a:solidFill>
                  <a:srgbClr val="3B454E"/>
                </a:solidFill>
                <a:highlight>
                  <a:srgbClr val="FFFFFF"/>
                </a:highlight>
              </a:rPr>
              <a:t>BTW, what’s the data type of value saved to answer?</a:t>
            </a:r>
            <a:endParaRPr sz="3200">
              <a:solidFill>
                <a:srgbClr val="3B454E"/>
              </a:solidFill>
              <a:highlight>
                <a:srgbClr val="FFFFFF"/>
              </a:highlight>
            </a:endParaRPr>
          </a:p>
          <a:p>
            <a:pPr marL="0" indent="0">
              <a:spcBef>
                <a:spcPts val="2133"/>
              </a:spcBef>
              <a:buNone/>
            </a:pPr>
            <a:r>
              <a:rPr lang="en" sz="3200">
                <a:solidFill>
                  <a:srgbClr val="3B454E"/>
                </a:solidFill>
                <a:highlight>
                  <a:srgbClr val="FFFFFF"/>
                </a:highlight>
              </a:rPr>
              <a:t>A: It’s a string.  The input statement always returns a string.</a:t>
            </a:r>
            <a:endParaRPr sz="3200">
              <a:solidFill>
                <a:srgbClr val="3B454E"/>
              </a:solidFill>
              <a:highlight>
                <a:srgbClr val="FFFFFF"/>
              </a:highlight>
            </a:endParaRPr>
          </a:p>
          <a:p>
            <a:pPr marL="0" indent="0">
              <a:spcBef>
                <a:spcPts val="2133"/>
              </a:spcBef>
              <a:buNone/>
            </a:pPr>
            <a:endParaRPr sz="3200">
              <a:solidFill>
                <a:srgbClr val="3B454E"/>
              </a:solidFill>
              <a:highlight>
                <a:srgbClr val="FFFFFF"/>
              </a:highlight>
            </a:endParaRPr>
          </a:p>
          <a:p>
            <a:pPr marL="0" indent="0">
              <a:spcBef>
                <a:spcPts val="2133"/>
              </a:spcBef>
              <a:buNone/>
            </a:pPr>
            <a:endParaRPr sz="3200">
              <a:solidFill>
                <a:srgbClr val="3B454E"/>
              </a:solidFill>
              <a:highlight>
                <a:srgbClr val="FFFFFF"/>
              </a:highlight>
            </a:endParaRPr>
          </a:p>
          <a:p>
            <a:pPr marL="0" indent="0">
              <a:spcBef>
                <a:spcPts val="2133"/>
              </a:spcBef>
              <a:spcAft>
                <a:spcPts val="2133"/>
              </a:spcAft>
              <a:buNone/>
            </a:pPr>
            <a:endParaRPr sz="3200"/>
          </a:p>
        </p:txBody>
      </p:sp>
      <p:pic>
        <p:nvPicPr>
          <p:cNvPr id="5" name="Google Shape;139;p24" descr="Repl.it Screen shot&#10;Script&#10;answer = input(&quot;What's your name? &quot;)&#10;print(&quot;Good to meet you &quot;, answer)&#10;Interpreter&#10;What's your Name? Jeff&#10;Good to Meet you Jeff.">
            <a:extLst>
              <a:ext uri="{FF2B5EF4-FFF2-40B4-BE49-F238E27FC236}">
                <a16:creationId xmlns:a16="http://schemas.microsoft.com/office/drawing/2014/main" id="{023D2D11-D0AD-4B69-8D82-9926FC96B7D5}"/>
              </a:ext>
            </a:extLst>
          </p:cNvPr>
          <p:cNvPicPr preferRelativeResize="0"/>
          <p:nvPr/>
        </p:nvPicPr>
        <p:blipFill>
          <a:blip r:embed="rId4">
            <a:alphaModFix/>
          </a:blip>
          <a:stretch>
            <a:fillRect/>
          </a:stretch>
        </p:blipFill>
        <p:spPr>
          <a:xfrm>
            <a:off x="415600" y="2081201"/>
            <a:ext cx="11651933" cy="1563900"/>
          </a:xfrm>
          <a:prstGeom prst="rect">
            <a:avLst/>
          </a:prstGeom>
          <a:noFill/>
          <a:ln>
            <a:noFill/>
          </a:ln>
        </p:spPr>
      </p:pic>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5">
                                            <p:txEl>
                                              <p:pRg st="3" end="3"/>
                                            </p:txEl>
                                          </p:spTgt>
                                        </p:tgtEl>
                                        <p:attrNameLst>
                                          <p:attrName>style.visibility</p:attrName>
                                        </p:attrNameLst>
                                      </p:cBhvr>
                                      <p:to>
                                        <p:strVal val="visible"/>
                                      </p:to>
                                    </p:set>
                                    <p:animEffect transition="in" filter="fade">
                                      <p:cBhvr>
                                        <p:cTn id="7" dur="1000"/>
                                        <p:tgtEl>
                                          <p:spTgt spid="14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5">
                                            <p:txEl>
                                              <p:pRg st="4" end="4"/>
                                            </p:txEl>
                                          </p:spTgt>
                                        </p:tgtEl>
                                        <p:attrNameLst>
                                          <p:attrName>style.visibility</p:attrName>
                                        </p:attrNameLst>
                                      </p:cBhvr>
                                      <p:to>
                                        <p:strVal val="visible"/>
                                      </p:to>
                                    </p:set>
                                    <p:animEffect transition="in" filter="fade">
                                      <p:cBhvr>
                                        <p:cTn id="12" dur="1000"/>
                                        <p:tgtEl>
                                          <p:spTgt spid="14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6"/>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US" dirty="0"/>
              <a:t>Input statement - error </a:t>
            </a:r>
          </a:p>
        </p:txBody>
      </p:sp>
      <p:sp>
        <p:nvSpPr>
          <p:cNvPr id="152" name="Google Shape;152;p26"/>
          <p:cNvSpPr txBox="1">
            <a:spLocks noGrp="1"/>
          </p:cNvSpPr>
          <p:nvPr>
            <p:ph sz="quarter" idx="10"/>
          </p:nvPr>
        </p:nvSpPr>
        <p:spPr>
          <a:prstGeom prst="rect">
            <a:avLst/>
          </a:prstGeom>
        </p:spPr>
        <p:txBody>
          <a:bodyPr spcFirstLastPara="1" vert="horz" wrap="square" lIns="121900" tIns="121900" rIns="121900" bIns="121900" rtlCol="0" anchor="t" anchorCtr="0">
            <a:noAutofit/>
          </a:bodyPr>
          <a:lstStyle/>
          <a:p>
            <a:pPr marL="0" indent="0">
              <a:buNone/>
            </a:pPr>
            <a:endParaRPr sz="3200">
              <a:solidFill>
                <a:srgbClr val="3B454E"/>
              </a:solidFill>
              <a:highlight>
                <a:srgbClr val="FFFFFF"/>
              </a:highlight>
            </a:endParaRPr>
          </a:p>
          <a:p>
            <a:pPr marL="0" indent="0">
              <a:spcBef>
                <a:spcPts val="2133"/>
              </a:spcBef>
              <a:buNone/>
            </a:pPr>
            <a:endParaRPr sz="3200">
              <a:solidFill>
                <a:srgbClr val="3B454E"/>
              </a:solidFill>
              <a:highlight>
                <a:srgbClr val="FFFFFF"/>
              </a:highlight>
            </a:endParaRPr>
          </a:p>
          <a:p>
            <a:pPr marL="0" indent="0">
              <a:spcBef>
                <a:spcPts val="2133"/>
              </a:spcBef>
              <a:buNone/>
            </a:pPr>
            <a:r>
              <a:rPr lang="en" sz="3200">
                <a:solidFill>
                  <a:srgbClr val="3B454E"/>
                </a:solidFill>
                <a:highlight>
                  <a:srgbClr val="FFFFFF"/>
                </a:highlight>
              </a:rPr>
              <a:t>What will happen when I run this code?</a:t>
            </a:r>
            <a:endParaRPr sz="3200">
              <a:solidFill>
                <a:srgbClr val="3B454E"/>
              </a:solidFill>
              <a:highlight>
                <a:srgbClr val="FFFFFF"/>
              </a:highlight>
            </a:endParaRPr>
          </a:p>
          <a:p>
            <a:pPr marL="0" indent="0">
              <a:spcBef>
                <a:spcPts val="2133"/>
              </a:spcBef>
              <a:buNone/>
            </a:pPr>
            <a:r>
              <a:rPr lang="en" sz="3200">
                <a:solidFill>
                  <a:srgbClr val="3B454E"/>
                </a:solidFill>
                <a:highlight>
                  <a:srgbClr val="FFFFFF"/>
                </a:highlight>
              </a:rPr>
              <a:t>A: It will give me an error!</a:t>
            </a:r>
            <a:endParaRPr sz="3200">
              <a:solidFill>
                <a:srgbClr val="3B454E"/>
              </a:solidFill>
              <a:highlight>
                <a:srgbClr val="FFFFFF"/>
              </a:highlight>
            </a:endParaRPr>
          </a:p>
          <a:p>
            <a:pPr marL="0" indent="0">
              <a:spcBef>
                <a:spcPts val="2133"/>
              </a:spcBef>
              <a:spcAft>
                <a:spcPts val="2133"/>
              </a:spcAft>
              <a:buNone/>
            </a:pPr>
            <a:endParaRPr sz="3200"/>
          </a:p>
        </p:txBody>
      </p:sp>
      <p:pic>
        <p:nvPicPr>
          <p:cNvPr id="153" name="Google Shape;153;p26" descr="sideOfSquare = input(&quot;How long is the side of your square? &quot;)&#10;areasOfSquare = sideOfSquare * sideOfSquare&#10;"/>
          <p:cNvPicPr preferRelativeResize="0"/>
          <p:nvPr/>
        </p:nvPicPr>
        <p:blipFill>
          <a:blip r:embed="rId4">
            <a:alphaModFix/>
          </a:blip>
          <a:stretch>
            <a:fillRect/>
          </a:stretch>
        </p:blipFill>
        <p:spPr>
          <a:xfrm>
            <a:off x="415600" y="1816501"/>
            <a:ext cx="9810933" cy="1216233"/>
          </a:xfrm>
          <a:prstGeom prst="rect">
            <a:avLst/>
          </a:prstGeom>
          <a:noFill/>
          <a:ln>
            <a:noFill/>
          </a:ln>
        </p:spPr>
      </p:pic>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2">
                                            <p:txEl>
                                              <p:pRg st="2" end="2"/>
                                            </p:txEl>
                                          </p:spTgt>
                                        </p:tgtEl>
                                        <p:attrNameLst>
                                          <p:attrName>style.visibility</p:attrName>
                                        </p:attrNameLst>
                                      </p:cBhvr>
                                      <p:to>
                                        <p:strVal val="visible"/>
                                      </p:to>
                                    </p:set>
                                    <p:animEffect transition="in" filter="fade">
                                      <p:cBhvr>
                                        <p:cTn id="7" dur="1000"/>
                                        <p:tgtEl>
                                          <p:spTgt spid="15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2">
                                            <p:txEl>
                                              <p:pRg st="3" end="3"/>
                                            </p:txEl>
                                          </p:spTgt>
                                        </p:tgtEl>
                                        <p:attrNameLst>
                                          <p:attrName>style.visibility</p:attrName>
                                        </p:attrNameLst>
                                      </p:cBhvr>
                                      <p:to>
                                        <p:strVal val="visible"/>
                                      </p:to>
                                    </p:set>
                                    <p:animEffect transition="in" filter="fade">
                                      <p:cBhvr>
                                        <p:cTn id="12" dur="1000"/>
                                        <p:tgtEl>
                                          <p:spTgt spid="15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16"/>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0" ma:contentTypeDescription="Create a new document." ma:contentTypeScope="" ma:versionID="b1e0872ea19ca402d18dfcbfa4ac0224">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53d9005cc528755bb2b3c22c0f435dc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A49DF1D-3F2D-4672-ADAB-BD645858C130}">
  <ds:schemaRefs>
    <ds:schemaRef ds:uri="http://schemas.microsoft.com/sharepoint/v3/contenttype/forms"/>
  </ds:schemaRefs>
</ds:datastoreItem>
</file>

<file path=customXml/itemProps2.xml><?xml version="1.0" encoding="utf-8"?>
<ds:datastoreItem xmlns:ds="http://schemas.openxmlformats.org/officeDocument/2006/customXml" ds:itemID="{94743EC3-8A7E-45D2-A44F-F7BEB467BC59}">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A7742FDF-E049-43C6-AAC2-B877FF7FA33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Microsoft Philanthropies TEALS</Template>
  <TotalTime>0</TotalTime>
  <Words>558</Words>
  <Application>Microsoft Office PowerPoint</Application>
  <PresentationFormat>Widescreen</PresentationFormat>
  <Paragraphs>99</Paragraphs>
  <Slides>16</Slides>
  <Notes>11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16</vt:i4>
      </vt:variant>
    </vt:vector>
  </HeadingPairs>
  <TitlesOfParts>
    <vt:vector size="24" baseType="lpstr">
      <vt:lpstr>Arial</vt:lpstr>
      <vt:lpstr>Calibri</vt:lpstr>
      <vt:lpstr>Consolas</vt:lpstr>
      <vt:lpstr>Segoe UI</vt:lpstr>
      <vt:lpstr>Segoe UI Semibold</vt:lpstr>
      <vt:lpstr>Wingdings</vt:lpstr>
      <vt:lpstr>Microsoft Philanthropies TEALS</vt:lpstr>
      <vt:lpstr>Black Template</vt:lpstr>
      <vt:lpstr>Lesson: 1.04 Variable input</vt:lpstr>
      <vt:lpstr>Variable Input</vt:lpstr>
      <vt:lpstr>Plan</vt:lpstr>
      <vt:lpstr>Do now</vt:lpstr>
      <vt:lpstr>Discussion - What does the code do?</vt:lpstr>
      <vt:lpstr>Code comment </vt:lpstr>
      <vt:lpstr>Input statement </vt:lpstr>
      <vt:lpstr>Input statement - string </vt:lpstr>
      <vt:lpstr>Input statement - error </vt:lpstr>
      <vt:lpstr>Input statement – int() </vt:lpstr>
      <vt:lpstr>Lab – magic genie</vt:lpstr>
      <vt:lpstr>Project specifications</vt:lpstr>
      <vt:lpstr>Genie Confusion</vt:lpstr>
      <vt:lpstr>Hint</vt:lpstr>
      <vt:lpstr>Snap! Flashback</vt:lpstr>
      <vt:lpstr>Exit ticket/debrief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2019-12-11T18:00:22Z</dcterms:created>
  <dcterms:modified xsi:type="dcterms:W3CDTF">2021-04-20T21:52:04Z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0x010100BC63412C2069E54F8A04E79B55E6097A</vt:lpwstr>
  </property>
  <property fmtid="{D5CDD505-2E9C-101B-9397-08002B2CF9AE}" pid="3" name="ArticulateGUID">
    <vt:lpwstr>5BA812AD-5FAC-4BA5-BD04-F9451861AE80</vt:lpwstr>
  </property>
  <property fmtid="{D5CDD505-2E9C-101B-9397-08002B2CF9AE}" pid="4" name="ArticulatePath">
    <vt:lpwstr>Intro Python 1.04 TEALS</vt:lpwstr>
  </property>
</Properties>
</file>