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70" r:id="rId6"/>
    <p:sldId id="1679" r:id="rId7"/>
    <p:sldId id="1680" r:id="rId8"/>
    <p:sldId id="1681" r:id="rId9"/>
    <p:sldId id="1682" r:id="rId10"/>
    <p:sldId id="1687" r:id="rId11"/>
    <p:sldId id="1686" r:id="rId12"/>
    <p:sldId id="1688" r:id="rId13"/>
    <p:sldId id="1689" r:id="rId14"/>
    <p:sldId id="1684"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FF0910-D169-4B07-B3D4-48D135851652}" v="46" dt="2019-12-12T15:59:42.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8" d="100"/>
          <a:sy n="88" d="100"/>
        </p:scale>
        <p:origin x="65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9D0CE-8671-464C-97ED-706646FF0A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166F0B3-6CCE-4971-B38B-7AB078882C61}">
      <dgm:prSet/>
      <dgm:spPr/>
      <dgm:t>
        <a:bodyPr/>
        <a:lstStyle/>
        <a:p>
          <a:r>
            <a:rPr lang="en-US" b="1" dirty="0"/>
            <a:t>Points	Percentage	Objective	                    			   				Unit Location</a:t>
          </a:r>
          <a:endParaRPr lang="en-US" dirty="0"/>
        </a:p>
      </dgm:t>
    </dgm:pt>
    <dgm:pt modelId="{9ED5F5C3-8704-4F3F-B76A-C6765342BB02}" type="parTrans" cxnId="{77502F47-104F-4CF2-BEE7-5412832DA483}">
      <dgm:prSet/>
      <dgm:spPr/>
      <dgm:t>
        <a:bodyPr/>
        <a:lstStyle/>
        <a:p>
          <a:endParaRPr lang="en-US"/>
        </a:p>
      </dgm:t>
    </dgm:pt>
    <dgm:pt modelId="{484AD6C6-602D-4E43-945D-82B08F56A216}" type="sibTrans" cxnId="{77502F47-104F-4CF2-BEE7-5412832DA483}">
      <dgm:prSet/>
      <dgm:spPr/>
      <dgm:t>
        <a:bodyPr/>
        <a:lstStyle/>
        <a:p>
          <a:endParaRPr lang="en-US"/>
        </a:p>
      </dgm:t>
    </dgm:pt>
    <dgm:pt modelId="{FF344921-F288-4CD9-A4EF-FCDFD393653A}">
      <dgm:prSet/>
      <dgm:spPr/>
      <dgm:t>
        <a:bodyPr/>
        <a:lstStyle/>
        <a:p>
          <a:r>
            <a:rPr lang="en-US" dirty="0"/>
            <a:t>3	13.5%		Students can correctly use the IDE						1.01</a:t>
          </a:r>
        </a:p>
      </dgm:t>
    </dgm:pt>
    <dgm:pt modelId="{AFEF348F-D658-40F3-85B1-3955A7A9DCA7}" type="parTrans" cxnId="{7B9EF2F7-727C-4A3A-9469-064B0F0AACA6}">
      <dgm:prSet/>
      <dgm:spPr/>
      <dgm:t>
        <a:bodyPr/>
        <a:lstStyle/>
        <a:p>
          <a:endParaRPr lang="en-US"/>
        </a:p>
      </dgm:t>
    </dgm:pt>
    <dgm:pt modelId="{4C19A73A-29E7-4798-BED2-C91FA3C52F73}" type="sibTrans" cxnId="{7B9EF2F7-727C-4A3A-9469-064B0F0AACA6}">
      <dgm:prSet/>
      <dgm:spPr/>
      <dgm:t>
        <a:bodyPr/>
        <a:lstStyle/>
        <a:p>
          <a:endParaRPr lang="en-US"/>
        </a:p>
      </dgm:t>
    </dgm:pt>
    <dgm:pt modelId="{8121AECB-5392-449D-B85B-AC4CD61B4B1A}">
      <dgm:prSet/>
      <dgm:spPr/>
      <dgm:t>
        <a:bodyPr/>
        <a:lstStyle/>
        <a:p>
          <a:r>
            <a:rPr lang="en-US" dirty="0"/>
            <a:t>6	27%		Student can correctly identify and store variable types				1.02 1.04</a:t>
          </a:r>
        </a:p>
      </dgm:t>
    </dgm:pt>
    <dgm:pt modelId="{89B03D94-0B3D-4E0D-8165-321472664251}" type="parTrans" cxnId="{153A9890-B8F9-46CE-B383-DDA7CF7A7CCD}">
      <dgm:prSet/>
      <dgm:spPr/>
      <dgm:t>
        <a:bodyPr/>
        <a:lstStyle/>
        <a:p>
          <a:endParaRPr lang="en-US"/>
        </a:p>
      </dgm:t>
    </dgm:pt>
    <dgm:pt modelId="{60F7D032-68EC-4ECC-9671-4DE1D605B480}" type="sibTrans" cxnId="{153A9890-B8F9-46CE-B383-DDA7CF7A7CCD}">
      <dgm:prSet/>
      <dgm:spPr/>
      <dgm:t>
        <a:bodyPr/>
        <a:lstStyle/>
        <a:p>
          <a:endParaRPr lang="en-US"/>
        </a:p>
      </dgm:t>
    </dgm:pt>
    <dgm:pt modelId="{8E4C15DC-D6F0-44A3-8D93-38AB6C112A7F}">
      <dgm:prSet/>
      <dgm:spPr/>
      <dgm:t>
        <a:bodyPr/>
        <a:lstStyle/>
        <a:p>
          <a:r>
            <a:rPr lang="en-US" dirty="0"/>
            <a:t>3	13.5%		Student can use the print function						1.03</a:t>
          </a:r>
        </a:p>
      </dgm:t>
    </dgm:pt>
    <dgm:pt modelId="{9DA43201-3C8B-48B1-A792-38A0B475D2F0}" type="parTrans" cxnId="{28576574-B2AE-4B29-BD1C-A946D0992E96}">
      <dgm:prSet/>
      <dgm:spPr/>
      <dgm:t>
        <a:bodyPr/>
        <a:lstStyle/>
        <a:p>
          <a:endParaRPr lang="en-US"/>
        </a:p>
      </dgm:t>
    </dgm:pt>
    <dgm:pt modelId="{82B492CD-76EF-4B28-B6E6-E1A36B58B160}" type="sibTrans" cxnId="{28576574-B2AE-4B29-BD1C-A946D0992E96}">
      <dgm:prSet/>
      <dgm:spPr/>
      <dgm:t>
        <a:bodyPr/>
        <a:lstStyle/>
        <a:p>
          <a:endParaRPr lang="en-US"/>
        </a:p>
      </dgm:t>
    </dgm:pt>
    <dgm:pt modelId="{4EE4812D-7E1F-4BBC-B22D-34C610B6810C}">
      <dgm:prSet/>
      <dgm:spPr/>
      <dgm:t>
        <a:bodyPr/>
        <a:lstStyle/>
        <a:p>
          <a:r>
            <a:rPr lang="en-US" dirty="0"/>
            <a:t>5	23%		Student can decompose a problem to create a program from a brief	</a:t>
          </a:r>
        </a:p>
      </dgm:t>
    </dgm:pt>
    <dgm:pt modelId="{2C11202A-41EB-4371-A76E-DA409DE35539}" type="parTrans" cxnId="{8A026643-78F2-4D64-8F68-22DE7F67921F}">
      <dgm:prSet/>
      <dgm:spPr/>
      <dgm:t>
        <a:bodyPr/>
        <a:lstStyle/>
        <a:p>
          <a:endParaRPr lang="en-US"/>
        </a:p>
      </dgm:t>
    </dgm:pt>
    <dgm:pt modelId="{EA9CBDE3-9E5E-4E54-A60F-F526DA500476}" type="sibTrans" cxnId="{8A026643-78F2-4D64-8F68-22DE7F67921F}">
      <dgm:prSet/>
      <dgm:spPr/>
      <dgm:t>
        <a:bodyPr/>
        <a:lstStyle/>
        <a:p>
          <a:endParaRPr lang="en-US"/>
        </a:p>
      </dgm:t>
    </dgm:pt>
    <dgm:pt modelId="{80EFCCED-30DB-432D-945C-398829C3388D}">
      <dgm:prSet/>
      <dgm:spPr/>
      <dgm:t>
        <a:bodyPr/>
        <a:lstStyle/>
        <a:p>
          <a:r>
            <a:rPr lang="en-US" dirty="0"/>
            <a:t>5	23%		Student uses naming/ syntax conventions and comments to increase readability	</a:t>
          </a:r>
        </a:p>
      </dgm:t>
    </dgm:pt>
    <dgm:pt modelId="{C07AE792-549F-44B0-8326-9E2FBA0EC3F5}" type="parTrans" cxnId="{8C97B4D2-86A7-49D5-B082-5206A5811DF9}">
      <dgm:prSet/>
      <dgm:spPr/>
      <dgm:t>
        <a:bodyPr/>
        <a:lstStyle/>
        <a:p>
          <a:endParaRPr lang="en-US"/>
        </a:p>
      </dgm:t>
    </dgm:pt>
    <dgm:pt modelId="{DF0C914A-3581-4687-8626-367A685B0D8A}" type="sibTrans" cxnId="{8C97B4D2-86A7-49D5-B082-5206A5811DF9}">
      <dgm:prSet/>
      <dgm:spPr/>
      <dgm:t>
        <a:bodyPr/>
        <a:lstStyle/>
        <a:p>
          <a:endParaRPr lang="en-US"/>
        </a:p>
      </dgm:t>
    </dgm:pt>
    <dgm:pt modelId="{2B77AAA3-2F0D-4CA6-A425-7DAA757F0721}">
      <dgm:prSet/>
      <dgm:spPr/>
      <dgm:t>
        <a:bodyPr/>
        <a:lstStyle/>
        <a:p>
          <a:r>
            <a:rPr lang="en-US"/>
            <a:t>22	</a:t>
          </a:r>
          <a:r>
            <a:rPr lang="en-US" b="1"/>
            <a:t>Total points</a:t>
          </a:r>
          <a:r>
            <a:rPr lang="en-US"/>
            <a:t>		</a:t>
          </a:r>
        </a:p>
      </dgm:t>
    </dgm:pt>
    <dgm:pt modelId="{09A1D94C-500C-473A-B0CD-E1544B3D847F}" type="parTrans" cxnId="{7B480FAE-D137-4E44-A42E-A4AF86A2FB5B}">
      <dgm:prSet/>
      <dgm:spPr/>
      <dgm:t>
        <a:bodyPr/>
        <a:lstStyle/>
        <a:p>
          <a:endParaRPr lang="en-US"/>
        </a:p>
      </dgm:t>
    </dgm:pt>
    <dgm:pt modelId="{F13B53EE-5508-4BC1-A64C-7FB0474EAA81}" type="sibTrans" cxnId="{7B480FAE-D137-4E44-A42E-A4AF86A2FB5B}">
      <dgm:prSet/>
      <dgm:spPr/>
      <dgm:t>
        <a:bodyPr/>
        <a:lstStyle/>
        <a:p>
          <a:endParaRPr lang="en-US"/>
        </a:p>
      </dgm:t>
    </dgm:pt>
    <dgm:pt modelId="{8F1A2932-E2C7-43A0-8014-7AB27A216B62}" type="pres">
      <dgm:prSet presAssocID="{40A9D0CE-8671-464C-97ED-706646FF0A44}" presName="linear" presStyleCnt="0">
        <dgm:presLayoutVars>
          <dgm:animLvl val="lvl"/>
          <dgm:resizeHandles val="exact"/>
        </dgm:presLayoutVars>
      </dgm:prSet>
      <dgm:spPr/>
    </dgm:pt>
    <dgm:pt modelId="{F5C4FF7C-EA91-4310-92F3-3A5BDB0AB53B}" type="pres">
      <dgm:prSet presAssocID="{F166F0B3-6CCE-4971-B38B-7AB078882C61}" presName="parentText" presStyleLbl="node1" presStyleIdx="0" presStyleCnt="7">
        <dgm:presLayoutVars>
          <dgm:chMax val="0"/>
          <dgm:bulletEnabled val="1"/>
        </dgm:presLayoutVars>
      </dgm:prSet>
      <dgm:spPr/>
    </dgm:pt>
    <dgm:pt modelId="{1F7EB977-7104-4E02-8C8C-F29A22FBA7A0}" type="pres">
      <dgm:prSet presAssocID="{484AD6C6-602D-4E43-945D-82B08F56A216}" presName="spacer" presStyleCnt="0"/>
      <dgm:spPr/>
    </dgm:pt>
    <dgm:pt modelId="{34003FE2-777B-4B7A-97FB-68778F946C33}" type="pres">
      <dgm:prSet presAssocID="{FF344921-F288-4CD9-A4EF-FCDFD393653A}" presName="parentText" presStyleLbl="node1" presStyleIdx="1" presStyleCnt="7">
        <dgm:presLayoutVars>
          <dgm:chMax val="0"/>
          <dgm:bulletEnabled val="1"/>
        </dgm:presLayoutVars>
      </dgm:prSet>
      <dgm:spPr/>
    </dgm:pt>
    <dgm:pt modelId="{FDA3AA5D-2EC3-43E6-A44D-AB1D2CC7FF9A}" type="pres">
      <dgm:prSet presAssocID="{4C19A73A-29E7-4798-BED2-C91FA3C52F73}" presName="spacer" presStyleCnt="0"/>
      <dgm:spPr/>
    </dgm:pt>
    <dgm:pt modelId="{A9008F84-E055-45C7-A65A-25B47EB853CE}" type="pres">
      <dgm:prSet presAssocID="{8121AECB-5392-449D-B85B-AC4CD61B4B1A}" presName="parentText" presStyleLbl="node1" presStyleIdx="2" presStyleCnt="7">
        <dgm:presLayoutVars>
          <dgm:chMax val="0"/>
          <dgm:bulletEnabled val="1"/>
        </dgm:presLayoutVars>
      </dgm:prSet>
      <dgm:spPr/>
    </dgm:pt>
    <dgm:pt modelId="{CB3A3BEB-D773-40BD-8058-AF2234F2878E}" type="pres">
      <dgm:prSet presAssocID="{60F7D032-68EC-4ECC-9671-4DE1D605B480}" presName="spacer" presStyleCnt="0"/>
      <dgm:spPr/>
    </dgm:pt>
    <dgm:pt modelId="{BC6B32AE-5D8A-459E-A18E-C7D10911C9C9}" type="pres">
      <dgm:prSet presAssocID="{8E4C15DC-D6F0-44A3-8D93-38AB6C112A7F}" presName="parentText" presStyleLbl="node1" presStyleIdx="3" presStyleCnt="7">
        <dgm:presLayoutVars>
          <dgm:chMax val="0"/>
          <dgm:bulletEnabled val="1"/>
        </dgm:presLayoutVars>
      </dgm:prSet>
      <dgm:spPr/>
    </dgm:pt>
    <dgm:pt modelId="{561B0204-8667-463F-B4D5-FCA114C9F6E7}" type="pres">
      <dgm:prSet presAssocID="{82B492CD-76EF-4B28-B6E6-E1A36B58B160}" presName="spacer" presStyleCnt="0"/>
      <dgm:spPr/>
    </dgm:pt>
    <dgm:pt modelId="{59AAD2CB-51DF-4061-A497-1B72E7C6A29E}" type="pres">
      <dgm:prSet presAssocID="{4EE4812D-7E1F-4BBC-B22D-34C610B6810C}" presName="parentText" presStyleLbl="node1" presStyleIdx="4" presStyleCnt="7">
        <dgm:presLayoutVars>
          <dgm:chMax val="0"/>
          <dgm:bulletEnabled val="1"/>
        </dgm:presLayoutVars>
      </dgm:prSet>
      <dgm:spPr/>
    </dgm:pt>
    <dgm:pt modelId="{39179A32-9929-48D0-BC8B-25D6475CB0D8}" type="pres">
      <dgm:prSet presAssocID="{EA9CBDE3-9E5E-4E54-A60F-F526DA500476}" presName="spacer" presStyleCnt="0"/>
      <dgm:spPr/>
    </dgm:pt>
    <dgm:pt modelId="{461E3A57-29F6-48D1-A48F-831ED2712E1D}" type="pres">
      <dgm:prSet presAssocID="{80EFCCED-30DB-432D-945C-398829C3388D}" presName="parentText" presStyleLbl="node1" presStyleIdx="5" presStyleCnt="7">
        <dgm:presLayoutVars>
          <dgm:chMax val="0"/>
          <dgm:bulletEnabled val="1"/>
        </dgm:presLayoutVars>
      </dgm:prSet>
      <dgm:spPr/>
    </dgm:pt>
    <dgm:pt modelId="{E5A35B38-F84D-4C06-A037-C6991116D0F3}" type="pres">
      <dgm:prSet presAssocID="{DF0C914A-3581-4687-8626-367A685B0D8A}" presName="spacer" presStyleCnt="0"/>
      <dgm:spPr/>
    </dgm:pt>
    <dgm:pt modelId="{B46C1306-F5A7-4C3D-AABF-A4C3503E72B3}" type="pres">
      <dgm:prSet presAssocID="{2B77AAA3-2F0D-4CA6-A425-7DAA757F0721}" presName="parentText" presStyleLbl="node1" presStyleIdx="6" presStyleCnt="7">
        <dgm:presLayoutVars>
          <dgm:chMax val="0"/>
          <dgm:bulletEnabled val="1"/>
        </dgm:presLayoutVars>
      </dgm:prSet>
      <dgm:spPr/>
    </dgm:pt>
  </dgm:ptLst>
  <dgm:cxnLst>
    <dgm:cxn modelId="{C018B401-ACFF-4DAE-AFBA-365589952B4B}" type="presOf" srcId="{8E4C15DC-D6F0-44A3-8D93-38AB6C112A7F}" destId="{BC6B32AE-5D8A-459E-A18E-C7D10911C9C9}" srcOrd="0" destOrd="0" presId="urn:microsoft.com/office/officeart/2005/8/layout/vList2"/>
    <dgm:cxn modelId="{23BCDE23-B607-4210-8836-70FB06AC0E6B}" type="presOf" srcId="{FF344921-F288-4CD9-A4EF-FCDFD393653A}" destId="{34003FE2-777B-4B7A-97FB-68778F946C33}" srcOrd="0" destOrd="0" presId="urn:microsoft.com/office/officeart/2005/8/layout/vList2"/>
    <dgm:cxn modelId="{8A026643-78F2-4D64-8F68-22DE7F67921F}" srcId="{40A9D0CE-8671-464C-97ED-706646FF0A44}" destId="{4EE4812D-7E1F-4BBC-B22D-34C610B6810C}" srcOrd="4" destOrd="0" parTransId="{2C11202A-41EB-4371-A76E-DA409DE35539}" sibTransId="{EA9CBDE3-9E5E-4E54-A60F-F526DA500476}"/>
    <dgm:cxn modelId="{77502F47-104F-4CF2-BEE7-5412832DA483}" srcId="{40A9D0CE-8671-464C-97ED-706646FF0A44}" destId="{F166F0B3-6CCE-4971-B38B-7AB078882C61}" srcOrd="0" destOrd="0" parTransId="{9ED5F5C3-8704-4F3F-B76A-C6765342BB02}" sibTransId="{484AD6C6-602D-4E43-945D-82B08F56A216}"/>
    <dgm:cxn modelId="{DF68F167-8907-4C25-AA88-341B7BFFF153}" type="presOf" srcId="{40A9D0CE-8671-464C-97ED-706646FF0A44}" destId="{8F1A2932-E2C7-43A0-8014-7AB27A216B62}" srcOrd="0" destOrd="0" presId="urn:microsoft.com/office/officeart/2005/8/layout/vList2"/>
    <dgm:cxn modelId="{7CAEDB6B-DFF8-47D3-89BE-DDDC2022F498}" type="presOf" srcId="{4EE4812D-7E1F-4BBC-B22D-34C610B6810C}" destId="{59AAD2CB-51DF-4061-A497-1B72E7C6A29E}" srcOrd="0" destOrd="0" presId="urn:microsoft.com/office/officeart/2005/8/layout/vList2"/>
    <dgm:cxn modelId="{28576574-B2AE-4B29-BD1C-A946D0992E96}" srcId="{40A9D0CE-8671-464C-97ED-706646FF0A44}" destId="{8E4C15DC-D6F0-44A3-8D93-38AB6C112A7F}" srcOrd="3" destOrd="0" parTransId="{9DA43201-3C8B-48B1-A792-38A0B475D2F0}" sibTransId="{82B492CD-76EF-4B28-B6E6-E1A36B58B160}"/>
    <dgm:cxn modelId="{F61EB58A-D586-4CF3-B72B-5C847BC89813}" type="presOf" srcId="{F166F0B3-6CCE-4971-B38B-7AB078882C61}" destId="{F5C4FF7C-EA91-4310-92F3-3A5BDB0AB53B}" srcOrd="0" destOrd="0" presId="urn:microsoft.com/office/officeart/2005/8/layout/vList2"/>
    <dgm:cxn modelId="{B1A1CB8A-19FC-494D-BFCE-5567B9613474}" type="presOf" srcId="{8121AECB-5392-449D-B85B-AC4CD61B4B1A}" destId="{A9008F84-E055-45C7-A65A-25B47EB853CE}" srcOrd="0" destOrd="0" presId="urn:microsoft.com/office/officeart/2005/8/layout/vList2"/>
    <dgm:cxn modelId="{153A9890-B8F9-46CE-B383-DDA7CF7A7CCD}" srcId="{40A9D0CE-8671-464C-97ED-706646FF0A44}" destId="{8121AECB-5392-449D-B85B-AC4CD61B4B1A}" srcOrd="2" destOrd="0" parTransId="{89B03D94-0B3D-4E0D-8165-321472664251}" sibTransId="{60F7D032-68EC-4ECC-9671-4DE1D605B480}"/>
    <dgm:cxn modelId="{7B480FAE-D137-4E44-A42E-A4AF86A2FB5B}" srcId="{40A9D0CE-8671-464C-97ED-706646FF0A44}" destId="{2B77AAA3-2F0D-4CA6-A425-7DAA757F0721}" srcOrd="6" destOrd="0" parTransId="{09A1D94C-500C-473A-B0CD-E1544B3D847F}" sibTransId="{F13B53EE-5508-4BC1-A64C-7FB0474EAA81}"/>
    <dgm:cxn modelId="{A98800AF-9623-4BB9-8EDD-69F013BC2C81}" type="presOf" srcId="{80EFCCED-30DB-432D-945C-398829C3388D}" destId="{461E3A57-29F6-48D1-A48F-831ED2712E1D}" srcOrd="0" destOrd="0" presId="urn:microsoft.com/office/officeart/2005/8/layout/vList2"/>
    <dgm:cxn modelId="{D29E7DBC-7816-446D-9EF0-4951A3845B08}" type="presOf" srcId="{2B77AAA3-2F0D-4CA6-A425-7DAA757F0721}" destId="{B46C1306-F5A7-4C3D-AABF-A4C3503E72B3}" srcOrd="0" destOrd="0" presId="urn:microsoft.com/office/officeart/2005/8/layout/vList2"/>
    <dgm:cxn modelId="{8C97B4D2-86A7-49D5-B082-5206A5811DF9}" srcId="{40A9D0CE-8671-464C-97ED-706646FF0A44}" destId="{80EFCCED-30DB-432D-945C-398829C3388D}" srcOrd="5" destOrd="0" parTransId="{C07AE792-549F-44B0-8326-9E2FBA0EC3F5}" sibTransId="{DF0C914A-3581-4687-8626-367A685B0D8A}"/>
    <dgm:cxn modelId="{7B9EF2F7-727C-4A3A-9469-064B0F0AACA6}" srcId="{40A9D0CE-8671-464C-97ED-706646FF0A44}" destId="{FF344921-F288-4CD9-A4EF-FCDFD393653A}" srcOrd="1" destOrd="0" parTransId="{AFEF348F-D658-40F3-85B1-3955A7A9DCA7}" sibTransId="{4C19A73A-29E7-4798-BED2-C91FA3C52F73}"/>
    <dgm:cxn modelId="{6A14E4F3-B0C9-4626-BD25-251A208FEE13}" type="presParOf" srcId="{8F1A2932-E2C7-43A0-8014-7AB27A216B62}" destId="{F5C4FF7C-EA91-4310-92F3-3A5BDB0AB53B}" srcOrd="0" destOrd="0" presId="urn:microsoft.com/office/officeart/2005/8/layout/vList2"/>
    <dgm:cxn modelId="{3F96096A-6FFA-49F0-A5FF-C7ABEEC205F5}" type="presParOf" srcId="{8F1A2932-E2C7-43A0-8014-7AB27A216B62}" destId="{1F7EB977-7104-4E02-8C8C-F29A22FBA7A0}" srcOrd="1" destOrd="0" presId="urn:microsoft.com/office/officeart/2005/8/layout/vList2"/>
    <dgm:cxn modelId="{CC23B04C-C3FC-439D-846A-3E1083BFCAFC}" type="presParOf" srcId="{8F1A2932-E2C7-43A0-8014-7AB27A216B62}" destId="{34003FE2-777B-4B7A-97FB-68778F946C33}" srcOrd="2" destOrd="0" presId="urn:microsoft.com/office/officeart/2005/8/layout/vList2"/>
    <dgm:cxn modelId="{293645B4-086E-457D-93F2-43870555CE58}" type="presParOf" srcId="{8F1A2932-E2C7-43A0-8014-7AB27A216B62}" destId="{FDA3AA5D-2EC3-43E6-A44D-AB1D2CC7FF9A}" srcOrd="3" destOrd="0" presId="urn:microsoft.com/office/officeart/2005/8/layout/vList2"/>
    <dgm:cxn modelId="{89D2F8AC-E1B1-4B83-9264-5E2052B20A4A}" type="presParOf" srcId="{8F1A2932-E2C7-43A0-8014-7AB27A216B62}" destId="{A9008F84-E055-45C7-A65A-25B47EB853CE}" srcOrd="4" destOrd="0" presId="urn:microsoft.com/office/officeart/2005/8/layout/vList2"/>
    <dgm:cxn modelId="{701E6C91-4CB6-4D30-9849-B36177D8187B}" type="presParOf" srcId="{8F1A2932-E2C7-43A0-8014-7AB27A216B62}" destId="{CB3A3BEB-D773-40BD-8058-AF2234F2878E}" srcOrd="5" destOrd="0" presId="urn:microsoft.com/office/officeart/2005/8/layout/vList2"/>
    <dgm:cxn modelId="{5642A52E-85E8-4BBC-B99C-962440680076}" type="presParOf" srcId="{8F1A2932-E2C7-43A0-8014-7AB27A216B62}" destId="{BC6B32AE-5D8A-459E-A18E-C7D10911C9C9}" srcOrd="6" destOrd="0" presId="urn:microsoft.com/office/officeart/2005/8/layout/vList2"/>
    <dgm:cxn modelId="{05A87353-3192-4E77-937F-E7317C627996}" type="presParOf" srcId="{8F1A2932-E2C7-43A0-8014-7AB27A216B62}" destId="{561B0204-8667-463F-B4D5-FCA114C9F6E7}" srcOrd="7" destOrd="0" presId="urn:microsoft.com/office/officeart/2005/8/layout/vList2"/>
    <dgm:cxn modelId="{283732A4-EB0F-4E5F-AAA7-0CD3D41577F7}" type="presParOf" srcId="{8F1A2932-E2C7-43A0-8014-7AB27A216B62}" destId="{59AAD2CB-51DF-4061-A497-1B72E7C6A29E}" srcOrd="8" destOrd="0" presId="urn:microsoft.com/office/officeart/2005/8/layout/vList2"/>
    <dgm:cxn modelId="{F55AB053-0E23-4BF9-A401-AD88687A995B}" type="presParOf" srcId="{8F1A2932-E2C7-43A0-8014-7AB27A216B62}" destId="{39179A32-9929-48D0-BC8B-25D6475CB0D8}" srcOrd="9" destOrd="0" presId="urn:microsoft.com/office/officeart/2005/8/layout/vList2"/>
    <dgm:cxn modelId="{06732BA4-6DED-4FD0-A9AA-71F764855368}" type="presParOf" srcId="{8F1A2932-E2C7-43A0-8014-7AB27A216B62}" destId="{461E3A57-29F6-48D1-A48F-831ED2712E1D}" srcOrd="10" destOrd="0" presId="urn:microsoft.com/office/officeart/2005/8/layout/vList2"/>
    <dgm:cxn modelId="{D7D22ECC-BD2E-4825-8C47-2E7A5A82CA88}" type="presParOf" srcId="{8F1A2932-E2C7-43A0-8014-7AB27A216B62}" destId="{E5A35B38-F84D-4C06-A037-C6991116D0F3}" srcOrd="11" destOrd="0" presId="urn:microsoft.com/office/officeart/2005/8/layout/vList2"/>
    <dgm:cxn modelId="{6768F6BF-3ABA-4C62-B88B-661F9377DEC8}" type="presParOf" srcId="{8F1A2932-E2C7-43A0-8014-7AB27A216B62}" destId="{B46C1306-F5A7-4C3D-AABF-A4C3503E72B3}"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4FF7C-EA91-4310-92F3-3A5BDB0AB53B}">
      <dsp:nvSpPr>
        <dsp:cNvPr id="0" name=""/>
        <dsp:cNvSpPr/>
      </dsp:nvSpPr>
      <dsp:spPr>
        <a:xfrm>
          <a:off x="0" y="1119976"/>
          <a:ext cx="11018520"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Points	Percentage	Objective	                    			   				Unit Location</a:t>
          </a:r>
          <a:endParaRPr lang="en-US" sz="1600" kern="1200" dirty="0"/>
        </a:p>
      </dsp:txBody>
      <dsp:txXfrm>
        <a:off x="20104" y="1140080"/>
        <a:ext cx="10978312" cy="371632"/>
      </dsp:txXfrm>
    </dsp:sp>
    <dsp:sp modelId="{34003FE2-777B-4B7A-97FB-68778F946C33}">
      <dsp:nvSpPr>
        <dsp:cNvPr id="0" name=""/>
        <dsp:cNvSpPr/>
      </dsp:nvSpPr>
      <dsp:spPr>
        <a:xfrm>
          <a:off x="0" y="1577896"/>
          <a:ext cx="11018520"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3	13.5%		Students can correctly use the IDE						1.01</a:t>
          </a:r>
        </a:p>
      </dsp:txBody>
      <dsp:txXfrm>
        <a:off x="20104" y="1598000"/>
        <a:ext cx="10978312" cy="371632"/>
      </dsp:txXfrm>
    </dsp:sp>
    <dsp:sp modelId="{A9008F84-E055-45C7-A65A-25B47EB853CE}">
      <dsp:nvSpPr>
        <dsp:cNvPr id="0" name=""/>
        <dsp:cNvSpPr/>
      </dsp:nvSpPr>
      <dsp:spPr>
        <a:xfrm>
          <a:off x="0" y="2035816"/>
          <a:ext cx="11018520"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6	27%		Student can correctly identify and store variable types				1.02 1.04</a:t>
          </a:r>
        </a:p>
      </dsp:txBody>
      <dsp:txXfrm>
        <a:off x="20104" y="2055920"/>
        <a:ext cx="10978312" cy="371632"/>
      </dsp:txXfrm>
    </dsp:sp>
    <dsp:sp modelId="{BC6B32AE-5D8A-459E-A18E-C7D10911C9C9}">
      <dsp:nvSpPr>
        <dsp:cNvPr id="0" name=""/>
        <dsp:cNvSpPr/>
      </dsp:nvSpPr>
      <dsp:spPr>
        <a:xfrm>
          <a:off x="0" y="2493736"/>
          <a:ext cx="11018520"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3	13.5%		Student can use the print function						1.03</a:t>
          </a:r>
        </a:p>
      </dsp:txBody>
      <dsp:txXfrm>
        <a:off x="20104" y="2513840"/>
        <a:ext cx="10978312" cy="371632"/>
      </dsp:txXfrm>
    </dsp:sp>
    <dsp:sp modelId="{59AAD2CB-51DF-4061-A497-1B72E7C6A29E}">
      <dsp:nvSpPr>
        <dsp:cNvPr id="0" name=""/>
        <dsp:cNvSpPr/>
      </dsp:nvSpPr>
      <dsp:spPr>
        <a:xfrm>
          <a:off x="0" y="2951656"/>
          <a:ext cx="11018520"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5	23%		Student can decompose a problem to create a program from a brief	</a:t>
          </a:r>
        </a:p>
      </dsp:txBody>
      <dsp:txXfrm>
        <a:off x="20104" y="2971760"/>
        <a:ext cx="10978312" cy="371632"/>
      </dsp:txXfrm>
    </dsp:sp>
    <dsp:sp modelId="{461E3A57-29F6-48D1-A48F-831ED2712E1D}">
      <dsp:nvSpPr>
        <dsp:cNvPr id="0" name=""/>
        <dsp:cNvSpPr/>
      </dsp:nvSpPr>
      <dsp:spPr>
        <a:xfrm>
          <a:off x="0" y="3409576"/>
          <a:ext cx="11018520"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5	23%		Student uses naming/ syntax conventions and comments to increase readability	</a:t>
          </a:r>
        </a:p>
      </dsp:txBody>
      <dsp:txXfrm>
        <a:off x="20104" y="3429680"/>
        <a:ext cx="10978312" cy="371632"/>
      </dsp:txXfrm>
    </dsp:sp>
    <dsp:sp modelId="{B46C1306-F5A7-4C3D-AABF-A4C3503E72B3}">
      <dsp:nvSpPr>
        <dsp:cNvPr id="0" name=""/>
        <dsp:cNvSpPr/>
      </dsp:nvSpPr>
      <dsp:spPr>
        <a:xfrm>
          <a:off x="0" y="3867496"/>
          <a:ext cx="11018520"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22	</a:t>
          </a:r>
          <a:r>
            <a:rPr lang="en-US" sz="1600" b="1" kern="1200"/>
            <a:t>Total points</a:t>
          </a:r>
          <a:r>
            <a:rPr lang="en-US" sz="1600" kern="1200"/>
            <a:t>		</a:t>
          </a:r>
        </a:p>
      </dsp:txBody>
      <dsp:txXfrm>
        <a:off x="20104" y="3887600"/>
        <a:ext cx="10978312" cy="3716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TEALS-IntroCS/2nd-semester-introduction-to-computer-science-principles/raw/master/units/4%20Steps%20to%20Solve%20Any%20CS%20Problem.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Day 1 Pacing</a:t>
            </a:r>
          </a:p>
          <a:p>
            <a:r>
              <a:rPr lang="en-US" b="1" dirty="0">
                <a:effectLst/>
              </a:rPr>
              <a:t>Duration Description</a:t>
            </a:r>
            <a:endParaRPr lang="en-US" dirty="0">
              <a:effectLst/>
            </a:endParaRPr>
          </a:p>
          <a:p>
            <a:r>
              <a:rPr lang="en-US" dirty="0">
                <a:effectLst/>
              </a:rPr>
              <a:t>5 Minutes Quiz Debrief</a:t>
            </a:r>
          </a:p>
          <a:p>
            <a:r>
              <a:rPr lang="en-US" dirty="0">
                <a:effectLst/>
              </a:rPr>
              <a:t>10 Minutes Project Overview</a:t>
            </a:r>
          </a:p>
          <a:p>
            <a:r>
              <a:rPr lang="en-US" dirty="0">
                <a:effectLst/>
              </a:rPr>
              <a:t>40 Minute Project Work</a:t>
            </a:r>
          </a:p>
          <a:p>
            <a:r>
              <a:rPr lang="en-US" b="1" dirty="0"/>
              <a:t>Day 2 Pacing</a:t>
            </a:r>
          </a:p>
          <a:p>
            <a:r>
              <a:rPr lang="en-US" b="1" dirty="0">
                <a:effectLst/>
              </a:rPr>
              <a:t>Duration Description</a:t>
            </a:r>
            <a:endParaRPr lang="en-US" dirty="0">
              <a:effectLst/>
            </a:endParaRPr>
          </a:p>
          <a:p>
            <a:r>
              <a:rPr lang="en-US" dirty="0">
                <a:effectLst/>
              </a:rPr>
              <a:t>45 Minutes Project Work</a:t>
            </a:r>
          </a:p>
          <a:p>
            <a:r>
              <a:rPr lang="en-US" dirty="0">
                <a:effectLst/>
              </a:rPr>
              <a:t>10 Minutes Wrap Up - Student Demos</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Steps to Solve Any CS Problem</a:t>
            </a:r>
            <a:endParaRPr lang="en-US" dirty="0"/>
          </a:p>
          <a:p>
            <a:r>
              <a:rPr lang="en-US" dirty="0"/>
              <a:t>Remind students of the </a:t>
            </a:r>
            <a:r>
              <a:rPr lang="en-US" sz="1200" kern="1200" dirty="0">
                <a:solidFill>
                  <a:schemeClr val="tx1"/>
                </a:solidFill>
                <a:effectLst/>
                <a:latin typeface="+mn-lt"/>
                <a:ea typeface="+mn-ea"/>
                <a:cs typeface="+mn-cs"/>
                <a:hlinkClick r:id="rId3"/>
              </a:rPr>
              <a:t>4 Steps to Solve Any CS Problem</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in New York City: A Mad Lib</a:t>
            </a:r>
          </a:p>
          <a:p>
            <a:r>
              <a:rPr lang="en-US" dirty="0"/>
              <a:t>Instructions. The program will prompt for a type of word to enter. After all words are entered the program will print a story</a:t>
            </a:r>
          </a:p>
          <a:p>
            <a:r>
              <a:rPr lang="en-US" dirty="0"/>
              <a:t>Enter a proper noun: Ariana Grande</a:t>
            </a:r>
          </a:p>
          <a:p>
            <a:r>
              <a:rPr lang="en-US" dirty="0"/>
              <a:t>Enter a place: The Standard</a:t>
            </a:r>
          </a:p>
          <a:p>
            <a:r>
              <a:rPr lang="en-US" dirty="0"/>
              <a:t>Enter another place: Duane Reade</a:t>
            </a:r>
          </a:p>
          <a:p>
            <a:r>
              <a:rPr lang="en-US" dirty="0"/>
              <a:t>Enter an adverb: quickly</a:t>
            </a:r>
          </a:p>
          <a:p>
            <a:r>
              <a:rPr lang="en-US" dirty="0"/>
              <a:t>Enter a noun: donut</a:t>
            </a:r>
          </a:p>
          <a:p>
            <a:r>
              <a:rPr lang="en-US" dirty="0"/>
              <a:t>Enter an adjective: slimy</a:t>
            </a:r>
          </a:p>
          <a:p>
            <a:r>
              <a:rPr lang="en-US" dirty="0"/>
              <a:t>Enter an adverb: foolishly</a:t>
            </a:r>
          </a:p>
          <a:p>
            <a:r>
              <a:rPr lang="en-US" dirty="0"/>
              <a:t>Enter a verb: prance</a:t>
            </a:r>
          </a:p>
          <a:p>
            <a:r>
              <a:rPr lang="en-US" dirty="0"/>
              <a:t>Enter a place: Times Square</a:t>
            </a:r>
          </a:p>
          <a:p>
            <a:r>
              <a:rPr lang="en-US" dirty="0"/>
              <a:t>Enter an adjective: beautiful</a:t>
            </a:r>
          </a:p>
          <a:p>
            <a:r>
              <a:rPr lang="en-US" dirty="0"/>
              <a:t>It was a beautiful day in New York City. Our hero Ariana Grande was on a walk from the Standard Duane Reade. Ariana rather than quickly because he/she lived in New York for a few months. All of the sudden a slimy donut appeared out of nowhere!!!</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641772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1.06: </a:t>
            </a:r>
            <a:r>
              <a:rPr lang="en-US" dirty="0"/>
              <a:t>Mad Libs</a:t>
            </a:r>
            <a:endParaRPr lang="en-US" dirty="0">
              <a:cs typeface="Segoe UI"/>
            </a:endParaRP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11461044" cy="677108"/>
          </a:xfrm>
        </p:spPr>
        <p:txBody>
          <a:bodyPr/>
          <a:lstStyle/>
          <a:p>
            <a:r>
              <a:rPr lang="en-US" dirty="0">
                <a:cs typeface="Segoe UI"/>
              </a:rPr>
              <a:t>Microsoft Philanthropies TEALS Program – Introduction to Computer Science – Semester 2</a:t>
            </a:r>
          </a:p>
        </p:txBody>
      </p:sp>
      <p:pic>
        <p:nvPicPr>
          <p:cNvPr id="4" name="Picture 3"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40094" y="6360761"/>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EFA6-DDB8-4143-AD62-41A5F0671DCA}"/>
              </a:ext>
            </a:extLst>
          </p:cNvPr>
          <p:cNvSpPr>
            <a:spLocks noGrp="1"/>
          </p:cNvSpPr>
          <p:nvPr>
            <p:ph type="title"/>
          </p:nvPr>
        </p:nvSpPr>
        <p:spPr/>
        <p:txBody>
          <a:bodyPr/>
          <a:lstStyle/>
          <a:p>
            <a:r>
              <a:rPr lang="en-US" dirty="0"/>
              <a:t>Scheme/Rubric</a:t>
            </a:r>
          </a:p>
        </p:txBody>
      </p:sp>
      <p:graphicFrame>
        <p:nvGraphicFramePr>
          <p:cNvPr id="6" name="Diagram 5">
            <a:extLst>
              <a:ext uri="{FF2B5EF4-FFF2-40B4-BE49-F238E27FC236}">
                <a16:creationId xmlns:a16="http://schemas.microsoft.com/office/drawing/2014/main" id="{0F3C2215-6D3C-47CD-8907-7C85BB46FA1D}"/>
              </a:ext>
            </a:extLst>
          </p:cNvPr>
          <p:cNvGraphicFramePr/>
          <p:nvPr>
            <p:extLst>
              <p:ext uri="{D42A27DB-BD31-4B8C-83A1-F6EECF244321}">
                <p14:modId xmlns:p14="http://schemas.microsoft.com/office/powerpoint/2010/main" val="1873349877"/>
              </p:ext>
            </p:extLst>
          </p:nvPr>
        </p:nvGraphicFramePr>
        <p:xfrm>
          <a:off x="825137" y="1143000"/>
          <a:ext cx="11018520" cy="5399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4800754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Mad Libs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Apply basic Python knowledge about inputs/outputs and variables to create a game of M</a:t>
            </a:r>
            <a:r>
              <a:rPr lang="en-US"/>
              <a:t>adlibs</a:t>
            </a:r>
            <a:endParaRPr lang="en-US" dirty="0"/>
          </a:p>
          <a:p>
            <a:pPr marL="342900" indent="-342900">
              <a:buFont typeface="Arial" panose="020B0604020202020204" pitchFamily="34" charset="0"/>
              <a:buChar char="•"/>
            </a:pPr>
            <a:r>
              <a:rPr lang="en-US" dirty="0"/>
              <a:t>Practice good debugging skills</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942344"/>
          </a:xfrm>
        </p:spPr>
        <p:txBody>
          <a:bodyPr/>
          <a:lstStyle/>
          <a:p>
            <a:r>
              <a:rPr lang="en-US" sz="1600" b="1" dirty="0"/>
              <a:t>Day 1</a:t>
            </a:r>
          </a:p>
          <a:p>
            <a:r>
              <a:rPr lang="en-US" sz="1600" dirty="0"/>
              <a:t>Quiz Debrief</a:t>
            </a:r>
          </a:p>
          <a:p>
            <a:r>
              <a:rPr lang="en-US" sz="1600" dirty="0"/>
              <a:t>Project Overview</a:t>
            </a:r>
          </a:p>
          <a:p>
            <a:r>
              <a:rPr lang="en-US" sz="1600" dirty="0"/>
              <a:t>Project Work</a:t>
            </a:r>
          </a:p>
          <a:p>
            <a:r>
              <a:rPr lang="en-US" sz="1600" b="1" dirty="0"/>
              <a:t>Day 2</a:t>
            </a:r>
          </a:p>
          <a:p>
            <a:r>
              <a:rPr lang="en-US" sz="1600" dirty="0"/>
              <a:t>Project Work</a:t>
            </a:r>
          </a:p>
          <a:p>
            <a:r>
              <a:rPr lang="en-US" sz="1600" dirty="0"/>
              <a:t>Wrap Up - Student Demos</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Project 1 Mad Libs</a:t>
            </a:r>
          </a:p>
        </p:txBody>
      </p:sp>
      <p:sp>
        <p:nvSpPr>
          <p:cNvPr id="2" name="Text Placeholder 1">
            <a:extLst>
              <a:ext uri="{FF2B5EF4-FFF2-40B4-BE49-F238E27FC236}">
                <a16:creationId xmlns:a16="http://schemas.microsoft.com/office/drawing/2014/main" id="{A699B7D1-7972-402F-A852-F116A96E55D2}"/>
              </a:ext>
            </a:extLst>
          </p:cNvPr>
          <p:cNvSpPr>
            <a:spLocks noGrp="1"/>
          </p:cNvSpPr>
          <p:nvPr>
            <p:ph type="body" sz="quarter" idx="10"/>
          </p:nvPr>
        </p:nvSpPr>
        <p:spPr>
          <a:xfrm>
            <a:off x="586390" y="1434370"/>
            <a:ext cx="11018520" cy="3447098"/>
          </a:xfrm>
        </p:spPr>
        <p:txBody>
          <a:bodyPr/>
          <a:lstStyle/>
          <a:p>
            <a:r>
              <a:rPr lang="en-US" b="1" dirty="0"/>
              <a:t>Overview</a:t>
            </a:r>
          </a:p>
          <a:p>
            <a:pPr marL="457200" indent="-457200">
              <a:buFont typeface="Arial" panose="020B0604020202020204" pitchFamily="34" charset="0"/>
              <a:buChar char="•"/>
            </a:pPr>
            <a:r>
              <a:rPr lang="en-US" dirty="0"/>
              <a:t>Fun way to tell a story. </a:t>
            </a:r>
          </a:p>
          <a:p>
            <a:pPr marL="457200" indent="-457200">
              <a:buFont typeface="Arial" panose="020B0604020202020204" pitchFamily="34" charset="0"/>
              <a:buChar char="•"/>
            </a:pPr>
            <a:r>
              <a:rPr lang="en-US" dirty="0"/>
              <a:t>The story is pre-written except for a few missing words. </a:t>
            </a:r>
          </a:p>
          <a:p>
            <a:pPr marL="457200" indent="-457200">
              <a:buFont typeface="Arial" panose="020B0604020202020204" pitchFamily="34" charset="0"/>
              <a:buChar char="•"/>
            </a:pPr>
            <a:r>
              <a:rPr lang="en-US" dirty="0"/>
              <a:t>The story is hidden from the user. </a:t>
            </a:r>
          </a:p>
          <a:p>
            <a:pPr marL="457200" indent="-457200">
              <a:buFont typeface="Arial" panose="020B0604020202020204" pitchFamily="34" charset="0"/>
              <a:buChar char="•"/>
            </a:pPr>
            <a:r>
              <a:rPr lang="en-US" dirty="0"/>
              <a:t>The user is asked a series of questions in order to fill in the missing words before seeing the story. </a:t>
            </a:r>
          </a:p>
          <a:p>
            <a:pPr marL="457200" indent="-457200">
              <a:buFont typeface="Arial" panose="020B0604020202020204" pitchFamily="34" charset="0"/>
              <a:buChar char="•"/>
            </a:pPr>
            <a:r>
              <a:rPr lang="en-US" dirty="0"/>
              <a:t>Then the story is read off with the user's words mixed in!</a:t>
            </a: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2D28-976F-468B-8163-D93D1849C564}"/>
              </a:ext>
            </a:extLst>
          </p:cNvPr>
          <p:cNvSpPr>
            <a:spLocks noGrp="1"/>
          </p:cNvSpPr>
          <p:nvPr>
            <p:ph type="title"/>
          </p:nvPr>
        </p:nvSpPr>
        <p:spPr/>
        <p:txBody>
          <a:bodyPr/>
          <a:lstStyle/>
          <a:p>
            <a:r>
              <a:rPr lang="en-US"/>
              <a:t>Details – Game Behavior</a:t>
            </a:r>
            <a:endParaRPr lang="en-US" dirty="0"/>
          </a:p>
        </p:txBody>
      </p:sp>
      <p:sp>
        <p:nvSpPr>
          <p:cNvPr id="3" name="Text Placeholder 2">
            <a:extLst>
              <a:ext uri="{FF2B5EF4-FFF2-40B4-BE49-F238E27FC236}">
                <a16:creationId xmlns:a16="http://schemas.microsoft.com/office/drawing/2014/main" id="{02CE4B4E-7C3C-4674-AEE8-6DCF3EC16C91}"/>
              </a:ext>
            </a:extLst>
          </p:cNvPr>
          <p:cNvSpPr>
            <a:spLocks noGrp="1"/>
          </p:cNvSpPr>
          <p:nvPr>
            <p:ph type="body" sz="quarter" idx="10"/>
          </p:nvPr>
        </p:nvSpPr>
        <p:spPr>
          <a:xfrm>
            <a:off x="586390" y="1434370"/>
            <a:ext cx="11447566" cy="3804118"/>
          </a:xfrm>
        </p:spPr>
        <p:txBody>
          <a:bodyPr/>
          <a:lstStyle/>
          <a:p>
            <a:pPr marL="457200" indent="-457200">
              <a:buFont typeface="+mj-lt"/>
              <a:buAutoNum type="arabicPeriod"/>
            </a:pPr>
            <a:r>
              <a:rPr lang="en-US" sz="3600" dirty="0"/>
              <a:t>The program will print out the title of the Mad Libs story, as well as a short explanation of game play  </a:t>
            </a:r>
            <a:endParaRPr lang="en-US" sz="4400" dirty="0"/>
          </a:p>
          <a:p>
            <a:pPr lvl="3"/>
            <a:r>
              <a:rPr lang="en-US" sz="2000" dirty="0">
                <a:latin typeface="Courier New" panose="02070309020205020404" pitchFamily="49" charset="0"/>
                <a:cs typeface="Courier New" panose="02070309020205020404" pitchFamily="49" charset="0"/>
              </a:rPr>
              <a:t>A Day in NYC: a Mad Lib.  </a:t>
            </a:r>
          </a:p>
          <a:p>
            <a:pPr lvl="3"/>
            <a:r>
              <a:rPr lang="en-US" sz="2000" dirty="0">
                <a:latin typeface="Courier New" panose="02070309020205020404" pitchFamily="49" charset="0"/>
                <a:cs typeface="Courier New" panose="02070309020205020404" pitchFamily="49" charset="0"/>
              </a:rPr>
              <a:t>Welcome! You are about to play a fantastic word game.  </a:t>
            </a:r>
          </a:p>
          <a:p>
            <a:pPr lvl="3"/>
            <a:r>
              <a:rPr lang="en-US" sz="2000" dirty="0">
                <a:latin typeface="Courier New" panose="02070309020205020404" pitchFamily="49" charset="0"/>
                <a:cs typeface="Courier New" panose="02070309020205020404" pitchFamily="49" charset="0"/>
              </a:rPr>
              <a:t>I will ask you for nouns, verbs, adjectives, proper nouns and adverbs.  </a:t>
            </a:r>
          </a:p>
          <a:p>
            <a:pPr lvl="3"/>
            <a:r>
              <a:rPr lang="en-US" sz="2000" dirty="0">
                <a:latin typeface="Courier New" panose="02070309020205020404" pitchFamily="49" charset="0"/>
                <a:cs typeface="Courier New" panose="02070309020205020404" pitchFamily="49" charset="0"/>
              </a:rPr>
              <a:t>Using those words I will create an unexpected story for you!</a:t>
            </a:r>
          </a:p>
          <a:p>
            <a:pPr marL="457200" indent="-457200">
              <a:buFont typeface="+mj-lt"/>
              <a:buAutoNum type="arabicPeriod"/>
            </a:pPr>
            <a:r>
              <a:rPr lang="en-US" sz="3600" dirty="0"/>
              <a:t>The program should then prompt the user to enter in nouns, verbs, adjectives, proper nouns, and adverbs</a:t>
            </a:r>
          </a:p>
        </p:txBody>
      </p:sp>
    </p:spTree>
    <p:custDataLst>
      <p:tags r:id="rId1"/>
    </p:custDataLst>
    <p:extLst>
      <p:ext uri="{BB962C8B-B14F-4D97-AF65-F5344CB8AC3E}">
        <p14:creationId xmlns:p14="http://schemas.microsoft.com/office/powerpoint/2010/main" val="34857468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D5B6-E363-4C01-9A72-81865BAEE9B2}"/>
              </a:ext>
            </a:extLst>
          </p:cNvPr>
          <p:cNvSpPr>
            <a:spLocks noGrp="1"/>
          </p:cNvSpPr>
          <p:nvPr>
            <p:ph type="title"/>
          </p:nvPr>
        </p:nvSpPr>
        <p:spPr/>
        <p:txBody>
          <a:bodyPr/>
          <a:lstStyle/>
          <a:p>
            <a:r>
              <a:rPr lang="en-US" dirty="0"/>
              <a:t>Program Prompt</a:t>
            </a:r>
          </a:p>
        </p:txBody>
      </p:sp>
      <p:sp>
        <p:nvSpPr>
          <p:cNvPr id="3" name="Text Placeholder 2">
            <a:extLst>
              <a:ext uri="{FF2B5EF4-FFF2-40B4-BE49-F238E27FC236}">
                <a16:creationId xmlns:a16="http://schemas.microsoft.com/office/drawing/2014/main" id="{162E029B-74D3-47D4-BC11-333B15B3127E}"/>
              </a:ext>
            </a:extLst>
          </p:cNvPr>
          <p:cNvSpPr>
            <a:spLocks noGrp="1"/>
          </p:cNvSpPr>
          <p:nvPr>
            <p:ph type="body" sz="quarter" idx="10"/>
          </p:nvPr>
        </p:nvSpPr>
        <p:spPr>
          <a:xfrm>
            <a:off x="586739" y="1434370"/>
            <a:ext cx="11420204" cy="3471720"/>
          </a:xfrm>
        </p:spPr>
        <p:txBody>
          <a:bodyPr/>
          <a:lstStyle/>
          <a:p>
            <a:pPr lvl="2"/>
            <a:r>
              <a:rPr lang="en-US" sz="2400" dirty="0">
                <a:latin typeface="Courier New" panose="02070309020205020404" pitchFamily="49" charset="0"/>
                <a:cs typeface="Courier New" panose="02070309020205020404" pitchFamily="49" charset="0"/>
              </a:rPr>
              <a:t>Enter a proper noun: Ariana Grande</a:t>
            </a:r>
          </a:p>
          <a:p>
            <a:pPr lvl="2"/>
            <a:r>
              <a:rPr lang="en-US" sz="2400" dirty="0">
                <a:latin typeface="Courier New" panose="02070309020205020404" pitchFamily="49" charset="0"/>
                <a:cs typeface="Courier New" panose="02070309020205020404" pitchFamily="49" charset="0"/>
              </a:rPr>
              <a:t>Enter a place: Times Square</a:t>
            </a:r>
          </a:p>
          <a:p>
            <a:pPr lvl="2"/>
            <a:r>
              <a:rPr lang="en-US" sz="2400" dirty="0">
                <a:latin typeface="Courier New" panose="02070309020205020404" pitchFamily="49" charset="0"/>
                <a:cs typeface="Courier New" panose="02070309020205020404" pitchFamily="49" charset="0"/>
              </a:rPr>
              <a:t>Enter another place: The Empire State Building</a:t>
            </a:r>
          </a:p>
          <a:p>
            <a:pPr lvl="2"/>
            <a:r>
              <a:rPr lang="en-US" sz="2400" dirty="0">
                <a:latin typeface="Courier New" panose="02070309020205020404" pitchFamily="49" charset="0"/>
                <a:cs typeface="Courier New" panose="02070309020205020404" pitchFamily="49" charset="0"/>
              </a:rPr>
              <a:t>Enter an adverb: quickly</a:t>
            </a:r>
          </a:p>
          <a:p>
            <a:pPr lvl="2"/>
            <a:r>
              <a:rPr lang="en-US" sz="2400" dirty="0">
                <a:latin typeface="Courier New" panose="02070309020205020404" pitchFamily="49" charset="0"/>
                <a:cs typeface="Courier New" panose="02070309020205020404" pitchFamily="49" charset="0"/>
              </a:rPr>
              <a:t>Enter a noun: donut</a:t>
            </a:r>
          </a:p>
          <a:p>
            <a:pPr lvl="2"/>
            <a:r>
              <a:rPr lang="en-US" sz="2400" dirty="0">
                <a:latin typeface="Courier New" panose="02070309020205020404" pitchFamily="49" charset="0"/>
                <a:cs typeface="Courier New" panose="02070309020205020404" pitchFamily="49" charset="0"/>
              </a:rPr>
              <a:t>Enter an adjective: slimy</a:t>
            </a:r>
          </a:p>
          <a:p>
            <a:pPr lvl="2"/>
            <a:r>
              <a:rPr lang="en-US" sz="2400" dirty="0">
                <a:latin typeface="Courier New" panose="02070309020205020404" pitchFamily="49" charset="0"/>
                <a:cs typeface="Courier New" panose="02070309020205020404" pitchFamily="49" charset="0"/>
              </a:rPr>
              <a:t>Enter a verb: prance</a:t>
            </a:r>
          </a:p>
          <a:p>
            <a:pPr lvl="2"/>
            <a:r>
              <a:rPr lang="en-US" sz="2400" dirty="0">
                <a:latin typeface="Courier New" panose="02070309020205020404" pitchFamily="49" charset="0"/>
                <a:cs typeface="Courier New" panose="02070309020205020404" pitchFamily="49" charset="0"/>
              </a:rPr>
              <a:t>Enter an adjective: beautiful</a:t>
            </a:r>
          </a:p>
        </p:txBody>
      </p:sp>
    </p:spTree>
    <p:custDataLst>
      <p:tags r:id="rId1"/>
    </p:custDataLst>
    <p:extLst>
      <p:ext uri="{BB962C8B-B14F-4D97-AF65-F5344CB8AC3E}">
        <p14:creationId xmlns:p14="http://schemas.microsoft.com/office/powerpoint/2010/main" val="16967158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572B-DDD3-4727-A75B-0212AA88C8AE}"/>
              </a:ext>
            </a:extLst>
          </p:cNvPr>
          <p:cNvSpPr>
            <a:spLocks noGrp="1"/>
          </p:cNvSpPr>
          <p:nvPr>
            <p:ph type="title"/>
          </p:nvPr>
        </p:nvSpPr>
        <p:spPr/>
        <p:txBody>
          <a:bodyPr/>
          <a:lstStyle/>
          <a:p>
            <a:r>
              <a:rPr lang="en-US" dirty="0"/>
              <a:t>Program Output</a:t>
            </a:r>
          </a:p>
        </p:txBody>
      </p:sp>
      <p:sp>
        <p:nvSpPr>
          <p:cNvPr id="3" name="Text Placeholder 2">
            <a:extLst>
              <a:ext uri="{FF2B5EF4-FFF2-40B4-BE49-F238E27FC236}">
                <a16:creationId xmlns:a16="http://schemas.microsoft.com/office/drawing/2014/main" id="{DA911580-8829-40B1-A11F-D8A05FA59B36}"/>
              </a:ext>
            </a:extLst>
          </p:cNvPr>
          <p:cNvSpPr>
            <a:spLocks noGrp="1"/>
          </p:cNvSpPr>
          <p:nvPr>
            <p:ph type="body" sz="quarter" idx="10"/>
          </p:nvPr>
        </p:nvSpPr>
        <p:spPr>
          <a:xfrm>
            <a:off x="586390" y="1434370"/>
            <a:ext cx="11018520" cy="2585323"/>
          </a:xfrm>
        </p:spPr>
        <p:txBody>
          <a:bodyPr/>
          <a:lstStyle/>
          <a:p>
            <a:pPr lvl="1"/>
            <a:r>
              <a:rPr lang="en-US" dirty="0">
                <a:latin typeface="Courier New" panose="02070309020205020404" pitchFamily="49" charset="0"/>
                <a:cs typeface="Courier New" panose="02070309020205020404" pitchFamily="49" charset="0"/>
              </a:rPr>
              <a:t>It was a beautiful day in New York City. Our hero, Ariana Grande, was on a walk from Times Square to The Empire State Building. Ariana pranced rather quickly because he/she lived in beautiful New York for only a few months. Suddenly a slimy donut appeared out of nowhere!!!</a:t>
            </a:r>
          </a:p>
          <a:p>
            <a:pPr lvl="1"/>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 </a:t>
            </a:r>
            <a:endParaRPr lang="en-US" dirty="0"/>
          </a:p>
        </p:txBody>
      </p:sp>
    </p:spTree>
    <p:custDataLst>
      <p:tags r:id="rId1"/>
    </p:custDataLst>
    <p:extLst>
      <p:ext uri="{BB962C8B-B14F-4D97-AF65-F5344CB8AC3E}">
        <p14:creationId xmlns:p14="http://schemas.microsoft.com/office/powerpoint/2010/main" val="28527611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4E98-84D1-40A2-9CEE-E4FD13F15809}"/>
              </a:ext>
            </a:extLst>
          </p:cNvPr>
          <p:cNvSpPr>
            <a:spLocks noGrp="1"/>
          </p:cNvSpPr>
          <p:nvPr>
            <p:ph type="title"/>
          </p:nvPr>
        </p:nvSpPr>
        <p:spPr/>
        <p:txBody>
          <a:bodyPr/>
          <a:lstStyle/>
          <a:p>
            <a:r>
              <a:rPr lang="en-US" dirty="0"/>
              <a:t>Program Plan – In your Notebook</a:t>
            </a:r>
          </a:p>
        </p:txBody>
      </p:sp>
      <p:sp>
        <p:nvSpPr>
          <p:cNvPr id="3" name="Text Placeholder 2">
            <a:extLst>
              <a:ext uri="{FF2B5EF4-FFF2-40B4-BE49-F238E27FC236}">
                <a16:creationId xmlns:a16="http://schemas.microsoft.com/office/drawing/2014/main" id="{4EDFF3D6-0EF5-4FE7-8638-A39BA9D7E4C5}"/>
              </a:ext>
            </a:extLst>
          </p:cNvPr>
          <p:cNvSpPr>
            <a:spLocks noGrp="1"/>
          </p:cNvSpPr>
          <p:nvPr>
            <p:ph type="body" sz="quarter" idx="10"/>
          </p:nvPr>
        </p:nvSpPr>
        <p:spPr>
          <a:xfrm>
            <a:off x="586390" y="1434370"/>
            <a:ext cx="11018520" cy="3016210"/>
          </a:xfrm>
        </p:spPr>
        <p:txBody>
          <a:bodyPr/>
          <a:lstStyle/>
          <a:p>
            <a:pPr marL="514350" indent="-514350">
              <a:buFont typeface="+mj-lt"/>
              <a:buAutoNum type="arabicPeriod"/>
            </a:pPr>
            <a:r>
              <a:rPr lang="en-US" dirty="0"/>
              <a:t>Create your story</a:t>
            </a:r>
          </a:p>
          <a:p>
            <a:pPr marL="514350" indent="-514350">
              <a:buFont typeface="+mj-lt"/>
              <a:buAutoNum type="arabicPeriod"/>
            </a:pPr>
            <a:r>
              <a:rPr lang="en-US" dirty="0"/>
              <a:t>Select the missing words</a:t>
            </a:r>
          </a:p>
          <a:p>
            <a:pPr marL="514350" indent="-514350">
              <a:buFont typeface="+mj-lt"/>
              <a:buAutoNum type="arabicPeriod"/>
            </a:pPr>
            <a:r>
              <a:rPr lang="en-US" dirty="0"/>
              <a:t>Determine each word part of speech</a:t>
            </a:r>
          </a:p>
          <a:p>
            <a:pPr marL="514350" indent="-514350">
              <a:buFont typeface="+mj-lt"/>
              <a:buAutoNum type="arabicPeriod"/>
            </a:pPr>
            <a:r>
              <a:rPr lang="en-US" dirty="0"/>
              <a:t>Create introduction</a:t>
            </a:r>
          </a:p>
          <a:p>
            <a:pPr marL="514350" indent="-514350">
              <a:buFont typeface="+mj-lt"/>
              <a:buAutoNum type="arabicPeriod"/>
            </a:pPr>
            <a:r>
              <a:rPr lang="en-US" dirty="0"/>
              <a:t>Create questions</a:t>
            </a:r>
          </a:p>
          <a:p>
            <a:pPr marL="514350" indent="-514350">
              <a:buFont typeface="+mj-lt"/>
              <a:buAutoNum type="arabicPeriod"/>
            </a:pPr>
            <a:r>
              <a:rPr lang="en-US" dirty="0"/>
              <a:t>Divide story into print statements</a:t>
            </a:r>
          </a:p>
        </p:txBody>
      </p:sp>
    </p:spTree>
    <p:custDataLst>
      <p:tags r:id="rId1"/>
    </p:custDataLst>
    <p:extLst>
      <p:ext uri="{BB962C8B-B14F-4D97-AF65-F5344CB8AC3E}">
        <p14:creationId xmlns:p14="http://schemas.microsoft.com/office/powerpoint/2010/main" val="20682890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EE8F-6D59-4A4C-B255-00FB0C3C5AD5}"/>
              </a:ext>
            </a:extLst>
          </p:cNvPr>
          <p:cNvSpPr>
            <a:spLocks noGrp="1"/>
          </p:cNvSpPr>
          <p:nvPr>
            <p:ph type="title"/>
          </p:nvPr>
        </p:nvSpPr>
        <p:spPr/>
        <p:txBody>
          <a:bodyPr/>
          <a:lstStyle/>
          <a:p>
            <a:r>
              <a:rPr lang="en-US" dirty="0"/>
              <a:t>Must be included in the program</a:t>
            </a:r>
          </a:p>
        </p:txBody>
      </p:sp>
      <p:sp>
        <p:nvSpPr>
          <p:cNvPr id="3" name="Text Placeholder 2">
            <a:extLst>
              <a:ext uri="{FF2B5EF4-FFF2-40B4-BE49-F238E27FC236}">
                <a16:creationId xmlns:a16="http://schemas.microsoft.com/office/drawing/2014/main" id="{C641F91C-7C11-4E63-923F-56E469805EFE}"/>
              </a:ext>
            </a:extLst>
          </p:cNvPr>
          <p:cNvSpPr>
            <a:spLocks noGrp="1"/>
          </p:cNvSpPr>
          <p:nvPr>
            <p:ph type="body" sz="quarter" idx="10"/>
          </p:nvPr>
        </p:nvSpPr>
        <p:spPr>
          <a:xfrm>
            <a:off x="586390" y="1434370"/>
            <a:ext cx="11018520" cy="2412968"/>
          </a:xfrm>
        </p:spPr>
        <p:txBody>
          <a:bodyPr/>
          <a:lstStyle/>
          <a:p>
            <a:pPr marL="514350" indent="-514350">
              <a:buFont typeface="+mj-lt"/>
              <a:buAutoNum type="arabicPeriod"/>
            </a:pPr>
            <a:r>
              <a:rPr lang="en-US" dirty="0"/>
              <a:t>10 different words inputted</a:t>
            </a:r>
          </a:p>
          <a:p>
            <a:pPr marL="514350" indent="-514350">
              <a:buFont typeface="+mj-lt"/>
              <a:buAutoNum type="arabicPeriod"/>
            </a:pPr>
            <a:r>
              <a:rPr lang="en-US" dirty="0"/>
              <a:t>Variable names should correspond to the part of speech requested and part of the story they belong to (e.g. </a:t>
            </a:r>
            <a:r>
              <a:rPr lang="en-US" dirty="0">
                <a:latin typeface="Consolas" panose="020B0609020204030204" pitchFamily="49" charset="0"/>
              </a:rPr>
              <a:t>noun1</a:t>
            </a:r>
            <a:r>
              <a:rPr lang="en-US" dirty="0"/>
              <a:t>, </a:t>
            </a:r>
            <a:r>
              <a:rPr lang="en-US" dirty="0">
                <a:latin typeface="Consolas" panose="020B0609020204030204" pitchFamily="49" charset="0"/>
              </a:rPr>
              <a:t>verb2</a:t>
            </a:r>
            <a:r>
              <a:rPr lang="en-US" dirty="0"/>
              <a:t>, </a:t>
            </a:r>
            <a:r>
              <a:rPr lang="en-US" dirty="0" err="1"/>
              <a:t>etc</a:t>
            </a:r>
            <a:r>
              <a:rPr lang="en-US" dirty="0"/>
              <a:t>)</a:t>
            </a:r>
          </a:p>
          <a:p>
            <a:pPr marL="514350" indent="-514350">
              <a:buFont typeface="+mj-lt"/>
              <a:buAutoNum type="arabicPeriod"/>
            </a:pPr>
            <a:r>
              <a:rPr lang="en-US" dirty="0"/>
              <a:t>You may only use 3 print statements to tell your story</a:t>
            </a:r>
          </a:p>
          <a:p>
            <a:endParaRPr lang="en-US" dirty="0"/>
          </a:p>
        </p:txBody>
      </p:sp>
    </p:spTree>
    <p:extLst>
      <p:ext uri="{BB962C8B-B14F-4D97-AF65-F5344CB8AC3E}">
        <p14:creationId xmlns:p14="http://schemas.microsoft.com/office/powerpoint/2010/main" val="128178748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905292-8CFB-485A-B450-B7D272AA957B}">
  <ds:schemaRefs>
    <ds:schemaRef ds:uri="http://schemas.microsoft.com/sharepoint/v3/contenttype/forms"/>
  </ds:schemaRefs>
</ds:datastoreItem>
</file>

<file path=customXml/itemProps2.xml><?xml version="1.0" encoding="utf-8"?>
<ds:datastoreItem xmlns:ds="http://schemas.openxmlformats.org/officeDocument/2006/customXml" ds:itemID="{8979D57F-8534-414F-B234-1DC99A7DC09C}">
  <ds:schemaRefs>
    <ds:schemaRef ds:uri="http://purl.org/dc/terms/"/>
    <ds:schemaRef ds:uri="e6fa56e8-bdb9-4d95-8d0f-ea72d8c26dbd"/>
    <ds:schemaRef ds:uri="http://schemas.microsoft.com/office/2006/documentManagement/types"/>
    <ds:schemaRef ds:uri="http://schemas.microsoft.com/office/infopath/2007/PartnerControls"/>
    <ds:schemaRef ds:uri="http://www.w3.org/XML/1998/namespace"/>
    <ds:schemaRef ds:uri="5ede4c79-bc9c-4fdf-9f95-32ff416e077f"/>
    <ds:schemaRef ds:uri="http://schemas.openxmlformats.org/package/2006/metadata/core-properties"/>
    <ds:schemaRef ds:uri="http://purl.org/dc/dcmitype/"/>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F57F218B-D97A-4D35-9529-B1271676EA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732</Words>
  <Application>Microsoft Office PowerPoint</Application>
  <PresentationFormat>Widescreen</PresentationFormat>
  <Paragraphs>88</Paragraphs>
  <Slides>10</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Consolas</vt:lpstr>
      <vt:lpstr>Courier New</vt:lpstr>
      <vt:lpstr>Segoe UI</vt:lpstr>
      <vt:lpstr>Segoe UI Semibold</vt:lpstr>
      <vt:lpstr>Wingdings</vt:lpstr>
      <vt:lpstr>Microsoft Philanthropies TEALS</vt:lpstr>
      <vt:lpstr>Black Template</vt:lpstr>
      <vt:lpstr>Lesson 1.06: Mad Libs</vt:lpstr>
      <vt:lpstr>Mad Libs</vt:lpstr>
      <vt:lpstr>Plan</vt:lpstr>
      <vt:lpstr>Project 1 Mad Libs</vt:lpstr>
      <vt:lpstr>Details – Game Behavior</vt:lpstr>
      <vt:lpstr>Program Prompt</vt:lpstr>
      <vt:lpstr>Program Output</vt:lpstr>
      <vt:lpstr>Program Plan – In your Notebook</vt:lpstr>
      <vt:lpstr>Must be included in the program</vt:lpstr>
      <vt:lpstr>Scheme/Rubric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2019-12-12T15:59:42Z</dcterms:created>
  <dcterms:modified xsi:type="dcterms:W3CDTF">2021-01-22T20:12:34Z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F990EA95-39AB-4B36-8886-6DAB1120DF4B</vt:lpwstr>
  </property>
  <property fmtid="{D5CDD505-2E9C-101B-9397-08002B2CF9AE}" pid="4" name="ArticulatePath">
    <vt:lpwstr>Intro Python 1.06 TEALS</vt:lpwstr>
  </property>
</Properties>
</file>