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58" r:id="rId4"/>
    <p:sldId id="278" r:id="rId5"/>
    <p:sldId id="283" r:id="rId6"/>
    <p:sldId id="284" r:id="rId7"/>
    <p:sldId id="294" r:id="rId8"/>
    <p:sldId id="285" r:id="rId9"/>
    <p:sldId id="296" r:id="rId10"/>
    <p:sldId id="297" r:id="rId11"/>
    <p:sldId id="286" r:id="rId12"/>
    <p:sldId id="290" r:id="rId13"/>
    <p:sldId id="289" r:id="rId14"/>
    <p:sldId id="291" r:id="rId15"/>
    <p:sldId id="287" r:id="rId16"/>
    <p:sldId id="288" r:id="rId17"/>
    <p:sldId id="273" r:id="rId18"/>
    <p:sldId id="292" r:id="rId19"/>
    <p:sldId id="29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2171" autoAdjust="0"/>
  </p:normalViewPr>
  <p:slideViewPr>
    <p:cSldViewPr>
      <p:cViewPr varScale="1">
        <p:scale>
          <a:sx n="64" d="100"/>
          <a:sy n="64" d="100"/>
        </p:scale>
        <p:origin x="20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AA59-B777-4A45-95F3-62F40CB5ECB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F1DC8-92F2-44C6-BC31-DCD11E49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EFC2-5354-4C25-8DF5-678E18E13A10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0268-CE02-4AF7-AAA4-C248CCC1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resentational_State_Transf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World_Wide_Web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Ely Lucas, a senior consultant with </a:t>
            </a:r>
            <a:r>
              <a:rPr lang="en-US" baseline="0" dirty="0" err="1" smtClean="0"/>
              <a:t>Aspenware</a:t>
            </a:r>
            <a:r>
              <a:rPr lang="en-US" baseline="0" dirty="0" smtClean="0"/>
              <a:t>, a custom software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shop based in Denver, CO. 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r>
              <a:rPr lang="en-US" baseline="0" dirty="0" smtClean="0"/>
              <a:t> represent a way for users to access your data programmatically, and we should be providing them a means to do so as simply as possible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APIs are about your applications, and how other developers will interact with your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design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, we develop them for other developers, and the developers are our customers.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Building an API allows us to reach a multiple types of clients, from web browsers to mobile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Styles and the Design of Network-based Software Architectures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Fielding's doctoral dissertation, describes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presentational State Transfer"/>
              </a:rPr>
              <a:t>Representational State Transfer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(REST) as a key architectural principle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orld Wide Web"/>
              </a:rPr>
              <a:t>World Wide Web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Uniform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Defines the interface and how the client interacts with the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Simplifies the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How</a:t>
            </a:r>
            <a:r>
              <a:rPr lang="en-US" baseline="0" dirty="0" smtClean="0"/>
              <a:t> REST is applied on top of HTTP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</a:t>
            </a:r>
            <a:r>
              <a:rPr lang="en-US" baseline="0" dirty="0" smtClean="0"/>
              <a:t>-Server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Assumes a disconnected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Uniform Interface is the link between the two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Stateless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does not contain any client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request contains all the context needed for the server to process the message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Cache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responses are </a:t>
            </a:r>
            <a:r>
              <a:rPr lang="en-US" baseline="0" dirty="0" err="1" smtClean="0"/>
              <a:t>cachable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Layered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client can’t assume it has a direct connection to the server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Code On Demand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can extend the client by allowing the client to download executable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optional constraint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Summary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these constraints allows you app to have certain characteristics, such as scalability, simplicity, and reliability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strict terms, violating any of these constraints means that your service technically isn’t </a:t>
            </a:r>
            <a:r>
              <a:rPr lang="en-US" baseline="0" dirty="0" err="1" smtClean="0"/>
              <a:t>RESTFul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don’t get caught up in being “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Being pragmatic will benefit you and your users over trying to fit every ideology of REST into your </a:t>
            </a:r>
            <a:r>
              <a:rPr lang="en-US" baseline="0" dirty="0" err="1" smtClean="0"/>
              <a:t>api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Leonard </a:t>
            </a:r>
            <a:r>
              <a:rPr lang="en-US" dirty="0" smtClean="0"/>
              <a:t>Richardson’s </a:t>
            </a:r>
            <a:r>
              <a:rPr lang="en-US" dirty="0" smtClean="0"/>
              <a:t>REST Maturity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7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654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igee.com/about/content/web-api-design" TargetMode="External"/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ly@meta-tek.net" TargetMode="External"/><Relationship Id="rId5" Type="http://schemas.openxmlformats.org/officeDocument/2006/relationships/hyperlink" Target="https://github.com/elylucas/IssueTracker" TargetMode="External"/><Relationship Id="rId4" Type="http://schemas.openxmlformats.org/officeDocument/2006/relationships/hyperlink" Target="http://pluralsight.com/training/Courses/TableOfContents/web-api-desig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Designing Pragmatic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APIs Using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Ely Lucas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Aspenware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www.elylucas.net / ely@meta-tek.net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elylucas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638800"/>
            <a:ext cx="622300" cy="914400"/>
          </a:xfrm>
          <a:prstGeom prst="rect">
            <a:avLst/>
          </a:prstGeom>
        </p:spPr>
      </p:pic>
      <p:pic>
        <p:nvPicPr>
          <p:cNvPr id="5" name="Picture 2" descr="http://www.aspenware.com/images/logo-aspenw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638800"/>
            <a:ext cx="11525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technobeans.files.wordpress.com/2012/09/richardson-maturity-mode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5"/>
            <a:ext cx="7886700" cy="631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on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the resources</a:t>
            </a:r>
          </a:p>
          <a:p>
            <a:r>
              <a:rPr lang="en-US" dirty="0" smtClean="0"/>
              <a:t>HTTP Verbs represent the behavior</a:t>
            </a:r>
          </a:p>
          <a:p>
            <a:r>
              <a:rPr lang="en-US" dirty="0" smtClean="0"/>
              <a:t>HTTP Status Codes represent the state</a:t>
            </a:r>
          </a:p>
          <a:p>
            <a:r>
              <a:rPr lang="en-US" dirty="0" smtClean="0"/>
              <a:t>Representations are returned from service calls</a:t>
            </a:r>
          </a:p>
          <a:p>
            <a:r>
              <a:rPr lang="en-US" dirty="0" smtClean="0"/>
              <a:t>Content Negotiation determines the format of the Representation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(Read)</a:t>
            </a:r>
          </a:p>
          <a:p>
            <a:pPr lvl="1"/>
            <a:r>
              <a:rPr lang="en-US" dirty="0" smtClean="0"/>
              <a:t>Can be cached</a:t>
            </a:r>
          </a:p>
          <a:p>
            <a:pPr lvl="1"/>
            <a:r>
              <a:rPr lang="en-US" dirty="0" smtClean="0"/>
              <a:t>Safe Operation (Idempotent)</a:t>
            </a:r>
          </a:p>
          <a:p>
            <a:r>
              <a:rPr lang="en-US" dirty="0" smtClean="0"/>
              <a:t>POST (Create/Misc.)</a:t>
            </a:r>
          </a:p>
          <a:p>
            <a:pPr lvl="1"/>
            <a:r>
              <a:rPr lang="en-US" dirty="0" smtClean="0"/>
              <a:t>Only Non-Idempotent verb</a:t>
            </a:r>
          </a:p>
          <a:p>
            <a:pPr lvl="1"/>
            <a:r>
              <a:rPr lang="en-US" dirty="0" smtClean="0"/>
              <a:t>You can hide any action you want behind POST</a:t>
            </a:r>
          </a:p>
          <a:p>
            <a:r>
              <a:rPr lang="en-US" dirty="0" smtClean="0"/>
              <a:t>PUT (Update)</a:t>
            </a:r>
          </a:p>
          <a:p>
            <a:pPr lvl="1"/>
            <a:r>
              <a:rPr lang="en-US" dirty="0" smtClean="0"/>
              <a:t>Requests that the representation be stored at the URI</a:t>
            </a:r>
          </a:p>
          <a:p>
            <a:pPr lvl="1"/>
            <a:r>
              <a:rPr lang="en-US" dirty="0" smtClean="0"/>
              <a:t>Idempotent</a:t>
            </a:r>
          </a:p>
          <a:p>
            <a:r>
              <a:rPr lang="en-US" dirty="0" smtClean="0"/>
              <a:t>DELETE (Delete)</a:t>
            </a:r>
          </a:p>
          <a:p>
            <a:pPr lvl="1"/>
            <a:r>
              <a:rPr lang="en-US" dirty="0" smtClean="0"/>
              <a:t>Requests that the representation be removed or made inaccessible</a:t>
            </a:r>
          </a:p>
          <a:p>
            <a:pPr lvl="1"/>
            <a:r>
              <a:rPr lang="en-US" dirty="0" smtClean="0"/>
              <a:t>Idempotent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1325563"/>
          </a:xfrm>
        </p:spPr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HTTP 200: OK</a:t>
            </a:r>
          </a:p>
          <a:p>
            <a:pPr lvl="1"/>
            <a:r>
              <a:rPr lang="en-US" dirty="0" smtClean="0"/>
              <a:t>Use for GETs, DELETEs that return a body,  PUTs</a:t>
            </a:r>
          </a:p>
          <a:p>
            <a:r>
              <a:rPr lang="en-US" dirty="0" smtClean="0"/>
              <a:t>HTTP 201: Created</a:t>
            </a:r>
          </a:p>
          <a:p>
            <a:pPr lvl="1"/>
            <a:r>
              <a:rPr lang="en-US" dirty="0" smtClean="0"/>
              <a:t>Use for when a POST Creates a new resource</a:t>
            </a:r>
          </a:p>
          <a:p>
            <a:r>
              <a:rPr lang="en-US" dirty="0" smtClean="0"/>
              <a:t>HTTP 204: No Response</a:t>
            </a:r>
          </a:p>
          <a:p>
            <a:pPr lvl="1"/>
            <a:r>
              <a:rPr lang="en-US" dirty="0" smtClean="0"/>
              <a:t>Use for when you want to return a success but the body is empty</a:t>
            </a:r>
          </a:p>
          <a:p>
            <a:r>
              <a:rPr lang="en-US" dirty="0"/>
              <a:t>HTTP 304: Not Modified</a:t>
            </a:r>
          </a:p>
          <a:p>
            <a:pPr lvl="1"/>
            <a:r>
              <a:rPr lang="en-US" dirty="0"/>
              <a:t>Use to tell the client that a cached resource has not been </a:t>
            </a:r>
            <a:r>
              <a:rPr lang="en-US" dirty="0" smtClean="0"/>
              <a:t>modified</a:t>
            </a:r>
          </a:p>
          <a:p>
            <a:r>
              <a:rPr lang="en-US" dirty="0" smtClean="0"/>
              <a:t>HTTP 400: Bad Request</a:t>
            </a:r>
          </a:p>
          <a:p>
            <a:pPr lvl="1"/>
            <a:r>
              <a:rPr lang="en-US" dirty="0" smtClean="0"/>
              <a:t>Use for any type of error the user can fix, such as validation. The request should be modified before it is sent again.</a:t>
            </a:r>
          </a:p>
          <a:p>
            <a:r>
              <a:rPr lang="en-US" dirty="0" smtClean="0"/>
              <a:t>HTTP 401: Unauthorized</a:t>
            </a:r>
          </a:p>
          <a:p>
            <a:pPr lvl="1"/>
            <a:r>
              <a:rPr lang="en-US" dirty="0" smtClean="0"/>
              <a:t>Use for when you don’t know who the user is or a user fails an authentication check</a:t>
            </a:r>
          </a:p>
          <a:p>
            <a:r>
              <a:rPr lang="en-US" dirty="0" smtClean="0"/>
              <a:t>HTTP 403: Forbidden</a:t>
            </a:r>
          </a:p>
          <a:p>
            <a:pPr lvl="1"/>
            <a:r>
              <a:rPr lang="en-US" dirty="0" smtClean="0"/>
              <a:t>The server understood the request, but refused to fulfil it.  Use for authorization and denying certain actions.</a:t>
            </a:r>
          </a:p>
          <a:p>
            <a:r>
              <a:rPr lang="en-US" dirty="0" smtClean="0"/>
              <a:t>HTTP 500: Server Error</a:t>
            </a:r>
          </a:p>
          <a:p>
            <a:pPr lvl="1"/>
            <a:r>
              <a:rPr lang="en-US" dirty="0" smtClean="0"/>
              <a:t>The server had an unexpected error and couldn’t process the request.  The user can try again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and Instances</a:t>
            </a:r>
          </a:p>
          <a:p>
            <a:r>
              <a:rPr lang="en-US" dirty="0" smtClean="0"/>
              <a:t>Format types: </a:t>
            </a:r>
            <a:r>
              <a:rPr lang="en-US" dirty="0" err="1" smtClean="0"/>
              <a:t>json</a:t>
            </a:r>
            <a:r>
              <a:rPr lang="en-US" dirty="0" smtClean="0"/>
              <a:t>/xml/html/images/csv/atom/etc..</a:t>
            </a:r>
          </a:p>
          <a:p>
            <a:r>
              <a:rPr lang="en-US" dirty="0" smtClean="0"/>
              <a:t>Format can be determined by the mime type in Accept and Content-Type HTTP Headers</a:t>
            </a:r>
          </a:p>
          <a:p>
            <a:pPr lvl="1"/>
            <a:r>
              <a:rPr lang="en-US" dirty="0" smtClean="0"/>
              <a:t>Mime type can help determine what to do with the representation</a:t>
            </a:r>
          </a:p>
          <a:p>
            <a:r>
              <a:rPr lang="en-US" dirty="0" smtClean="0"/>
              <a:t>Why JSON?</a:t>
            </a:r>
          </a:p>
          <a:p>
            <a:pPr lvl="1"/>
            <a:r>
              <a:rPr lang="en-US" dirty="0" smtClean="0"/>
              <a:t>Smaller footprint that XML</a:t>
            </a:r>
          </a:p>
          <a:p>
            <a:pPr lvl="1"/>
            <a:r>
              <a:rPr lang="en-US" dirty="0" smtClean="0"/>
              <a:t>Easy to </a:t>
            </a:r>
            <a:r>
              <a:rPr lang="en-US" dirty="0" err="1" smtClean="0"/>
              <a:t>deserialize</a:t>
            </a:r>
            <a:r>
              <a:rPr lang="en-US" dirty="0" smtClean="0"/>
              <a:t> on nearly every platform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881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Resources vs SOAP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09227"/>
              </p:ext>
            </p:extLst>
          </p:nvPr>
        </p:nvGraphicFramePr>
        <p:xfrm>
          <a:off x="628650" y="1828799"/>
          <a:ext cx="7886700" cy="44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1447800"/>
                <a:gridCol w="838200"/>
                <a:gridCol w="1908810"/>
                <a:gridCol w="1577340"/>
              </a:tblGrid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SOAP</a:t>
                      </a:r>
                      <a:r>
                        <a:rPr lang="en-US" baseline="0" dirty="0" smtClean="0"/>
                        <a:t>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r>
                        <a:rPr lang="en-US" baseline="0" dirty="0" smtClean="0"/>
                        <a:t> Method / Status Code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GetDogs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/ 200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GetDog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=Casey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/dogs/</a:t>
                      </a:r>
                      <a:r>
                        <a:rPr lang="en-US" dirty="0" err="1" smtClean="0"/>
                        <a:t>casey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/ 200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AddDog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=Casey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/dogs</a:t>
                      </a:r>
                    </a:p>
                    <a:p>
                      <a:r>
                        <a:rPr lang="en-US" dirty="0" smtClean="0"/>
                        <a:t>{“</a:t>
                      </a:r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”: “Casey”}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/ 201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UpdateDog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=Rex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/dogs/</a:t>
                      </a:r>
                      <a:r>
                        <a:rPr lang="en-US" dirty="0" err="1" smtClean="0"/>
                        <a:t>casey</a:t>
                      </a:r>
                      <a:endParaRPr lang="en-US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{“</a:t>
                      </a:r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”: “Rex”}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/ 200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DeleteDog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casey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/dogs/</a:t>
                      </a:r>
                      <a:r>
                        <a:rPr lang="en-US" dirty="0" err="1" smtClean="0"/>
                        <a:t>casey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/ 204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FeedDog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dogname</a:t>
                      </a:r>
                      <a:r>
                        <a:rPr lang="en-US" dirty="0" smtClean="0"/>
                        <a:t>=</a:t>
                      </a:r>
                      <a:r>
                        <a:rPr lang="en-US" baseline="0" dirty="0" err="1" smtClean="0"/>
                        <a:t>casey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/dogs/</a:t>
                      </a:r>
                      <a:r>
                        <a:rPr lang="en-US" dirty="0" err="1" smtClean="0"/>
                        <a:t>casey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{“feed”: true}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/ 200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/dog/</a:t>
                      </a:r>
                      <a:r>
                        <a:rPr lang="en-US" dirty="0" err="1" smtClean="0"/>
                        <a:t>casey</a:t>
                      </a:r>
                      <a:r>
                        <a:rPr lang="en-US" dirty="0" smtClean="0"/>
                        <a:t>/feed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/ 204</a:t>
                      </a:r>
                      <a:endParaRPr lang="en-US" dirty="0"/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Nouns that are plural instead of Verbs</a:t>
            </a:r>
          </a:p>
          <a:p>
            <a:r>
              <a:rPr lang="en-US" dirty="0" smtClean="0"/>
              <a:t>Use the proper HTTP verbs</a:t>
            </a:r>
          </a:p>
          <a:p>
            <a:r>
              <a:rPr lang="en-US" dirty="0" smtClean="0"/>
              <a:t>Use JSON as a default format unless you have a specific need for something </a:t>
            </a:r>
            <a:r>
              <a:rPr lang="en-US" dirty="0" smtClean="0"/>
              <a:t>different</a:t>
            </a:r>
          </a:p>
          <a:p>
            <a:r>
              <a:rPr lang="en-US" dirty="0"/>
              <a:t>Consider using </a:t>
            </a:r>
            <a:r>
              <a:rPr lang="en-US" dirty="0" smtClean="0"/>
              <a:t>jsonapi.org to help structure your </a:t>
            </a:r>
            <a:r>
              <a:rPr lang="en-US" dirty="0" err="1" smtClean="0"/>
              <a:t>json</a:t>
            </a:r>
            <a:r>
              <a:rPr lang="en-US" dirty="0" smtClean="0"/>
              <a:t> responses</a:t>
            </a:r>
            <a:endParaRPr lang="en-US" dirty="0" smtClean="0"/>
          </a:p>
          <a:p>
            <a:r>
              <a:rPr lang="en-US" dirty="0" smtClean="0"/>
              <a:t>Hide complexity behind the query string</a:t>
            </a:r>
          </a:p>
          <a:p>
            <a:r>
              <a:rPr lang="en-US" dirty="0" smtClean="0"/>
              <a:t>Secure your API behind TLS/SSL</a:t>
            </a:r>
          </a:p>
          <a:p>
            <a:r>
              <a:rPr lang="en-US" dirty="0" smtClean="0"/>
              <a:t>Authenticate your APIs</a:t>
            </a:r>
          </a:p>
          <a:p>
            <a:pPr lvl="1"/>
            <a:r>
              <a:rPr lang="en-US" dirty="0" smtClean="0"/>
              <a:t>Forms based (Cookies) for browser apps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2.0 for user based access</a:t>
            </a:r>
          </a:p>
          <a:p>
            <a:pPr lvl="1"/>
            <a:r>
              <a:rPr lang="en-US" dirty="0" smtClean="0"/>
              <a:t>Token Based (HMAC) for service based access</a:t>
            </a:r>
          </a:p>
          <a:p>
            <a:r>
              <a:rPr lang="en-US" dirty="0" smtClean="0"/>
              <a:t>Have a versioning strategy from the beginning</a:t>
            </a:r>
          </a:p>
          <a:p>
            <a:r>
              <a:rPr lang="en-US" dirty="0" smtClean="0"/>
              <a:t>Use ISO 8601 for date formats</a:t>
            </a:r>
          </a:p>
          <a:p>
            <a:r>
              <a:rPr lang="en-US" dirty="0" smtClean="0"/>
              <a:t>Provide documentation with code examples</a:t>
            </a:r>
          </a:p>
          <a:p>
            <a:r>
              <a:rPr lang="en-US" dirty="0" smtClean="0"/>
              <a:t>Think about writing a SDK to make it easier for your developers on platforms you want to target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API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ASP.Net</a:t>
            </a:r>
            <a:r>
              <a:rPr lang="en-US" dirty="0" smtClean="0"/>
              <a:t> Web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framework for building HTTP based services</a:t>
            </a:r>
          </a:p>
          <a:p>
            <a:r>
              <a:rPr lang="en-US" dirty="0" smtClean="0"/>
              <a:t>Does not force a particular architectural style</a:t>
            </a:r>
          </a:p>
          <a:p>
            <a:r>
              <a:rPr lang="en-US" dirty="0" smtClean="0"/>
              <a:t>Built on top of </a:t>
            </a:r>
            <a:r>
              <a:rPr lang="en-US" dirty="0" err="1" smtClean="0"/>
              <a:t>ASP.Net</a:t>
            </a:r>
            <a:endParaRPr lang="en-US" dirty="0" smtClean="0"/>
          </a:p>
          <a:p>
            <a:r>
              <a:rPr lang="en-US" dirty="0" smtClean="0"/>
              <a:t>Supports many MVC like features such as controllers, filters, routing, and dependency injection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Web API v2?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based routing</a:t>
            </a:r>
          </a:p>
          <a:p>
            <a:r>
              <a:rPr lang="en-US" dirty="0" err="1" smtClean="0"/>
              <a:t>IHttpActionResult</a:t>
            </a:r>
            <a:endParaRPr lang="en-US" dirty="0" smtClean="0"/>
          </a:p>
          <a:p>
            <a:r>
              <a:rPr lang="en-US" dirty="0"/>
              <a:t>Testability </a:t>
            </a:r>
            <a:r>
              <a:rPr lang="en-US" dirty="0" smtClean="0"/>
              <a:t>Improvements</a:t>
            </a:r>
          </a:p>
          <a:p>
            <a:r>
              <a:rPr lang="en-US" dirty="0" smtClean="0"/>
              <a:t>Built in CORS support</a:t>
            </a:r>
          </a:p>
          <a:p>
            <a:r>
              <a:rPr lang="en-US" dirty="0" smtClean="0"/>
              <a:t>OWIN Self Hosting</a:t>
            </a:r>
          </a:p>
          <a:p>
            <a:r>
              <a:rPr lang="en-US" dirty="0" smtClean="0"/>
              <a:t>OData Improvements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API?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Demos!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Roy Fielding’s Dissertation: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http://www.ics.uci.edu/~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fielding/pubs/dissertation/top.htm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Free eBook on API Design from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Apigee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apigee.com/about/content/web-api-design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API Design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PluralsSight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Course: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pluralsight.com/training/Courses/TableOfContents/web-api-design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from Demo: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github.com/elylucas/IssueTracker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  <a:hlinkClick r:id="rId6"/>
            </a:endParaRPr>
          </a:p>
          <a:p>
            <a:r>
              <a:rPr lang="en-US" sz="2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Contact Me: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ely@meta-tek.net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/ @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elylucas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APIs over the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COBRA / RPC / EDI</a:t>
            </a:r>
          </a:p>
          <a:p>
            <a:r>
              <a:rPr lang="en-US" dirty="0" smtClean="0"/>
              <a:t>DCOM</a:t>
            </a:r>
          </a:p>
          <a:p>
            <a:r>
              <a:rPr lang="en-US" dirty="0" smtClean="0"/>
              <a:t>Web Services / SOAP</a:t>
            </a:r>
          </a:p>
          <a:p>
            <a:r>
              <a:rPr lang="en-US" dirty="0" smtClean="0"/>
              <a:t>Plain Old XML Services (POX)</a:t>
            </a:r>
          </a:p>
          <a:p>
            <a:r>
              <a:rPr lang="en-US" dirty="0" smtClean="0"/>
              <a:t>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</a:t>
            </a:r>
            <a:r>
              <a:rPr lang="en-US" dirty="0" smtClean="0"/>
              <a:t>presentational </a:t>
            </a:r>
            <a:r>
              <a:rPr lang="en-US" sz="4000" b="1" dirty="0" smtClean="0"/>
              <a:t>S</a:t>
            </a:r>
            <a:r>
              <a:rPr lang="en-US" dirty="0" smtClean="0"/>
              <a:t>tate </a:t>
            </a:r>
            <a:r>
              <a:rPr lang="en-US" sz="4000" b="1" dirty="0" smtClean="0"/>
              <a:t>T</a:t>
            </a:r>
            <a:r>
              <a:rPr lang="en-US" dirty="0" smtClean="0"/>
              <a:t>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Roy Fielding in his doctoral dissertation “Architectural Styles and the Design of Network-based Software Architectures” in 2000.</a:t>
            </a:r>
          </a:p>
          <a:p>
            <a:r>
              <a:rPr lang="en-US" dirty="0"/>
              <a:t>An Architectural style for designing distributed systems</a:t>
            </a:r>
            <a:r>
              <a:rPr lang="en-US" dirty="0" smtClean="0"/>
              <a:t>.</a:t>
            </a:r>
          </a:p>
          <a:p>
            <a:r>
              <a:rPr lang="en-US" dirty="0"/>
              <a:t>Not a standard but a set of constraints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tied to HTTP, but mostly associated with HTTP.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Code-on-demand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Hypermedia As The Engine Of Application State</a:t>
            </a:r>
          </a:p>
          <a:p>
            <a:r>
              <a:rPr lang="en-US" dirty="0" smtClean="0"/>
              <a:t>Further “restriction” on REST Architecture</a:t>
            </a:r>
          </a:p>
          <a:p>
            <a:r>
              <a:rPr lang="en-US" dirty="0" smtClean="0"/>
              <a:t>Representing state in the documents and linking to other resources from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Pragmatist or </a:t>
            </a:r>
            <a:r>
              <a:rPr lang="en-US" dirty="0" err="1" smtClean="0"/>
              <a:t>RESTIFarian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ob Marley Meme - One Love 4 Ver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6024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Pragmatic REST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38517</TotalTime>
  <Words>1075</Words>
  <Application>Microsoft Office PowerPoint</Application>
  <PresentationFormat>On-screen Show (4:3)</PresentationFormat>
  <Paragraphs>204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Light</vt:lpstr>
      <vt:lpstr>Office Theme</vt:lpstr>
      <vt:lpstr>Designing Pragmatic RESTFul APIs Using Asp.Net Web API</vt:lpstr>
      <vt:lpstr>What is a Web API?</vt:lpstr>
      <vt:lpstr>History APIs over the distributed systems</vt:lpstr>
      <vt:lpstr>What is REST?</vt:lpstr>
      <vt:lpstr>REpresentational State Transfer</vt:lpstr>
      <vt:lpstr>REST Constraints</vt:lpstr>
      <vt:lpstr>HATEOAS</vt:lpstr>
      <vt:lpstr>Pragmatist or RESTIFarian?</vt:lpstr>
      <vt:lpstr>Pragmatic REST</vt:lpstr>
      <vt:lpstr>PowerPoint Presentation</vt:lpstr>
      <vt:lpstr>REST on HTTP</vt:lpstr>
      <vt:lpstr>HTTP Verbs</vt:lpstr>
      <vt:lpstr>HTTP Status Codes</vt:lpstr>
      <vt:lpstr>Representations </vt:lpstr>
      <vt:lpstr>RESTFul Resources vs SOAP</vt:lpstr>
      <vt:lpstr>REST API Design Guidelines</vt:lpstr>
      <vt:lpstr>ASP.Net Web API</vt:lpstr>
      <vt:lpstr>What is ASP.Net Web API?</vt:lpstr>
      <vt:lpstr>What’s new in Web API v2?</vt:lpstr>
      <vt:lpstr>Demos!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Dynamic Web Applications with KnockoutJS and ASP.net MVC4</dc:title>
  <dc:creator>e.lucas</dc:creator>
  <cp:lastModifiedBy>elucas</cp:lastModifiedBy>
  <cp:revision>88</cp:revision>
  <dcterms:created xsi:type="dcterms:W3CDTF">2012-07-15T15:22:48Z</dcterms:created>
  <dcterms:modified xsi:type="dcterms:W3CDTF">2014-05-20T22:30:08Z</dcterms:modified>
</cp:coreProperties>
</file>