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98de205e8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98de205e8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3050" lvl="0" marL="457200" rtl="0" algn="l">
              <a:lnSpc>
                <a:spcPct val="200000"/>
              </a:lnSpc>
              <a:spcBef>
                <a:spcPts val="0"/>
              </a:spcBef>
              <a:spcAft>
                <a:spcPts val="0"/>
              </a:spcAft>
              <a:buSzPts val="700"/>
              <a:buFont typeface="Times New Roman"/>
              <a:buChar char="●"/>
            </a:pPr>
            <a:r>
              <a:rPr lang="en" sz="700">
                <a:latin typeface="Times New Roman"/>
                <a:ea typeface="Times New Roman"/>
                <a:cs typeface="Times New Roman"/>
                <a:sym typeface="Times New Roman"/>
              </a:rPr>
              <a:t>The data showed that, for most people, social media had a negative impact on their body image, with the second largest group of people feeling indifferent about it’s impact.</a:t>
            </a:r>
            <a:endParaRPr sz="700">
              <a:latin typeface="Times New Roman"/>
              <a:ea typeface="Times New Roman"/>
              <a:cs typeface="Times New Roman"/>
              <a:sym typeface="Times New Roman"/>
            </a:endParaRPr>
          </a:p>
          <a:p>
            <a:pPr indent="-273050" lvl="0" marL="457200" rtl="0" algn="l">
              <a:lnSpc>
                <a:spcPct val="200000"/>
              </a:lnSpc>
              <a:spcBef>
                <a:spcPts val="0"/>
              </a:spcBef>
              <a:spcAft>
                <a:spcPts val="0"/>
              </a:spcAft>
              <a:buSzPts val="700"/>
              <a:buFont typeface="Times New Roman"/>
              <a:buChar char="●"/>
            </a:pPr>
            <a:r>
              <a:rPr lang="en" sz="700">
                <a:latin typeface="Times New Roman"/>
                <a:ea typeface="Times New Roman"/>
                <a:cs typeface="Times New Roman"/>
                <a:sym typeface="Times New Roman"/>
              </a:rPr>
              <a:t>We performed a chi square test between how you feel social media has impacted your body image and whether you like the idea of tanning, and found a p value 0.043. Since this p value is low than the level of significance, we can reject the null hypothesis, indicating a statistical difference in the way social media impacts your body image and whether you like the idea of tanning.</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98de205e8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98de205e8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3050" lvl="0" marL="457200" rtl="0" algn="l">
              <a:lnSpc>
                <a:spcPct val="200000"/>
              </a:lnSpc>
              <a:spcBef>
                <a:spcPts val="0"/>
              </a:spcBef>
              <a:spcAft>
                <a:spcPts val="0"/>
              </a:spcAft>
              <a:buSzPts val="700"/>
              <a:buChar char="●"/>
            </a:pPr>
            <a:r>
              <a:rPr lang="en" sz="700">
                <a:latin typeface="Times New Roman"/>
                <a:ea typeface="Times New Roman"/>
                <a:cs typeface="Times New Roman"/>
                <a:sym typeface="Times New Roman"/>
              </a:rPr>
              <a:t>When testing for the association between whether you have gone, or currently go, tanning and how social media impacts your body image, we found an odds ratio of (0.219) for feeling indifferent towards the impact social media has on your body image, with confidence intervals from (0.078 to 0.617). This indicates a statistically significant association between whether you have gone, or currently go, tanning and not letting social media impact your body image. The odds of you feeling indifferent towards the way social media impacts your body image, compared to feeling it negatively impacts your body image, is 21.9% lower in people that have gone tanning or currently go, compared to those that do not go at all; this indicates a negative association between social media use, it’s effects on body image, and tanning.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98de205e8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98de205e8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3050" lvl="0" marL="457200" rtl="0" algn="l">
              <a:lnSpc>
                <a:spcPct val="200000"/>
              </a:lnSpc>
              <a:spcBef>
                <a:spcPts val="0"/>
              </a:spcBef>
              <a:spcAft>
                <a:spcPts val="0"/>
              </a:spcAft>
              <a:buSzPts val="700"/>
              <a:buChar char="●"/>
            </a:pPr>
            <a:r>
              <a:rPr lang="en" sz="700">
                <a:latin typeface="Times New Roman"/>
                <a:ea typeface="Times New Roman"/>
                <a:cs typeface="Times New Roman"/>
                <a:sym typeface="Times New Roman"/>
              </a:rPr>
              <a:t>We also found that the odds of you feeling social media has influenced you to change your appearance is 6.11% times higher if you consider yourself an avid social media user, compared to those that do not. Since the odds ratio is (6.11) and the confidence intervals are (1.347 to 27.717), this indicates a statistically significant association between using social media and wanting to change your appearance because of it.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98de205e8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98de205e8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3050" lvl="0" marL="457200" rtl="0" algn="l">
              <a:lnSpc>
                <a:spcPct val="200000"/>
              </a:lnSpc>
              <a:spcBef>
                <a:spcPts val="0"/>
              </a:spcBef>
              <a:spcAft>
                <a:spcPts val="0"/>
              </a:spcAft>
              <a:buSzPts val="700"/>
              <a:buChar char="●"/>
            </a:pPr>
            <a:r>
              <a:rPr lang="en" sz="700">
                <a:latin typeface="Times New Roman"/>
                <a:ea typeface="Times New Roman"/>
                <a:cs typeface="Times New Roman"/>
                <a:sym typeface="Times New Roman"/>
              </a:rPr>
              <a:t>We concluded for relative risk that someone who currently tans/has gone tanning are 2 times more likely to consider themselves attractive when tan than those who do not tan so this was statistically significant because there is a positive association.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98de205e8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98de205e8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3050" lvl="0" marL="457200" rtl="0" algn="l">
              <a:lnSpc>
                <a:spcPct val="200000"/>
              </a:lnSpc>
              <a:spcBef>
                <a:spcPts val="0"/>
              </a:spcBef>
              <a:spcAft>
                <a:spcPts val="0"/>
              </a:spcAft>
              <a:buSzPts val="700"/>
              <a:buChar char="●"/>
            </a:pPr>
            <a:r>
              <a:rPr lang="en" sz="700">
                <a:latin typeface="Times New Roman"/>
                <a:ea typeface="Times New Roman"/>
                <a:cs typeface="Times New Roman"/>
                <a:sym typeface="Times New Roman"/>
              </a:rPr>
              <a:t>We found that the relative risk for someone who considers themselves more attractive when tan was .91 times more likely to believe they were an avid social media user and because this is below 1 this is not significant and would be considered a negative association. </a:t>
            </a:r>
            <a:endParaRPr sz="7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91fa2e515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91fa2e515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91fa2e515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91fa2e515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91fa2e515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91fa2e515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91fa2e515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91fa2e515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91fa2e51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91fa2e51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91fa2e515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91fa2e515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91fa2e515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91fa2e515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91fa2e515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91fa2e515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98de205e8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98de205e8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3050" lvl="0" marL="457200" rtl="0" algn="l">
              <a:lnSpc>
                <a:spcPct val="200000"/>
              </a:lnSpc>
              <a:spcBef>
                <a:spcPts val="0"/>
              </a:spcBef>
              <a:spcAft>
                <a:spcPts val="0"/>
              </a:spcAft>
              <a:buSzPts val="700"/>
              <a:buChar char="●"/>
            </a:pPr>
            <a:r>
              <a:rPr lang="en" sz="700">
                <a:latin typeface="Times New Roman"/>
                <a:ea typeface="Times New Roman"/>
                <a:cs typeface="Times New Roman"/>
                <a:sym typeface="Times New Roman"/>
              </a:rPr>
              <a:t>From our data we found that on average most people use social media for around 3-4 hours a day with 1-2 hours following right behind. </a:t>
            </a:r>
            <a:endParaRPr sz="700">
              <a:latin typeface="Times New Roman"/>
              <a:ea typeface="Times New Roman"/>
              <a:cs typeface="Times New Roman"/>
              <a:sym typeface="Times New Roman"/>
            </a:endParaRPr>
          </a:p>
          <a:p>
            <a:pPr indent="-273050" lvl="0" marL="457200" rtl="0" algn="l">
              <a:lnSpc>
                <a:spcPct val="200000"/>
              </a:lnSpc>
              <a:spcBef>
                <a:spcPts val="0"/>
              </a:spcBef>
              <a:spcAft>
                <a:spcPts val="0"/>
              </a:spcAft>
              <a:buSzPts val="700"/>
              <a:buChar char="●"/>
            </a:pPr>
            <a:r>
              <a:rPr lang="en" sz="700">
                <a:latin typeface="Times New Roman"/>
                <a:ea typeface="Times New Roman"/>
                <a:cs typeface="Times New Roman"/>
                <a:sym typeface="Times New Roman"/>
              </a:rPr>
              <a:t>The results from our chi-square test reported a p value of .055 so we fail to reject the null and it is not statistically significant that the amount of time on social media contributes to to if you have ever gone or currently go tanning.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98de205e8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98de205e8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3050" lvl="0" marL="457200" rtl="0" algn="l">
              <a:lnSpc>
                <a:spcPct val="200000"/>
              </a:lnSpc>
              <a:spcBef>
                <a:spcPts val="0"/>
              </a:spcBef>
              <a:spcAft>
                <a:spcPts val="0"/>
              </a:spcAft>
              <a:buSzPts val="700"/>
              <a:buChar char="●"/>
            </a:pPr>
            <a:r>
              <a:rPr lang="en" sz="700">
                <a:latin typeface="Times New Roman"/>
                <a:ea typeface="Times New Roman"/>
                <a:cs typeface="Times New Roman"/>
                <a:sym typeface="Times New Roman"/>
              </a:rPr>
              <a:t>We found that, though there was mostly variation amongst how often you visited the different social media platforms</a:t>
            </a:r>
            <a:endParaRPr sz="7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98de205e8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98de205e8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3050" lvl="0" marL="457200" rtl="0" algn="l">
              <a:lnSpc>
                <a:spcPct val="200000"/>
              </a:lnSpc>
              <a:spcBef>
                <a:spcPts val="0"/>
              </a:spcBef>
              <a:spcAft>
                <a:spcPts val="0"/>
              </a:spcAft>
              <a:buSzPts val="700"/>
              <a:buFont typeface="Times New Roman"/>
              <a:buChar char="●"/>
            </a:pPr>
            <a:r>
              <a:rPr lang="en" sz="700">
                <a:latin typeface="Times New Roman"/>
                <a:ea typeface="Times New Roman"/>
                <a:cs typeface="Times New Roman"/>
                <a:sym typeface="Times New Roman"/>
              </a:rPr>
              <a:t>the difference in how often you visited pinterest was different whether you had gone, or currently go, tanning or not. Our chi square test resulted in a p value of (0.001) meaning we can reject the null hypothesis, indicating a statistically significant difference between these groups.</a:t>
            </a:r>
            <a:endParaRPr sz="700">
              <a:latin typeface="Times New Roman"/>
              <a:ea typeface="Times New Roman"/>
              <a:cs typeface="Times New Roman"/>
              <a:sym typeface="Times New Roman"/>
            </a:endParaRPr>
          </a:p>
          <a:p>
            <a:pPr indent="-273050" lvl="0" marL="457200" rtl="0" algn="l">
              <a:lnSpc>
                <a:spcPct val="200000"/>
              </a:lnSpc>
              <a:spcBef>
                <a:spcPts val="0"/>
              </a:spcBef>
              <a:spcAft>
                <a:spcPts val="0"/>
              </a:spcAft>
              <a:buSzPts val="700"/>
              <a:buFont typeface="Times New Roman"/>
              <a:buChar char="●"/>
            </a:pPr>
            <a:r>
              <a:rPr lang="en" sz="700">
                <a:latin typeface="Times New Roman"/>
                <a:ea typeface="Times New Roman"/>
                <a:cs typeface="Times New Roman"/>
                <a:sym typeface="Times New Roman"/>
              </a:rPr>
              <a:t>When testing for the association between how often you visit pinterest and whether you have gone tanning or currently go, we found odds ratio of (0.1667) for never visiting pinterest with confidence intervals from (0.028 to 0.989). This indicates a statistically significant association between how often you visit pinterest (never) and whether you have gone, or currently go, tanning. The odds of you never visiting pinterest are 16% lower if you have gone, or currently go, tanning compared to if you never go tanning. </a:t>
            </a:r>
            <a:endParaRPr sz="700">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rgbClr val="A2C4C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6.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3.png"/><Relationship Id="rId5"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6.png"/><Relationship Id="rId5"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20.png"/><Relationship Id="rId7"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11700" y="1445775"/>
            <a:ext cx="8520600" cy="105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Social Media and Tanning</a:t>
            </a:r>
            <a:endParaRPr>
              <a:solidFill>
                <a:srgbClr val="434343"/>
              </a:solidFill>
            </a:endParaRPr>
          </a:p>
        </p:txBody>
      </p:sp>
      <p:sp>
        <p:nvSpPr>
          <p:cNvPr id="68" name="Google Shape;68;p13"/>
          <p:cNvSpPr txBox="1"/>
          <p:nvPr>
            <p:ph idx="1" type="subTitle"/>
          </p:nvPr>
        </p:nvSpPr>
        <p:spPr>
          <a:xfrm>
            <a:off x="425825" y="2505375"/>
            <a:ext cx="5712600" cy="9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Rachel Duggan, Thao Le, Emily Lynch, Allison Pelletier</a:t>
            </a:r>
            <a:endParaRPr>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Forms response chart. Question title: Do you like the idea of tanning?. Number of responses: 87 responses." id="133" name="Google Shape;133;p22"/>
          <p:cNvPicPr preferRelativeResize="0"/>
          <p:nvPr/>
        </p:nvPicPr>
        <p:blipFill>
          <a:blip r:embed="rId3">
            <a:alphaModFix/>
          </a:blip>
          <a:stretch>
            <a:fillRect/>
          </a:stretch>
        </p:blipFill>
        <p:spPr>
          <a:xfrm>
            <a:off x="57150" y="2355225"/>
            <a:ext cx="4914780" cy="2266725"/>
          </a:xfrm>
          <a:prstGeom prst="rect">
            <a:avLst/>
          </a:prstGeom>
          <a:noFill/>
          <a:ln>
            <a:noFill/>
          </a:ln>
        </p:spPr>
      </p:pic>
      <p:pic>
        <p:nvPicPr>
          <p:cNvPr id="134" name="Google Shape;134;p22"/>
          <p:cNvPicPr preferRelativeResize="0"/>
          <p:nvPr/>
        </p:nvPicPr>
        <p:blipFill>
          <a:blip r:embed="rId4">
            <a:alphaModFix/>
          </a:blip>
          <a:stretch>
            <a:fillRect/>
          </a:stretch>
        </p:blipFill>
        <p:spPr>
          <a:xfrm>
            <a:off x="5139574" y="1535238"/>
            <a:ext cx="3867275" cy="2073031"/>
          </a:xfrm>
          <a:prstGeom prst="rect">
            <a:avLst/>
          </a:prstGeom>
          <a:noFill/>
          <a:ln>
            <a:noFill/>
          </a:ln>
        </p:spPr>
      </p:pic>
      <p:pic>
        <p:nvPicPr>
          <p:cNvPr descr="Forms response chart. Question title: Do you think that social media has a negative or positive effect on how you view your body image?. Number of responses: 87 responses." id="135" name="Google Shape;135;p22"/>
          <p:cNvPicPr preferRelativeResize="0"/>
          <p:nvPr/>
        </p:nvPicPr>
        <p:blipFill>
          <a:blip r:embed="rId5">
            <a:alphaModFix/>
          </a:blip>
          <a:stretch>
            <a:fillRect/>
          </a:stretch>
        </p:blipFill>
        <p:spPr>
          <a:xfrm>
            <a:off x="304800" y="88500"/>
            <a:ext cx="4533450" cy="2266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3"/>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23"/>
          <p:cNvPicPr preferRelativeResize="0"/>
          <p:nvPr/>
        </p:nvPicPr>
        <p:blipFill>
          <a:blip r:embed="rId3">
            <a:alphaModFix/>
          </a:blip>
          <a:stretch>
            <a:fillRect/>
          </a:stretch>
        </p:blipFill>
        <p:spPr>
          <a:xfrm>
            <a:off x="4506550" y="1451003"/>
            <a:ext cx="4451525" cy="1974098"/>
          </a:xfrm>
          <a:prstGeom prst="rect">
            <a:avLst/>
          </a:prstGeom>
          <a:noFill/>
          <a:ln>
            <a:noFill/>
          </a:ln>
        </p:spPr>
      </p:pic>
      <p:pic>
        <p:nvPicPr>
          <p:cNvPr descr="Forms response chart. Question title: Have you ever gone, or do you currently, go tanning? (indoors or outdoors). Number of responses: 87 responses." id="142" name="Google Shape;142;p23"/>
          <p:cNvPicPr preferRelativeResize="0"/>
          <p:nvPr/>
        </p:nvPicPr>
        <p:blipFill>
          <a:blip r:embed="rId4">
            <a:alphaModFix/>
          </a:blip>
          <a:stretch>
            <a:fillRect/>
          </a:stretch>
        </p:blipFill>
        <p:spPr>
          <a:xfrm>
            <a:off x="214225" y="2543970"/>
            <a:ext cx="4166150" cy="1921480"/>
          </a:xfrm>
          <a:prstGeom prst="rect">
            <a:avLst/>
          </a:prstGeom>
          <a:noFill/>
          <a:ln>
            <a:noFill/>
          </a:ln>
        </p:spPr>
      </p:pic>
      <p:pic>
        <p:nvPicPr>
          <p:cNvPr descr="Forms response chart. Question title: Do you think that social media has a negative or positive effect on how you view your body image?. Number of responses: 87 responses." id="143" name="Google Shape;143;p23"/>
          <p:cNvPicPr preferRelativeResize="0"/>
          <p:nvPr/>
        </p:nvPicPr>
        <p:blipFill>
          <a:blip r:embed="rId5">
            <a:alphaModFix/>
          </a:blip>
          <a:stretch>
            <a:fillRect/>
          </a:stretch>
        </p:blipFill>
        <p:spPr>
          <a:xfrm>
            <a:off x="57150" y="90100"/>
            <a:ext cx="4323225" cy="216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Forms response chart. Question title: Do you consider yourself an avid social media user? . Number of responses: 86 responses." id="149" name="Google Shape;149;p24"/>
          <p:cNvPicPr preferRelativeResize="0"/>
          <p:nvPr/>
        </p:nvPicPr>
        <p:blipFill>
          <a:blip r:embed="rId3">
            <a:alphaModFix/>
          </a:blip>
          <a:stretch>
            <a:fillRect/>
          </a:stretch>
        </p:blipFill>
        <p:spPr>
          <a:xfrm>
            <a:off x="137150" y="114150"/>
            <a:ext cx="4395851" cy="2027400"/>
          </a:xfrm>
          <a:prstGeom prst="rect">
            <a:avLst/>
          </a:prstGeom>
          <a:noFill/>
          <a:ln>
            <a:noFill/>
          </a:ln>
        </p:spPr>
      </p:pic>
      <p:pic>
        <p:nvPicPr>
          <p:cNvPr descr="Forms response chart. Question title: Has social media ever made you want to change your appearance? . Number of responses: 87 responses." id="150" name="Google Shape;150;p24"/>
          <p:cNvPicPr preferRelativeResize="0"/>
          <p:nvPr/>
        </p:nvPicPr>
        <p:blipFill>
          <a:blip r:embed="rId4">
            <a:alphaModFix/>
          </a:blip>
          <a:stretch>
            <a:fillRect/>
          </a:stretch>
        </p:blipFill>
        <p:spPr>
          <a:xfrm>
            <a:off x="116013" y="2339050"/>
            <a:ext cx="4438114" cy="2027400"/>
          </a:xfrm>
          <a:prstGeom prst="rect">
            <a:avLst/>
          </a:prstGeom>
          <a:noFill/>
          <a:ln>
            <a:noFill/>
          </a:ln>
        </p:spPr>
      </p:pic>
      <p:pic>
        <p:nvPicPr>
          <p:cNvPr id="151" name="Google Shape;151;p24"/>
          <p:cNvPicPr preferRelativeResize="0"/>
          <p:nvPr/>
        </p:nvPicPr>
        <p:blipFill>
          <a:blip r:embed="rId5">
            <a:alphaModFix/>
          </a:blip>
          <a:stretch>
            <a:fillRect/>
          </a:stretch>
        </p:blipFill>
        <p:spPr>
          <a:xfrm>
            <a:off x="4685401" y="1220800"/>
            <a:ext cx="4306199" cy="19225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Forms response chart. Question title: Do you consider yourself more attractive when you are tan?. Number of responses: 13 responses." id="157" name="Google Shape;157;p25"/>
          <p:cNvPicPr preferRelativeResize="0"/>
          <p:nvPr/>
        </p:nvPicPr>
        <p:blipFill>
          <a:blip r:embed="rId3">
            <a:alphaModFix/>
          </a:blip>
          <a:stretch>
            <a:fillRect/>
          </a:stretch>
        </p:blipFill>
        <p:spPr>
          <a:xfrm>
            <a:off x="133350" y="130700"/>
            <a:ext cx="4426376" cy="2041475"/>
          </a:xfrm>
          <a:prstGeom prst="rect">
            <a:avLst/>
          </a:prstGeom>
          <a:noFill/>
          <a:ln>
            <a:noFill/>
          </a:ln>
        </p:spPr>
      </p:pic>
      <p:pic>
        <p:nvPicPr>
          <p:cNvPr descr="Forms response chart. Question title: Have you ever gone, or do you currently, go tanning? (indoors or outdoors). Number of responses: 87 responses." id="158" name="Google Shape;158;p25"/>
          <p:cNvPicPr preferRelativeResize="0"/>
          <p:nvPr/>
        </p:nvPicPr>
        <p:blipFill>
          <a:blip r:embed="rId4">
            <a:alphaModFix/>
          </a:blip>
          <a:stretch>
            <a:fillRect/>
          </a:stretch>
        </p:blipFill>
        <p:spPr>
          <a:xfrm>
            <a:off x="152400" y="2485125"/>
            <a:ext cx="4426313" cy="2041475"/>
          </a:xfrm>
          <a:prstGeom prst="rect">
            <a:avLst/>
          </a:prstGeom>
          <a:noFill/>
          <a:ln>
            <a:noFill/>
          </a:ln>
        </p:spPr>
      </p:pic>
      <p:pic>
        <p:nvPicPr>
          <p:cNvPr id="159" name="Google Shape;159;p25"/>
          <p:cNvPicPr preferRelativeResize="0"/>
          <p:nvPr/>
        </p:nvPicPr>
        <p:blipFill rotWithShape="1">
          <a:blip r:embed="rId5">
            <a:alphaModFix/>
          </a:blip>
          <a:srcRect b="3240" l="1266" r="7625" t="-3240"/>
          <a:stretch/>
        </p:blipFill>
        <p:spPr>
          <a:xfrm>
            <a:off x="4944788" y="914400"/>
            <a:ext cx="3857625" cy="3314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Forms response chart. Question title: Do you consider yourself an avid social media user? . Number of responses: 86 responses." id="165" name="Google Shape;165;p26"/>
          <p:cNvPicPr preferRelativeResize="0"/>
          <p:nvPr/>
        </p:nvPicPr>
        <p:blipFill>
          <a:blip r:embed="rId3">
            <a:alphaModFix/>
          </a:blip>
          <a:stretch>
            <a:fillRect/>
          </a:stretch>
        </p:blipFill>
        <p:spPr>
          <a:xfrm>
            <a:off x="137150" y="114150"/>
            <a:ext cx="4395851" cy="2027400"/>
          </a:xfrm>
          <a:prstGeom prst="rect">
            <a:avLst/>
          </a:prstGeom>
          <a:noFill/>
          <a:ln>
            <a:noFill/>
          </a:ln>
        </p:spPr>
      </p:pic>
      <p:pic>
        <p:nvPicPr>
          <p:cNvPr descr="Forms response chart. Question title: Do you consider yourself more attractive when you are tan?. Number of responses: 13 responses." id="166" name="Google Shape;166;p26"/>
          <p:cNvPicPr preferRelativeResize="0"/>
          <p:nvPr/>
        </p:nvPicPr>
        <p:blipFill>
          <a:blip r:embed="rId4">
            <a:alphaModFix/>
          </a:blip>
          <a:stretch>
            <a:fillRect/>
          </a:stretch>
        </p:blipFill>
        <p:spPr>
          <a:xfrm>
            <a:off x="121888" y="2398450"/>
            <a:ext cx="4426376" cy="2041475"/>
          </a:xfrm>
          <a:prstGeom prst="rect">
            <a:avLst/>
          </a:prstGeom>
          <a:noFill/>
          <a:ln>
            <a:noFill/>
          </a:ln>
        </p:spPr>
      </p:pic>
      <p:pic>
        <p:nvPicPr>
          <p:cNvPr id="167" name="Google Shape;167;p26"/>
          <p:cNvPicPr preferRelativeResize="0"/>
          <p:nvPr/>
        </p:nvPicPr>
        <p:blipFill rotWithShape="1">
          <a:blip r:embed="rId5">
            <a:alphaModFix/>
          </a:blip>
          <a:srcRect b="0" l="0" r="11613" t="0"/>
          <a:stretch/>
        </p:blipFill>
        <p:spPr>
          <a:xfrm>
            <a:off x="4975388" y="995363"/>
            <a:ext cx="3771900" cy="3152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Limitations</a:t>
            </a:r>
            <a:endParaRPr>
              <a:solidFill>
                <a:srgbClr val="434343"/>
              </a:solidFill>
            </a:endParaRPr>
          </a:p>
        </p:txBody>
      </p:sp>
      <p:sp>
        <p:nvSpPr>
          <p:cNvPr id="173" name="Google Shape;173;p27"/>
          <p:cNvSpPr txBox="1"/>
          <p:nvPr>
            <p:ph idx="1" type="body"/>
          </p:nvPr>
        </p:nvSpPr>
        <p:spPr>
          <a:xfrm>
            <a:off x="471900" y="1809425"/>
            <a:ext cx="8222100" cy="317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Question Errors: working status question, race identification question</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Recall Bias: hard for some to remember their history of tanning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Selection Bias: respondents were people that we knew that go to UMass. Our group members are all  female and sent the survey out to mostly female participants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Different cultural standards of beauty around the world, this study does not account for these factors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460950" y="7520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Conclusion </a:t>
            </a:r>
            <a:endParaRPr>
              <a:solidFill>
                <a:srgbClr val="434343"/>
              </a:solidFill>
            </a:endParaRPr>
          </a:p>
        </p:txBody>
      </p:sp>
      <p:sp>
        <p:nvSpPr>
          <p:cNvPr id="179" name="Google Shape;179;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can conclude social media in its </a:t>
            </a:r>
            <a:r>
              <a:rPr lang="en"/>
              <a:t>integrity</a:t>
            </a:r>
            <a:r>
              <a:rPr lang="en"/>
              <a:t> does not affect </a:t>
            </a:r>
            <a:r>
              <a:rPr lang="en"/>
              <a:t>tanning</a:t>
            </a:r>
            <a:endParaRPr/>
          </a:p>
          <a:p>
            <a:pPr indent="-342900" lvl="0" marL="457200" rtl="0" algn="l">
              <a:spcBef>
                <a:spcPts val="0"/>
              </a:spcBef>
              <a:spcAft>
                <a:spcPts val="0"/>
              </a:spcAft>
              <a:buSzPts val="1800"/>
              <a:buChar char="-"/>
            </a:pPr>
            <a:r>
              <a:rPr lang="en"/>
              <a:t>However our data suggests there is an association between social media and self image, including avid social media users wanting to change their appearance after using social media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Sources</a:t>
            </a:r>
            <a:endParaRPr>
              <a:solidFill>
                <a:srgbClr val="434343"/>
              </a:solidFill>
            </a:endParaRPr>
          </a:p>
        </p:txBody>
      </p:sp>
      <p:sp>
        <p:nvSpPr>
          <p:cNvPr id="185" name="Google Shape;185;p29"/>
          <p:cNvSpPr txBox="1"/>
          <p:nvPr>
            <p:ph idx="1" type="body"/>
          </p:nvPr>
        </p:nvSpPr>
        <p:spPr>
          <a:xfrm>
            <a:off x="471900" y="1919075"/>
            <a:ext cx="8222100" cy="29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34343"/>
                </a:solidFill>
              </a:rPr>
              <a:t>Picture 1: https://www.google.com/search?q=tanning&amp;source=lnms&amp;tbm=isch&amp;sa=X&amp;ved=0ahUKEwiphf63wOPaAhUFvlkKHXkPBkAQ_AUICygC#imgrc=iGHqH6sYpb1t2M:</a:t>
            </a:r>
            <a:endParaRPr sz="1200">
              <a:solidFill>
                <a:srgbClr val="434343"/>
              </a:solidFill>
            </a:endParaRPr>
          </a:p>
          <a:p>
            <a:pPr indent="0" lvl="0" marL="0" rtl="0" algn="l">
              <a:spcBef>
                <a:spcPts val="1600"/>
              </a:spcBef>
              <a:spcAft>
                <a:spcPts val="0"/>
              </a:spcAft>
              <a:buNone/>
            </a:pPr>
            <a:r>
              <a:rPr lang="en" sz="1200">
                <a:solidFill>
                  <a:srgbClr val="434343"/>
                </a:solidFill>
              </a:rPr>
              <a:t>Picture 2: https://www.google.com/search?q=social+media&amp;source=lnms&amp;tbm=isch&amp;sa=X&amp;ved=0ahUKEwiXjszOwOPaAhXFxFkKHSh0BT8Q_AUICygC#imgrc=N6HU9HqyEZyJeM:</a:t>
            </a:r>
            <a:endParaRPr sz="1200">
              <a:solidFill>
                <a:srgbClr val="434343"/>
              </a:solidFill>
            </a:endParaRPr>
          </a:p>
          <a:p>
            <a:pPr indent="0" lvl="0" marL="0" rtl="0" algn="l">
              <a:spcBef>
                <a:spcPts val="1600"/>
              </a:spcBef>
              <a:spcAft>
                <a:spcPts val="1600"/>
              </a:spcAft>
              <a:buNone/>
            </a:pPr>
            <a:r>
              <a:rPr lang="en" sz="1200">
                <a:solidFill>
                  <a:srgbClr val="434343"/>
                </a:solidFill>
              </a:rPr>
              <a:t>Picture 3: </a:t>
            </a:r>
            <a:r>
              <a:rPr lang="en" sz="1200">
                <a:solidFill>
                  <a:srgbClr val="434343"/>
                </a:solidFill>
              </a:rPr>
              <a:t>https://www.google.com/search?q=social+media+and+body+image&amp;source=lnms&amp;tbm=isch&amp;sa=X&amp;ved=0ahUKEwinu_KTwOPaAhUszlkKHSRvCvkQ_AUICygC&amp;biw=970&amp;bih=594#imgrc=DmFh6kszEXA0yM:</a:t>
            </a:r>
            <a:endParaRPr sz="120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Research Objective</a:t>
            </a:r>
            <a:endParaRPr>
              <a:solidFill>
                <a:srgbClr val="434343"/>
              </a:solidFill>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434343"/>
              </a:buClr>
              <a:buSzPts val="1800"/>
              <a:buChar char="●"/>
            </a:pPr>
            <a:r>
              <a:rPr lang="en">
                <a:solidFill>
                  <a:srgbClr val="434343"/>
                </a:solidFill>
              </a:rPr>
              <a:t>We wanted to see the the correlation between social media use and tanning among college students. </a:t>
            </a:r>
            <a:endParaRPr>
              <a:solidFill>
                <a:srgbClr val="434343"/>
              </a:solidFill>
            </a:endParaRPr>
          </a:p>
          <a:p>
            <a:pPr indent="-342900" lvl="0" marL="457200" rtl="0" algn="l">
              <a:lnSpc>
                <a:spcPct val="150000"/>
              </a:lnSpc>
              <a:spcBef>
                <a:spcPts val="0"/>
              </a:spcBef>
              <a:spcAft>
                <a:spcPts val="0"/>
              </a:spcAft>
              <a:buClr>
                <a:srgbClr val="434343"/>
              </a:buClr>
              <a:buSzPts val="1800"/>
              <a:buChar char="●"/>
            </a:pPr>
            <a:r>
              <a:rPr lang="en">
                <a:solidFill>
                  <a:srgbClr val="434343"/>
                </a:solidFill>
              </a:rPr>
              <a:t>Hypothesis: a college student who uses social media more is more likely to tan more. </a:t>
            </a:r>
            <a:endParaRPr>
              <a:solidFill>
                <a:srgbClr val="434343"/>
              </a:solidFill>
            </a:endParaRPr>
          </a:p>
          <a:p>
            <a:pPr indent="-342900" lvl="0" marL="457200" rtl="0" algn="l">
              <a:lnSpc>
                <a:spcPct val="150000"/>
              </a:lnSpc>
              <a:spcBef>
                <a:spcPts val="0"/>
              </a:spcBef>
              <a:spcAft>
                <a:spcPts val="0"/>
              </a:spcAft>
              <a:buClr>
                <a:srgbClr val="434343"/>
              </a:buClr>
              <a:buSzPts val="1800"/>
              <a:buChar char="●"/>
            </a:pPr>
            <a:r>
              <a:rPr lang="en">
                <a:solidFill>
                  <a:srgbClr val="434343"/>
                </a:solidFill>
              </a:rPr>
              <a:t>Looking further into this research question we will look at factors of race, skin type, hours on social media, types of social media used and their knowledge of tanning exposure.</a:t>
            </a:r>
            <a:endParaRPr>
              <a:solidFill>
                <a:srgbClr val="434343"/>
              </a:solidFill>
            </a:endParaRPr>
          </a:p>
          <a:p>
            <a:pPr indent="0" lvl="0" marL="0" rtl="0" algn="l">
              <a:spcBef>
                <a:spcPts val="0"/>
              </a:spcBef>
              <a:spcAft>
                <a:spcPts val="1600"/>
              </a:spcAft>
              <a:buNone/>
            </a:pPr>
            <a:r>
              <a:t/>
            </a:r>
            <a:endParaRPr/>
          </a:p>
        </p:txBody>
      </p:sp>
      <p:pic>
        <p:nvPicPr>
          <p:cNvPr id="75" name="Google Shape;75;p14"/>
          <p:cNvPicPr preferRelativeResize="0"/>
          <p:nvPr/>
        </p:nvPicPr>
        <p:blipFill>
          <a:blip r:embed="rId3">
            <a:alphaModFix/>
          </a:blip>
          <a:stretch>
            <a:fillRect/>
          </a:stretch>
        </p:blipFill>
        <p:spPr>
          <a:xfrm>
            <a:off x="4312900" y="151600"/>
            <a:ext cx="1948935" cy="1354825"/>
          </a:xfrm>
          <a:prstGeom prst="rect">
            <a:avLst/>
          </a:prstGeom>
          <a:noFill/>
          <a:ln>
            <a:noFill/>
          </a:ln>
        </p:spPr>
      </p:pic>
      <p:pic>
        <p:nvPicPr>
          <p:cNvPr id="76" name="Google Shape;76;p14"/>
          <p:cNvPicPr preferRelativeResize="0"/>
          <p:nvPr/>
        </p:nvPicPr>
        <p:blipFill>
          <a:blip r:embed="rId4">
            <a:alphaModFix/>
          </a:blip>
          <a:stretch>
            <a:fillRect/>
          </a:stretch>
        </p:blipFill>
        <p:spPr>
          <a:xfrm>
            <a:off x="6444375" y="151600"/>
            <a:ext cx="2551800" cy="1354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Background </a:t>
            </a:r>
            <a:endParaRPr>
              <a:solidFill>
                <a:srgbClr val="434343"/>
              </a:solidFill>
            </a:endParaRPr>
          </a:p>
        </p:txBody>
      </p:sp>
      <p:sp>
        <p:nvSpPr>
          <p:cNvPr id="82" name="Google Shape;82;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434343"/>
              </a:buClr>
              <a:buSzPts val="1600"/>
              <a:buChar char="●"/>
            </a:pPr>
            <a:r>
              <a:rPr lang="en" sz="1600">
                <a:solidFill>
                  <a:srgbClr val="434343"/>
                </a:solidFill>
              </a:rPr>
              <a:t>2006 Study: Frequent Tanning Bed Use, Weight Concerns, and Other Health Risk Behaviors in Adolescent Females (United States)</a:t>
            </a:r>
            <a:endParaRPr sz="1600">
              <a:solidFill>
                <a:srgbClr val="434343"/>
              </a:solidFill>
            </a:endParaRPr>
          </a:p>
          <a:p>
            <a:pPr indent="0" lvl="0" marL="0" rtl="0" algn="l">
              <a:lnSpc>
                <a:spcPct val="100000"/>
              </a:lnSpc>
              <a:spcBef>
                <a:spcPts val="0"/>
              </a:spcBef>
              <a:spcAft>
                <a:spcPts val="0"/>
              </a:spcAft>
              <a:buNone/>
            </a:pPr>
            <a:r>
              <a:t/>
            </a:r>
            <a:endParaRPr sz="1600">
              <a:solidFill>
                <a:srgbClr val="434343"/>
              </a:solidFill>
            </a:endParaRPr>
          </a:p>
          <a:p>
            <a:pPr indent="-330200" lvl="0" marL="457200" rtl="0" algn="l">
              <a:lnSpc>
                <a:spcPct val="100000"/>
              </a:lnSpc>
              <a:spcBef>
                <a:spcPts val="0"/>
              </a:spcBef>
              <a:spcAft>
                <a:spcPts val="0"/>
              </a:spcAft>
              <a:buClr>
                <a:srgbClr val="434343"/>
              </a:buClr>
              <a:buSzPts val="1600"/>
              <a:buChar char="●"/>
            </a:pPr>
            <a:r>
              <a:rPr lang="en" sz="1600">
                <a:solidFill>
                  <a:srgbClr val="434343"/>
                </a:solidFill>
              </a:rPr>
              <a:t>Tanning in a bed 10 or more times were more likely than non-tanning bed users to be concerned about their weight and to have dieted to lose weight</a:t>
            </a:r>
            <a:endParaRPr sz="1600">
              <a:solidFill>
                <a:srgbClr val="434343"/>
              </a:solidFill>
            </a:endParaRPr>
          </a:p>
          <a:p>
            <a:pPr indent="0" lvl="0" marL="0" rtl="0" algn="l">
              <a:lnSpc>
                <a:spcPct val="100000"/>
              </a:lnSpc>
              <a:spcBef>
                <a:spcPts val="0"/>
              </a:spcBef>
              <a:spcAft>
                <a:spcPts val="0"/>
              </a:spcAft>
              <a:buNone/>
            </a:pPr>
            <a:r>
              <a:t/>
            </a:r>
            <a:endParaRPr sz="1600">
              <a:solidFill>
                <a:srgbClr val="434343"/>
              </a:solidFill>
            </a:endParaRPr>
          </a:p>
          <a:p>
            <a:pPr indent="-330200" lvl="0" marL="457200" rtl="0" algn="l">
              <a:lnSpc>
                <a:spcPct val="100000"/>
              </a:lnSpc>
              <a:spcBef>
                <a:spcPts val="0"/>
              </a:spcBef>
              <a:spcAft>
                <a:spcPts val="0"/>
              </a:spcAft>
              <a:buClr>
                <a:srgbClr val="434343"/>
              </a:buClr>
              <a:buSzPts val="1600"/>
              <a:buChar char="●"/>
            </a:pPr>
            <a:r>
              <a:rPr lang="en" sz="1600">
                <a:solidFill>
                  <a:srgbClr val="434343"/>
                </a:solidFill>
              </a:rPr>
              <a:t>In 2006 little research had been done to examine the association between tanning and other risky behaviors</a:t>
            </a:r>
            <a:endParaRPr sz="1600">
              <a:solidFill>
                <a:srgbClr val="434343"/>
              </a:solidFill>
            </a:endParaRPr>
          </a:p>
          <a:p>
            <a:pPr indent="0" lvl="0" marL="0" rtl="0" algn="l">
              <a:lnSpc>
                <a:spcPct val="100000"/>
              </a:lnSpc>
              <a:spcBef>
                <a:spcPts val="0"/>
              </a:spcBef>
              <a:spcAft>
                <a:spcPts val="0"/>
              </a:spcAft>
              <a:buNone/>
            </a:pPr>
            <a:r>
              <a:t/>
            </a:r>
            <a:endParaRPr sz="1600">
              <a:solidFill>
                <a:srgbClr val="434343"/>
              </a:solidFill>
            </a:endParaRPr>
          </a:p>
          <a:p>
            <a:pPr indent="-330200" lvl="0" marL="457200" rtl="0" algn="l">
              <a:lnSpc>
                <a:spcPct val="100000"/>
              </a:lnSpc>
              <a:spcBef>
                <a:spcPts val="0"/>
              </a:spcBef>
              <a:spcAft>
                <a:spcPts val="0"/>
              </a:spcAft>
              <a:buClr>
                <a:srgbClr val="434343"/>
              </a:buClr>
              <a:buSzPts val="1600"/>
              <a:buChar char="●"/>
            </a:pPr>
            <a:r>
              <a:rPr lang="en" sz="1600">
                <a:solidFill>
                  <a:srgbClr val="434343"/>
                </a:solidFill>
              </a:rPr>
              <a:t>The association between tanning use and social media needs evaluation to fully grasp how social pressures influence self </a:t>
            </a:r>
            <a:r>
              <a:rPr lang="en" sz="1600">
                <a:solidFill>
                  <a:srgbClr val="434343"/>
                </a:solidFill>
              </a:rPr>
              <a:t>esteem</a:t>
            </a:r>
            <a:r>
              <a:rPr lang="en" sz="1600">
                <a:solidFill>
                  <a:srgbClr val="434343"/>
                </a:solidFill>
              </a:rPr>
              <a:t> and participating in unhealthy behaviors</a:t>
            </a:r>
            <a:endParaRPr sz="1600">
              <a:solidFill>
                <a:srgbClr val="434343"/>
              </a:solidFill>
            </a:endParaRPr>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pic>
        <p:nvPicPr>
          <p:cNvPr id="83" name="Google Shape;83;p15"/>
          <p:cNvPicPr preferRelativeResize="0"/>
          <p:nvPr/>
        </p:nvPicPr>
        <p:blipFill>
          <a:blip r:embed="rId3">
            <a:alphaModFix/>
          </a:blip>
          <a:stretch>
            <a:fillRect/>
          </a:stretch>
        </p:blipFill>
        <p:spPr>
          <a:xfrm>
            <a:off x="3448050" y="234325"/>
            <a:ext cx="3535225" cy="132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434343"/>
                </a:solidFill>
              </a:rPr>
              <a:t>Methods</a:t>
            </a:r>
            <a:endParaRPr>
              <a:solidFill>
                <a:srgbClr val="434343"/>
              </a:solidFill>
            </a:endParaRPr>
          </a:p>
        </p:txBody>
      </p:sp>
      <p:sp>
        <p:nvSpPr>
          <p:cNvPr id="89" name="Google Shape;89;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434343"/>
              </a:buClr>
              <a:buSzPts val="1800"/>
              <a:buChar char="●"/>
            </a:pPr>
            <a:r>
              <a:rPr lang="en">
                <a:solidFill>
                  <a:srgbClr val="434343"/>
                </a:solidFill>
              </a:rPr>
              <a:t>Target population: college students ranging from age 18-25, in the UMass Amherst area</a:t>
            </a:r>
            <a:endParaRPr>
              <a:solidFill>
                <a:srgbClr val="434343"/>
              </a:solidFill>
              <a:latin typeface="Arial"/>
              <a:ea typeface="Arial"/>
              <a:cs typeface="Arial"/>
              <a:sym typeface="Arial"/>
            </a:endParaRPr>
          </a:p>
          <a:p>
            <a:pPr indent="-342900" lvl="0" marL="457200" rtl="0" algn="l">
              <a:lnSpc>
                <a:spcPct val="150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A descriptive research method was used</a:t>
            </a:r>
            <a:endParaRPr>
              <a:solidFill>
                <a:srgbClr val="434343"/>
              </a:solidFill>
              <a:latin typeface="Arial"/>
              <a:ea typeface="Arial"/>
              <a:cs typeface="Arial"/>
              <a:sym typeface="Arial"/>
            </a:endParaRPr>
          </a:p>
          <a:p>
            <a:pPr indent="-342900" lvl="0" marL="457200" rtl="0" algn="l">
              <a:lnSpc>
                <a:spcPct val="150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A survey was created and carried out on Google forms to collect our data</a:t>
            </a:r>
            <a:endParaRPr>
              <a:solidFill>
                <a:srgbClr val="434343"/>
              </a:solidFill>
              <a:latin typeface="Arial"/>
              <a:ea typeface="Arial"/>
              <a:cs typeface="Arial"/>
              <a:sym typeface="Arial"/>
            </a:endParaRPr>
          </a:p>
          <a:p>
            <a:pPr indent="-342900" lvl="0" marL="457200" rtl="0" algn="l">
              <a:lnSpc>
                <a:spcPct val="150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Distributed surveys to our friends via text message, email, and/or facebook post</a:t>
            </a:r>
            <a:endParaRPr>
              <a:solidFill>
                <a:srgbClr val="434343"/>
              </a:solidFill>
              <a:latin typeface="Arial"/>
              <a:ea typeface="Arial"/>
              <a:cs typeface="Arial"/>
              <a:sym typeface="Arial"/>
            </a:endParaRPr>
          </a:p>
          <a:p>
            <a:pPr indent="-342900" lvl="0" marL="457200" rtl="0" algn="l">
              <a:lnSpc>
                <a:spcPct val="150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Data outcome: 87 participants</a:t>
            </a:r>
            <a:endParaRPr>
              <a:solidFill>
                <a:srgbClr val="43434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Key Findings </a:t>
            </a:r>
            <a:endParaRPr>
              <a:solidFill>
                <a:srgbClr val="434343"/>
              </a:solidFill>
            </a:endParaRPr>
          </a:p>
        </p:txBody>
      </p:sp>
      <p:sp>
        <p:nvSpPr>
          <p:cNvPr id="95" name="Google Shape;95;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People reported spent 3-4 hours on their phone per day. </a:t>
            </a:r>
            <a:endParaRPr sz="1600"/>
          </a:p>
          <a:p>
            <a:pPr indent="-330200" lvl="0" marL="457200" rtl="0" algn="l">
              <a:spcBef>
                <a:spcPts val="0"/>
              </a:spcBef>
              <a:spcAft>
                <a:spcPts val="0"/>
              </a:spcAft>
              <a:buSzPts val="1600"/>
              <a:buChar char="-"/>
            </a:pPr>
            <a:r>
              <a:rPr lang="en" sz="1600"/>
              <a:t>Most were for social and non-social reason ( social being sharing a post on fb, non-social being looking up the news) </a:t>
            </a:r>
            <a:endParaRPr sz="1600"/>
          </a:p>
          <a:p>
            <a:pPr indent="-330200" lvl="0" marL="457200" rtl="0" algn="l">
              <a:spcBef>
                <a:spcPts val="0"/>
              </a:spcBef>
              <a:spcAft>
                <a:spcPts val="0"/>
              </a:spcAft>
              <a:buSzPts val="1600"/>
              <a:buChar char="-"/>
            </a:pPr>
            <a:r>
              <a:rPr lang="en" sz="1600"/>
              <a:t>The amount of time spent of their phone per day and if they go tanning or not was not </a:t>
            </a:r>
            <a:r>
              <a:rPr lang="en" sz="1600"/>
              <a:t>statistically</a:t>
            </a:r>
            <a:r>
              <a:rPr lang="en" sz="1600"/>
              <a:t> </a:t>
            </a:r>
            <a:r>
              <a:rPr lang="en" sz="1600"/>
              <a:t>significant</a:t>
            </a:r>
            <a:r>
              <a:rPr lang="en" sz="1600"/>
              <a:t>. </a:t>
            </a:r>
            <a:endParaRPr sz="1600"/>
          </a:p>
          <a:p>
            <a:pPr indent="-330200" lvl="0" marL="457200" rtl="0" algn="l">
              <a:spcBef>
                <a:spcPts val="0"/>
              </a:spcBef>
              <a:spcAft>
                <a:spcPts val="0"/>
              </a:spcAft>
              <a:buSzPts val="1600"/>
              <a:buChar char="-"/>
            </a:pPr>
            <a:r>
              <a:rPr lang="en" sz="1600"/>
              <a:t>Body imagine and if they go tanning or not was </a:t>
            </a:r>
            <a:r>
              <a:rPr lang="en" sz="1600"/>
              <a:t>statistically</a:t>
            </a:r>
            <a:r>
              <a:rPr lang="en" sz="1600"/>
              <a:t> </a:t>
            </a:r>
            <a:r>
              <a:rPr lang="en" sz="1600"/>
              <a:t>significant.</a:t>
            </a:r>
            <a:endParaRPr sz="1600"/>
          </a:p>
          <a:p>
            <a:pPr indent="-330200" lvl="0" marL="457200" rtl="0" algn="l">
              <a:spcBef>
                <a:spcPts val="0"/>
              </a:spcBef>
              <a:spcAft>
                <a:spcPts val="0"/>
              </a:spcAft>
              <a:buSzPts val="1600"/>
              <a:buChar char="-"/>
            </a:pPr>
            <a:r>
              <a:rPr lang="en" sz="1600"/>
              <a:t>Someone who goes tanning due to thinking it make them more attractive was statistically significant. </a:t>
            </a:r>
            <a:r>
              <a:rPr lang="en" sz="1600"/>
              <a:t> </a:t>
            </a:r>
            <a:endParaRPr sz="1600"/>
          </a:p>
          <a:p>
            <a:pPr indent="-330200" lvl="0" marL="457200" rtl="0" algn="l">
              <a:spcBef>
                <a:spcPts val="0"/>
              </a:spcBef>
              <a:spcAft>
                <a:spcPts val="0"/>
              </a:spcAft>
              <a:buSzPts val="1600"/>
              <a:buChar char="-"/>
            </a:pPr>
            <a:r>
              <a:rPr lang="en" sz="1600"/>
              <a:t>Those who considered </a:t>
            </a:r>
            <a:r>
              <a:rPr lang="en" sz="1600"/>
              <a:t>themselves</a:t>
            </a:r>
            <a:r>
              <a:rPr lang="en" sz="1600"/>
              <a:t> avid </a:t>
            </a:r>
            <a:r>
              <a:rPr lang="en" sz="1600"/>
              <a:t>social</a:t>
            </a:r>
            <a:r>
              <a:rPr lang="en" sz="1600"/>
              <a:t> media user and saw themselves more </a:t>
            </a:r>
            <a:r>
              <a:rPr lang="en" sz="1600"/>
              <a:t>attractive</a:t>
            </a:r>
            <a:r>
              <a:rPr lang="en" sz="1600"/>
              <a:t> when tan was a negative </a:t>
            </a:r>
            <a:r>
              <a:rPr lang="en" sz="1600"/>
              <a:t>association</a:t>
            </a:r>
            <a:r>
              <a:rPr lang="en" sz="1600"/>
              <a:t> so not </a:t>
            </a:r>
            <a:r>
              <a:rPr lang="en" sz="1600"/>
              <a:t>statistically</a:t>
            </a:r>
            <a:r>
              <a:rPr lang="en" sz="1600"/>
              <a:t> </a:t>
            </a:r>
            <a:r>
              <a:rPr lang="en" sz="1600"/>
              <a:t>significant</a:t>
            </a:r>
            <a:r>
              <a:rPr lang="en" sz="1600"/>
              <a:t>.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rPr>
              <a:t>Social Media Use and Body Image Questions </a:t>
            </a:r>
            <a:endParaRPr>
              <a:solidFill>
                <a:srgbClr val="434343"/>
              </a:solidFill>
            </a:endParaRPr>
          </a:p>
        </p:txBody>
      </p:sp>
      <p:pic>
        <p:nvPicPr>
          <p:cNvPr descr="Forms response chart. Question title: Do you think that social media has a negative or positive effect on how you view your body image?. Number of responses: 87 responses." id="101" name="Google Shape;101;p18"/>
          <p:cNvPicPr preferRelativeResize="0"/>
          <p:nvPr/>
        </p:nvPicPr>
        <p:blipFill>
          <a:blip r:embed="rId3">
            <a:alphaModFix/>
          </a:blip>
          <a:stretch>
            <a:fillRect/>
          </a:stretch>
        </p:blipFill>
        <p:spPr>
          <a:xfrm>
            <a:off x="295350" y="188725"/>
            <a:ext cx="4336176" cy="2201350"/>
          </a:xfrm>
          <a:prstGeom prst="rect">
            <a:avLst/>
          </a:prstGeom>
          <a:noFill/>
          <a:ln>
            <a:noFill/>
          </a:ln>
        </p:spPr>
      </p:pic>
      <p:pic>
        <p:nvPicPr>
          <p:cNvPr descr="Forms response chart. Question title: Has social media ever made you want to change your appearance? . Number of responses: 87 responses." id="102" name="Google Shape;102;p18"/>
          <p:cNvPicPr preferRelativeResize="0"/>
          <p:nvPr/>
        </p:nvPicPr>
        <p:blipFill>
          <a:blip r:embed="rId4">
            <a:alphaModFix/>
          </a:blip>
          <a:stretch>
            <a:fillRect/>
          </a:stretch>
        </p:blipFill>
        <p:spPr>
          <a:xfrm>
            <a:off x="295350" y="2474625"/>
            <a:ext cx="4383800" cy="2137650"/>
          </a:xfrm>
          <a:prstGeom prst="rect">
            <a:avLst/>
          </a:prstGeom>
          <a:noFill/>
          <a:ln>
            <a:noFill/>
          </a:ln>
        </p:spPr>
      </p:pic>
      <p:pic>
        <p:nvPicPr>
          <p:cNvPr id="103" name="Google Shape;103;p18"/>
          <p:cNvPicPr preferRelativeResize="0"/>
          <p:nvPr/>
        </p:nvPicPr>
        <p:blipFill>
          <a:blip r:embed="rId5">
            <a:alphaModFix/>
          </a:blip>
          <a:stretch>
            <a:fillRect/>
          </a:stretch>
        </p:blipFill>
        <p:spPr>
          <a:xfrm>
            <a:off x="4804974" y="1300863"/>
            <a:ext cx="4160050" cy="25417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Forms response chart. Question title: On average how many hours do you spend on social media in a day? (Ex: Facebook, Twitter, Instagram, Snapchat, VSCO, etc.). Number of responses: 87 responses." id="109" name="Google Shape;109;p19"/>
          <p:cNvPicPr preferRelativeResize="0"/>
          <p:nvPr/>
        </p:nvPicPr>
        <p:blipFill>
          <a:blip r:embed="rId3">
            <a:alphaModFix/>
          </a:blip>
          <a:stretch>
            <a:fillRect/>
          </a:stretch>
        </p:blipFill>
        <p:spPr>
          <a:xfrm>
            <a:off x="57151" y="76200"/>
            <a:ext cx="4207675" cy="2103837"/>
          </a:xfrm>
          <a:prstGeom prst="rect">
            <a:avLst/>
          </a:prstGeom>
          <a:noFill/>
          <a:ln>
            <a:noFill/>
          </a:ln>
        </p:spPr>
      </p:pic>
      <p:pic>
        <p:nvPicPr>
          <p:cNvPr descr="Forms response chart. Question title: Have you ever gone, or do you currently, go tanning? (indoors or outdoors). Number of responses: 87 responses." id="110" name="Google Shape;110;p19"/>
          <p:cNvPicPr preferRelativeResize="0"/>
          <p:nvPr/>
        </p:nvPicPr>
        <p:blipFill>
          <a:blip r:embed="rId4">
            <a:alphaModFix/>
          </a:blip>
          <a:stretch>
            <a:fillRect/>
          </a:stretch>
        </p:blipFill>
        <p:spPr>
          <a:xfrm>
            <a:off x="4506375" y="76199"/>
            <a:ext cx="4561549" cy="2103825"/>
          </a:xfrm>
          <a:prstGeom prst="rect">
            <a:avLst/>
          </a:prstGeom>
          <a:noFill/>
          <a:ln>
            <a:noFill/>
          </a:ln>
        </p:spPr>
      </p:pic>
      <p:pic>
        <p:nvPicPr>
          <p:cNvPr id="111" name="Google Shape;111;p19"/>
          <p:cNvPicPr preferRelativeResize="0"/>
          <p:nvPr/>
        </p:nvPicPr>
        <p:blipFill>
          <a:blip r:embed="rId5">
            <a:alphaModFix/>
          </a:blip>
          <a:stretch>
            <a:fillRect/>
          </a:stretch>
        </p:blipFill>
        <p:spPr>
          <a:xfrm>
            <a:off x="3115401" y="2332424"/>
            <a:ext cx="2913191" cy="2212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Forms response chart. Question title: How often do you check the following social media platforms:. Number of responses: ." id="117" name="Google Shape;117;p20"/>
          <p:cNvPicPr preferRelativeResize="0"/>
          <p:nvPr/>
        </p:nvPicPr>
        <p:blipFill>
          <a:blip r:embed="rId3">
            <a:alphaModFix/>
          </a:blip>
          <a:stretch>
            <a:fillRect/>
          </a:stretch>
        </p:blipFill>
        <p:spPr>
          <a:xfrm>
            <a:off x="152400" y="1602350"/>
            <a:ext cx="8839200" cy="16941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Forms response chart. Question title: How often do you check the following social media platforms:. Number of responses: ." id="123" name="Google Shape;123;p21"/>
          <p:cNvPicPr preferRelativeResize="0"/>
          <p:nvPr/>
        </p:nvPicPr>
        <p:blipFill rotWithShape="1">
          <a:blip r:embed="rId3">
            <a:alphaModFix/>
          </a:blip>
          <a:srcRect b="0" l="54912" r="30756" t="0"/>
          <a:stretch/>
        </p:blipFill>
        <p:spPr>
          <a:xfrm>
            <a:off x="1663962" y="524225"/>
            <a:ext cx="1450075" cy="1939275"/>
          </a:xfrm>
          <a:prstGeom prst="rect">
            <a:avLst/>
          </a:prstGeom>
          <a:noFill/>
          <a:ln>
            <a:noFill/>
          </a:ln>
        </p:spPr>
      </p:pic>
      <p:pic>
        <p:nvPicPr>
          <p:cNvPr descr="Forms response chart. Question title: How often do you check the following social media platforms:. Number of responses: ." id="124" name="Google Shape;124;p21"/>
          <p:cNvPicPr preferRelativeResize="0"/>
          <p:nvPr/>
        </p:nvPicPr>
        <p:blipFill rotWithShape="1">
          <a:blip r:embed="rId4">
            <a:alphaModFix/>
          </a:blip>
          <a:srcRect b="73632" l="0" r="69434" t="0"/>
          <a:stretch/>
        </p:blipFill>
        <p:spPr>
          <a:xfrm>
            <a:off x="680550" y="137150"/>
            <a:ext cx="3416899" cy="564950"/>
          </a:xfrm>
          <a:prstGeom prst="rect">
            <a:avLst/>
          </a:prstGeom>
          <a:noFill/>
          <a:ln>
            <a:noFill/>
          </a:ln>
        </p:spPr>
      </p:pic>
      <p:pic>
        <p:nvPicPr>
          <p:cNvPr descr="Forms response chart. Question title: Have you ever gone, or do you currently, go tanning? (indoors or outdoors). Number of responses: 87 responses." id="125" name="Google Shape;125;p21"/>
          <p:cNvPicPr preferRelativeResize="0"/>
          <p:nvPr/>
        </p:nvPicPr>
        <p:blipFill>
          <a:blip r:embed="rId5">
            <a:alphaModFix/>
          </a:blip>
          <a:stretch>
            <a:fillRect/>
          </a:stretch>
        </p:blipFill>
        <p:spPr>
          <a:xfrm>
            <a:off x="152400" y="2463512"/>
            <a:ext cx="4473201" cy="2063075"/>
          </a:xfrm>
          <a:prstGeom prst="rect">
            <a:avLst/>
          </a:prstGeom>
          <a:noFill/>
          <a:ln>
            <a:noFill/>
          </a:ln>
        </p:spPr>
      </p:pic>
      <p:pic>
        <p:nvPicPr>
          <p:cNvPr id="126" name="Google Shape;126;p21"/>
          <p:cNvPicPr preferRelativeResize="0"/>
          <p:nvPr/>
        </p:nvPicPr>
        <p:blipFill>
          <a:blip r:embed="rId6">
            <a:alphaModFix/>
          </a:blip>
          <a:stretch>
            <a:fillRect/>
          </a:stretch>
        </p:blipFill>
        <p:spPr>
          <a:xfrm>
            <a:off x="5602175" y="137146"/>
            <a:ext cx="2746475" cy="2156700"/>
          </a:xfrm>
          <a:prstGeom prst="rect">
            <a:avLst/>
          </a:prstGeom>
          <a:noFill/>
          <a:ln>
            <a:noFill/>
          </a:ln>
        </p:spPr>
      </p:pic>
      <p:pic>
        <p:nvPicPr>
          <p:cNvPr id="127" name="Google Shape;127;p21"/>
          <p:cNvPicPr preferRelativeResize="0"/>
          <p:nvPr/>
        </p:nvPicPr>
        <p:blipFill>
          <a:blip r:embed="rId7">
            <a:alphaModFix/>
          </a:blip>
          <a:stretch>
            <a:fillRect/>
          </a:stretch>
        </p:blipFill>
        <p:spPr>
          <a:xfrm>
            <a:off x="5179126" y="2446246"/>
            <a:ext cx="3592566" cy="209817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