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7" r:id="rId3"/>
    <p:sldId id="268" r:id="rId4"/>
    <p:sldId id="270" r:id="rId5"/>
    <p:sldId id="27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A271-8966-4977-9B15-156FD2E4CF52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E455-C192-45B6-BDC9-3A6BF73F0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1E455-C192-45B6-BDC9-3A6BF73F032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8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5C667-483F-4F1B-A5D0-98B8063D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84C7E-A4AE-42EC-B62F-B63BBD7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6F700-63BD-4AEC-A329-297FDE39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65F82-A525-4493-B6E3-F376AC5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6EE87-A090-4241-8A09-DB5612B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9803-7999-4CC5-8ADD-A3A6C893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7482F-3CD5-412C-850B-73AF397C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9D5AD-1D2B-4324-80B1-C49AFE0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25C48-B06C-45E9-8233-01CE2DD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464A6-C6E8-45F8-8B76-ECB3A2B5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08F1C3-9E61-4764-B6FA-C9661926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96348-DBD2-4F3F-860D-91266F0A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266F3-ACA4-4BC6-BD3B-824C34F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3C69A-FC14-4F35-81CF-8EA937A7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6346E-A3B6-4C10-9C82-6BF9A83C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3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8358-AAFA-4958-BCC8-0E26B913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08F47-5640-4DC6-8A22-C2A4913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C2CA7-EF7F-4E1D-BF39-9054EA1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2CCE1-C195-4E4B-8828-F839C0F4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D02E-1220-45D3-8986-ABEA55F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A10A3-3276-4E19-91A8-1B300D9A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95E3C-DD22-499B-90A3-3C4AEBBB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3A9B-E419-4F60-B414-9C5AA07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9171D-754C-4A6F-8DC5-69E82841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71D58-2FEA-4AC1-9C2F-BABE49D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F602C-0721-4F0B-8AC4-4742821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F1290-F396-4A8B-B560-23B48DDB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6D63FB-F696-4A1F-8B67-E0923781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003C-20C5-4141-8A53-932AB83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A79E1-9600-4457-AC00-803A25E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B992-5FA9-4AC2-9B35-1A97518A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B31BD-D973-456D-827B-63DA2098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A57AB-5170-40F6-9E5F-EC3414FE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2F965-FC8D-4DD4-ABA6-3E5FB010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0E32F-219E-4722-B35A-CE7442A5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DBDB6B-6FFC-4739-A107-4154ECA4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B5375-CEA2-4E5C-AF2E-CAF12B27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1B881-2B80-4EB1-A58C-8DEF132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EB81BE-E861-43FD-803F-0780138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3E4F-7129-4DE1-8603-398D4B6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7B4C1-A8BE-4C1C-BE16-2925D64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CEDB2-FE7E-4100-98DA-105BF81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50F0C-5030-4CBA-8113-1D584A16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D0C0CD-7E1F-48B0-B0F2-8F6C498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4CB28-E685-47FB-AB4D-E0B0B2B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0417E5-724D-43DC-97A2-C8850E2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D048-7D4E-45AC-B447-024B587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7AD3A-5275-4151-81E3-AF6041D6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500D16-23FB-49B5-8951-CA3646EC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3C9AC-5CE9-47D7-AF87-DEBD3036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67C58-0CDB-4BB3-946A-9F4F2C6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0106EA-D895-4A46-9AD8-40A0257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86EB-883E-4638-BF1A-D7B331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AF89EA-9861-463E-8374-BE0352A8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44FE0-9847-4A7A-BF79-3D655DA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01929-3049-4A79-AFD7-A0360BEC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34CFB-A637-40C8-9332-EE84652A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C8B40-6C40-4A40-9407-9930C6C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F3527-BE03-4D14-B5F8-FFFFEBF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2E27A-72CD-4F5A-8B31-EB3A765E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006FE-EE0A-4A30-865C-D81A1164B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49437-FED8-4D93-897B-F7320C2D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B3D8D-6A93-47C4-B5A5-34A0DD42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1C7-B215-4BB5-9338-F87CA76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10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2634615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ru-RU" sz="3200" dirty="0"/>
              <a:t>Статический класс </a:t>
            </a:r>
            <a:r>
              <a:rPr lang="en-US" sz="3200" dirty="0"/>
              <a:t>File</a:t>
            </a:r>
            <a:endParaRPr lang="ru-RU" sz="3200" dirty="0"/>
          </a:p>
          <a:p>
            <a:pPr>
              <a:buClr>
                <a:srgbClr val="002060"/>
              </a:buClr>
            </a:pPr>
            <a:r>
              <a:rPr lang="ru-RU" dirty="0"/>
              <a:t>Методы статического класса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/>
              <a:t>для создания, </a:t>
            </a:r>
            <a:r>
              <a:rPr lang="ru-RU" dirty="0"/>
              <a:t>чтения и записи строк и массивов строк в файлы. </a:t>
            </a:r>
          </a:p>
          <a:p>
            <a:pPr>
              <a:buClr>
                <a:srgbClr val="002060"/>
              </a:buClr>
            </a:pPr>
            <a:r>
              <a:rPr lang="ru-RU" dirty="0"/>
              <a:t>Способы открытия файла, запись, чтение, очистки, записывания в конец файла. </a:t>
            </a:r>
          </a:p>
          <a:p>
            <a:pPr>
              <a:buClr>
                <a:srgbClr val="002060"/>
              </a:buClr>
            </a:pPr>
            <a:r>
              <a:rPr lang="ru-RU" dirty="0"/>
              <a:t>Обеспечение безопасности программы с использованием класса </a:t>
            </a:r>
            <a:r>
              <a:rPr lang="ru-RU" dirty="0" err="1"/>
              <a:t>File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54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910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Методы статического класса </a:t>
            </a:r>
            <a:r>
              <a:rPr lang="ru-RU" sz="3600" dirty="0" err="1"/>
              <a:t>File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8919B5-CCCE-44A3-8053-ADC79CB9135D}"/>
              </a:ext>
            </a:extLst>
          </p:cNvPr>
          <p:cNvSpPr/>
          <p:nvPr/>
        </p:nvSpPr>
        <p:spPr>
          <a:xfrm>
            <a:off x="243840" y="928916"/>
            <a:ext cx="11592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 c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одержит статические методы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создания, копирования, удаления, перемещения и открытия одного файла, а также помогает при создании объектов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FileStream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СТРОК/ТЕКСТА: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4A276F-5776-40E8-8EF5-0DE8ED9A3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28913"/>
              </p:ext>
            </p:extLst>
          </p:nvPr>
        </p:nvGraphicFramePr>
        <p:xfrm>
          <a:off x="377825" y="2975134"/>
          <a:ext cx="10727056" cy="3557771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4236795">
                  <a:extLst>
                    <a:ext uri="{9D8B030D-6E8A-4147-A177-3AD203B41FA5}">
                      <a16:colId xmlns:a16="http://schemas.microsoft.com/office/drawing/2014/main" val="3336324233"/>
                    </a:ext>
                  </a:extLst>
                </a:gridCol>
                <a:gridCol w="6490261">
                  <a:extLst>
                    <a:ext uri="{9D8B030D-6E8A-4147-A177-3AD203B41FA5}">
                      <a16:colId xmlns:a16="http://schemas.microsoft.com/office/drawing/2014/main" val="317520043"/>
                    </a:ext>
                  </a:extLst>
                </a:gridCol>
              </a:tblGrid>
              <a:tr h="837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AppendAllLines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IEnumerable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Добавляет строки в файл, затем закрывает файл.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указанный файл не существует, этот метод создает файл, записывает в него указанные строки и затем закрывает файл.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36490"/>
                  </a:ext>
                </a:extLst>
              </a:tr>
              <a:tr h="10464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AppendAllLines</a:t>
                      </a:r>
                      <a:r>
                        <a:rPr lang="en-US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(String, </a:t>
                      </a:r>
                      <a:r>
                        <a:rPr lang="en-US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IEnumerable</a:t>
                      </a:r>
                      <a:r>
                        <a:rPr lang="en-US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&lt;String&gt;, Encoding)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Добавляет строки в файл, используя заданную кодировку, затем закрывает файл.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указанный файл не существует, этот метод создает файл, записывает в него указанные строки и затем закрывает файл.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27356"/>
                  </a:ext>
                </a:extLst>
              </a:tr>
              <a:tr h="10464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AppendAllText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u="non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 файл, добавляет в него указанную строку и затем закрывает файл.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u="non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файл не существует, этот метод создает файл, записывает в него указанную строку и затем закрывает файл.</a:t>
                      </a:r>
                      <a:endParaRPr lang="ru-RU" sz="1600" b="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450000"/>
                  </a:ext>
                </a:extLst>
              </a:tr>
              <a:tr h="6278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AppendAllText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Добавляет указанную строку в файл, используя заданную кодировку,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(создавая файл, если он не существует).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704084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4D78D5-D83B-4873-A7A7-8EBF45411D40}"/>
              </a:ext>
            </a:extLst>
          </p:cNvPr>
          <p:cNvSpPr/>
          <p:nvPr/>
        </p:nvSpPr>
        <p:spPr>
          <a:xfrm>
            <a:off x="7132320" y="2060288"/>
            <a:ext cx="523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/>
              <a:t>* </a:t>
            </a:r>
            <a:r>
              <a:rPr lang="en-US" sz="1600" dirty="0" err="1"/>
              <a:t>IEnumarable</a:t>
            </a:r>
            <a:r>
              <a:rPr lang="en-US" sz="1600" dirty="0"/>
              <a:t> </a:t>
            </a:r>
            <a:r>
              <a:rPr lang="ru-RU" sz="1600" dirty="0"/>
              <a:t>предоставляет </a:t>
            </a:r>
            <a:r>
              <a:rPr lang="ru-RU" sz="1600" dirty="0" err="1"/>
              <a:t>перечислитель</a:t>
            </a:r>
            <a:r>
              <a:rPr lang="ru-RU" sz="1600" dirty="0"/>
              <a:t>, который поддерживает простой перебор элементов в указанной коллекции. – например массив строк.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910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Методы статического класса </a:t>
            </a:r>
            <a:r>
              <a:rPr lang="ru-RU" sz="3600" dirty="0" err="1"/>
              <a:t>File</a:t>
            </a:r>
            <a:endParaRPr lang="ru-RU" sz="36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20212F3-4ECB-48B6-9331-677C347B9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54913"/>
              </p:ext>
            </p:extLst>
          </p:nvPr>
        </p:nvGraphicFramePr>
        <p:xfrm>
          <a:off x="443504" y="1388745"/>
          <a:ext cx="11304992" cy="512792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4000327">
                  <a:extLst>
                    <a:ext uri="{9D8B030D-6E8A-4147-A177-3AD203B41FA5}">
                      <a16:colId xmlns:a16="http://schemas.microsoft.com/office/drawing/2014/main" val="4278775048"/>
                    </a:ext>
                  </a:extLst>
                </a:gridCol>
                <a:gridCol w="7304665">
                  <a:extLst>
                    <a:ext uri="{9D8B030D-6E8A-4147-A177-3AD203B41FA5}">
                      <a16:colId xmlns:a16="http://schemas.microsoft.com/office/drawing/2014/main" val="2915348143"/>
                    </a:ext>
                  </a:extLst>
                </a:gridCol>
              </a:tblGrid>
              <a:tr h="786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</a:rPr>
                        <a:t>WriteAllLines</a:t>
                      </a:r>
                      <a:r>
                        <a:rPr lang="ru-RU" sz="1600" b="0" u="none" dirty="0">
                          <a:effectLst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</a:rPr>
                        <a:t>[])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49449" marT="124724" marB="12472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>
                          <a:effectLst/>
                        </a:rPr>
                        <a:t>Создает новый файл, записывает в него указанный массив строк и затем закрывает файл.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>
                          <a:effectLst/>
                        </a:rPr>
                        <a:t>Если целевой файл уже существует, он будет переопределен.</a:t>
                      </a:r>
                      <a:endParaRPr lang="ru-RU" sz="1600" b="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4724" marB="124724"/>
                </a:tc>
                <a:extLst>
                  <a:ext uri="{0D108BD9-81ED-4DB2-BD59-A6C34878D82A}">
                    <a16:rowId xmlns:a16="http://schemas.microsoft.com/office/drawing/2014/main" val="92285209"/>
                  </a:ext>
                </a:extLst>
              </a:tr>
              <a:tr h="603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</a:rPr>
                        <a:t>WriteAllLines</a:t>
                      </a:r>
                      <a:r>
                        <a:rPr lang="ru-RU" sz="1600" b="0" u="none" dirty="0">
                          <a:effectLst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</a:rPr>
                        <a:t>[], </a:t>
                      </a:r>
                      <a:r>
                        <a:rPr lang="ru-RU" sz="1600" b="0" u="none" dirty="0" err="1">
                          <a:effectLst/>
                        </a:rPr>
                        <a:t>Encoding</a:t>
                      </a:r>
                      <a:r>
                        <a:rPr lang="ru-RU" sz="1600" b="0" u="none" dirty="0">
                          <a:effectLst/>
                        </a:rPr>
                        <a:t>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49449" marT="124724" marB="12472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>
                          <a:effectLst/>
                        </a:rPr>
                        <a:t>Создает новый файл, записывает указанный массив строк в этот файл, используя заданную кодировку, затем закрывает файл.</a:t>
                      </a:r>
                      <a:endParaRPr lang="ru-RU" sz="1600" b="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4724" marB="124724"/>
                </a:tc>
                <a:extLst>
                  <a:ext uri="{0D108BD9-81ED-4DB2-BD59-A6C34878D82A}">
                    <a16:rowId xmlns:a16="http://schemas.microsoft.com/office/drawing/2014/main" val="3706163600"/>
                  </a:ext>
                </a:extLst>
              </a:tr>
              <a:tr h="786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</a:rPr>
                        <a:t>WriteAllLines</a:t>
                      </a:r>
                      <a:r>
                        <a:rPr lang="ru-RU" sz="1600" b="0" u="none" dirty="0">
                          <a:effectLst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</a:rPr>
                        <a:t>IEnumerable</a:t>
                      </a:r>
                      <a:r>
                        <a:rPr lang="ru-RU" sz="1600" b="0" u="none" dirty="0">
                          <a:effectLst/>
                        </a:rPr>
                        <a:t>&lt;</a:t>
                      </a:r>
                      <a:r>
                        <a:rPr lang="ru-RU" sz="1600" b="0" u="none" dirty="0" err="1">
                          <a:effectLst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</a:rPr>
                        <a:t>&gt;)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49449" marT="124724" marB="12472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>
                          <a:effectLst/>
                        </a:rPr>
                        <a:t>Создает новый файл, записывает в него коллекцию строк, затем закрывает файл.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>
                          <a:effectLst/>
                        </a:rPr>
                        <a:t>Если целевой файл уже существует, он будет переопределен.</a:t>
                      </a:r>
                      <a:endParaRPr lang="ru-RU" sz="1600" b="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4724" marB="124724"/>
                </a:tc>
                <a:extLst>
                  <a:ext uri="{0D108BD9-81ED-4DB2-BD59-A6C34878D82A}">
                    <a16:rowId xmlns:a16="http://schemas.microsoft.com/office/drawing/2014/main" val="4064183739"/>
                  </a:ext>
                </a:extLst>
              </a:tr>
              <a:tr h="603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dirty="0" err="1">
                          <a:effectLst/>
                        </a:rPr>
                        <a:t>WriteAllLines</a:t>
                      </a:r>
                      <a:r>
                        <a:rPr lang="en-US" sz="1600" b="0" u="none" dirty="0">
                          <a:effectLst/>
                        </a:rPr>
                        <a:t>(String, </a:t>
                      </a:r>
                      <a:r>
                        <a:rPr lang="en-US" sz="1600" b="0" u="none" dirty="0" err="1">
                          <a:effectLst/>
                        </a:rPr>
                        <a:t>IEnumerable</a:t>
                      </a:r>
                      <a:r>
                        <a:rPr lang="en-US" sz="1600" b="0" u="none" dirty="0">
                          <a:effectLst/>
                        </a:rPr>
                        <a:t>&lt;String&gt;, Encoding)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49449" marT="124724" marB="12472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>
                          <a:effectLst/>
                        </a:rPr>
                        <a:t>Создает новый файл, используя указанную кодировку, записывает коллекцию строк в этот файл, затем закрывает файл.</a:t>
                      </a:r>
                      <a:endParaRPr lang="ru-RU" sz="1600" b="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4724" marB="124724"/>
                </a:tc>
                <a:extLst>
                  <a:ext uri="{0D108BD9-81ED-4DB2-BD59-A6C34878D82A}">
                    <a16:rowId xmlns:a16="http://schemas.microsoft.com/office/drawing/2014/main" val="3438488927"/>
                  </a:ext>
                </a:extLst>
              </a:tr>
              <a:tr h="786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</a:rPr>
                        <a:t>WriteAllText</a:t>
                      </a:r>
                      <a:r>
                        <a:rPr lang="ru-RU" sz="1600" b="0" u="none" dirty="0">
                          <a:effectLst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</a:rPr>
                        <a:t>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49449" marT="124724" marB="12472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>
                          <a:effectLst/>
                        </a:rPr>
                        <a:t>Создает новый файл, записывает в него указанную строку и затем закрывает файл.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>
                          <a:effectLst/>
                        </a:rPr>
                        <a:t>Если целевой файл уже существует, он будет переопределен.</a:t>
                      </a:r>
                      <a:endParaRPr lang="ru-RU" sz="1600" b="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4724" marB="124724"/>
                </a:tc>
                <a:extLst>
                  <a:ext uri="{0D108BD9-81ED-4DB2-BD59-A6C34878D82A}">
                    <a16:rowId xmlns:a16="http://schemas.microsoft.com/office/drawing/2014/main" val="1061123835"/>
                  </a:ext>
                </a:extLst>
              </a:tr>
              <a:tr h="786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</a:rPr>
                        <a:t>WriteAllText</a:t>
                      </a:r>
                      <a:r>
                        <a:rPr lang="ru-RU" sz="1600" b="0" u="none" dirty="0">
                          <a:effectLst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</a:rPr>
                        <a:t>Encoding</a:t>
                      </a:r>
                      <a:r>
                        <a:rPr lang="ru-RU" sz="1600" b="0" u="none" dirty="0">
                          <a:effectLst/>
                        </a:rPr>
                        <a:t>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49449" marT="124724" marB="12472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</a:rPr>
                        <a:t>Создает новый файл, записывает указанную строку в этот файл, используя заданную кодировку, и затем закрывает файл. Если целевой файл уже существует, он будет переопределен.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4724" marB="124724"/>
                </a:tc>
                <a:extLst>
                  <a:ext uri="{0D108BD9-81ED-4DB2-BD59-A6C34878D82A}">
                    <a16:rowId xmlns:a16="http://schemas.microsoft.com/office/drawing/2014/main" val="1555066894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8CFC83-86FA-4F56-957B-01A65A28A962}"/>
              </a:ext>
            </a:extLst>
          </p:cNvPr>
          <p:cNvSpPr/>
          <p:nvPr/>
        </p:nvSpPr>
        <p:spPr>
          <a:xfrm>
            <a:off x="355456" y="967180"/>
            <a:ext cx="6850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НОВОГО ФАЙЛА С ДОБАВЛЕНИЕ СТРОК/ТЕКСТА</a:t>
            </a:r>
          </a:p>
        </p:txBody>
      </p:sp>
    </p:spTree>
    <p:extLst>
      <p:ext uri="{BB962C8B-B14F-4D97-AF65-F5344CB8AC3E}">
        <p14:creationId xmlns:p14="http://schemas.microsoft.com/office/powerpoint/2010/main" val="248099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910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Методы статического класса </a:t>
            </a:r>
            <a:r>
              <a:rPr lang="ru-RU" sz="3600" dirty="0" err="1"/>
              <a:t>File</a:t>
            </a:r>
            <a:endParaRPr lang="ru-RU" sz="3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8CFC83-86FA-4F56-957B-01A65A28A962}"/>
              </a:ext>
            </a:extLst>
          </p:cNvPr>
          <p:cNvSpPr/>
          <p:nvPr/>
        </p:nvSpPr>
        <p:spPr>
          <a:xfrm>
            <a:off x="355456" y="951863"/>
            <a:ext cx="271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СЧИТЫВАНИЕ ФАЙЛА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A43C997-8C95-400C-805D-7C4A4956C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21318"/>
              </p:ext>
            </p:extLst>
          </p:nvPr>
        </p:nvGraphicFramePr>
        <p:xfrm>
          <a:off x="355456" y="1392315"/>
          <a:ext cx="10881504" cy="476143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4068783">
                  <a:extLst>
                    <a:ext uri="{9D8B030D-6E8A-4147-A177-3AD203B41FA5}">
                      <a16:colId xmlns:a16="http://schemas.microsoft.com/office/drawing/2014/main" val="1958808909"/>
                    </a:ext>
                  </a:extLst>
                </a:gridCol>
                <a:gridCol w="6812721">
                  <a:extLst>
                    <a:ext uri="{9D8B030D-6E8A-4147-A177-3AD203B41FA5}">
                      <a16:colId xmlns:a16="http://schemas.microsoft.com/office/drawing/2014/main" val="37736260"/>
                    </a:ext>
                  </a:extLst>
                </a:gridCol>
              </a:tblGrid>
              <a:tr h="5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ReadAllBytes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06920" marT="103460" marB="1034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 двоичный файл, считывает содержимое файла в массив байтов и затем закрывает файл.</a:t>
                      </a:r>
                      <a:endParaRPr lang="ru-RU" sz="1600" b="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3460" marB="103460"/>
                </a:tc>
                <a:extLst>
                  <a:ext uri="{0D108BD9-81ED-4DB2-BD59-A6C34878D82A}">
                    <a16:rowId xmlns:a16="http://schemas.microsoft.com/office/drawing/2014/main" val="3944566545"/>
                  </a:ext>
                </a:extLst>
              </a:tr>
              <a:tr h="5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ReadAllLines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*Возвращает</a:t>
                      </a:r>
                      <a:r>
                        <a:rPr lang="en-US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string[]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06920" marT="103460" marB="1034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 текстовый файл, считывает все строки файла и затем закрывает файл.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3460" marB="103460"/>
                </a:tc>
                <a:extLst>
                  <a:ext uri="{0D108BD9-81ED-4DB2-BD59-A6C34878D82A}">
                    <a16:rowId xmlns:a16="http://schemas.microsoft.com/office/drawing/2014/main" val="1170058125"/>
                  </a:ext>
                </a:extLst>
              </a:tr>
              <a:tr h="5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ReadAllLines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06920" marT="103460" marB="1034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 файл, считывает все строки файла с заданной кодировкой и затем закрывает файл.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3460" marB="103460"/>
                </a:tc>
                <a:extLst>
                  <a:ext uri="{0D108BD9-81ED-4DB2-BD59-A6C34878D82A}">
                    <a16:rowId xmlns:a16="http://schemas.microsoft.com/office/drawing/2014/main" val="3689236995"/>
                  </a:ext>
                </a:extLst>
              </a:tr>
              <a:tr h="755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ReadLines</a:t>
                      </a:r>
                      <a:r>
                        <a:rPr lang="en-US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Enumarable</a:t>
                      </a:r>
                      <a:r>
                        <a:rPr lang="en-US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&lt;string&gt;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06920" marT="103460" marB="1034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Считывает строки файла.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3460" marB="103460"/>
                </a:tc>
                <a:extLst>
                  <a:ext uri="{0D108BD9-81ED-4DB2-BD59-A6C34878D82A}">
                    <a16:rowId xmlns:a16="http://schemas.microsoft.com/office/drawing/2014/main" val="2610076581"/>
                  </a:ext>
                </a:extLst>
              </a:tr>
              <a:tr h="403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ReadLines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06920" marT="103460" marB="1034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Считывает строки файла с заданной кодировкой.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3460" marB="103460"/>
                </a:tc>
                <a:extLst>
                  <a:ext uri="{0D108BD9-81ED-4DB2-BD59-A6C34878D82A}">
                    <a16:rowId xmlns:a16="http://schemas.microsoft.com/office/drawing/2014/main" val="3155668284"/>
                  </a:ext>
                </a:extLst>
              </a:tr>
              <a:tr h="5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ReadAllText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06920" marT="103460" marB="1034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 текстовый файл, считывает весь текст файла и затем закрывает файл.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3460" marB="103460"/>
                </a:tc>
                <a:extLst>
                  <a:ext uri="{0D108BD9-81ED-4DB2-BD59-A6C34878D82A}">
                    <a16:rowId xmlns:a16="http://schemas.microsoft.com/office/drawing/2014/main" val="2261557226"/>
                  </a:ext>
                </a:extLst>
              </a:tr>
              <a:tr h="57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ReadAllText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u="non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Encoding</a:t>
                      </a: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06920" marT="103460" marB="1034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 файл, считывает весь текст файла с заданной кодировкой и затем закрывает файл.</a:t>
                      </a:r>
                      <a:endParaRPr lang="ru-RU" sz="1600" b="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3460" marB="103460"/>
                </a:tc>
                <a:extLst>
                  <a:ext uri="{0D108BD9-81ED-4DB2-BD59-A6C34878D82A}">
                    <a16:rowId xmlns:a16="http://schemas.microsoft.com/office/drawing/2014/main" val="185462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84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910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Методы статического класса </a:t>
            </a:r>
            <a:r>
              <a:rPr lang="ru-RU" sz="3600" dirty="0" err="1"/>
              <a:t>File</a:t>
            </a:r>
            <a:endParaRPr lang="ru-RU" sz="3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8CFC83-86FA-4F56-957B-01A65A28A962}"/>
              </a:ext>
            </a:extLst>
          </p:cNvPr>
          <p:cNvSpPr/>
          <p:nvPr/>
        </p:nvSpPr>
        <p:spPr>
          <a:xfrm>
            <a:off x="9013450" y="1067951"/>
            <a:ext cx="2841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РАБОТЫ С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2864C1-6EAB-4797-A7D5-7C5AEAD8C85F}"/>
              </a:ext>
            </a:extLst>
          </p:cNvPr>
          <p:cNvSpPr/>
          <p:nvPr/>
        </p:nvSpPr>
        <p:spPr>
          <a:xfrm>
            <a:off x="0" y="137672"/>
            <a:ext cx="104343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 = </a:t>
            </a:r>
            <a:r>
              <a:rPr 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@"../../../Test.txt"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File.WriteAllText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//создание/переопределение файла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mas_lines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"2"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"3"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mas1_lines = {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"добавленная строка1"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"добавленная строка2"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File.WriteAllLines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mas_lines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Encoding.Default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перезапись: добавление строк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File.AppendAllLines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(path, mas1_lines,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Encoding.Default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дозапись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добавление строк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res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File.ReadAllLines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Encoding.Default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считывание строк файла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"считывание через </a:t>
            </a:r>
            <a:r>
              <a:rPr lang="ru-RU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res.Length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"Не найден файл для чтения"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C6BE44-17D7-43F5-AB5F-325E964DD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36" b="58824"/>
          <a:stretch/>
        </p:blipFill>
        <p:spPr>
          <a:xfrm>
            <a:off x="7608125" y="4131943"/>
            <a:ext cx="3705035" cy="21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10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675</Words>
  <Application>Microsoft Office PowerPoint</Application>
  <PresentationFormat>Широкоэкранный</PresentationFormat>
  <Paragraphs>87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Модуль 1 Семинар 10 </vt:lpstr>
      <vt:lpstr>Методы статического класса File</vt:lpstr>
      <vt:lpstr>Методы статического класса File</vt:lpstr>
      <vt:lpstr>Методы статического класса File</vt:lpstr>
      <vt:lpstr>Методы статического класса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Наталия Дубина</dc:creator>
  <cp:lastModifiedBy>Наталия Дубина</cp:lastModifiedBy>
  <cp:revision>77</cp:revision>
  <dcterms:created xsi:type="dcterms:W3CDTF">2019-07-01T07:56:39Z</dcterms:created>
  <dcterms:modified xsi:type="dcterms:W3CDTF">2019-07-02T09:41:30Z</dcterms:modified>
</cp:coreProperties>
</file>