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71" r:id="rId4"/>
    <p:sldId id="268" r:id="rId5"/>
    <p:sldId id="273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3081655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sz="3200" dirty="0"/>
              <a:t>Строки</a:t>
            </a:r>
          </a:p>
          <a:p>
            <a:pPr>
              <a:buClr>
                <a:srgbClr val="002060"/>
              </a:buClr>
            </a:pPr>
            <a:r>
              <a:rPr lang="ru-RU" dirty="0"/>
              <a:t>Символьный тип </a:t>
            </a:r>
            <a:r>
              <a:rPr lang="ru-RU" dirty="0" err="1"/>
              <a:t>char</a:t>
            </a:r>
            <a:endParaRPr lang="ru-RU" dirty="0"/>
          </a:p>
          <a:p>
            <a:pPr>
              <a:buClr>
                <a:srgbClr val="002060"/>
              </a:buClr>
            </a:pPr>
            <a:r>
              <a:rPr lang="ru-RU" dirty="0"/>
              <a:t> Определение строки</a:t>
            </a:r>
          </a:p>
          <a:p>
            <a:pPr>
              <a:buClr>
                <a:srgbClr val="002060"/>
              </a:buClr>
            </a:pPr>
            <a:r>
              <a:rPr lang="ru-RU" dirty="0"/>
              <a:t> Работа со строками,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ru-RU" dirty="0"/>
              <a:t>    индексация по символам,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ru-RU" dirty="0"/>
              <a:t>    применение цикла </a:t>
            </a:r>
            <a:r>
              <a:rPr lang="ru-RU" dirty="0" err="1"/>
              <a:t>for</a:t>
            </a:r>
            <a:endParaRPr lang="ru-RU" dirty="0"/>
          </a:p>
          <a:p>
            <a:pPr>
              <a:buClr>
                <a:srgbClr val="002060"/>
              </a:buClr>
            </a:pPr>
            <a:r>
              <a:rPr lang="ru-RU" dirty="0"/>
              <a:t>Операции над строками. Класс </a:t>
            </a:r>
            <a:r>
              <a:rPr lang="en-US" dirty="0"/>
              <a:t>String.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Символьный тип </a:t>
            </a:r>
            <a:r>
              <a:rPr lang="ru-RU" sz="3600" dirty="0" err="1"/>
              <a:t>char</a:t>
            </a:r>
            <a:endParaRPr lang="ru-RU" sz="36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88C8F69-6ABE-42B5-9447-EB7988636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72442"/>
              </p:ext>
            </p:extLst>
          </p:nvPr>
        </p:nvGraphicFramePr>
        <p:xfrm>
          <a:off x="801370" y="1035209"/>
          <a:ext cx="10354310" cy="13422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98622">
                  <a:extLst>
                    <a:ext uri="{9D8B030D-6E8A-4147-A177-3AD203B41FA5}">
                      <a16:colId xmlns:a16="http://schemas.microsoft.com/office/drawing/2014/main" val="86656110"/>
                    </a:ext>
                  </a:extLst>
                </a:gridCol>
                <a:gridCol w="7755688">
                  <a:extLst>
                    <a:ext uri="{9D8B030D-6E8A-4147-A177-3AD203B41FA5}">
                      <a16:colId xmlns:a16="http://schemas.microsoft.com/office/drawing/2014/main" val="2815009891"/>
                    </a:ext>
                  </a:extLst>
                </a:gridCol>
              </a:tblGrid>
              <a:tr h="1342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Char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Представлен системным типом System.Char.</a:t>
                      </a:r>
                      <a:endParaRPr lang="ru-RU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Символ Юникода. 16-битовый символ </a:t>
                      </a:r>
                      <a:r>
                        <a:rPr lang="ru-RU" sz="1700" dirty="0" err="1">
                          <a:effectLst/>
                        </a:rPr>
                        <a:t>Unicode</a:t>
                      </a:r>
                      <a:r>
                        <a:rPr lang="ru-RU" sz="17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 (представляет 16-разрядные значения без знака в пределах от 0 до 65 535)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При объявлении ставятся одиночные кавычки. Например, 'а'.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09303763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F0DC0E-87AE-43AF-A7DA-85F57BE1420D}"/>
              </a:ext>
            </a:extLst>
          </p:cNvPr>
          <p:cNvSpPr/>
          <p:nvPr/>
        </p:nvSpPr>
        <p:spPr>
          <a:xfrm>
            <a:off x="801370" y="2504721"/>
            <a:ext cx="9714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Несмотря  на  то,  что  тип 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определен  в  C#  как  целочисленный,  его  не  следует путать со всеми остальными целочисленными типами.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Дело в том, что в C# отсутствует  автоматическое  преобразование  символьных  значений  в  целочисленные  и  обратно.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925C6CF-9783-48DF-A1A9-44774648F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09400"/>
              </p:ext>
            </p:extLst>
          </p:nvPr>
        </p:nvGraphicFramePr>
        <p:xfrm>
          <a:off x="906144" y="3653314"/>
          <a:ext cx="9121776" cy="2682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560888">
                  <a:extLst>
                    <a:ext uri="{9D8B030D-6E8A-4147-A177-3AD203B41FA5}">
                      <a16:colId xmlns:a16="http://schemas.microsoft.com/office/drawing/2014/main" val="4099384079"/>
                    </a:ext>
                  </a:extLst>
                </a:gridCol>
                <a:gridCol w="4560888">
                  <a:extLst>
                    <a:ext uri="{9D8B030D-6E8A-4147-A177-3AD203B41FA5}">
                      <a16:colId xmlns:a16="http://schemas.microsoft.com/office/drawing/2014/main" val="2547248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Консоль 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78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 = 'A';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Console.Write(c);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0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88;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20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 = 'A';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 b=c;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Console.Write(b);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8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 b=65;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 = Convert.ToChar(b);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Console.Write(c);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840" y="140213"/>
            <a:ext cx="6024880" cy="823595"/>
          </a:xfrm>
        </p:spPr>
        <p:txBody>
          <a:bodyPr>
            <a:normAutofit/>
          </a:bodyPr>
          <a:lstStyle/>
          <a:p>
            <a:pPr lvl="3" algn="ctr">
              <a:spcBef>
                <a:spcPts val="1000"/>
              </a:spcBef>
              <a:spcAft>
                <a:spcPts val="0"/>
              </a:spcAft>
            </a:pPr>
            <a:r>
              <a:rPr lang="en-US" sz="2400" dirty="0" err="1"/>
              <a:t>Таблица</a:t>
            </a:r>
            <a:r>
              <a:rPr lang="en-US" sz="2400" dirty="0"/>
              <a:t> </a:t>
            </a:r>
            <a:r>
              <a:rPr lang="en-US" sz="2400" dirty="0" err="1"/>
              <a:t>кодов</a:t>
            </a:r>
            <a:r>
              <a:rPr lang="en-US" sz="2400" dirty="0"/>
              <a:t> ASCII 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B0BD50-9A78-4E8E-91E3-A0FB90FC534F}"/>
              </a:ext>
            </a:extLst>
          </p:cNvPr>
          <p:cNvSpPr/>
          <p:nvPr/>
        </p:nvSpPr>
        <p:spPr>
          <a:xfrm>
            <a:off x="81280" y="552011"/>
            <a:ext cx="1150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/>
              <a:t>Т.е. соответствие целочисленного кода и символа в </a:t>
            </a:r>
            <a:r>
              <a:rPr lang="ru-RU"/>
              <a:t>типе </a:t>
            </a:r>
            <a:r>
              <a:rPr lang="en-US" dirty="0"/>
              <a:t>char</a:t>
            </a:r>
            <a:r>
              <a:rPr lang="ru-RU" dirty="0"/>
              <a:t>.</a:t>
            </a:r>
          </a:p>
          <a:p>
            <a:pPr>
              <a:spcAft>
                <a:spcPts val="0"/>
              </a:spcAft>
            </a:pPr>
            <a:r>
              <a:rPr lang="ru-RU" dirty="0"/>
              <a:t>(см </a:t>
            </a:r>
            <a:r>
              <a:rPr lang="ru-RU"/>
              <a:t>столбец </a:t>
            </a:r>
            <a:r>
              <a:rPr lang="en-US" dirty="0" err="1"/>
              <a:t>dec</a:t>
            </a:r>
            <a:r>
              <a:rPr lang="ru-RU" dirty="0"/>
              <a:t> – целочисленный код </a:t>
            </a:r>
            <a:r>
              <a:rPr lang="ru-RU"/>
              <a:t>и </a:t>
            </a:r>
            <a:r>
              <a:rPr lang="en-US" dirty="0" err="1"/>
              <a:t>Chr</a:t>
            </a:r>
            <a:r>
              <a:rPr lang="ru-RU" dirty="0"/>
              <a:t> – символ в </a:t>
            </a:r>
            <a:r>
              <a:rPr lang="ru-RU"/>
              <a:t>типе </a:t>
            </a:r>
            <a:r>
              <a:rPr lang="en-US" dirty="0"/>
              <a:t>char</a:t>
            </a:r>
            <a:r>
              <a:rPr lang="ru-RU" dirty="0"/>
              <a:t>)</a:t>
            </a:r>
          </a:p>
        </p:txBody>
      </p:sp>
      <p:pic>
        <p:nvPicPr>
          <p:cNvPr id="7" name="Рисунок 6" descr="Ascii Table">
            <a:extLst>
              <a:ext uri="{FF2B5EF4-FFF2-40B4-BE49-F238E27FC236}">
                <a16:creationId xmlns:a16="http://schemas.microsoft.com/office/drawing/2014/main" id="{A8F22123-7FFA-4F3A-8065-D19D02A22F0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"/>
          <a:stretch/>
        </p:blipFill>
        <p:spPr bwMode="auto">
          <a:xfrm>
            <a:off x="223520" y="1361474"/>
            <a:ext cx="8818880" cy="5496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6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Определение строки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E954F5-EFA4-4FC8-B7E7-16FFD86B5EAB}"/>
              </a:ext>
            </a:extLst>
          </p:cNvPr>
          <p:cNvSpPr/>
          <p:nvPr/>
        </p:nvSpPr>
        <p:spPr>
          <a:xfrm>
            <a:off x="838956" y="1100574"/>
            <a:ext cx="805008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в Си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это объекты класса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/>
              <a:t>Строка является неизменяемой, при изменении строки создаётся новая строка.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E350D5-9ECA-4C82-AA6C-673B56001D40}"/>
              </a:ext>
            </a:extLst>
          </p:cNvPr>
          <p:cNvSpPr/>
          <p:nvPr/>
        </p:nvSpPr>
        <p:spPr>
          <a:xfrm>
            <a:off x="838956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зададим строку и выведем ее в консоль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"Life"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91577E-FF80-4C67-B2A6-B03B01C88A87}"/>
              </a:ext>
            </a:extLst>
          </p:cNvPr>
          <p:cNvSpPr/>
          <p:nvPr/>
        </p:nvSpPr>
        <p:spPr>
          <a:xfrm>
            <a:off x="690880" y="4109435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 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(конкатенации) строк используется оператор "+“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метод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7045E0-0972-410E-873C-A8C9556A4BE9}"/>
              </a:ext>
            </a:extLst>
          </p:cNvPr>
          <p:cNvSpPr/>
          <p:nvPr/>
        </p:nvSpPr>
        <p:spPr>
          <a:xfrm>
            <a:off x="4165600" y="4915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s4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String.Concat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(s4);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Определение строки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273B94-62D0-4D32-A1AC-DFE75CD18EEB}"/>
              </a:ext>
            </a:extLst>
          </p:cNvPr>
          <p:cNvSpPr/>
          <p:nvPr/>
        </p:nvSpPr>
        <p:spPr>
          <a:xfrm>
            <a:off x="480606" y="779143"/>
            <a:ext cx="23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строк</a:t>
            </a:r>
            <a:endParaRPr lang="ru-RU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5D35FB-9B76-4818-8839-31E41A4B2FBC}"/>
              </a:ext>
            </a:extLst>
          </p:cNvPr>
          <p:cNvSpPr/>
          <p:nvPr/>
        </p:nvSpPr>
        <p:spPr>
          <a:xfrm>
            <a:off x="480606" y="23547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7;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8;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Console.WriteLine(</a:t>
            </a:r>
            <a:r>
              <a:rPr lang="it-IT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$"a =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{a}</a:t>
            </a:r>
            <a:r>
              <a:rPr lang="it-IT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 =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{b}</a:t>
            </a:r>
            <a:r>
              <a:rPr lang="it-IT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6495E4-2177-41DE-9C76-4E5F9DFBBE87}"/>
              </a:ext>
            </a:extLst>
          </p:cNvPr>
          <p:cNvSpPr/>
          <p:nvPr/>
        </p:nvSpPr>
        <p:spPr>
          <a:xfrm>
            <a:off x="448583" y="3965139"/>
            <a:ext cx="11294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необходимо задать строку без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-последовательностей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без форматирования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можно применить буквальный строковый литерал, обозначаемый префиксом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которого размещается неизменяемая последовательность символов в двойных кавычках.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AF04E3-5394-4515-818F-09D875431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04" b="88639"/>
          <a:stretch/>
        </p:blipFill>
        <p:spPr>
          <a:xfrm>
            <a:off x="4968956" y="2387600"/>
            <a:ext cx="3595924" cy="779143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2C8255C5-2E5A-4E5B-BABF-440B92D6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06" y="1084500"/>
            <a:ext cx="119084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знак $ идентифицирует строковый литерал как интерполированную строку. Интерполированная строка — это строковый литерал, который может содержать выражения интерполяции. 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разрешении интерполированной строки в результирующую, элементы с выражениями интерполяции заменяются строковыми представлениями результатов выражений.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51B799-06AF-46FA-B9BA-279DC4066107}"/>
              </a:ext>
            </a:extLst>
          </p:cNvPr>
          <p:cNvSpPr/>
          <p:nvPr/>
        </p:nvSpPr>
        <p:spPr>
          <a:xfrm>
            <a:off x="480606" y="52523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@"</a:t>
            </a:r>
            <a:r>
              <a:rPr lang="ru-RU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строчка</a:t>
            </a:r>
          </a:p>
          <a:p>
            <a:r>
              <a:rPr lang="ru-RU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строчка"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4DF8515-112F-4469-B4DB-6E6991389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268" b="84186"/>
          <a:stretch/>
        </p:blipFill>
        <p:spPr>
          <a:xfrm>
            <a:off x="5122774" y="5305656"/>
            <a:ext cx="3829604" cy="10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072" y="140214"/>
            <a:ext cx="6662928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Работа со строками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7AC863-81C8-453D-85F5-B5CA51CBB25F}"/>
              </a:ext>
            </a:extLst>
          </p:cNvPr>
          <p:cNvSpPr/>
          <p:nvPr/>
        </p:nvSpPr>
        <p:spPr>
          <a:xfrm>
            <a:off x="924560" y="1080811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- оператор "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используется для доступа (только чтение) к символу строки по индексу: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"Life"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(s[4]);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'e’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A4BFCB-E8D6-43F5-96B9-F83329897B52}"/>
              </a:ext>
            </a:extLst>
          </p:cNvPr>
          <p:cNvSpPr/>
          <p:nvPr/>
        </p:nvSpPr>
        <p:spPr>
          <a:xfrm>
            <a:off x="782320" y="44739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Проход  с помощью цикла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элементам строки: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"Life"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s.Length; i++)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20390E-B269-48F5-BCF8-D2EFC84BD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59" b="79704"/>
          <a:stretch/>
        </p:blipFill>
        <p:spPr>
          <a:xfrm>
            <a:off x="4429760" y="5187909"/>
            <a:ext cx="7426960" cy="13919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616484-80E9-42C3-BB13-155CC986F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0" t="38667" r="27250" b="43561"/>
          <a:stretch/>
        </p:blipFill>
        <p:spPr>
          <a:xfrm>
            <a:off x="2600960" y="2462779"/>
            <a:ext cx="9591040" cy="16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0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376</Words>
  <Application>Microsoft Office PowerPoint</Application>
  <PresentationFormat>Широкоэкранный</PresentationFormat>
  <Paragraphs>67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Тема Office</vt:lpstr>
      <vt:lpstr>Модуль 1 Семинар 9</vt:lpstr>
      <vt:lpstr>Символьный тип char</vt:lpstr>
      <vt:lpstr>Таблица кодов ASCII </vt:lpstr>
      <vt:lpstr>Определение строки</vt:lpstr>
      <vt:lpstr>Определение строки</vt:lpstr>
      <vt:lpstr>Работа со строками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84</cp:revision>
  <dcterms:created xsi:type="dcterms:W3CDTF">2019-07-01T07:56:39Z</dcterms:created>
  <dcterms:modified xsi:type="dcterms:W3CDTF">2019-07-02T12:47:03Z</dcterms:modified>
</cp:coreProperties>
</file>