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75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4158343" cy="3346541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sz="3200" dirty="0"/>
              <a:t>Методы класса </a:t>
            </a:r>
            <a:r>
              <a:rPr lang="en-US" sz="3200" dirty="0"/>
              <a:t>String</a:t>
            </a:r>
          </a:p>
          <a:p>
            <a:pPr>
              <a:buClr>
                <a:srgbClr val="002060"/>
              </a:buClr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IsNullOrEmpty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r>
              <a:rPr lang="en-US" b="1" dirty="0" err="1"/>
              <a:t>ToUpper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b="1" dirty="0" err="1"/>
              <a:t>ToLower</a:t>
            </a:r>
            <a:endParaRPr lang="ru-RU" b="1" dirty="0"/>
          </a:p>
          <a:p>
            <a:pPr>
              <a:buClr>
                <a:srgbClr val="002060"/>
              </a:buClr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Compare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Insert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80371C-893E-4DFB-A99F-BC1AA0FC0A88}"/>
              </a:ext>
            </a:extLst>
          </p:cNvPr>
          <p:cNvSpPr/>
          <p:nvPr/>
        </p:nvSpPr>
        <p:spPr>
          <a:xfrm>
            <a:off x="5807527" y="3236927"/>
            <a:ext cx="61830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dirty="0"/>
              <a:t> </a:t>
            </a:r>
            <a:r>
              <a:rPr lang="ru-RU" sz="2800" b="1" dirty="0" err="1"/>
              <a:t>Remove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Substring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IndexOf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LastIndexOf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9B1F8D-03FC-4620-A7BE-DE41545BE8D4}"/>
              </a:ext>
            </a:extLst>
          </p:cNvPr>
          <p:cNvSpPr/>
          <p:nvPr/>
        </p:nvSpPr>
        <p:spPr>
          <a:xfrm>
            <a:off x="497840" y="1195755"/>
            <a:ext cx="76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IsNullOrEmpty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возвращает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значение строки равно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если когда она пуста (значение равно ""):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44E61A-FE98-487F-810B-F4EF550AED1D}"/>
              </a:ext>
            </a:extLst>
          </p:cNvPr>
          <p:cNvSpPr/>
          <p:nvPr/>
        </p:nvSpPr>
        <p:spPr>
          <a:xfrm>
            <a:off x="497840" y="20740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s2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s3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(s3);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False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A6BF5C-E6FF-4D6E-A550-E5954008D74E}"/>
              </a:ext>
            </a:extLst>
          </p:cNvPr>
          <p:cNvSpPr/>
          <p:nvPr/>
        </p:nvSpPr>
        <p:spPr>
          <a:xfrm>
            <a:off x="497840" y="3841600"/>
            <a:ext cx="7934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изменения регистра используются методы</a:t>
            </a:r>
            <a:r>
              <a:rPr lang="en-US" dirty="0"/>
              <a:t> </a:t>
            </a:r>
            <a:r>
              <a:rPr lang="en-US" b="1" dirty="0" err="1"/>
              <a:t>ToUpper</a:t>
            </a:r>
            <a:r>
              <a:rPr lang="ru-RU" b="1" dirty="0"/>
              <a:t>()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b="1" dirty="0" err="1"/>
              <a:t>ToLower</a:t>
            </a:r>
            <a:r>
              <a:rPr lang="ru-RU" b="1" dirty="0"/>
              <a:t>()</a:t>
            </a:r>
            <a:r>
              <a:rPr lang="ru-RU" dirty="0"/>
              <a:t>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26CA8F-9597-4049-BC70-B8C273831038}"/>
              </a:ext>
            </a:extLst>
          </p:cNvPr>
          <p:cNvSpPr/>
          <p:nvPr/>
        </p:nvSpPr>
        <p:spPr>
          <a:xfrm>
            <a:off x="497840" y="4326096"/>
            <a:ext cx="751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s.ToUpper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"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WORLD"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s.ToLower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"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world"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A6BF5C-E6FF-4D6E-A550-E5954008D74E}"/>
              </a:ext>
            </a:extLst>
          </p:cNvPr>
          <p:cNvSpPr/>
          <p:nvPr/>
        </p:nvSpPr>
        <p:spPr>
          <a:xfrm>
            <a:off x="6370320" y="1687681"/>
            <a:ext cx="5364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сравнения строк используется 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Compare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Суть сравнения строк состоит в том, что проверяется их отношение относительно алфавита – например, строка "a" "меньше" строки "b". Т.е. идет сортировка слов по алфавиту.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обе строки равны - метод возвращает "0", если первая строка меньше второй – "-1", если первая больше второй – "1". 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EA31268-4629-4FD0-A202-9307E1564938}"/>
              </a:ext>
            </a:extLst>
          </p:cNvPr>
          <p:cNvGraphicFramePr>
            <a:graphicFrameLocks noGrp="1"/>
          </p:cNvGraphicFramePr>
          <p:nvPr/>
        </p:nvGraphicFramePr>
        <p:xfrm>
          <a:off x="243840" y="552010"/>
          <a:ext cx="5720080" cy="55236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135761">
                  <a:extLst>
                    <a:ext uri="{9D8B030D-6E8A-4147-A177-3AD203B41FA5}">
                      <a16:colId xmlns:a16="http://schemas.microsoft.com/office/drawing/2014/main" val="56547811"/>
                    </a:ext>
                  </a:extLst>
                </a:gridCol>
                <a:gridCol w="1584319">
                  <a:extLst>
                    <a:ext uri="{9D8B030D-6E8A-4147-A177-3AD203B41FA5}">
                      <a16:colId xmlns:a16="http://schemas.microsoft.com/office/drawing/2014/main" val="170313635"/>
                    </a:ext>
                  </a:extLst>
                </a:gridCol>
              </a:tblGrid>
              <a:tr h="1342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возвращает функция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478896"/>
                  </a:ext>
                </a:extLst>
              </a:tr>
              <a:tr h="5144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</a:t>
                      </a:r>
                      <a:r>
                        <a:rPr lang="ru-RU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String.Compare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594348"/>
                  </a:ext>
                </a:extLst>
              </a:tr>
              <a:tr h="4432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</a:t>
                      </a:r>
                      <a:r>
                        <a:rPr lang="ru-RU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String.Compare</a:t>
                      </a: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("a", "b");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084635"/>
                  </a:ext>
                </a:extLst>
              </a:tr>
              <a:tr h="4432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String.Compare("a", "a");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925390"/>
                  </a:ext>
                </a:extLst>
              </a:tr>
              <a:tr h="4432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String.Compare(" ", "a");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953913"/>
                  </a:ext>
                </a:extLst>
              </a:tr>
              <a:tr h="946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String.Compare("ab", "abc"); </a:t>
                      </a:r>
                      <a:endParaRPr lang="ru-RU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25059"/>
                  </a:ext>
                </a:extLst>
              </a:tr>
              <a:tr h="946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String.Compare("Rwanda", "Romania"); </a:t>
                      </a:r>
                      <a:endParaRPr lang="ru-RU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ru-RU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371811"/>
                  </a:ext>
                </a:extLst>
              </a:tr>
              <a:tr h="4432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String.Compare("</a:t>
                      </a: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ru-RU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endParaRPr lang="ru-RU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72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4FB202-9134-436D-8F57-652A3166866E}"/>
              </a:ext>
            </a:extLst>
          </p:cNvPr>
          <p:cNvSpPr/>
          <p:nvPr/>
        </p:nvSpPr>
        <p:spPr>
          <a:xfrm>
            <a:off x="629920" y="1156849"/>
            <a:ext cx="1065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содержания подстроки строкой используется 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Данный метод принимает один аргумент – подстроку. Возвращает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строка содержит подстроку, в противном случае –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E37D74-A6E3-412B-A9F2-AB9CC63982F3}"/>
              </a:ext>
            </a:extLst>
          </p:cNvPr>
          <p:cNvSpPr/>
          <p:nvPr/>
        </p:nvSpPr>
        <p:spPr>
          <a:xfrm>
            <a:off x="629920" y="19962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s.Contains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B74B9E-01E0-4121-968D-7B6FC774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90" b="89334"/>
          <a:stretch/>
        </p:blipFill>
        <p:spPr>
          <a:xfrm>
            <a:off x="4739998" y="2230624"/>
            <a:ext cx="3971844" cy="7315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066C81-9B51-4C2F-AFEA-B59A4B0BFA0C}"/>
              </a:ext>
            </a:extLst>
          </p:cNvPr>
          <p:cNvSpPr/>
          <p:nvPr/>
        </p:nvSpPr>
        <p:spPr>
          <a:xfrm>
            <a:off x="629920" y="3618410"/>
            <a:ext cx="1076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Insert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 используется для вставки подстроки в строку, начиная с указанной позиции. Данный метод принимает два аргумента – позиция и подстрока.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/>
              <a:t>Метод </a:t>
            </a:r>
            <a:r>
              <a:rPr lang="ru-RU" b="1" dirty="0" err="1"/>
              <a:t>Remove</a:t>
            </a:r>
            <a:r>
              <a:rPr lang="ru-RU" b="1" dirty="0"/>
              <a:t>()</a:t>
            </a:r>
            <a:r>
              <a:rPr lang="ru-RU" dirty="0"/>
              <a:t> принимает либо один аргумент – позиция, начиная с которой строка обрезается до конца, либо два аргумента  - позиция, с которой обрезается строка (включит) и кол-во удаляемых символов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9EC2BD-CB81-42BF-B5EF-13D046E89ECA}"/>
              </a:ext>
            </a:extLst>
          </p:cNvPr>
          <p:cNvSpPr/>
          <p:nvPr/>
        </p:nvSpPr>
        <p:spPr>
          <a:xfrm>
            <a:off x="599440" y="5040809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s.Insert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вставляет запятую на 5 позицию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D0A61C-CBC2-4804-85BD-CE332A08C172}"/>
              </a:ext>
            </a:extLst>
          </p:cNvPr>
          <p:cNvSpPr/>
          <p:nvPr/>
        </p:nvSpPr>
        <p:spPr>
          <a:xfrm>
            <a:off x="5069840" y="50422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Console.WriteLine(s.Remove(5));</a:t>
            </a:r>
          </a:p>
          <a:p>
            <a:r>
              <a:rPr lang="ru-RU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удаляет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символы, начиная с 5 позиции,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//на экран выведется "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3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ED9761-3FAA-4850-961E-01A5EFAFEB23}"/>
              </a:ext>
            </a:extLst>
          </p:cNvPr>
          <p:cNvSpPr/>
          <p:nvPr/>
        </p:nvSpPr>
        <p:spPr>
          <a:xfrm>
            <a:off x="416560" y="963809"/>
            <a:ext cx="1132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Выделение подстроки из строки - 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Substring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принимает 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либо один аргумент – позиция, с которой будет начинаться новая подстрока( т.е. с указанной позиции и до конца строки будет новая подстрока);  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либо два аргумента -  первый аргумент: позиция, с которой начинается новая подстрока, а второй: длина подстроки (т.е. сколько символов, начиная с указанного в 1-ом аргументе, войдут в новую подстроку).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4C1ADA-E93F-4254-A2F4-EB1C77A3E5AC}"/>
              </a:ext>
            </a:extLst>
          </p:cNvPr>
          <p:cNvSpPr/>
          <p:nvPr/>
        </p:nvSpPr>
        <p:spPr>
          <a:xfrm>
            <a:off x="416560" y="2462072"/>
            <a:ext cx="10942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(7));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Выведет строку начиная с 7 позиции, выведет "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5));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Выведет строку длины 5, начиная с 3 позиции, выведет "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9BB3AF-9A80-4CFB-A7EB-04289874B8F6}"/>
              </a:ext>
            </a:extLst>
          </p:cNvPr>
          <p:cNvSpPr/>
          <p:nvPr/>
        </p:nvSpPr>
        <p:spPr>
          <a:xfrm>
            <a:off x="365760" y="4093698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заменяет в выбранной строке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подстроки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указанной новой подстрокой.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принимает два аргумента – подстрока, которую нужно заменить и новая подстрока, на которую будет заменена первая: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373696-F62E-4C7E-BB32-75C5028A8CD9}"/>
              </a:ext>
            </a:extLst>
          </p:cNvPr>
          <p:cNvSpPr/>
          <p:nvPr/>
        </p:nvSpPr>
        <p:spPr>
          <a:xfrm>
            <a:off x="365760" y="4848160"/>
            <a:ext cx="833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World, 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s.Replace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//выведет "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World, World, World"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3443FA-B0FF-4CEC-ADBB-3BCFE3612C27}"/>
              </a:ext>
            </a:extLst>
          </p:cNvPr>
          <p:cNvSpPr/>
          <p:nvPr/>
        </p:nvSpPr>
        <p:spPr>
          <a:xfrm>
            <a:off x="406400" y="963809"/>
            <a:ext cx="1132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метода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IndexOf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мы можем определить индекс первого вхождения отдельного символа или подстроки в строке -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сама строка нумеруется с 0, и пробел тоже нумеруется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Данный метод принимает один аргумент – подстроку. Если строка не содержит подстроки, метод возвращает "-1".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EA1A29-9E16-4480-8452-836804192C90}"/>
              </a:ext>
            </a:extLst>
          </p:cNvPr>
          <p:cNvSpPr/>
          <p:nvPr/>
        </p:nvSpPr>
        <p:spPr>
          <a:xfrm>
            <a:off x="457200" y="18871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s1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indexOfChar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s1.IndexOf(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indexOfSubstring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s1.IndexOf(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4EC6E51-38AA-4C43-AB32-FB218D4D2756}"/>
              </a:ext>
            </a:extLst>
          </p:cNvPr>
          <p:cNvSpPr/>
          <p:nvPr/>
        </p:nvSpPr>
        <p:spPr>
          <a:xfrm>
            <a:off x="406400" y="4186535"/>
            <a:ext cx="1123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Подобным образом действует 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LastIndexOf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только находит индекс последнего вхождения символа или подстроки в строке.</a:t>
            </a:r>
          </a:p>
        </p:txBody>
      </p:sp>
    </p:spTree>
    <p:extLst>
      <p:ext uri="{BB962C8B-B14F-4D97-AF65-F5344CB8AC3E}">
        <p14:creationId xmlns:p14="http://schemas.microsoft.com/office/powerpoint/2010/main" val="29761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96E2BA-47BC-4D7E-9A77-49B85581F6D4}"/>
              </a:ext>
            </a:extLst>
          </p:cNvPr>
          <p:cNvSpPr/>
          <p:nvPr/>
        </p:nvSpPr>
        <p:spPr>
          <a:xfrm>
            <a:off x="447040" y="858858"/>
            <a:ext cx="11013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обрезки начальных или конечных символов используется функция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Trim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Особенности работы метода: после любой обрезки метод проверяет – если снова можно что-то обрезать – он это делает. Т.е. метод обрезает справа и слева символы до тех пор, пока не встретит символ, который не указан в нем(который не надо обрезать).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AD9830-63B1-4A63-932B-208DFB56AC2D}"/>
              </a:ext>
            </a:extLst>
          </p:cNvPr>
          <p:cNvGraphicFramePr>
            <a:graphicFrameLocks noGrp="1"/>
          </p:cNvGraphicFramePr>
          <p:nvPr/>
        </p:nvGraphicFramePr>
        <p:xfrm>
          <a:off x="447040" y="2218054"/>
          <a:ext cx="9834879" cy="401002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278293">
                  <a:extLst>
                    <a:ext uri="{9D8B030D-6E8A-4147-A177-3AD203B41FA5}">
                      <a16:colId xmlns:a16="http://schemas.microsoft.com/office/drawing/2014/main" val="545173321"/>
                    </a:ext>
                  </a:extLst>
                </a:gridCol>
                <a:gridCol w="3278293">
                  <a:extLst>
                    <a:ext uri="{9D8B030D-6E8A-4147-A177-3AD203B41FA5}">
                      <a16:colId xmlns:a16="http://schemas.microsoft.com/office/drawing/2014/main" val="1282059351"/>
                    </a:ext>
                  </a:extLst>
                </a:gridCol>
                <a:gridCol w="3278293">
                  <a:extLst>
                    <a:ext uri="{9D8B030D-6E8A-4147-A177-3AD203B41FA5}">
                      <a16:colId xmlns:a16="http://schemas.microsoft.com/office/drawing/2014/main" val="2675735865"/>
                    </a:ext>
                  </a:extLst>
                </a:gridCol>
              </a:tblGrid>
              <a:tr h="1019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Введенное слово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(кавычки не вводятся), к которому применяется метод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195965"/>
                  </a:ext>
                </a:extLst>
              </a:tr>
              <a:tr h="67974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s=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Console.ReadLine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s=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s.Trim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char[] { '1', '0', ' ' });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Console.WriteLine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(s);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 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hgy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hgy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508634"/>
                  </a:ext>
                </a:extLst>
              </a:tr>
              <a:tr h="6455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1ы1р10101»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«ы1р»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427370"/>
                  </a:ext>
                </a:extLst>
              </a:tr>
              <a:tr h="6455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«10  а  вк1405  10101»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«а  вк1405»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012073"/>
                  </a:ext>
                </a:extLst>
              </a:tr>
              <a:tr h="1019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s=Console.ReadLine();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s=s.Trim(new char[] { '1', '0' });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Console.WriteLine(s);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 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hgy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    1111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как пробел – тоже символ.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832495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9AFCA4-83D5-43F4-9420-ABEF8E22C8DB}"/>
              </a:ext>
            </a:extLst>
          </p:cNvPr>
          <p:cNvSpPr/>
          <p:nvPr/>
        </p:nvSpPr>
        <p:spPr>
          <a:xfrm>
            <a:off x="447040" y="6488668"/>
            <a:ext cx="89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Функция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без параметров обрезает все начальные и конечные пробелы.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69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Операции над строками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7A4F0C-50ED-442B-9920-9C6D4F415CD6}"/>
              </a:ext>
            </a:extLst>
          </p:cNvPr>
          <p:cNvSpPr/>
          <p:nvPr/>
        </p:nvSpPr>
        <p:spPr>
          <a:xfrm>
            <a:off x="431800" y="963809"/>
            <a:ext cx="1132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Разбиение строки по указанному символу на массив подстрок - Метод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принимает один аргумент - символ, по которому будет разбита строка. Возвращает массив строк.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8F2ABD-AA11-44C3-954A-1EE26D16574D}"/>
              </a:ext>
            </a:extLst>
          </p:cNvPr>
          <p:cNvSpPr/>
          <p:nvPr/>
        </p:nvSpPr>
        <p:spPr>
          <a:xfrm>
            <a:off x="431800" y="1717487"/>
            <a:ext cx="1157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s-E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"Arsenal,Milan,Real Madrid,Barcelona"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array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s.Split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массива – "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Arsenal", "Milan", "Real Madrid", "Barcelona"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641399-7F88-47C1-93E6-459B76863613}"/>
              </a:ext>
            </a:extLst>
          </p:cNvPr>
          <p:cNvSpPr/>
          <p:nvPr/>
        </p:nvSpPr>
        <p:spPr>
          <a:xfrm>
            <a:off x="431800" y="2842005"/>
            <a:ext cx="10835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сцепляет элементы массива объектов, помещая между ними заданный разделитель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A3F399F-14F6-4059-90CA-E097EA898527}"/>
              </a:ext>
            </a:extLst>
          </p:cNvPr>
          <p:cNvSpPr/>
          <p:nvPr/>
        </p:nvSpPr>
        <p:spPr>
          <a:xfrm>
            <a:off x="431800" y="3211337"/>
            <a:ext cx="10073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 day"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"keeps"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 doctor"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"away"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values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values);</a:t>
            </a:r>
          </a:p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</a:t>
            </a:r>
            <a:r>
              <a:rPr lang="ru-RU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"apple a day keeps a doctor away"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67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628</Words>
  <Application>Microsoft Office PowerPoint</Application>
  <PresentationFormat>Широкоэкранный</PresentationFormat>
  <Paragraphs>114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Модуль 1 Семинар 11 </vt:lpstr>
      <vt:lpstr>Операции над строками</vt:lpstr>
      <vt:lpstr>Операции над строками</vt:lpstr>
      <vt:lpstr>Операции над строками</vt:lpstr>
      <vt:lpstr>Операции над строками</vt:lpstr>
      <vt:lpstr>Операции над строками</vt:lpstr>
      <vt:lpstr>Операции над строками</vt:lpstr>
      <vt:lpstr>Операции над строками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77</cp:revision>
  <dcterms:created xsi:type="dcterms:W3CDTF">2019-07-01T07:56:39Z</dcterms:created>
  <dcterms:modified xsi:type="dcterms:W3CDTF">2019-07-02T09:27:07Z</dcterms:modified>
</cp:coreProperties>
</file>